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2" r:id="rId1"/>
    <p:sldMasterId id="2147483856" r:id="rId2"/>
    <p:sldMasterId id="2147483899" r:id="rId3"/>
    <p:sldMasterId id="2147483911" r:id="rId4"/>
    <p:sldMasterId id="2147483920" r:id="rId5"/>
    <p:sldMasterId id="2147483930" r:id="rId6"/>
    <p:sldMasterId id="2147483938" r:id="rId7"/>
    <p:sldMasterId id="2147483956" r:id="rId8"/>
    <p:sldMasterId id="2147483966" r:id="rId9"/>
    <p:sldMasterId id="2147483975" r:id="rId10"/>
  </p:sldMasterIdLst>
  <p:notesMasterIdLst>
    <p:notesMasterId r:id="rId12"/>
  </p:notesMasterIdLst>
  <p:handoutMasterIdLst>
    <p:handoutMasterId r:id="rId13"/>
  </p:handoutMasterIdLst>
  <p:sldIdLst>
    <p:sldId id="21474724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O" initials="SG" lastIdx="12" clrIdx="0">
    <p:extLst>
      <p:ext uri="{19B8F6BF-5375-455C-9EA6-DF929625EA0E}">
        <p15:presenceInfo xmlns:p15="http://schemas.microsoft.com/office/powerpoint/2012/main" userId="KPO" providerId="None"/>
      </p:ext>
    </p:extLst>
  </p:cmAuthor>
  <p:cmAuthor id="2" name="Kachayev, Konstantin" initials="KK" lastIdx="3" clrIdx="1">
    <p:extLst>
      <p:ext uri="{19B8F6BF-5375-455C-9EA6-DF929625EA0E}">
        <p15:presenceInfo xmlns:p15="http://schemas.microsoft.com/office/powerpoint/2012/main" userId="S::KachaK@kpo.kz::52e172a4-ca64-4656-8099-55c724099e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C1"/>
    <a:srgbClr val="008094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731F97-987A-4EEB-A21F-34ADFE3C2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D219A-C3CA-4410-824A-2BDD41BB8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20DF-537D-486F-A173-D6F5744CAAD6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A3A77-1CAA-45A0-B5B2-6DD3F3DBE4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8B76E-95AD-4CC0-97C9-A803E6087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5072-1D05-453C-BF46-7D4D5762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2D4EF-8F54-4C68-8570-FE6A1D040855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59BF3-2F72-43A1-925A-478193AF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02CDB-FD81-4398-B8DC-49EAE35476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4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3937-0045-4FB6-AB8A-A1E2869FDFDD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7AF97-04AE-40B9-A11F-A4C8C07CE5C7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060A9-32BC-4881-8401-DCF921156793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11E5A-4231-477B-B957-50662A3E4921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A42D3984-051C-4CB2-A61A-AFC84C2FC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736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0214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4856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6007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2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94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2877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060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E0712F9-CFD5-48E6-BA23-8CFF34DBF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345E6C6C-106A-4358-B9BA-2157004CB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2590-5B9A-433C-8E74-2EA3995C0DA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540D-0FAC-4C1F-A3A5-5DA688D080E1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68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4111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E120-79CA-414D-A8DA-F262BE5288F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923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D024-C8D6-4EA1-B633-B5D997E8196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JOC 18 March 2014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847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28723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FCB8-5B5F-47BB-B15D-2E86DFDDD976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/>
          <a:srcRect l="476" t="4361" r="29449" b="230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634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JOC 18 March 2014 </a:t>
            </a:r>
          </a:p>
        </p:txBody>
      </p:sp>
    </p:spTree>
    <p:extLst>
      <p:ext uri="{BB962C8B-B14F-4D97-AF65-F5344CB8AC3E}">
        <p14:creationId xmlns:p14="http://schemas.microsoft.com/office/powerpoint/2010/main" val="37025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838200"/>
            <a:ext cx="12192000" cy="1588"/>
          </a:xfrm>
          <a:prstGeom prst="line">
            <a:avLst/>
          </a:prstGeom>
          <a:ln>
            <a:solidFill>
              <a:srgbClr val="00B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B068-28A6-4297-88D5-DA61B3C42265}" type="datetime1">
              <a:rPr lang="ru-RU" smtClean="0"/>
              <a:t>23.10.2024</a:t>
            </a:fld>
            <a:r>
              <a:rPr lang="en-US" dirty="0"/>
              <a:t>29/01/2014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JOC 18 March 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2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4269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25871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CONFIDENTIALKARACHAGANAKPETROLEUMOPERATINGB.V.</a:t>
            </a:r>
            <a:endParaRPr lang="en-GB" dirty="0"/>
          </a:p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064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©2021KarachaganakPetroleumOperatingb.v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945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94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504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 err="1"/>
              <a:t>PlaceYourPictureHere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376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err="1">
                <a:solidFill>
                  <a:schemeClr val="accent1"/>
                </a:solidFill>
                <a:cs typeface="Arial" pitchFamily="34" charset="0"/>
              </a:rPr>
              <a:t>ThankYou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2303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31/01/2023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43927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90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6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896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4878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00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487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6729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97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24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6701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73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72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147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981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BC Light 1">
    <p:bg>
      <p:bgPr>
        <a:solidFill>
          <a:srgbClr val="F8F8F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grey background with gears and lines&#10;&#10;Description automatically generated">
            <a:extLst>
              <a:ext uri="{FF2B5EF4-FFF2-40B4-BE49-F238E27FC236}">
                <a16:creationId xmlns:a16="http://schemas.microsoft.com/office/drawing/2014/main" id="{9C72D5C6-803A-E4F4-78E7-5A307C52E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/>
        </p:blipFill>
        <p:spPr>
          <a:xfrm flipH="1">
            <a:off x="0" y="-1"/>
            <a:ext cx="12192003" cy="6858001"/>
          </a:xfrm>
          <a:prstGeom prst="rect">
            <a:avLst/>
          </a:prstGeom>
        </p:spPr>
      </p:pic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617BDF50-9BCB-3201-3C9A-06B744389C3E}"/>
              </a:ext>
            </a:extLst>
          </p:cNvPr>
          <p:cNvSpPr/>
          <p:nvPr userDrawn="1"/>
        </p:nvSpPr>
        <p:spPr>
          <a:xfrm rot="16200000" flipV="1">
            <a:off x="2431145" y="-2431143"/>
            <a:ext cx="6386286" cy="11248573"/>
          </a:xfrm>
          <a:prstGeom prst="flowChartManualInput">
            <a:avLst/>
          </a:prstGeom>
          <a:solidFill>
            <a:srgbClr val="066A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9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BC Light 1">
    <p:bg>
      <p:bgPr>
        <a:solidFill>
          <a:srgbClr val="F8F8F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1B85DC37-2991-4F9C-0EA4-D7644D2F3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7" y="0"/>
            <a:ext cx="12192002" cy="6858000"/>
          </a:xfrm>
          <a:prstGeom prst="rect">
            <a:avLst/>
          </a:prstGeom>
        </p:spPr>
      </p:pic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617BDF50-9BCB-3201-3C9A-06B744389C3E}"/>
              </a:ext>
            </a:extLst>
          </p:cNvPr>
          <p:cNvSpPr/>
          <p:nvPr userDrawn="1"/>
        </p:nvSpPr>
        <p:spPr>
          <a:xfrm rot="16200000" flipV="1">
            <a:off x="2241547" y="-2241557"/>
            <a:ext cx="6858001" cy="11341108"/>
          </a:xfrm>
          <a:prstGeom prst="flowChartManualInput">
            <a:avLst/>
          </a:prstGeom>
          <a:solidFill>
            <a:srgbClr val="066A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1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BC Light 1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DFB356C8-2C8F-28A4-3454-66439AA65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42" y="3933371"/>
            <a:ext cx="5323557" cy="2924629"/>
          </a:xfrm>
          <a:prstGeom prst="rect">
            <a:avLst/>
          </a:prstGeom>
        </p:spPr>
      </p:pic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0913CBF5-E24B-9EF7-5337-A485693B2027}"/>
              </a:ext>
            </a:extLst>
          </p:cNvPr>
          <p:cNvSpPr/>
          <p:nvPr userDrawn="1"/>
        </p:nvSpPr>
        <p:spPr>
          <a:xfrm rot="16200000" flipV="1">
            <a:off x="2501899" y="-2501901"/>
            <a:ext cx="6858000" cy="11861802"/>
          </a:xfrm>
          <a:prstGeom prst="flowChartManualInput">
            <a:avLst/>
          </a:prstGeom>
          <a:gradFill flip="none" rotWithShape="0">
            <a:gsLst>
              <a:gs pos="0">
                <a:srgbClr val="066A95">
                  <a:lumMod val="100000"/>
                </a:srgbClr>
              </a:gs>
              <a:gs pos="100000">
                <a:srgbClr val="48C7EA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D0EDF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4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BC Light 1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3B248907-DE43-9F98-BDC1-0D229B81E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3" y="-1"/>
            <a:ext cx="12192002" cy="6858000"/>
          </a:xfrm>
          <a:prstGeom prst="rect">
            <a:avLst/>
          </a:prstGeom>
        </p:spPr>
      </p:pic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0913CBF5-E24B-9EF7-5337-A485693B2027}"/>
              </a:ext>
            </a:extLst>
          </p:cNvPr>
          <p:cNvSpPr/>
          <p:nvPr userDrawn="1"/>
        </p:nvSpPr>
        <p:spPr>
          <a:xfrm rot="16200000" flipV="1">
            <a:off x="1692518" y="-1692522"/>
            <a:ext cx="6858000" cy="10243043"/>
          </a:xfrm>
          <a:prstGeom prst="flowChartManualInput">
            <a:avLst/>
          </a:prstGeom>
          <a:gradFill flip="none" rotWithShape="0">
            <a:gsLst>
              <a:gs pos="0">
                <a:srgbClr val="066A95">
                  <a:lumMod val="100000"/>
                </a:srgbClr>
              </a:gs>
              <a:gs pos="100000">
                <a:srgbClr val="48C7EA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D0EDF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6135D9AF-D845-6023-51CC-7811D0ED1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520" y="909271"/>
            <a:ext cx="3133995" cy="90391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9885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BC Light 1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grey background with gears and lines&#10;&#10;Description automatically generated">
            <a:extLst>
              <a:ext uri="{FF2B5EF4-FFF2-40B4-BE49-F238E27FC236}">
                <a16:creationId xmlns:a16="http://schemas.microsoft.com/office/drawing/2014/main" id="{B46CF1CD-0905-325C-670E-1D4766517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/>
        </p:blipFill>
        <p:spPr>
          <a:xfrm flipH="1">
            <a:off x="0" y="-1"/>
            <a:ext cx="12192003" cy="6858001"/>
          </a:xfrm>
          <a:prstGeom prst="rect">
            <a:avLst/>
          </a:prstGeom>
        </p:spPr>
      </p:pic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0913CBF5-E24B-9EF7-5337-A485693B2027}"/>
              </a:ext>
            </a:extLst>
          </p:cNvPr>
          <p:cNvSpPr/>
          <p:nvPr userDrawn="1"/>
        </p:nvSpPr>
        <p:spPr>
          <a:xfrm rot="16200000" flipV="1">
            <a:off x="2624991" y="-2624994"/>
            <a:ext cx="6611814" cy="11861802"/>
          </a:xfrm>
          <a:prstGeom prst="flowChartManualInput">
            <a:avLst/>
          </a:prstGeom>
          <a:gradFill flip="none" rotWithShape="0">
            <a:gsLst>
              <a:gs pos="0">
                <a:srgbClr val="066A95">
                  <a:lumMod val="100000"/>
                </a:srgbClr>
              </a:gs>
              <a:gs pos="100000">
                <a:srgbClr val="48C7EA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D0EDF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6135D9AF-D845-6023-51CC-7811D0ED1A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996" y="847725"/>
            <a:ext cx="3133995" cy="90391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1855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BC Light 6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5C933558-257C-68C8-8F0B-5053DD3DD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3" y="-1"/>
            <a:ext cx="12192002" cy="6858000"/>
          </a:xfrm>
          <a:prstGeom prst="rect">
            <a:avLst/>
          </a:prstGeom>
        </p:spPr>
      </p:pic>
      <p:sp>
        <p:nvSpPr>
          <p:cNvPr id="9" name="Стрелка: пятиугольник 1">
            <a:extLst>
              <a:ext uri="{FF2B5EF4-FFF2-40B4-BE49-F238E27FC236}">
                <a16:creationId xmlns:a16="http://schemas.microsoft.com/office/drawing/2014/main" id="{51C1F9FD-7374-6957-35B9-F88F0187FC23}"/>
              </a:ext>
            </a:extLst>
          </p:cNvPr>
          <p:cNvSpPr/>
          <p:nvPr userDrawn="1"/>
        </p:nvSpPr>
        <p:spPr>
          <a:xfrm>
            <a:off x="0" y="0"/>
            <a:ext cx="12191999" cy="93600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66A95">
                  <a:lumMod val="100000"/>
                </a:srgbClr>
              </a:gs>
              <a:gs pos="100000">
                <a:srgbClr val="48C7EA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0"/>
                  <a:lumOff val="100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00000"/>
            <a:ext cx="12192001" cy="59580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: пятиугольник 1">
            <a:extLst>
              <a:ext uri="{FF2B5EF4-FFF2-40B4-BE49-F238E27FC236}">
                <a16:creationId xmlns:a16="http://schemas.microsoft.com/office/drawing/2014/main" id="{C28B339E-B2A4-6C30-6B7E-FDFF1D2CA65F}"/>
              </a:ext>
            </a:extLst>
          </p:cNvPr>
          <p:cNvSpPr/>
          <p:nvPr userDrawn="1"/>
        </p:nvSpPr>
        <p:spPr>
          <a:xfrm>
            <a:off x="-4" y="935999"/>
            <a:ext cx="12192001" cy="5922000"/>
          </a:xfrm>
          <a:prstGeom prst="homePlate">
            <a:avLst>
              <a:gd name="adj" fmla="val 0"/>
            </a:avLst>
          </a:prstGeom>
          <a:solidFill>
            <a:srgbClr val="D0EDF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91925" y="639042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6920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68A7AE81-C488-F3AD-0BC6-548306616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01"/>
          <a:stretch/>
        </p:blipFill>
        <p:spPr>
          <a:xfrm>
            <a:off x="8457809" y="5166888"/>
            <a:ext cx="3734191" cy="1799112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0" y="0"/>
            <a:ext cx="12191999" cy="93600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66A95">
                  <a:lumMod val="100000"/>
                </a:srgbClr>
              </a:gs>
              <a:gs pos="100000">
                <a:srgbClr val="48C7EA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0"/>
                  <a:lumOff val="100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0626558" y="6186647"/>
            <a:ext cx="473241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9956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68A7AE81-C488-F3AD-0BC6-548306616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788"/>
          <a:stretch/>
        </p:blipFill>
        <p:spPr>
          <a:xfrm flipV="1">
            <a:off x="8457809" y="0"/>
            <a:ext cx="3734191" cy="1727556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60008" y="6481922"/>
            <a:ext cx="473241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1F11BF-88A7-4C67-863E-D9A8C2AA9032}" type="slidenum">
              <a:rPr lang="ru-RU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ru-RU" sz="1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0684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4" descr="A sustainable Coworking Space near Midi Station : WAO !">
            <a:extLst>
              <a:ext uri="{FF2B5EF4-FFF2-40B4-BE49-F238E27FC236}">
                <a16:creationId xmlns:a16="http://schemas.microsoft.com/office/drawing/2014/main" id="{4D2785B4-1A59-1E91-0E82-FE813AC7EFE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-2" r="49409" b="57315"/>
          <a:stretch/>
        </p:blipFill>
        <p:spPr bwMode="auto">
          <a:xfrm>
            <a:off x="85725" y="108000"/>
            <a:ext cx="1428750" cy="8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5B60E-D1D0-3DA1-3B9A-A72EF7FFF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34" y="336721"/>
            <a:ext cx="1276331" cy="3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A0999C-2E3C-218B-9203-8E922903CE8E}"/>
              </a:ext>
            </a:extLst>
          </p:cNvPr>
          <p:cNvCxnSpPr/>
          <p:nvPr userDrawn="1"/>
        </p:nvCxnSpPr>
        <p:spPr>
          <a:xfrm>
            <a:off x="1590684" y="904508"/>
            <a:ext cx="1050607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2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36000"/>
            <a:ext cx="12192001" cy="5922000"/>
          </a:xfrm>
          <a:prstGeom prst="homePlate">
            <a:avLst>
              <a:gd name="adj" fmla="val 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Picture 8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E90E07D9-A06D-2908-071E-924FB07A6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01"/>
          <a:stretch/>
        </p:blipFill>
        <p:spPr>
          <a:xfrm>
            <a:off x="8457808" y="5173683"/>
            <a:ext cx="3734191" cy="1799112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1" y="0"/>
            <a:ext cx="12191999" cy="936000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066A9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0"/>
                  <a:lumOff val="100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620500" y="610467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2158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5C933558-257C-68C8-8F0B-5053DD3DD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7" y="0"/>
            <a:ext cx="12192002" cy="6858000"/>
          </a:xfrm>
          <a:prstGeom prst="rect">
            <a:avLst/>
          </a:prstGeom>
        </p:spPr>
      </p:pic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00000"/>
            <a:ext cx="12192001" cy="5958000"/>
          </a:xfrm>
          <a:prstGeom prst="homePlate">
            <a:avLst>
              <a:gd name="adj" fmla="val 0"/>
            </a:avLst>
          </a:prstGeom>
          <a:solidFill>
            <a:srgbClr val="D0EDF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1" y="0"/>
            <a:ext cx="12191999" cy="900000"/>
          </a:xfrm>
          <a:prstGeom prst="homePlate">
            <a:avLst>
              <a:gd name="adj" fmla="val 0"/>
            </a:avLst>
          </a:prstGeom>
          <a:solidFill>
            <a:srgbClr val="181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91925" y="639042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434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95824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BC Light 6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5C933558-257C-68C8-8F0B-5053DD3DD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3" y="-1"/>
            <a:ext cx="12192002" cy="6858000"/>
          </a:xfrm>
          <a:prstGeom prst="rect">
            <a:avLst/>
          </a:prstGeom>
        </p:spPr>
      </p:pic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00000"/>
            <a:ext cx="12192001" cy="59580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: пятиугольник 1">
            <a:extLst>
              <a:ext uri="{FF2B5EF4-FFF2-40B4-BE49-F238E27FC236}">
                <a16:creationId xmlns:a16="http://schemas.microsoft.com/office/drawing/2014/main" id="{C28B339E-B2A4-6C30-6B7E-FDFF1D2CA65F}"/>
              </a:ext>
            </a:extLst>
          </p:cNvPr>
          <p:cNvSpPr/>
          <p:nvPr userDrawn="1"/>
        </p:nvSpPr>
        <p:spPr>
          <a:xfrm>
            <a:off x="-4" y="828000"/>
            <a:ext cx="12192001" cy="6030000"/>
          </a:xfrm>
          <a:prstGeom prst="homePlate">
            <a:avLst>
              <a:gd name="adj" fmla="val 0"/>
            </a:avLst>
          </a:prstGeom>
          <a:solidFill>
            <a:srgbClr val="D0EDF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id="{F427F41B-CF8C-C72F-3B06-0FA3C30C0641}"/>
              </a:ext>
            </a:extLst>
          </p:cNvPr>
          <p:cNvSpPr/>
          <p:nvPr userDrawn="1"/>
        </p:nvSpPr>
        <p:spPr>
          <a:xfrm>
            <a:off x="1" y="-1"/>
            <a:ext cx="12191999" cy="1019175"/>
          </a:xfrm>
          <a:prstGeom prst="homePlate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1" y="0"/>
            <a:ext cx="12191999" cy="900000"/>
          </a:xfrm>
          <a:prstGeom prst="homePlate">
            <a:avLst>
              <a:gd name="adj" fmla="val 0"/>
            </a:avLst>
          </a:prstGeom>
          <a:solidFill>
            <a:srgbClr val="066A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91925" y="639042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32514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5C933558-257C-68C8-8F0B-5053DD3DD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3" y="-1"/>
            <a:ext cx="12192002" cy="6858000"/>
          </a:xfrm>
          <a:prstGeom prst="rect">
            <a:avLst/>
          </a:prstGeom>
        </p:spPr>
      </p:pic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00000"/>
            <a:ext cx="12192001" cy="59580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id="{F427F41B-CF8C-C72F-3B06-0FA3C30C0641}"/>
              </a:ext>
            </a:extLst>
          </p:cNvPr>
          <p:cNvSpPr/>
          <p:nvPr userDrawn="1"/>
        </p:nvSpPr>
        <p:spPr>
          <a:xfrm>
            <a:off x="1" y="-1"/>
            <a:ext cx="12191999" cy="1019175"/>
          </a:xfrm>
          <a:prstGeom prst="homePlate">
            <a:avLst>
              <a:gd name="adj" fmla="val 0"/>
            </a:avLst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1" y="0"/>
            <a:ext cx="12191999" cy="900000"/>
          </a:xfrm>
          <a:prstGeom prst="homePlate">
            <a:avLst>
              <a:gd name="adj" fmla="val 0"/>
            </a:avLst>
          </a:prstGeom>
          <a:solidFill>
            <a:srgbClr val="066A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91925" y="639042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90C03E51-EE8E-E863-84E8-F8F30B32CB0E}"/>
              </a:ext>
            </a:extLst>
          </p:cNvPr>
          <p:cNvSpPr/>
          <p:nvPr userDrawn="1"/>
        </p:nvSpPr>
        <p:spPr>
          <a:xfrm>
            <a:off x="-1244600" y="1019174"/>
            <a:ext cx="13436600" cy="5371246"/>
          </a:xfrm>
          <a:prstGeom prst="parallelogram">
            <a:avLst>
              <a:gd name="adj" fmla="val 8467"/>
            </a:avLst>
          </a:prstGeom>
          <a:solidFill>
            <a:srgbClr val="D0ED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6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BC 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ircular design&#10;&#10;Description automatically generated">
            <a:extLst>
              <a:ext uri="{FF2B5EF4-FFF2-40B4-BE49-F238E27FC236}">
                <a16:creationId xmlns:a16="http://schemas.microsoft.com/office/drawing/2014/main" id="{5C933558-257C-68C8-8F0B-5053DD3DD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6" t="4364" r="6665" b="17084"/>
          <a:stretch/>
        </p:blipFill>
        <p:spPr>
          <a:xfrm>
            <a:off x="-3" y="-1"/>
            <a:ext cx="12192002" cy="6858000"/>
          </a:xfrm>
          <a:prstGeom prst="rect">
            <a:avLst/>
          </a:prstGeom>
        </p:spPr>
      </p:pic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id="{31033293-35CE-B9D8-A27E-57F0CFC96619}"/>
              </a:ext>
            </a:extLst>
          </p:cNvPr>
          <p:cNvSpPr/>
          <p:nvPr userDrawn="1"/>
        </p:nvSpPr>
        <p:spPr>
          <a:xfrm>
            <a:off x="-2" y="900000"/>
            <a:ext cx="12192001" cy="59580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id="{F427F41B-CF8C-C72F-3B06-0FA3C30C0641}"/>
              </a:ext>
            </a:extLst>
          </p:cNvPr>
          <p:cNvSpPr/>
          <p:nvPr userDrawn="1"/>
        </p:nvSpPr>
        <p:spPr>
          <a:xfrm>
            <a:off x="1" y="-1"/>
            <a:ext cx="12191999" cy="1019175"/>
          </a:xfrm>
          <a:prstGeom prst="homePlate">
            <a:avLst>
              <a:gd name="adj" fmla="val 0"/>
            </a:avLst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1" y="0"/>
            <a:ext cx="12191999" cy="900000"/>
          </a:xfrm>
          <a:prstGeom prst="homePlate">
            <a:avLst>
              <a:gd name="adj" fmla="val 0"/>
            </a:avLst>
          </a:prstGeom>
          <a:solidFill>
            <a:srgbClr val="066A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591925" y="6390421"/>
            <a:ext cx="457200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5AE467-2921-741A-C63E-7B45EE732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03" y="221400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9044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BC Ligh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55EE0EDA-BB18-C41D-A599-3ECDC0E6F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82" y="34264"/>
            <a:ext cx="1065251" cy="865516"/>
          </a:xfrm>
          <a:prstGeom prst="rect">
            <a:avLst/>
          </a:prstGeom>
        </p:spPr>
      </p:pic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CA426579-DC00-E301-97A6-27029F0A8E06}"/>
              </a:ext>
            </a:extLst>
          </p:cNvPr>
          <p:cNvSpPr/>
          <p:nvPr userDrawn="1"/>
        </p:nvSpPr>
        <p:spPr>
          <a:xfrm rot="10800000">
            <a:off x="-1" y="6376557"/>
            <a:ext cx="12192000" cy="481443"/>
          </a:xfrm>
          <a:prstGeom prst="homePlate">
            <a:avLst>
              <a:gd name="adj" fmla="val 0"/>
            </a:avLst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AFE7593-14FD-CCA4-3A50-79D3F1D463A4}"/>
              </a:ext>
            </a:extLst>
          </p:cNvPr>
          <p:cNvSpPr/>
          <p:nvPr userDrawn="1"/>
        </p:nvSpPr>
        <p:spPr>
          <a:xfrm>
            <a:off x="7467" y="-36220"/>
            <a:ext cx="12191999" cy="936000"/>
          </a:xfrm>
          <a:prstGeom prst="homePlate">
            <a:avLst>
              <a:gd name="adj" fmla="val 0"/>
            </a:avLst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A86173-B0E0-B70A-E9AE-BA92DF28E300}"/>
              </a:ext>
            </a:extLst>
          </p:cNvPr>
          <p:cNvSpPr txBox="1">
            <a:spLocks/>
          </p:cNvSpPr>
          <p:nvPr userDrawn="1"/>
        </p:nvSpPr>
        <p:spPr>
          <a:xfrm>
            <a:off x="11463378" y="6500702"/>
            <a:ext cx="473241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1F11BF-88A7-4C67-863E-D9A8C2AA9032}" type="slidenum">
              <a:rPr lang="ru-RU" sz="1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‹#›</a:t>
            </a:fld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B0C37-E6CC-3A85-B381-EC9C6B2FE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999" y="108000"/>
            <a:ext cx="9360000" cy="720000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D9C6DDA4-2F7C-23DE-5F35-D2D1E5B71D86}"/>
              </a:ext>
            </a:extLst>
          </p:cNvPr>
          <p:cNvSpPr/>
          <p:nvPr userDrawn="1"/>
        </p:nvSpPr>
        <p:spPr>
          <a:xfrm>
            <a:off x="0" y="0"/>
            <a:ext cx="2321309" cy="936000"/>
          </a:xfrm>
          <a:prstGeom prst="homePlate">
            <a:avLst>
              <a:gd name="adj" fmla="val 29690"/>
            </a:avLst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6ABF5769-1ADF-400A-506A-52B4EBB33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57" y="220422"/>
            <a:ext cx="1709993" cy="493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9477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BC 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2E8712C6-2146-3624-8727-D75BD11A5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08" y="2526399"/>
            <a:ext cx="5330092" cy="4330700"/>
          </a:xfrm>
          <a:prstGeom prst="rect">
            <a:avLst/>
          </a:prstGeom>
        </p:spPr>
      </p:pic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721EC87-1416-B584-AADE-20FF1BB57050}"/>
              </a:ext>
            </a:extLst>
          </p:cNvPr>
          <p:cNvCxnSpPr/>
          <p:nvPr userDrawn="1"/>
        </p:nvCxnSpPr>
        <p:spPr>
          <a:xfrm flipV="1">
            <a:off x="393204" y="613388"/>
            <a:ext cx="11317018" cy="812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C985FB-4603-C0F2-45FA-409E5B555F10}"/>
              </a:ext>
            </a:extLst>
          </p:cNvPr>
          <p:cNvCxnSpPr/>
          <p:nvPr userDrawn="1"/>
        </p:nvCxnSpPr>
        <p:spPr>
          <a:xfrm flipV="1">
            <a:off x="398126" y="6343998"/>
            <a:ext cx="11317018" cy="812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9B102F2D-B1FB-B3DA-13EF-5202D8A2146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6880" y="191395"/>
            <a:ext cx="1400633" cy="3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7611EBA-AD15-EF8B-38D9-F600C0626F36}"/>
              </a:ext>
            </a:extLst>
          </p:cNvPr>
          <p:cNvSpPr txBox="1">
            <a:spLocks/>
          </p:cNvSpPr>
          <p:nvPr userDrawn="1"/>
        </p:nvSpPr>
        <p:spPr>
          <a:xfrm>
            <a:off x="11180618" y="6484626"/>
            <a:ext cx="554181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smtClean="0">
                <a:solidFill>
                  <a:srgbClr val="899398"/>
                </a:solidFill>
              </a:rPr>
              <a:pPr algn="ctr"/>
              <a:t>‹#›</a:t>
            </a:fld>
            <a:endParaRPr lang="ru-RU" sz="1000">
              <a:solidFill>
                <a:srgbClr val="899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89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BC 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55EE0EDA-BB18-C41D-A599-3ECDC0E6F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08" y="2526399"/>
            <a:ext cx="5330092" cy="43307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B7B92D0-2832-C769-0526-2CFF10E89DB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6880" y="191395"/>
            <a:ext cx="1400633" cy="3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1599066-537B-24C9-DA6C-D1C0FB4060D3}"/>
              </a:ext>
            </a:extLst>
          </p:cNvPr>
          <p:cNvSpPr txBox="1">
            <a:spLocks/>
          </p:cNvSpPr>
          <p:nvPr userDrawn="1"/>
        </p:nvSpPr>
        <p:spPr>
          <a:xfrm>
            <a:off x="11180618" y="6484626"/>
            <a:ext cx="554181" cy="2331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F11BF-88A7-4C67-863E-D9A8C2AA9032}" type="slidenum">
              <a:rPr lang="ru-RU" sz="1000" smtClean="0">
                <a:solidFill>
                  <a:srgbClr val="899398"/>
                </a:solidFill>
              </a:rPr>
              <a:pPr algn="ctr"/>
              <a:t>‹#›</a:t>
            </a:fld>
            <a:endParaRPr lang="ru-RU" sz="1000">
              <a:solidFill>
                <a:srgbClr val="899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68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92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72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5931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54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b.v</a:t>
            </a:r>
          </a:p>
        </p:txBody>
      </p:sp>
    </p:spTree>
    <p:extLst>
      <p:ext uri="{BB962C8B-B14F-4D97-AF65-F5344CB8AC3E}">
        <p14:creationId xmlns:p14="http://schemas.microsoft.com/office/powerpoint/2010/main" val="3283002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61037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7330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4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022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7923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0584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202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87271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3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47302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6274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8411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960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4733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2889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/>
          <a:srcRect l="476" t="4361" r="29449" b="230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7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7" r:id="rId2"/>
    <p:sldLayoutId id="2147483846" r:id="rId3"/>
    <p:sldLayoutId id="2147483849" r:id="rId4"/>
    <p:sldLayoutId id="2147483850" r:id="rId5"/>
    <p:sldLayoutId id="214748384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29/08/2023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KARACHAGANAK PETROLEUM OPERATING B.V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3"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1" r:id="rId13"/>
    <p:sldLayoutId id="2147483873" r:id="rId14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802A-A1C5-4FC1-9E49-615634C044DA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JOC 18 March 2014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53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7" r:id="rId7"/>
    <p:sldLayoutId id="2147483908" r:id="rId8"/>
    <p:sldLayoutId id="2147483909" r:id="rId9"/>
    <p:sldLayoutId id="21474839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15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1007E3-90C1-4E45-A8E7-FC4DE845156C}"/>
              </a:ext>
            </a:extLst>
          </p:cNvPr>
          <p:cNvSpPr txBox="1"/>
          <p:nvPr/>
        </p:nvSpPr>
        <p:spPr>
          <a:xfrm>
            <a:off x="249009" y="392524"/>
            <a:ext cx="11693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MECHANISMS TO SUPPORT KAZAKH SUPPLIERS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A250D9C-E10F-4829-9B4B-4A8DD948E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E8F106A3-6D81-4D67-87F1-FF4B156E0EDC}"/>
              </a:ext>
            </a:extLst>
          </p:cNvPr>
          <p:cNvGrpSpPr/>
          <p:nvPr/>
        </p:nvGrpSpPr>
        <p:grpSpPr>
          <a:xfrm>
            <a:off x="386840" y="4464690"/>
            <a:ext cx="5441179" cy="564940"/>
            <a:chOff x="0" y="0"/>
            <a:chExt cx="2503051" cy="239105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35B6B7F-6184-4BCE-9DDE-DB9355F7822A}"/>
                </a:ext>
              </a:extLst>
            </p:cNvPr>
            <p:cNvSpPr/>
            <p:nvPr/>
          </p:nvSpPr>
          <p:spPr>
            <a:xfrm>
              <a:off x="0" y="0"/>
              <a:ext cx="2503051" cy="239105"/>
            </a:xfrm>
            <a:custGeom>
              <a:avLst/>
              <a:gdLst/>
              <a:ahLst/>
              <a:cxnLst/>
              <a:rect l="l" t="t" r="r" b="b"/>
              <a:pathLst>
                <a:path w="2503051" h="239105">
                  <a:moveTo>
                    <a:pt x="19988" y="0"/>
                  </a:moveTo>
                  <a:lnTo>
                    <a:pt x="2483064" y="0"/>
                  </a:lnTo>
                  <a:cubicBezTo>
                    <a:pt x="2494103" y="0"/>
                    <a:pt x="2503051" y="8949"/>
                    <a:pt x="2503051" y="19988"/>
                  </a:cubicBezTo>
                  <a:lnTo>
                    <a:pt x="2503051" y="219117"/>
                  </a:lnTo>
                  <a:cubicBezTo>
                    <a:pt x="2503051" y="224418"/>
                    <a:pt x="2500946" y="229502"/>
                    <a:pt x="2497197" y="233250"/>
                  </a:cubicBezTo>
                  <a:cubicBezTo>
                    <a:pt x="2493449" y="236999"/>
                    <a:pt x="2488365" y="239105"/>
                    <a:pt x="2483064" y="239105"/>
                  </a:cubicBezTo>
                  <a:lnTo>
                    <a:pt x="19988" y="239105"/>
                  </a:lnTo>
                  <a:cubicBezTo>
                    <a:pt x="14687" y="239105"/>
                    <a:pt x="9603" y="236999"/>
                    <a:pt x="5854" y="233250"/>
                  </a:cubicBezTo>
                  <a:cubicBezTo>
                    <a:pt x="2106" y="229502"/>
                    <a:pt x="0" y="224418"/>
                    <a:pt x="0" y="219117"/>
                  </a:cubicBezTo>
                  <a:lnTo>
                    <a:pt x="0" y="19988"/>
                  </a:lnTo>
                  <a:cubicBezTo>
                    <a:pt x="0" y="14687"/>
                    <a:pt x="2106" y="9603"/>
                    <a:pt x="5854" y="5854"/>
                  </a:cubicBezTo>
                  <a:cubicBezTo>
                    <a:pt x="9603" y="2106"/>
                    <a:pt x="14687" y="0"/>
                    <a:pt x="19988" y="0"/>
                  </a:cubicBezTo>
                  <a:close/>
                </a:path>
              </a:pathLst>
            </a:custGeom>
            <a:solidFill>
              <a:srgbClr val="FDD83F"/>
            </a:solidFill>
          </p:spPr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EA651522-595D-41FF-B589-F500FE8D9294}"/>
                </a:ext>
              </a:extLst>
            </p:cNvPr>
            <p:cNvSpPr txBox="1"/>
            <p:nvPr/>
          </p:nvSpPr>
          <p:spPr>
            <a:xfrm>
              <a:off x="0" y="-38100"/>
              <a:ext cx="2503051" cy="277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reeform 13">
            <a:extLst>
              <a:ext uri="{FF2B5EF4-FFF2-40B4-BE49-F238E27FC236}">
                <a16:creationId xmlns:a16="http://schemas.microsoft.com/office/drawing/2014/main" id="{6220B73D-0996-4648-85EE-543234D82063}"/>
              </a:ext>
            </a:extLst>
          </p:cNvPr>
          <p:cNvSpPr/>
          <p:nvPr/>
        </p:nvSpPr>
        <p:spPr>
          <a:xfrm>
            <a:off x="3973328" y="2051834"/>
            <a:ext cx="670321" cy="576634"/>
          </a:xfrm>
          <a:custGeom>
            <a:avLst/>
            <a:gdLst/>
            <a:ahLst/>
            <a:cxnLst/>
            <a:rect l="l" t="t" r="r" b="b"/>
            <a:pathLst>
              <a:path w="904369" h="812801">
                <a:moveTo>
                  <a:pt x="0" y="0"/>
                </a:moveTo>
                <a:lnTo>
                  <a:pt x="904369" y="0"/>
                </a:lnTo>
                <a:lnTo>
                  <a:pt x="904369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EF552547-5FB9-47CC-BFB6-08E1BA83B8FE}"/>
              </a:ext>
            </a:extLst>
          </p:cNvPr>
          <p:cNvSpPr/>
          <p:nvPr/>
        </p:nvSpPr>
        <p:spPr>
          <a:xfrm>
            <a:off x="5081724" y="2051834"/>
            <a:ext cx="666612" cy="576634"/>
          </a:xfrm>
          <a:custGeom>
            <a:avLst/>
            <a:gdLst/>
            <a:ahLst/>
            <a:cxnLst/>
            <a:rect l="l" t="t" r="r" b="b"/>
            <a:pathLst>
              <a:path w="899365" h="812801">
                <a:moveTo>
                  <a:pt x="0" y="0"/>
                </a:moveTo>
                <a:lnTo>
                  <a:pt x="899365" y="0"/>
                </a:lnTo>
                <a:lnTo>
                  <a:pt x="899365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5">
            <a:extLst>
              <a:ext uri="{FF2B5EF4-FFF2-40B4-BE49-F238E27FC236}">
                <a16:creationId xmlns:a16="http://schemas.microsoft.com/office/drawing/2014/main" id="{81429785-8791-47D6-9290-7E4EADAE7627}"/>
              </a:ext>
            </a:extLst>
          </p:cNvPr>
          <p:cNvSpPr/>
          <p:nvPr/>
        </p:nvSpPr>
        <p:spPr>
          <a:xfrm>
            <a:off x="2028738" y="2067617"/>
            <a:ext cx="559296" cy="576634"/>
          </a:xfrm>
          <a:custGeom>
            <a:avLst/>
            <a:gdLst/>
            <a:ahLst/>
            <a:cxnLst/>
            <a:rect l="l" t="t" r="r" b="b"/>
            <a:pathLst>
              <a:path w="708153" h="812801">
                <a:moveTo>
                  <a:pt x="0" y="0"/>
                </a:moveTo>
                <a:lnTo>
                  <a:pt x="708154" y="0"/>
                </a:lnTo>
                <a:lnTo>
                  <a:pt x="708154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6">
            <a:extLst>
              <a:ext uri="{FF2B5EF4-FFF2-40B4-BE49-F238E27FC236}">
                <a16:creationId xmlns:a16="http://schemas.microsoft.com/office/drawing/2014/main" id="{A8B4167F-C6EB-4E0B-A907-5F8081C6C470}"/>
              </a:ext>
            </a:extLst>
          </p:cNvPr>
          <p:cNvSpPr/>
          <p:nvPr/>
        </p:nvSpPr>
        <p:spPr>
          <a:xfrm>
            <a:off x="966555" y="2067617"/>
            <a:ext cx="620281" cy="576634"/>
          </a:xfrm>
          <a:custGeom>
            <a:avLst/>
            <a:gdLst/>
            <a:ahLst/>
            <a:cxnLst/>
            <a:rect l="l" t="t" r="r" b="b"/>
            <a:pathLst>
              <a:path w="785369" h="812801">
                <a:moveTo>
                  <a:pt x="0" y="0"/>
                </a:moveTo>
                <a:lnTo>
                  <a:pt x="785369" y="0"/>
                </a:lnTo>
                <a:lnTo>
                  <a:pt x="785369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EC297DC1-36A8-470F-B26D-EB48860B9185}"/>
              </a:ext>
            </a:extLst>
          </p:cNvPr>
          <p:cNvSpPr/>
          <p:nvPr/>
        </p:nvSpPr>
        <p:spPr>
          <a:xfrm>
            <a:off x="6920325" y="2077953"/>
            <a:ext cx="733274" cy="576634"/>
          </a:xfrm>
          <a:custGeom>
            <a:avLst/>
            <a:gdLst/>
            <a:ahLst/>
            <a:cxnLst/>
            <a:rect l="l" t="t" r="r" b="b"/>
            <a:pathLst>
              <a:path w="993424" h="812801">
                <a:moveTo>
                  <a:pt x="0" y="0"/>
                </a:moveTo>
                <a:lnTo>
                  <a:pt x="993424" y="0"/>
                </a:lnTo>
                <a:lnTo>
                  <a:pt x="993424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F854A0E1-BD59-40A0-8DDC-150DB42A65F8}"/>
              </a:ext>
            </a:extLst>
          </p:cNvPr>
          <p:cNvSpPr/>
          <p:nvPr/>
        </p:nvSpPr>
        <p:spPr>
          <a:xfrm>
            <a:off x="8113297" y="2077953"/>
            <a:ext cx="666613" cy="576634"/>
          </a:xfrm>
          <a:custGeom>
            <a:avLst/>
            <a:gdLst/>
            <a:ahLst/>
            <a:cxnLst/>
            <a:rect l="l" t="t" r="r" b="b"/>
            <a:pathLst>
              <a:path w="903113" h="812801">
                <a:moveTo>
                  <a:pt x="0" y="0"/>
                </a:moveTo>
                <a:lnTo>
                  <a:pt x="903113" y="0"/>
                </a:lnTo>
                <a:lnTo>
                  <a:pt x="903113" y="812801"/>
                </a:lnTo>
                <a:lnTo>
                  <a:pt x="0" y="8128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23">
            <a:extLst>
              <a:ext uri="{FF2B5EF4-FFF2-40B4-BE49-F238E27FC236}">
                <a16:creationId xmlns:a16="http://schemas.microsoft.com/office/drawing/2014/main" id="{3BD270F3-8730-4A0E-8B79-A63C31DDC92F}"/>
              </a:ext>
            </a:extLst>
          </p:cNvPr>
          <p:cNvGrpSpPr/>
          <p:nvPr/>
        </p:nvGrpSpPr>
        <p:grpSpPr>
          <a:xfrm>
            <a:off x="9457039" y="1214019"/>
            <a:ext cx="4019362" cy="5396008"/>
            <a:chOff x="0" y="0"/>
            <a:chExt cx="807817" cy="940039"/>
          </a:xfrm>
        </p:grpSpPr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A2825E90-0520-4638-B295-DF8F0AE7F0B8}"/>
                </a:ext>
              </a:extLst>
            </p:cNvPr>
            <p:cNvSpPr/>
            <p:nvPr/>
          </p:nvSpPr>
          <p:spPr>
            <a:xfrm>
              <a:off x="0" y="0"/>
              <a:ext cx="807817" cy="940039"/>
            </a:xfrm>
            <a:custGeom>
              <a:avLst/>
              <a:gdLst/>
              <a:ahLst/>
              <a:cxnLst/>
              <a:rect l="l" t="t" r="r" b="b"/>
              <a:pathLst>
                <a:path w="807817" h="940039">
                  <a:moveTo>
                    <a:pt x="22425" y="0"/>
                  </a:moveTo>
                  <a:lnTo>
                    <a:pt x="785391" y="0"/>
                  </a:lnTo>
                  <a:cubicBezTo>
                    <a:pt x="791339" y="0"/>
                    <a:pt x="797043" y="2363"/>
                    <a:pt x="801248" y="6568"/>
                  </a:cubicBezTo>
                  <a:cubicBezTo>
                    <a:pt x="805454" y="10774"/>
                    <a:pt x="807817" y="16478"/>
                    <a:pt x="807817" y="22425"/>
                  </a:cubicBezTo>
                  <a:lnTo>
                    <a:pt x="807817" y="917614"/>
                  </a:lnTo>
                  <a:cubicBezTo>
                    <a:pt x="807817" y="923561"/>
                    <a:pt x="805454" y="929265"/>
                    <a:pt x="801248" y="933471"/>
                  </a:cubicBezTo>
                  <a:cubicBezTo>
                    <a:pt x="797043" y="937676"/>
                    <a:pt x="791339" y="940039"/>
                    <a:pt x="785391" y="940039"/>
                  </a:cubicBezTo>
                  <a:lnTo>
                    <a:pt x="22425" y="940039"/>
                  </a:lnTo>
                  <a:cubicBezTo>
                    <a:pt x="10040" y="940039"/>
                    <a:pt x="0" y="929999"/>
                    <a:pt x="0" y="917614"/>
                  </a:cubicBezTo>
                  <a:lnTo>
                    <a:pt x="0" y="22425"/>
                  </a:lnTo>
                  <a:cubicBezTo>
                    <a:pt x="0" y="16478"/>
                    <a:pt x="2363" y="10774"/>
                    <a:pt x="6568" y="6568"/>
                  </a:cubicBezTo>
                  <a:cubicBezTo>
                    <a:pt x="10774" y="2363"/>
                    <a:pt x="16478" y="0"/>
                    <a:pt x="22425" y="0"/>
                  </a:cubicBezTo>
                  <a:close/>
                </a:path>
              </a:pathLst>
            </a:custGeom>
            <a:blipFill>
              <a:blip r:embed="rId15"/>
              <a:stretch>
                <a:fillRect l="-37233" r="-37233"/>
              </a:stretch>
            </a:blipFill>
          </p:spPr>
        </p:sp>
      </p:grpSp>
      <p:sp>
        <p:nvSpPr>
          <p:cNvPr id="55" name="TextBox 25">
            <a:extLst>
              <a:ext uri="{FF2B5EF4-FFF2-40B4-BE49-F238E27FC236}">
                <a16:creationId xmlns:a16="http://schemas.microsoft.com/office/drawing/2014/main" id="{20D9F927-C373-4A21-A812-E41570F0DB76}"/>
              </a:ext>
            </a:extLst>
          </p:cNvPr>
          <p:cNvSpPr txBox="1"/>
          <p:nvPr/>
        </p:nvSpPr>
        <p:spPr>
          <a:xfrm>
            <a:off x="386840" y="4529335"/>
            <a:ext cx="5441179" cy="358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178"/>
              </a:lnSpc>
              <a:defRPr sz="1600">
                <a:solidFill>
                  <a:srgbClr val="000000"/>
                </a:solidFill>
                <a:latin typeface="Montserrat 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31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INVESTMENTS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REVISION)</a:t>
            </a:r>
          </a:p>
        </p:txBody>
      </p:sp>
      <p:sp>
        <p:nvSpPr>
          <p:cNvPr id="56" name="TextBox 26">
            <a:extLst>
              <a:ext uri="{FF2B5EF4-FFF2-40B4-BE49-F238E27FC236}">
                <a16:creationId xmlns:a16="http://schemas.microsoft.com/office/drawing/2014/main" id="{A5EBB7D8-45F4-4651-A14E-1084FBCF8546}"/>
              </a:ext>
            </a:extLst>
          </p:cNvPr>
          <p:cNvSpPr txBox="1"/>
          <p:nvPr/>
        </p:nvSpPr>
        <p:spPr>
          <a:xfrm>
            <a:off x="501914" y="2881738"/>
            <a:ext cx="2583469" cy="57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Tenders for testing a trial batch of GOODs from Kazakhstani suppliers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D2347-952E-463F-ACE1-99D20568AE4D}"/>
              </a:ext>
            </a:extLst>
          </p:cNvPr>
          <p:cNvGrpSpPr/>
          <p:nvPr/>
        </p:nvGrpSpPr>
        <p:grpSpPr>
          <a:xfrm>
            <a:off x="501914" y="1297391"/>
            <a:ext cx="2583469" cy="523220"/>
            <a:chOff x="501914" y="1297391"/>
            <a:chExt cx="2583469" cy="523220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5F83D68E-17C7-46C3-AF29-768F4591518E}"/>
                </a:ext>
              </a:extLst>
            </p:cNvPr>
            <p:cNvGrpSpPr/>
            <p:nvPr/>
          </p:nvGrpSpPr>
          <p:grpSpPr>
            <a:xfrm>
              <a:off x="501914" y="1297391"/>
              <a:ext cx="2583469" cy="523220"/>
              <a:chOff x="0" y="0"/>
              <a:chExt cx="1146371" cy="239105"/>
            </a:xfrm>
          </p:grpSpPr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3DD5B578-D11C-4D61-8D47-1258EC3EA97B}"/>
                  </a:ext>
                </a:extLst>
              </p:cNvPr>
              <p:cNvSpPr/>
              <p:nvPr/>
            </p:nvSpPr>
            <p:spPr>
              <a:xfrm>
                <a:off x="0" y="0"/>
                <a:ext cx="1146371" cy="239105"/>
              </a:xfrm>
              <a:custGeom>
                <a:avLst/>
                <a:gdLst/>
                <a:ahLst/>
                <a:cxnLst/>
                <a:rect l="l" t="t" r="r" b="b"/>
                <a:pathLst>
                  <a:path w="1146371" h="239105">
                    <a:moveTo>
                      <a:pt x="46119" y="0"/>
                    </a:moveTo>
                    <a:lnTo>
                      <a:pt x="1100252" y="0"/>
                    </a:lnTo>
                    <a:cubicBezTo>
                      <a:pt x="1125722" y="0"/>
                      <a:pt x="1146371" y="20648"/>
                      <a:pt x="1146371" y="46119"/>
                    </a:cubicBezTo>
                    <a:lnTo>
                      <a:pt x="1146371" y="192986"/>
                    </a:lnTo>
                    <a:cubicBezTo>
                      <a:pt x="1146371" y="218456"/>
                      <a:pt x="1125722" y="239105"/>
                      <a:pt x="1100252" y="239105"/>
                    </a:cubicBezTo>
                    <a:lnTo>
                      <a:pt x="46119" y="239105"/>
                    </a:lnTo>
                    <a:cubicBezTo>
                      <a:pt x="20648" y="239105"/>
                      <a:pt x="0" y="218456"/>
                      <a:pt x="0" y="192986"/>
                    </a:cubicBezTo>
                    <a:lnTo>
                      <a:pt x="0" y="46119"/>
                    </a:lnTo>
                    <a:cubicBezTo>
                      <a:pt x="0" y="20648"/>
                      <a:pt x="20648" y="0"/>
                      <a:pt x="46119" y="0"/>
                    </a:cubicBezTo>
                    <a:close/>
                  </a:path>
                </a:pathLst>
              </a:custGeom>
              <a:solidFill>
                <a:srgbClr val="FDD83F"/>
              </a:solidFill>
            </p:spPr>
          </p:sp>
          <p:sp>
            <p:nvSpPr>
              <p:cNvPr id="40" name="TextBox 9">
                <a:extLst>
                  <a:ext uri="{FF2B5EF4-FFF2-40B4-BE49-F238E27FC236}">
                    <a16:creationId xmlns:a16="http://schemas.microsoft.com/office/drawing/2014/main" id="{EF6EDDA6-050F-4A73-A8C9-187768A589C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46371" cy="277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27">
              <a:extLst>
                <a:ext uri="{FF2B5EF4-FFF2-40B4-BE49-F238E27FC236}">
                  <a16:creationId xmlns:a16="http://schemas.microsoft.com/office/drawing/2014/main" id="{3395F093-BEAD-4E51-A11B-6751B009B04F}"/>
                </a:ext>
              </a:extLst>
            </p:cNvPr>
            <p:cNvSpPr txBox="1"/>
            <p:nvPr/>
          </p:nvSpPr>
          <p:spPr>
            <a:xfrm>
              <a:off x="501914" y="1435891"/>
              <a:ext cx="2583469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TRIAL ORDER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705CBC-E630-4C16-B7B2-9842C61785E4}"/>
              </a:ext>
            </a:extLst>
          </p:cNvPr>
          <p:cNvGrpSpPr/>
          <p:nvPr/>
        </p:nvGrpSpPr>
        <p:grpSpPr>
          <a:xfrm>
            <a:off x="3563378" y="1297391"/>
            <a:ext cx="2583469" cy="523220"/>
            <a:chOff x="4855113" y="1297391"/>
            <a:chExt cx="2583469" cy="523220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74F349F4-4A1A-42F7-9688-D28659E08CA3}"/>
                </a:ext>
              </a:extLst>
            </p:cNvPr>
            <p:cNvGrpSpPr/>
            <p:nvPr/>
          </p:nvGrpSpPr>
          <p:grpSpPr>
            <a:xfrm>
              <a:off x="4855113" y="1297391"/>
              <a:ext cx="2583469" cy="523220"/>
              <a:chOff x="0" y="0"/>
              <a:chExt cx="1146371" cy="239105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EF4FB315-4E9B-45D4-9D50-3F8B6C99919A}"/>
                  </a:ext>
                </a:extLst>
              </p:cNvPr>
              <p:cNvSpPr/>
              <p:nvPr/>
            </p:nvSpPr>
            <p:spPr>
              <a:xfrm>
                <a:off x="0" y="0"/>
                <a:ext cx="1146371" cy="239105"/>
              </a:xfrm>
              <a:custGeom>
                <a:avLst/>
                <a:gdLst/>
                <a:ahLst/>
                <a:cxnLst/>
                <a:rect l="l" t="t" r="r" b="b"/>
                <a:pathLst>
                  <a:path w="1146371" h="239105">
                    <a:moveTo>
                      <a:pt x="46119" y="0"/>
                    </a:moveTo>
                    <a:lnTo>
                      <a:pt x="1100252" y="0"/>
                    </a:lnTo>
                    <a:cubicBezTo>
                      <a:pt x="1125722" y="0"/>
                      <a:pt x="1146371" y="20648"/>
                      <a:pt x="1146371" y="46119"/>
                    </a:cubicBezTo>
                    <a:lnTo>
                      <a:pt x="1146371" y="192986"/>
                    </a:lnTo>
                    <a:cubicBezTo>
                      <a:pt x="1146371" y="218456"/>
                      <a:pt x="1125722" y="239105"/>
                      <a:pt x="1100252" y="239105"/>
                    </a:cubicBezTo>
                    <a:lnTo>
                      <a:pt x="46119" y="239105"/>
                    </a:lnTo>
                    <a:cubicBezTo>
                      <a:pt x="20648" y="239105"/>
                      <a:pt x="0" y="218456"/>
                      <a:pt x="0" y="192986"/>
                    </a:cubicBezTo>
                    <a:lnTo>
                      <a:pt x="0" y="46119"/>
                    </a:lnTo>
                    <a:cubicBezTo>
                      <a:pt x="0" y="20648"/>
                      <a:pt x="20648" y="0"/>
                      <a:pt x="46119" y="0"/>
                    </a:cubicBezTo>
                    <a:close/>
                  </a:path>
                </a:pathLst>
              </a:custGeom>
              <a:solidFill>
                <a:srgbClr val="FDD83F"/>
              </a:solidFill>
            </p:spPr>
          </p:sp>
          <p:sp>
            <p:nvSpPr>
              <p:cNvPr id="37" name="TextBox 6">
                <a:extLst>
                  <a:ext uri="{FF2B5EF4-FFF2-40B4-BE49-F238E27FC236}">
                    <a16:creationId xmlns:a16="http://schemas.microsoft.com/office/drawing/2014/main" id="{B8F77B60-E14A-4E2E-8EBD-5A29DE05A5B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46371" cy="277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28">
              <a:extLst>
                <a:ext uri="{FF2B5EF4-FFF2-40B4-BE49-F238E27FC236}">
                  <a16:creationId xmlns:a16="http://schemas.microsoft.com/office/drawing/2014/main" id="{425AF04D-D4A5-4431-877D-15259E952368}"/>
                </a:ext>
              </a:extLst>
            </p:cNvPr>
            <p:cNvSpPr txBox="1"/>
            <p:nvPr/>
          </p:nvSpPr>
          <p:spPr>
            <a:xfrm>
              <a:off x="4855113" y="1435891"/>
              <a:ext cx="256240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EARLY TENDER</a:t>
              </a:r>
            </a:p>
          </p:txBody>
        </p:sp>
      </p:grpSp>
      <p:sp>
        <p:nvSpPr>
          <p:cNvPr id="52" name="TextBox 21">
            <a:extLst>
              <a:ext uri="{FF2B5EF4-FFF2-40B4-BE49-F238E27FC236}">
                <a16:creationId xmlns:a16="http://schemas.microsoft.com/office/drawing/2014/main" id="{414F898F-3071-43E0-B856-BA86E1B01DC8}"/>
              </a:ext>
            </a:extLst>
          </p:cNvPr>
          <p:cNvSpPr txBox="1"/>
          <p:nvPr/>
        </p:nvSpPr>
        <p:spPr>
          <a:xfrm>
            <a:off x="6624843" y="1214019"/>
            <a:ext cx="2583469" cy="606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45940A-A7BF-43BD-A63B-653097564EA3}"/>
              </a:ext>
            </a:extLst>
          </p:cNvPr>
          <p:cNvGrpSpPr/>
          <p:nvPr/>
        </p:nvGrpSpPr>
        <p:grpSpPr>
          <a:xfrm>
            <a:off x="6624843" y="1297391"/>
            <a:ext cx="2583469" cy="523220"/>
            <a:chOff x="6624843" y="1297391"/>
            <a:chExt cx="2583469" cy="523220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42C6A146-2C73-4EC1-945A-DB9222ACFF5C}"/>
                </a:ext>
              </a:extLst>
            </p:cNvPr>
            <p:cNvSpPr/>
            <p:nvPr/>
          </p:nvSpPr>
          <p:spPr>
            <a:xfrm>
              <a:off x="6624843" y="1297391"/>
              <a:ext cx="2583469" cy="523220"/>
            </a:xfrm>
            <a:custGeom>
              <a:avLst/>
              <a:gdLst/>
              <a:ahLst/>
              <a:cxnLst/>
              <a:rect l="l" t="t" r="r" b="b"/>
              <a:pathLst>
                <a:path w="1146371" h="239105">
                  <a:moveTo>
                    <a:pt x="46119" y="0"/>
                  </a:moveTo>
                  <a:lnTo>
                    <a:pt x="1100252" y="0"/>
                  </a:lnTo>
                  <a:cubicBezTo>
                    <a:pt x="1125722" y="0"/>
                    <a:pt x="1146371" y="20648"/>
                    <a:pt x="1146371" y="46119"/>
                  </a:cubicBezTo>
                  <a:lnTo>
                    <a:pt x="1146371" y="192986"/>
                  </a:lnTo>
                  <a:cubicBezTo>
                    <a:pt x="1146371" y="218456"/>
                    <a:pt x="1125722" y="239105"/>
                    <a:pt x="1100252" y="239105"/>
                  </a:cubicBezTo>
                  <a:lnTo>
                    <a:pt x="46119" y="239105"/>
                  </a:lnTo>
                  <a:cubicBezTo>
                    <a:pt x="20648" y="239105"/>
                    <a:pt x="0" y="218456"/>
                    <a:pt x="0" y="192986"/>
                  </a:cubicBezTo>
                  <a:lnTo>
                    <a:pt x="0" y="46119"/>
                  </a:lnTo>
                  <a:cubicBezTo>
                    <a:pt x="0" y="20648"/>
                    <a:pt x="20648" y="0"/>
                    <a:pt x="46119" y="0"/>
                  </a:cubicBezTo>
                  <a:close/>
                </a:path>
              </a:pathLst>
            </a:custGeom>
            <a:solidFill>
              <a:srgbClr val="FDD83F"/>
            </a:solidFill>
          </p:spPr>
        </p:sp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id="{2D39F7C8-B8E1-4D75-B7AB-C4A21B8CAF31}"/>
                </a:ext>
              </a:extLst>
            </p:cNvPr>
            <p:cNvSpPr txBox="1"/>
            <p:nvPr/>
          </p:nvSpPr>
          <p:spPr>
            <a:xfrm>
              <a:off x="6624843" y="1435891"/>
              <a:ext cx="2583469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KAZAKH TENDER</a:t>
              </a:r>
            </a:p>
          </p:txBody>
        </p:sp>
      </p:grpSp>
      <p:sp>
        <p:nvSpPr>
          <p:cNvPr id="60" name="TextBox 31">
            <a:extLst>
              <a:ext uri="{FF2B5EF4-FFF2-40B4-BE49-F238E27FC236}">
                <a16:creationId xmlns:a16="http://schemas.microsoft.com/office/drawing/2014/main" id="{5499E2ED-1250-4C2C-8B8F-01A5C8E033F1}"/>
              </a:ext>
            </a:extLst>
          </p:cNvPr>
          <p:cNvSpPr txBox="1"/>
          <p:nvPr/>
        </p:nvSpPr>
        <p:spPr>
          <a:xfrm>
            <a:off x="3562473" y="2824156"/>
            <a:ext cx="2533528" cy="884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 is concluded for the supply of GOODS with a suspensive condition or with a long-term delivery schedule</a:t>
            </a:r>
          </a:p>
        </p:txBody>
      </p:sp>
      <p:sp>
        <p:nvSpPr>
          <p:cNvPr id="61" name="TextBox 32">
            <a:extLst>
              <a:ext uri="{FF2B5EF4-FFF2-40B4-BE49-F238E27FC236}">
                <a16:creationId xmlns:a16="http://schemas.microsoft.com/office/drawing/2014/main" id="{736A2EF7-CF66-4999-9F27-E7F9752AFE91}"/>
              </a:ext>
            </a:extLst>
          </p:cNvPr>
          <p:cNvSpPr txBox="1"/>
          <p:nvPr/>
        </p:nvSpPr>
        <p:spPr>
          <a:xfrm>
            <a:off x="6624843" y="2828178"/>
            <a:ext cx="2583469" cy="887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Tenders exclusively among Kazakhstani Suppliers. The goal is to award contracts to Kazakhstani suppliers of GWS</a:t>
            </a:r>
          </a:p>
        </p:txBody>
      </p:sp>
      <p:sp>
        <p:nvSpPr>
          <p:cNvPr id="62" name="TextBox 33">
            <a:extLst>
              <a:ext uri="{FF2B5EF4-FFF2-40B4-BE49-F238E27FC236}">
                <a16:creationId xmlns:a16="http://schemas.microsoft.com/office/drawing/2014/main" id="{535C7B3D-9248-4635-BFC8-A32F6AB8AC24}"/>
              </a:ext>
            </a:extLst>
          </p:cNvPr>
          <p:cNvSpPr txBox="1"/>
          <p:nvPr/>
        </p:nvSpPr>
        <p:spPr>
          <a:xfrm>
            <a:off x="1445452" y="5207326"/>
            <a:ext cx="7698657" cy="964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ts val="25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contract in exchange for investment is a long-term contract concluded on a Single source basis, under which the supplier undertakes to produce goods of local origin that are the subject of a procurement contract in the territory of the Republic of Kazakhstan</a:t>
            </a:r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511BF20D-5E09-474C-A379-0C54493BC11F}"/>
              </a:ext>
            </a:extLst>
          </p:cNvPr>
          <p:cNvSpPr/>
          <p:nvPr/>
        </p:nvSpPr>
        <p:spPr>
          <a:xfrm>
            <a:off x="386840" y="5300657"/>
            <a:ext cx="911247" cy="913531"/>
          </a:xfrm>
          <a:custGeom>
            <a:avLst/>
            <a:gdLst/>
            <a:ahLst/>
            <a:cxnLst/>
            <a:rect l="l" t="t" r="r" b="b"/>
            <a:pathLst>
              <a:path w="911247" h="913531">
                <a:moveTo>
                  <a:pt x="0" y="0"/>
                </a:moveTo>
                <a:lnTo>
                  <a:pt x="911247" y="0"/>
                </a:lnTo>
                <a:lnTo>
                  <a:pt x="911247" y="913531"/>
                </a:lnTo>
                <a:lnTo>
                  <a:pt x="0" y="9135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D758459A-F614-4225-99B2-372ED9F6D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610027"/>
            <a:ext cx="12184790" cy="251670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767171"/>
                </a:solidFill>
              </a:rPr>
              <a:t>21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/10/2024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221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O PRESENTATION TEMPLATE ENG.pptx" id="{0B781AE2-292D-41E3-B049-D2DEFA4DEC50}" vid="{42D7E673-EFF8-4731-9AB8-ABE2372F0F46}"/>
    </a:ext>
  </a:extLst>
</a:theme>
</file>

<file path=ppt/theme/theme5.xml><?xml version="1.0" encoding="utf-8"?>
<a:theme xmlns:a="http://schemas.openxmlformats.org/drawingml/2006/main" name="2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O PRESENTATION TEMPLATE ENG.pptx" id="{0B781AE2-292D-41E3-B049-D2DEFA4DEC50}" vid="{42D7E673-EFF8-4731-9AB8-ABE2372F0F46}"/>
    </a:ext>
  </a:extLst>
</a:theme>
</file>

<file path=ppt/theme/theme6.xml><?xml version="1.0" encoding="utf-8"?>
<a:theme xmlns:a="http://schemas.openxmlformats.org/drawingml/2006/main" name="3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IMBC Light (Widescreen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18856</TotalTime>
  <Words>120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Wingdings</vt:lpstr>
      <vt:lpstr>Custom Design</vt:lpstr>
      <vt:lpstr>1_Contents Slide Master</vt:lpstr>
      <vt:lpstr>1_Custom Design</vt:lpstr>
      <vt:lpstr>4_Custom Design</vt:lpstr>
      <vt:lpstr>2_Custom Design</vt:lpstr>
      <vt:lpstr>3_Custom Design</vt:lpstr>
      <vt:lpstr>1_IMBC Light (Widescreen)</vt:lpstr>
      <vt:lpstr>5_Custom Design</vt:lpstr>
      <vt:lpstr>6_Custom Design</vt:lpstr>
      <vt:lpstr>7_Custom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Turegaliyev, Meirlan</dc:creator>
  <cp:lastModifiedBy>Nurgaliyeva, Zhanna</cp:lastModifiedBy>
  <cp:revision>523</cp:revision>
  <dcterms:created xsi:type="dcterms:W3CDTF">2021-10-08T03:58:20Z</dcterms:created>
  <dcterms:modified xsi:type="dcterms:W3CDTF">2024-10-23T09:27:17Z</dcterms:modified>
</cp:coreProperties>
</file>