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6" r:id="rId2"/>
    <p:sldMasterId id="2147483899" r:id="rId3"/>
    <p:sldMasterId id="2147483911" r:id="rId4"/>
    <p:sldMasterId id="2147483920" r:id="rId5"/>
    <p:sldMasterId id="2147483930" r:id="rId6"/>
    <p:sldMasterId id="2147483938" r:id="rId7"/>
    <p:sldMasterId id="2147483956" r:id="rId8"/>
    <p:sldMasterId id="2147483966" r:id="rId9"/>
    <p:sldMasterId id="2147483975" r:id="rId10"/>
  </p:sldMasterIdLst>
  <p:notesMasterIdLst>
    <p:notesMasterId r:id="rId49"/>
  </p:notesMasterIdLst>
  <p:handoutMasterIdLst>
    <p:handoutMasterId r:id="rId50"/>
  </p:handoutMasterIdLst>
  <p:sldIdLst>
    <p:sldId id="465" r:id="rId11"/>
    <p:sldId id="2147471449" r:id="rId12"/>
    <p:sldId id="2147472500" r:id="rId13"/>
    <p:sldId id="2147472449" r:id="rId14"/>
    <p:sldId id="2147471420" r:id="rId15"/>
    <p:sldId id="2147471483" r:id="rId16"/>
    <p:sldId id="2147471480" r:id="rId17"/>
    <p:sldId id="2147471484" r:id="rId18"/>
    <p:sldId id="2147471486" r:id="rId19"/>
    <p:sldId id="2147471487" r:id="rId20"/>
    <p:sldId id="2147471490" r:id="rId21"/>
    <p:sldId id="2147471491" r:id="rId22"/>
    <p:sldId id="2147471492" r:id="rId23"/>
    <p:sldId id="2147471482" r:id="rId24"/>
    <p:sldId id="2147471474" r:id="rId25"/>
    <p:sldId id="2147471493" r:id="rId26"/>
    <p:sldId id="2147472501" r:id="rId27"/>
    <p:sldId id="2147472428" r:id="rId28"/>
    <p:sldId id="2147472448" r:id="rId29"/>
    <p:sldId id="2147471545" r:id="rId30"/>
    <p:sldId id="2147471549" r:id="rId31"/>
    <p:sldId id="2147471550" r:id="rId32"/>
    <p:sldId id="2147471537" r:id="rId33"/>
    <p:sldId id="2147471542" r:id="rId34"/>
    <p:sldId id="2147471552" r:id="rId35"/>
    <p:sldId id="2147472493" r:id="rId36"/>
    <p:sldId id="2147472494" r:id="rId37"/>
    <p:sldId id="2147472495" r:id="rId38"/>
    <p:sldId id="2147472496" r:id="rId39"/>
    <p:sldId id="2147472497" r:id="rId40"/>
    <p:sldId id="2147472498" r:id="rId41"/>
    <p:sldId id="515" r:id="rId42"/>
    <p:sldId id="496" r:id="rId43"/>
    <p:sldId id="497" r:id="rId44"/>
    <p:sldId id="2147472415" r:id="rId45"/>
    <p:sldId id="2147472418" r:id="rId46"/>
    <p:sldId id="2147472420" r:id="rId47"/>
    <p:sldId id="2147472441"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PO" initials="SG" lastIdx="12" clrIdx="0">
    <p:extLst>
      <p:ext uri="{19B8F6BF-5375-455C-9EA6-DF929625EA0E}">
        <p15:presenceInfo xmlns:p15="http://schemas.microsoft.com/office/powerpoint/2012/main" userId="KPO" providerId="None"/>
      </p:ext>
    </p:extLst>
  </p:cmAuthor>
  <p:cmAuthor id="2" name="Kachayev, Konstantin" initials="KK" lastIdx="3" clrIdx="1">
    <p:extLst>
      <p:ext uri="{19B8F6BF-5375-455C-9EA6-DF929625EA0E}">
        <p15:presenceInfo xmlns:p15="http://schemas.microsoft.com/office/powerpoint/2012/main" userId="S::KachaK@kpo.kz::52e172a4-ca64-4656-8099-55c724099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C1"/>
    <a:srgbClr val="008094"/>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4660"/>
  </p:normalViewPr>
  <p:slideViewPr>
    <p:cSldViewPr snapToGrid="0" showGuides="1">
      <p:cViewPr varScale="1">
        <p:scale>
          <a:sx n="105" d="100"/>
          <a:sy n="105" d="100"/>
        </p:scale>
        <p:origin x="114" y="576"/>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02CDB-FD81-4398-B8DC-49EAE35476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391424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egnaposto numero diapositiva 2">
            <a:extLst>
              <a:ext uri="{FF2B5EF4-FFF2-40B4-BE49-F238E27FC236}">
                <a16:creationId xmlns:a16="http://schemas.microsoft.com/office/drawing/2014/main" id="{A850ED62-A3B7-4801-B80D-B642B800D9A0}"/>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pic>
        <p:nvPicPr>
          <p:cNvPr id="15" name="Immagine 8">
            <a:extLst>
              <a:ext uri="{FF2B5EF4-FFF2-40B4-BE49-F238E27FC236}">
                <a16:creationId xmlns:a16="http://schemas.microsoft.com/office/drawing/2014/main" id="{6A120B41-DBB9-4592-8062-196913E23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8490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 name="Immagine 8">
            <a:extLst>
              <a:ext uri="{FF2B5EF4-FFF2-40B4-BE49-F238E27FC236}">
                <a16:creationId xmlns:a16="http://schemas.microsoft.com/office/drawing/2014/main" id="{A42D3984-051C-4CB2-A61A-AFC84C2FC0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3" y="0"/>
            <a:ext cx="12192000" cy="6857999"/>
          </a:xfrm>
          <a:prstGeom prst="rect">
            <a:avLst/>
          </a:prstGeom>
        </p:spPr>
      </p:pic>
    </p:spTree>
    <p:extLst>
      <p:ext uri="{BB962C8B-B14F-4D97-AF65-F5344CB8AC3E}">
        <p14:creationId xmlns:p14="http://schemas.microsoft.com/office/powerpoint/2010/main" val="128911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egnaposto numero diapositiva 2">
            <a:extLst>
              <a:ext uri="{FF2B5EF4-FFF2-40B4-BE49-F238E27FC236}">
                <a16:creationId xmlns:a16="http://schemas.microsoft.com/office/drawing/2014/main" id="{CEF5F07D-D832-4A0B-9CCE-85A84EB4A7D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449E77C6-3AC2-4EEF-9C19-353A23EF22DA}"/>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8736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8021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mn-lt"/>
                <a:cs typeface="Arial" pitchFamily="34" charset="0"/>
              </a:rPr>
              <a:t>You can Resize without losing quality</a:t>
            </a:r>
            <a:endParaRPr lang="ko-KR" altLang="en-US" sz="1400" b="1" dirty="0">
              <a:solidFill>
                <a:schemeClr val="bg1"/>
              </a:solidFill>
              <a:latin typeface="+mn-lt"/>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444300"/>
            <a:ext cx="2726821" cy="954107"/>
          </a:xfrm>
          <a:prstGeom prst="rect">
            <a:avLst/>
          </a:prstGeom>
          <a:noFill/>
        </p:spPr>
        <p:txBody>
          <a:bodyPr wrap="square" rtlCol="0" anchor="ctr">
            <a:spAutoFit/>
          </a:bodyPr>
          <a:lstStyle/>
          <a:p>
            <a:r>
              <a:rPr lang="en-US" altLang="ko-KR" sz="1400" b="1" dirty="0">
                <a:solidFill>
                  <a:schemeClr val="bg1"/>
                </a:solidFill>
                <a:latin typeface="+mj-lt"/>
                <a:cs typeface="Arial" pitchFamily="34" charset="0"/>
              </a:rPr>
              <a:t>You can Change Fill Color &amp;</a:t>
            </a:r>
          </a:p>
          <a:p>
            <a:r>
              <a:rPr lang="en-US" altLang="ko-KR" sz="1400" b="1" dirty="0">
                <a:solidFill>
                  <a:schemeClr val="bg1"/>
                </a:solidFill>
                <a:latin typeface="+mj-lt"/>
                <a:cs typeface="Arial" pitchFamily="34" charset="0"/>
              </a:rPr>
              <a:t>Line Color</a:t>
            </a:r>
          </a:p>
          <a:p>
            <a:endParaRPr lang="en-US" altLang="ko-KR" sz="1400" b="1" dirty="0">
              <a:solidFill>
                <a:schemeClr val="bg1"/>
              </a:solidFill>
              <a:latin typeface="+mj-lt"/>
              <a:cs typeface="Arial" pitchFamily="34" charset="0"/>
            </a:endParaRPr>
          </a:p>
          <a:p>
            <a:endParaRPr lang="ko-KR" altLang="en-US" sz="1400" b="1" dirty="0">
              <a:solidFill>
                <a:schemeClr val="bg1"/>
              </a:solidFill>
              <a:latin typeface="+mj-lt"/>
              <a:cs typeface="Arial" pitchFamily="34" charset="0"/>
            </a:endParaRPr>
          </a:p>
        </p:txBody>
      </p:sp>
      <p:sp>
        <p:nvSpPr>
          <p:cNvPr id="6" name="TextBox 5"/>
          <p:cNvSpPr txBox="1"/>
          <p:nvPr userDrawn="1"/>
        </p:nvSpPr>
        <p:spPr>
          <a:xfrm>
            <a:off x="711704" y="3094207"/>
            <a:ext cx="2662989" cy="1477328"/>
          </a:xfrm>
          <a:prstGeom prst="rect">
            <a:avLst/>
          </a:prstGeom>
          <a:noFill/>
        </p:spPr>
        <p:txBody>
          <a:bodyPr wrap="square" rtlCol="0">
            <a:spAutoFit/>
          </a:bodyPr>
          <a:lstStyle/>
          <a:p>
            <a:r>
              <a:rPr lang="en-US" dirty="0"/>
              <a:t>Press </a:t>
            </a:r>
            <a:r>
              <a:rPr lang="en-US" b="1" dirty="0"/>
              <a:t>“Format”</a:t>
            </a:r>
          </a:p>
          <a:p>
            <a:r>
              <a:rPr lang="en-US" dirty="0"/>
              <a:t>Choose</a:t>
            </a:r>
            <a:r>
              <a:rPr lang="en-US" baseline="0" dirty="0"/>
              <a:t> color by pressing </a:t>
            </a:r>
            <a:r>
              <a:rPr lang="en-US" b="1" baseline="0" dirty="0"/>
              <a:t>“Shape Fill” or “Shape Outline”</a:t>
            </a:r>
            <a:endParaRPr lang="en-US" b="1" dirty="0"/>
          </a:p>
          <a:p>
            <a:endParaRPr lang="en-GB" dirty="0"/>
          </a:p>
        </p:txBody>
      </p:sp>
      <p:sp>
        <p:nvSpPr>
          <p:cNvPr id="10" name="Segnaposto numero diapositiva 2">
            <a:extLst>
              <a:ext uri="{FF2B5EF4-FFF2-40B4-BE49-F238E27FC236}">
                <a16:creationId xmlns:a16="http://schemas.microsoft.com/office/drawing/2014/main" id="{CAAB2A90-E6BA-4145-B704-4DDD2B1A77F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12" name="Segnaposto piè di pagina 2">
            <a:extLst>
              <a:ext uri="{FF2B5EF4-FFF2-40B4-BE49-F238E27FC236}">
                <a16:creationId xmlns:a16="http://schemas.microsoft.com/office/drawing/2014/main" id="{F48324C7-68F3-4680-985E-F9151C58671F}"/>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414856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Segnaposto numero diapositiva 2">
            <a:extLst>
              <a:ext uri="{FF2B5EF4-FFF2-40B4-BE49-F238E27FC236}">
                <a16:creationId xmlns:a16="http://schemas.microsoft.com/office/drawing/2014/main" id="{E466ADC2-22F7-4833-9713-6EC1AA1F353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5B0524A0-0798-4F8C-97A0-D3AA5D8866CC}"/>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86007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E3159197-600B-4F1B-894F-E712034ACD7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5DED11AE-48A6-43DA-B206-E932BB96432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235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A64B7CF0-025B-4FCF-B6E1-D9D22316D9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9" name="Segnaposto piè di pagina 2">
            <a:extLst>
              <a:ext uri="{FF2B5EF4-FFF2-40B4-BE49-F238E27FC236}">
                <a16:creationId xmlns:a16="http://schemas.microsoft.com/office/drawing/2014/main" id="{1D5867DC-E179-4697-B728-D5E727A66400}"/>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4" name="Immagine 8">
            <a:extLst>
              <a:ext uri="{FF2B5EF4-FFF2-40B4-BE49-F238E27FC236}">
                <a16:creationId xmlns:a16="http://schemas.microsoft.com/office/drawing/2014/main" id="{DBDEF073-A96D-49F1-9749-6F52EC927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3782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9B1F8DF2-ACD9-421C-802F-15A8C8DF2DBB}"/>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endParaRPr lang="it-IT" dirty="0"/>
          </a:p>
        </p:txBody>
      </p:sp>
      <p:sp>
        <p:nvSpPr>
          <p:cNvPr id="15" name="Segnaposto piè di pagina 2">
            <a:extLst>
              <a:ext uri="{FF2B5EF4-FFF2-40B4-BE49-F238E27FC236}">
                <a16:creationId xmlns:a16="http://schemas.microsoft.com/office/drawing/2014/main" id="{86CB8E07-1D78-438B-9E9B-643F2B8B1A9E}"/>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294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3166C9D8-2E46-423D-81F4-E0718F7BC86F}"/>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EE68494A-2ABD-4E05-8AB9-7A667971AFA4}"/>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32877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1533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endParaRPr lang="en-GB" noProof="0" dirty="0"/>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tx1"/>
              </a:buClr>
              <a:buSzPct val="75000"/>
              <a:buFont typeface="Wingdings" pitchFamily="2" charset="2"/>
              <a:buChar char=""/>
              <a:defRPr sz="1800"/>
            </a:lvl3pPr>
            <a:lvl4pPr marL="687600" indent="-228600" defTabSz="357708">
              <a:lnSpc>
                <a:spcPct val="140000"/>
              </a:lnSpc>
              <a:spcBef>
                <a:spcPts val="0"/>
              </a:spcBef>
              <a:buClr>
                <a:schemeClr val="tx1"/>
              </a:buClr>
              <a:buSzPct val="75000"/>
              <a:buFont typeface="Wingdings" pitchFamily="2" charset="2"/>
              <a:buChar char=""/>
              <a:defRPr sz="1800"/>
            </a:lvl4pPr>
            <a:lvl5pPr marL="890800" indent="-203200" defTabSz="357708">
              <a:lnSpc>
                <a:spcPct val="140000"/>
              </a:lnSpc>
              <a:spcBef>
                <a:spcPts val="0"/>
              </a:spcBef>
              <a:buClr>
                <a:schemeClr val="tx1"/>
              </a:buClr>
              <a:buSzPct val="75000"/>
              <a:buFont typeface="Wingdings" pitchFamily="2" charset="2"/>
              <a:buChar char=""/>
              <a:defRPr sz="1600"/>
            </a:lvl5pPr>
            <a:lvl6pPr marL="1043200" indent="-152400" defTabSz="357708">
              <a:lnSpc>
                <a:spcPct val="140000"/>
              </a:lnSpc>
              <a:buClr>
                <a:schemeClr val="tx1"/>
              </a:buClr>
              <a:buSzPct val="75000"/>
              <a:buFont typeface="Wingdings" pitchFamily="2" charset="2"/>
              <a:buChar char=""/>
              <a:defRPr sz="1200"/>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Segnaposto piè di pagina 2">
            <a:extLst>
              <a:ext uri="{FF2B5EF4-FFF2-40B4-BE49-F238E27FC236}">
                <a16:creationId xmlns:a16="http://schemas.microsoft.com/office/drawing/2014/main" id="{FE0712F9-CFD5-48E6-BA23-8CFF34DBF09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5" name="Immagine 8">
            <a:extLst>
              <a:ext uri="{FF2B5EF4-FFF2-40B4-BE49-F238E27FC236}">
                <a16:creationId xmlns:a16="http://schemas.microsoft.com/office/drawing/2014/main" id="{345E6C6C-106A-4358-B9BA-2157004C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9537223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CF02590-5B9A-433C-8E74-2EA3995C0DAF}" type="datetime1">
              <a:rPr lang="ru-RU"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81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C670540D-0FAC-4C1F-A3A5-5DA688D080E1}" type="datetime1">
              <a:rPr lang="ru-RU"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20126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2411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4BC7E120-79CA-414D-A8DA-F262BE5288FF}" type="datetime1">
              <a:rPr lang="ru-RU"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08923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457CD024-C8D6-4EA1-B633-B5D997E8196F}" type="datetime1">
              <a:rPr lang="ru-RU"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JOC 18 March 2014 </a:t>
            </a:r>
            <a:endParaRPr lang="en-GB" dirty="0"/>
          </a:p>
        </p:txBody>
      </p:sp>
    </p:spTree>
    <p:extLst>
      <p:ext uri="{BB962C8B-B14F-4D97-AF65-F5344CB8AC3E}">
        <p14:creationId xmlns:p14="http://schemas.microsoft.com/office/powerpoint/2010/main" val="56784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52872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D34FCB8-5B5F-47BB-B15D-2E86DFDDD976}" type="datetime1">
              <a:rPr lang="ru-RU"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634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6" name="Segnaposto piè di pagina 2">
            <a:extLst>
              <a:ext uri="{FF2B5EF4-FFF2-40B4-BE49-F238E27FC236}">
                <a16:creationId xmlns:a16="http://schemas.microsoft.com/office/drawing/2014/main" id="{03937854-B971-4785-B88B-DBE80A15397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r>
              <a:rPr lang="en-GB" sz="800" dirty="0"/>
              <a:t>JOC 18 March 2014 </a:t>
            </a:r>
          </a:p>
        </p:txBody>
      </p:sp>
    </p:spTree>
    <p:extLst>
      <p:ext uri="{BB962C8B-B14F-4D97-AF65-F5344CB8AC3E}">
        <p14:creationId xmlns:p14="http://schemas.microsoft.com/office/powerpoint/2010/main" val="37025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p:nvPr userDrawn="1"/>
        </p:nvCxnSpPr>
        <p:spPr>
          <a:xfrm>
            <a:off x="0" y="838200"/>
            <a:ext cx="12192000" cy="1588"/>
          </a:xfrm>
          <a:prstGeom prst="line">
            <a:avLst/>
          </a:prstGeom>
          <a:ln>
            <a:solidFill>
              <a:srgbClr val="00B5C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609599" y="1066803"/>
            <a:ext cx="11121292" cy="464820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2"/>
          <p:cNvSpPr>
            <a:spLocks noGrp="1"/>
          </p:cNvSpPr>
          <p:nvPr>
            <p:ph type="dt" sz="half" idx="10"/>
          </p:nvPr>
        </p:nvSpPr>
        <p:spPr/>
        <p:txBody>
          <a:bodyPr/>
          <a:lstStyle>
            <a:lvl1pPr>
              <a:defRPr/>
            </a:lvl1pPr>
          </a:lstStyle>
          <a:p>
            <a:pPr>
              <a:defRPr/>
            </a:pPr>
            <a:fld id="{D28EB068-28A6-4297-88D5-DA61B3C42265}" type="datetime1">
              <a:rPr lang="ru-RU" smtClean="0"/>
              <a:t>24.04.2025</a:t>
            </a:fld>
            <a:r>
              <a:rPr lang="en-US" dirty="0"/>
              <a:t>29/01/2014</a:t>
            </a:r>
            <a:endParaRPr lang="en-US" dirty="0">
              <a:solidFill>
                <a:srgbClr val="7F7F7F"/>
              </a:solidFill>
            </a:endParaRPr>
          </a:p>
        </p:txBody>
      </p:sp>
      <p:sp>
        <p:nvSpPr>
          <p:cNvPr id="9" name="Footer Placeholder 3"/>
          <p:cNvSpPr>
            <a:spLocks noGrp="1"/>
          </p:cNvSpPr>
          <p:nvPr>
            <p:ph type="ftr" sz="quarter" idx="11"/>
          </p:nvPr>
        </p:nvSpPr>
        <p:spPr/>
        <p:txBody>
          <a:bodyPr/>
          <a:lstStyle>
            <a:lvl1pPr>
              <a:defRPr/>
            </a:lvl1pPr>
          </a:lstStyle>
          <a:p>
            <a:pPr>
              <a:defRPr/>
            </a:pPr>
            <a:r>
              <a:rPr lang="en-US" dirty="0"/>
              <a:t>JOC 18 March 2014</a:t>
            </a:r>
          </a:p>
          <a:p>
            <a:pPr>
              <a:defRPr/>
            </a:pPr>
            <a:endParaRPr lang="en-US" dirty="0"/>
          </a:p>
        </p:txBody>
      </p:sp>
      <p:sp>
        <p:nvSpPr>
          <p:cNvPr id="10" name="Slide Number Placeholder 4"/>
          <p:cNvSpPr>
            <a:spLocks noGrp="1"/>
          </p:cNvSpPr>
          <p:nvPr>
            <p:ph type="sldNum" sz="quarter" idx="12"/>
          </p:nvPr>
        </p:nvSpPr>
        <p:spPr/>
        <p:txBody>
          <a:bodyPr/>
          <a:lstStyle>
            <a:lvl1pPr>
              <a:defRPr/>
            </a:lvl1pPr>
          </a:lstStyle>
          <a:p>
            <a:pPr>
              <a:defRPr/>
            </a:pPr>
            <a:fld id="{FBC1FD74-B1F5-4706-9D9D-63638243D132}"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15552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25871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CONFIDENTIALKARACHAGANAKPETROLEUMOPERATINGB.V.</a:t>
            </a:r>
            <a:endParaRPr lang="en-GB" dirty="0"/>
          </a:p>
          <a:p>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064989" cy="215444"/>
          </a:xfrm>
          <a:prstGeom prst="rect">
            <a:avLst/>
          </a:prstGeom>
        </p:spPr>
        <p:txBody>
          <a:bodyPr wrap="none">
            <a:spAutoFit/>
          </a:bodyPr>
          <a:lstStyle/>
          <a:p>
            <a:r>
              <a:rPr lang="en-GB" sz="800" dirty="0"/>
              <a:t>©2021KarachaganakPetroleumOperatingb.v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9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4394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Tree>
    <p:extLst>
      <p:ext uri="{BB962C8B-B14F-4D97-AF65-F5344CB8AC3E}">
        <p14:creationId xmlns:p14="http://schemas.microsoft.com/office/powerpoint/2010/main" val="199689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Tree>
    <p:extLst>
      <p:ext uri="{BB962C8B-B14F-4D97-AF65-F5344CB8AC3E}">
        <p14:creationId xmlns:p14="http://schemas.microsoft.com/office/powerpoint/2010/main" val="324250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err="1"/>
              <a:t>PlaceYourPictureHere</a:t>
            </a:r>
            <a:endParaRPr lang="ko-KR" altLang="en-US" dirty="0"/>
          </a:p>
        </p:txBody>
      </p:sp>
    </p:spTree>
    <p:extLst>
      <p:ext uri="{BB962C8B-B14F-4D97-AF65-F5344CB8AC3E}">
        <p14:creationId xmlns:p14="http://schemas.microsoft.com/office/powerpoint/2010/main" val="2713764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err="1">
                <a:solidFill>
                  <a:schemeClr val="accent1"/>
                </a:solidFill>
                <a:cs typeface="Arial" pitchFamily="34" charset="0"/>
              </a:rPr>
              <a:t>ThankYou</a:t>
            </a:r>
            <a:r>
              <a:rPr lang="en-US" altLang="ko-KR" sz="5400" dirty="0">
                <a:solidFill>
                  <a:schemeClr val="accent1"/>
                </a:solidFill>
                <a:cs typeface="Arial" pitchFamily="34" charset="0"/>
              </a:rPr>
              <a:t>!</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303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en-GB" sz="800"/>
              <a:t>31/01/2023                                                                                                                                                                                                          CONFIDENTIAL                                                                                                                                              KARACHAGANAK PETROLEUM OPERATING B.V</a:t>
            </a:r>
            <a:endParaRPr lang="en-GB" sz="800" dirty="0"/>
          </a:p>
        </p:txBody>
      </p:sp>
    </p:spTree>
    <p:extLst>
      <p:ext uri="{BB962C8B-B14F-4D97-AF65-F5344CB8AC3E}">
        <p14:creationId xmlns:p14="http://schemas.microsoft.com/office/powerpoint/2010/main" val="4043927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59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346766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924878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4200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69748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67294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022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297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306624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426701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6973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468572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214751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103745404"/>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369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60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34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879885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1371855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176920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81995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28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02158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224344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932514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676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819044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2639477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3109289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1943068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27060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8392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66872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595931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3542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54989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1610370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172477330"/>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56642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8943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80302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ver_ConCom_JOC">
    <p:spTree>
      <p:nvGrpSpPr>
        <p:cNvPr id="1" name=""/>
        <p:cNvGrpSpPr/>
        <p:nvPr/>
      </p:nvGrpSpPr>
      <p:grpSpPr>
        <a:xfrm>
          <a:off x="0" y="0"/>
          <a:ext cx="0" cy="0"/>
          <a:chOff x="0" y="0"/>
          <a:chExt cx="0" cy="0"/>
        </a:xfrm>
      </p:grpSpPr>
      <p:pic>
        <p:nvPicPr>
          <p:cNvPr id="9"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9" name="Rectangle 18"/>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8" name="Titolo 1"/>
          <p:cNvSpPr>
            <a:spLocks noGrp="1"/>
          </p:cNvSpPr>
          <p:nvPr>
            <p:ph type="ctrTitle" hasCustomPrompt="1"/>
          </p:nvPr>
        </p:nvSpPr>
        <p:spPr>
          <a:xfrm>
            <a:off x="-1" y="4273616"/>
            <a:ext cx="9757035" cy="506206"/>
          </a:xfrm>
          <a:prstGeom prst="rect">
            <a:avLst/>
          </a:prstGeom>
          <a:noFill/>
        </p:spPr>
        <p:txBody>
          <a:bodyPr anchor="b">
            <a:normAutofit/>
          </a:bodyPr>
          <a:lstStyle>
            <a:lvl1pPr algn="l" eaLnBrk="1" hangingPunct="1">
              <a:defRPr lang="it-IT" sz="3600" b="1" kern="1200" dirty="0">
                <a:solidFill>
                  <a:srgbClr val="FFFFFF"/>
                </a:solidFill>
                <a:latin typeface="+mj-lt"/>
                <a:ea typeface="+mj-ea"/>
                <a:cs typeface="+mj-cs"/>
              </a:defRPr>
            </a:lvl1pPr>
          </a:lstStyle>
          <a:p>
            <a:pPr eaLnBrk="1" hangingPunct="1"/>
            <a:r>
              <a:rPr lang="en-US" altLang="en-US" sz="3600" b="1" dirty="0">
                <a:solidFill>
                  <a:srgbClr val="FFFFFF"/>
                </a:solidFill>
                <a:cs typeface="Arial" charset="0"/>
              </a:rPr>
              <a:t>JOINT OPERATING COMMITTEE MEETING</a:t>
            </a:r>
          </a:p>
        </p:txBody>
      </p:sp>
      <p:sp>
        <p:nvSpPr>
          <p:cNvPr id="3" name="Segnaposto contenuto 2"/>
          <p:cNvSpPr>
            <a:spLocks noGrp="1"/>
          </p:cNvSpPr>
          <p:nvPr>
            <p:ph sz="quarter" idx="10" hasCustomPrompt="1"/>
          </p:nvPr>
        </p:nvSpPr>
        <p:spPr>
          <a:xfrm>
            <a:off x="1" y="4867058"/>
            <a:ext cx="9757036" cy="952154"/>
          </a:xfrm>
          <a:prstGeom prst="rect">
            <a:avLst/>
          </a:prstGeom>
        </p:spPr>
        <p:txBody>
          <a:bodyPr>
            <a:noAutofit/>
          </a:bodyPr>
          <a:lstStyle>
            <a:lvl1pPr marL="0" indent="0">
              <a:buFontTx/>
              <a:buNone/>
              <a:defRPr sz="2800" b="0" i="0" baseline="0">
                <a:solidFill>
                  <a:srgbClr val="FFD500"/>
                </a:solidFill>
              </a:defRPr>
            </a:lvl1pPr>
            <a:lvl2pPr marL="457188" indent="0">
              <a:buFontTx/>
              <a:buNone/>
              <a:defRPr sz="2000" b="1" i="0"/>
            </a:lvl2pPr>
            <a:lvl3pPr marL="914377" indent="0">
              <a:buFontTx/>
              <a:buNone/>
              <a:defRPr sz="2000" b="1" i="0"/>
            </a:lvl3pPr>
            <a:lvl4pPr marL="1371566" indent="0">
              <a:buFontTx/>
              <a:buNone/>
              <a:defRPr sz="2000" b="1" i="0"/>
            </a:lvl4pPr>
            <a:lvl5pPr marL="1828755" indent="0">
              <a:buFontTx/>
              <a:buNone/>
              <a:defRPr sz="2000" b="1" i="0"/>
            </a:lvl5pPr>
          </a:lstStyle>
          <a:p>
            <a:pPr lvl="0"/>
            <a:r>
              <a:rPr lang="it-IT" dirty="0"/>
              <a:t>OpCom / ConCom or JOC and any orther external meetings/forums/sessions/workshops</a:t>
            </a:r>
          </a:p>
        </p:txBody>
      </p:sp>
      <p:sp>
        <p:nvSpPr>
          <p:cNvPr id="20" name="Rectangle 19"/>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22" name="Sottotitolo 2"/>
          <p:cNvSpPr>
            <a:spLocks noGrp="1"/>
          </p:cNvSpPr>
          <p:nvPr>
            <p:ph type="subTitle" idx="1" hasCustomPrompt="1"/>
          </p:nvPr>
        </p:nvSpPr>
        <p:spPr>
          <a:xfrm>
            <a:off x="0" y="6027467"/>
            <a:ext cx="9144000" cy="545419"/>
          </a:xfrm>
          <a:prstGeom prst="rect">
            <a:avLst/>
          </a:prstGeom>
        </p:spPr>
        <p:txBody>
          <a:bodyPr>
            <a:normAutofit/>
          </a:bodyPr>
          <a:lstStyle>
            <a:lvl1pPr marL="0" indent="0" algn="l">
              <a:buNone/>
              <a:defRPr sz="1800" baseline="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Location, DD MMM YYYY</a:t>
            </a:r>
          </a:p>
        </p:txBody>
      </p:sp>
      <p:sp>
        <p:nvSpPr>
          <p:cNvPr id="11" name="Rectangle 10"/>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Tree>
    <p:extLst>
      <p:ext uri="{BB962C8B-B14F-4D97-AF65-F5344CB8AC3E}">
        <p14:creationId xmlns:p14="http://schemas.microsoft.com/office/powerpoint/2010/main" val="3283002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4047923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0584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202025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887271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2962305717"/>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743780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9435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736627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118411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896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8" name="Segnaposto numero diapositiva 2">
            <a:extLst>
              <a:ext uri="{FF2B5EF4-FFF2-40B4-BE49-F238E27FC236}">
                <a16:creationId xmlns:a16="http://schemas.microsoft.com/office/drawing/2014/main" id="{0663E369-85D8-4AA2-B9C7-C9B09C849A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5" name="Segnaposto piè di pagina 2">
            <a:extLst>
              <a:ext uri="{FF2B5EF4-FFF2-40B4-BE49-F238E27FC236}">
                <a16:creationId xmlns:a16="http://schemas.microsoft.com/office/drawing/2014/main" id="{EFEC359A-3298-49D2-8C9D-AEFA7A9EDA5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6473025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3498473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692889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1548394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76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3.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2.png"/><Relationship Id="rId5" Type="http://schemas.openxmlformats.org/officeDocument/2006/relationships/slideLayout" Target="../slideLayouts/slideLayout90.xml"/><Relationship Id="rId10" Type="http://schemas.openxmlformats.org/officeDocument/2006/relationships/image" Target="../media/image1.png"/><Relationship Id="rId4" Type="http://schemas.openxmlformats.org/officeDocument/2006/relationships/slideLayout" Target="../slideLayouts/slideLayout89.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2.png"/><Relationship Id="rId5" Type="http://schemas.openxmlformats.org/officeDocument/2006/relationships/slideLayout" Target="../slideLayouts/slideLayout43.xml"/><Relationship Id="rId10" Type="http://schemas.openxmlformats.org/officeDocument/2006/relationships/image" Target="../media/image11.png"/><Relationship Id="rId4" Type="http://schemas.openxmlformats.org/officeDocument/2006/relationships/slideLayout" Target="../slideLayouts/slideLayout42.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2.png"/><Relationship Id="rId5" Type="http://schemas.openxmlformats.org/officeDocument/2006/relationships/slideLayout" Target="../slideLayouts/slideLayout50.xml"/><Relationship Id="rId10" Type="http://schemas.openxmlformats.org/officeDocument/2006/relationships/image" Target="../media/image11.png"/><Relationship Id="rId4" Type="http://schemas.openxmlformats.org/officeDocument/2006/relationships/slideLayout" Target="../slideLayouts/slideLayout49.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2.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1.png"/><Relationship Id="rId5" Type="http://schemas.openxmlformats.org/officeDocument/2006/relationships/slideLayout" Target="../slideLayouts/slideLayout74.xml"/><Relationship Id="rId10" Type="http://schemas.openxmlformats.org/officeDocument/2006/relationships/image" Target="../media/image10.png"/><Relationship Id="rId4" Type="http://schemas.openxmlformats.org/officeDocument/2006/relationships/slideLayout" Target="../slideLayouts/slideLayout7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3.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2.png"/><Relationship Id="rId5" Type="http://schemas.openxmlformats.org/officeDocument/2006/relationships/slideLayout" Target="../slideLayouts/slideLayout82.xml"/><Relationship Id="rId10"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5251760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15285-F585-4AD8-B33B-E2B8DB882FD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1416" y="261890"/>
            <a:ext cx="681038" cy="513176"/>
          </a:xfrm>
          <a:prstGeom prst="rect">
            <a:avLst/>
          </a:prstGeom>
        </p:spPr>
      </p:pic>
      <p:grpSp>
        <p:nvGrpSpPr>
          <p:cNvPr id="5" name="Group 4">
            <a:extLst>
              <a:ext uri="{FF2B5EF4-FFF2-40B4-BE49-F238E27FC236}">
                <a16:creationId xmlns:a16="http://schemas.microsoft.com/office/drawing/2014/main" id="{258B99DF-C0FD-4160-8914-D3FCE4E30D6B}"/>
              </a:ext>
            </a:extLst>
          </p:cNvPr>
          <p:cNvGrpSpPr/>
          <p:nvPr userDrawn="1"/>
        </p:nvGrpSpPr>
        <p:grpSpPr>
          <a:xfrm>
            <a:off x="0" y="836093"/>
            <a:ext cx="12192000" cy="61216"/>
            <a:chOff x="0" y="836092"/>
            <a:chExt cx="12192000" cy="61216"/>
          </a:xfrm>
        </p:grpSpPr>
        <p:pic>
          <p:nvPicPr>
            <p:cNvPr id="6" name="Picture 2">
              <a:extLst>
                <a:ext uri="{FF2B5EF4-FFF2-40B4-BE49-F238E27FC236}">
                  <a16:creationId xmlns:a16="http://schemas.microsoft.com/office/drawing/2014/main" id="{02B401F8-10A2-42B8-BD9B-F9A29419C9C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836092"/>
              <a:ext cx="10919481"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FB6FC4E-6E97-4F5A-9E72-EC8545068708}"/>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69543"/>
            <a:stretch/>
          </p:blipFill>
          <p:spPr bwMode="auto">
            <a:xfrm rot="10800000">
              <a:off x="8866262" y="836092"/>
              <a:ext cx="3325738"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egnaposto piè di pagina 2">
            <a:extLst>
              <a:ext uri="{FF2B5EF4-FFF2-40B4-BE49-F238E27FC236}">
                <a16:creationId xmlns:a16="http://schemas.microsoft.com/office/drawing/2014/main" id="{2D0EF3A3-12BE-486A-94B5-303CDD1D57C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0" name="Immagine 8">
            <a:extLst>
              <a:ext uri="{FF2B5EF4-FFF2-40B4-BE49-F238E27FC236}">
                <a16:creationId xmlns:a16="http://schemas.microsoft.com/office/drawing/2014/main" id="{7AFA2A1E-9CCA-4718-A393-777A9DBECB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9628785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1" r:id="rId13"/>
    <p:sldLayoutId id="2147483873" r:id="rId14"/>
  </p:sldLayoutIdLst>
  <p:hf sldNum="0" hdr="0" ft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ADF802A-A1C5-4FC1-9E49-615634C044DA}" type="datetime1">
              <a:rPr lang="ru-RU"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5453000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7" r:id="rId7"/>
    <p:sldLayoutId id="2147483908" r:id="rId8"/>
    <p:sldLayoutId id="2147483909" r:id="rId9"/>
    <p:sldLayoutId id="214748391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91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83777626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8"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13340075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018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6415454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9000592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6.wdp"/><Relationship Id="rId18"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3.png"/><Relationship Id="rId1" Type="http://schemas.openxmlformats.org/officeDocument/2006/relationships/slideLayout" Target="../slideLayouts/slideLayout58.xml"/><Relationship Id="rId6" Type="http://schemas.openxmlformats.org/officeDocument/2006/relationships/image" Target="../media/image43.png"/><Relationship Id="rId11" Type="http://schemas.microsoft.com/office/2007/relationships/hdphoto" Target="../media/hdphoto5.wdp"/><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7.png"/><Relationship Id="rId19" Type="http://schemas.microsoft.com/office/2007/relationships/hdphoto" Target="../media/hdphoto8.wdp"/><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4.png"/><Relationship Id="rId26" Type="http://schemas.openxmlformats.org/officeDocument/2006/relationships/image" Target="../media/image68.png"/><Relationship Id="rId3" Type="http://schemas.microsoft.com/office/2007/relationships/hdphoto" Target="../media/hdphoto9.wdp"/><Relationship Id="rId21" Type="http://schemas.microsoft.com/office/2007/relationships/hdphoto" Target="../media/hdphoto16.wdp"/><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4.wdp"/><Relationship Id="rId25" Type="http://schemas.microsoft.com/office/2007/relationships/hdphoto" Target="../media/hdphoto18.wdp"/><Relationship Id="rId33" Type="http://schemas.openxmlformats.org/officeDocument/2006/relationships/image" Target="../media/image73.png"/><Relationship Id="rId2" Type="http://schemas.openxmlformats.org/officeDocument/2006/relationships/image" Target="../media/image54.png"/><Relationship Id="rId16" Type="http://schemas.openxmlformats.org/officeDocument/2006/relationships/image" Target="../media/image63.png"/><Relationship Id="rId20" Type="http://schemas.openxmlformats.org/officeDocument/2006/relationships/image" Target="../media/image65.png"/><Relationship Id="rId29" Type="http://schemas.microsoft.com/office/2007/relationships/hdphoto" Target="../media/hdphoto20.wdp"/><Relationship Id="rId1" Type="http://schemas.openxmlformats.org/officeDocument/2006/relationships/slideLayout" Target="../slideLayouts/slideLayout58.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67.png"/><Relationship Id="rId32" Type="http://schemas.openxmlformats.org/officeDocument/2006/relationships/image" Target="../media/image72.png"/><Relationship Id="rId5" Type="http://schemas.microsoft.com/office/2007/relationships/hdphoto" Target="../media/hdphoto10.wdp"/><Relationship Id="rId15" Type="http://schemas.openxmlformats.org/officeDocument/2006/relationships/image" Target="../media/image62.png"/><Relationship Id="rId23" Type="http://schemas.microsoft.com/office/2007/relationships/hdphoto" Target="../media/hdphoto17.wdp"/><Relationship Id="rId28" Type="http://schemas.openxmlformats.org/officeDocument/2006/relationships/image" Target="../media/image69.png"/><Relationship Id="rId10" Type="http://schemas.openxmlformats.org/officeDocument/2006/relationships/image" Target="../media/image58.png"/><Relationship Id="rId19" Type="http://schemas.microsoft.com/office/2007/relationships/hdphoto" Target="../media/hdphoto15.wdp"/><Relationship Id="rId31" Type="http://schemas.openxmlformats.org/officeDocument/2006/relationships/image" Target="../media/image71.png"/><Relationship Id="rId4" Type="http://schemas.openxmlformats.org/officeDocument/2006/relationships/image" Target="../media/image55.png"/><Relationship Id="rId9" Type="http://schemas.microsoft.com/office/2007/relationships/hdphoto" Target="../media/hdphoto12.wdp"/><Relationship Id="rId14" Type="http://schemas.openxmlformats.org/officeDocument/2006/relationships/image" Target="../media/image61.png"/><Relationship Id="rId22" Type="http://schemas.openxmlformats.org/officeDocument/2006/relationships/image" Target="../media/image66.png"/><Relationship Id="rId27" Type="http://schemas.microsoft.com/office/2007/relationships/hdphoto" Target="../media/hdphoto19.wdp"/><Relationship Id="rId30"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8.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69.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hyperlink" Target="http://www.imbc.kz/"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8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svg"/><Relationship Id="rId2" Type="http://schemas.openxmlformats.org/officeDocument/2006/relationships/notesSlide" Target="../notesSlides/notesSlide4.xml"/><Relationship Id="rId16" Type="http://schemas.openxmlformats.org/officeDocument/2006/relationships/image" Target="../media/image104.png"/><Relationship Id="rId1" Type="http://schemas.openxmlformats.org/officeDocument/2006/relationships/slideLayout" Target="../slideLayouts/slideLayout76.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cs typeface="Calibri" panose="020F0502020204030204" pitchFamily="34" charset="0"/>
              </a:rPr>
              <a:t>07/10</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marL="0" marR="0" lvl="0" indent="0" algn="r" defTabSz="914377" rtl="0" eaLnBrk="1" fontAlgn="auto" latinLnBrk="0" hangingPunct="1">
              <a:lnSpc>
                <a:spcPts val="24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panose="020F0302020204030204"/>
                <a:ea typeface="+mn-ea"/>
                <a:cs typeface="+mn-cs"/>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KPO TECHNICAL WEBINAR ON </a:t>
            </a:r>
            <a:r>
              <a:rPr lang="en-US" sz="2000" b="1" dirty="0">
                <a:solidFill>
                  <a:srgbClr val="FFFFFF"/>
                </a:solidFill>
                <a:latin typeface="Calibri" panose="020F0502020204030204"/>
              </a:rPr>
              <a:t>INSTRUMENTATION</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WITH THE PARTICIPATION OF THE IMB CENTER</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10</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851869" y="1162644"/>
            <a:ext cx="10747947" cy="646331"/>
          </a:xfrm>
          <a:prstGeom prst="rect">
            <a:avLst/>
          </a:prstGeom>
          <a:noFill/>
        </p:spPr>
        <p:txBody>
          <a:bodyPr wrap="square" rtlCol="0">
            <a:spAutoFit/>
          </a:bodyPr>
          <a:lstStyle/>
          <a:p>
            <a:pPr algn="l"/>
            <a:r>
              <a:rPr lang="en-GB" sz="1800" b="0" i="0" u="none" strike="noStrike" baseline="0" dirty="0">
                <a:solidFill>
                  <a:schemeClr val="accent1"/>
                </a:solidFill>
                <a:latin typeface="Calibri" panose="020F0502020204030204" pitchFamily="34" charset="0"/>
                <a:ea typeface="Calibri" panose="020F0502020204030204" pitchFamily="34" charset="0"/>
                <a:cs typeface="Calibri" panose="020F0502020204030204" pitchFamily="34" charset="0"/>
              </a:rPr>
              <a:t>All taper threads shall be in accordance with ANSI B1.20.1 (NPT). For connections to vessels or standpipes. Refer following table for guide to sizes and types of instrument connections.</a:t>
            </a:r>
            <a:endParaRPr lang="en-U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Installation details </a:t>
            </a:r>
            <a:endParaRPr lang="en-GB" sz="3200" dirty="0">
              <a:solidFill>
                <a:schemeClr val="accent1"/>
              </a:solidFill>
              <a:latin typeface="Calibri" panose="020F0502020204030204" pitchFamily="34" charset="0"/>
            </a:endParaRPr>
          </a:p>
        </p:txBody>
      </p:sp>
      <p:pic>
        <p:nvPicPr>
          <p:cNvPr id="4" name="Picture 3">
            <a:extLst>
              <a:ext uri="{FF2B5EF4-FFF2-40B4-BE49-F238E27FC236}">
                <a16:creationId xmlns:a16="http://schemas.microsoft.com/office/drawing/2014/main" id="{C78B2F6F-1DF5-4655-A5ED-C4C131911848}"/>
              </a:ext>
            </a:extLst>
          </p:cNvPr>
          <p:cNvPicPr>
            <a:picLocks noChangeAspect="1"/>
          </p:cNvPicPr>
          <p:nvPr/>
        </p:nvPicPr>
        <p:blipFill>
          <a:blip r:embed="rId2"/>
          <a:stretch>
            <a:fillRect/>
          </a:stretch>
        </p:blipFill>
        <p:spPr>
          <a:xfrm>
            <a:off x="1145919" y="2021345"/>
            <a:ext cx="9664477" cy="4143468"/>
          </a:xfrm>
          <a:prstGeom prst="rect">
            <a:avLst/>
          </a:prstGeom>
        </p:spPr>
      </p:pic>
      <p:sp>
        <p:nvSpPr>
          <p:cNvPr id="6" name="Footer Placeholder 1">
            <a:extLst>
              <a:ext uri="{FF2B5EF4-FFF2-40B4-BE49-F238E27FC236}">
                <a16:creationId xmlns:a16="http://schemas.microsoft.com/office/drawing/2014/main" id="{BB95A360-35AB-4CE6-855B-68707BB87AB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57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603054" cy="1311128"/>
          </a:xfrm>
          <a:prstGeom prst="rect">
            <a:avLst/>
          </a:prstGeom>
          <a:noFill/>
        </p:spPr>
        <p:txBody>
          <a:bodyPr wrap="square" rtlCol="0">
            <a:spAutoFit/>
          </a:bodyPr>
          <a:lstStyle/>
          <a:p>
            <a:pPr algn="l"/>
            <a:r>
              <a:rPr lang="en-GB" dirty="0"/>
              <a:t>Types</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Instrumentation</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3</a:t>
            </a:r>
            <a:endParaRPr lang="en-GB" sz="5400" b="1" dirty="0">
              <a:solidFill>
                <a:schemeClr val="bg1"/>
              </a:solidFill>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US" dirty="0">
                <a:ln w="0"/>
              </a:rPr>
              <a:t>Section A</a:t>
            </a:r>
          </a:p>
          <a:p>
            <a:pPr algn="just">
              <a:spcBef>
                <a:spcPts val="0"/>
              </a:spcBef>
              <a:spcAft>
                <a:spcPts val="1200"/>
              </a:spcAft>
            </a:pPr>
            <a:r>
              <a:rPr lang="en-US" dirty="0">
                <a:ln w="0"/>
              </a:rPr>
              <a:t>Instrumentation </a:t>
            </a:r>
            <a:endParaRPr lang="en-GB" dirty="0"/>
          </a:p>
        </p:txBody>
      </p:sp>
    </p:spTree>
    <p:extLst>
      <p:ext uri="{BB962C8B-B14F-4D97-AF65-F5344CB8AC3E}">
        <p14:creationId xmlns:p14="http://schemas.microsoft.com/office/powerpoint/2010/main" val="181659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81719" y="1039531"/>
            <a:ext cx="6205197" cy="5170646"/>
          </a:xfrm>
          <a:prstGeom prst="rect">
            <a:avLst/>
          </a:prstGeom>
          <a:noFill/>
        </p:spPr>
        <p:txBody>
          <a:bodyPr wrap="square" rtlCol="0">
            <a:spAutoFit/>
          </a:bodyPr>
          <a:lstStyle/>
          <a:p>
            <a:pPr algn="l"/>
            <a:r>
              <a:rPr lang="en-GB" sz="1500" b="1" i="0" u="sng" strike="noStrike" baseline="0" dirty="0">
                <a:solidFill>
                  <a:schemeClr val="accent1"/>
                </a:solidFill>
                <a:latin typeface="Calibri" panose="020F0502020204030204" pitchFamily="34" charset="0"/>
                <a:ea typeface="Calibri" panose="020F0502020204030204" pitchFamily="34" charset="0"/>
                <a:cs typeface="Calibri" panose="020F0502020204030204" pitchFamily="34" charset="0"/>
              </a:rPr>
              <a:t>Flow Measurements</a:t>
            </a:r>
          </a:p>
          <a:p>
            <a:pPr algn="just"/>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The method of flow metering for control and measurement shall be based on Magnetic, Coriolis, Ultrasonic and differential pressure measurement across orifice plates, in accordance with ISO 5167.</a:t>
            </a:r>
          </a:p>
          <a:p>
            <a:pPr algn="l"/>
            <a:r>
              <a:rPr lang="en-GB" sz="1500"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Pressure Measurements</a:t>
            </a:r>
          </a:p>
          <a:p>
            <a:pPr marL="468313" indent="-285750" algn="just">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Pressure gauges for general applications shall be minimum 150mm in diameter</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All gauges shall be full safety pattern fitted with shatterproof safety glass. </a:t>
            </a:r>
          </a:p>
          <a:p>
            <a:pPr algn="l"/>
            <a:r>
              <a:rPr lang="en-GB" sz="1500"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Temperature Measurements</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Transmitters are RTDs /Thermocouples and Gauge is bi-metallic</a:t>
            </a:r>
          </a:p>
          <a:p>
            <a:pPr marL="468313" indent="-285750" algn="just">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Sensing elements shall be installed in thermowells. Thermowells shall be solid drilled and tapered.</a:t>
            </a:r>
          </a:p>
          <a:p>
            <a:pPr marL="468313" indent="-285750" algn="just">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The wake frequency, where calculated shall be to ASME Performance Test Code 19.3. Thermowells with helical strakes/Scruton shall be considered as the first choice for critical process conditions.</a:t>
            </a:r>
          </a:p>
          <a:p>
            <a:r>
              <a:rPr lang="en-GB" sz="1500"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Level Measurements</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Magnetic Level gauges</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Guided Wave Radar/Radar</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Displacer</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Differential pressure</a:t>
            </a:r>
          </a:p>
          <a:p>
            <a:pPr marL="468313" indent="-285750" algn="l">
              <a:buClr>
                <a:srgbClr val="FFC000"/>
              </a:buClr>
              <a:buSzPct val="70000"/>
              <a:buFont typeface="Wingdings" panose="05000000000000000000" pitchFamily="2" charset="2"/>
              <a:buChar char="§"/>
            </a:pPr>
            <a:r>
              <a:rPr lang="en-GB" sz="1500" dirty="0">
                <a:solidFill>
                  <a:schemeClr val="accent1"/>
                </a:solidFill>
                <a:latin typeface="Calibri" panose="020F0502020204030204" pitchFamily="34" charset="0"/>
                <a:ea typeface="Calibri" panose="020F0502020204030204" pitchFamily="34" charset="0"/>
                <a:cs typeface="Calibri" panose="020F0502020204030204" pitchFamily="34" charset="0"/>
              </a:rPr>
              <a:t>Ultrasonic</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Instrument types</a:t>
            </a:r>
            <a:endParaRPr lang="en-GB" sz="3200" dirty="0">
              <a:solidFill>
                <a:schemeClr val="accent1"/>
              </a:solidFill>
              <a:latin typeface="Calibri" panose="020F0502020204030204" pitchFamily="34" charset="0"/>
            </a:endParaRPr>
          </a:p>
        </p:txBody>
      </p:sp>
      <p:pic>
        <p:nvPicPr>
          <p:cNvPr id="5" name="Picture 4">
            <a:extLst>
              <a:ext uri="{FF2B5EF4-FFF2-40B4-BE49-F238E27FC236}">
                <a16:creationId xmlns:a16="http://schemas.microsoft.com/office/drawing/2014/main" id="{D95D5576-0B1C-45AB-828D-95998841B7B6}"/>
              </a:ext>
            </a:extLst>
          </p:cNvPr>
          <p:cNvPicPr>
            <a:picLocks noChangeAspect="1"/>
          </p:cNvPicPr>
          <p:nvPr/>
        </p:nvPicPr>
        <p:blipFill>
          <a:blip r:embed="rId2"/>
          <a:stretch>
            <a:fillRect/>
          </a:stretch>
        </p:blipFill>
        <p:spPr>
          <a:xfrm>
            <a:off x="6810378" y="3578399"/>
            <a:ext cx="2938576" cy="1970134"/>
          </a:xfrm>
          <a:prstGeom prst="rect">
            <a:avLst/>
          </a:prstGeom>
        </p:spPr>
      </p:pic>
      <p:pic>
        <p:nvPicPr>
          <p:cNvPr id="7" name="Picture 6">
            <a:extLst>
              <a:ext uri="{FF2B5EF4-FFF2-40B4-BE49-F238E27FC236}">
                <a16:creationId xmlns:a16="http://schemas.microsoft.com/office/drawing/2014/main" id="{326AC790-9961-4855-AE82-A50457842B80}"/>
              </a:ext>
            </a:extLst>
          </p:cNvPr>
          <p:cNvPicPr>
            <a:picLocks noChangeAspect="1"/>
          </p:cNvPicPr>
          <p:nvPr/>
        </p:nvPicPr>
        <p:blipFill>
          <a:blip r:embed="rId3"/>
          <a:stretch>
            <a:fillRect/>
          </a:stretch>
        </p:blipFill>
        <p:spPr>
          <a:xfrm>
            <a:off x="6783175" y="1156466"/>
            <a:ext cx="2238974" cy="1976325"/>
          </a:xfrm>
          <a:prstGeom prst="rect">
            <a:avLst/>
          </a:prstGeom>
        </p:spPr>
      </p:pic>
      <p:pic>
        <p:nvPicPr>
          <p:cNvPr id="11" name="Picture 10">
            <a:extLst>
              <a:ext uri="{FF2B5EF4-FFF2-40B4-BE49-F238E27FC236}">
                <a16:creationId xmlns:a16="http://schemas.microsoft.com/office/drawing/2014/main" id="{FDFC6BD3-B957-4C00-B56A-3B5B9953ADBA}"/>
              </a:ext>
            </a:extLst>
          </p:cNvPr>
          <p:cNvPicPr>
            <a:picLocks noChangeAspect="1"/>
          </p:cNvPicPr>
          <p:nvPr/>
        </p:nvPicPr>
        <p:blipFill>
          <a:blip r:embed="rId4"/>
          <a:stretch>
            <a:fillRect/>
          </a:stretch>
        </p:blipFill>
        <p:spPr>
          <a:xfrm>
            <a:off x="10222716" y="3429000"/>
            <a:ext cx="1496491" cy="2638710"/>
          </a:xfrm>
          <a:prstGeom prst="rect">
            <a:avLst/>
          </a:prstGeom>
        </p:spPr>
      </p:pic>
      <p:pic>
        <p:nvPicPr>
          <p:cNvPr id="13" name="Picture 12">
            <a:extLst>
              <a:ext uri="{FF2B5EF4-FFF2-40B4-BE49-F238E27FC236}">
                <a16:creationId xmlns:a16="http://schemas.microsoft.com/office/drawing/2014/main" id="{5E17E668-6714-4354-8419-6F92937B80DC}"/>
              </a:ext>
            </a:extLst>
          </p:cNvPr>
          <p:cNvPicPr>
            <a:picLocks noChangeAspect="1"/>
          </p:cNvPicPr>
          <p:nvPr/>
        </p:nvPicPr>
        <p:blipFill>
          <a:blip r:embed="rId5"/>
          <a:stretch>
            <a:fillRect/>
          </a:stretch>
        </p:blipFill>
        <p:spPr>
          <a:xfrm>
            <a:off x="9292571" y="1305100"/>
            <a:ext cx="2616106" cy="1827691"/>
          </a:xfrm>
          <a:prstGeom prst="rect">
            <a:avLst/>
          </a:prstGeom>
        </p:spPr>
      </p:pic>
      <p:sp>
        <p:nvSpPr>
          <p:cNvPr id="2" name="Footer Placeholder 1">
            <a:extLst>
              <a:ext uri="{FF2B5EF4-FFF2-40B4-BE49-F238E27FC236}">
                <a16:creationId xmlns:a16="http://schemas.microsoft.com/office/drawing/2014/main" id="{78467E69-66FB-E17A-86A2-A5C793285C2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843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13</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651354" y="1194927"/>
            <a:ext cx="4432468" cy="5016758"/>
          </a:xfrm>
          <a:prstGeom prst="rect">
            <a:avLst/>
          </a:prstGeom>
          <a:noFill/>
        </p:spPr>
        <p:txBody>
          <a:bodyPr wrap="square" rtlCol="0">
            <a:spAutoFit/>
          </a:bodyPr>
          <a:lstStyle/>
          <a:p>
            <a:pPr algn="l"/>
            <a:r>
              <a:rPr lang="en-GB" sz="1600" dirty="0">
                <a:solidFill>
                  <a:schemeClr val="accent1"/>
                </a:solidFill>
                <a:latin typeface="Arial" panose="020B0604020202020204" pitchFamily="34" charset="0"/>
              </a:rPr>
              <a:t>The manufacturing of </a:t>
            </a:r>
            <a:r>
              <a:rPr lang="en-GB" sz="1600" b="0" i="0" u="none" strike="noStrike" baseline="0" dirty="0">
                <a:solidFill>
                  <a:schemeClr val="accent1"/>
                </a:solidFill>
                <a:latin typeface="Arial" panose="020B0604020202020204" pitchFamily="34" charset="0"/>
              </a:rPr>
              <a:t>packaged instrument equipment's i.e. Remote telemetry Units, Wellhead control panels, system panels etc. includes engineering and design, supply, installation/wiring, testing, certification, FAT/SAT.</a:t>
            </a:r>
          </a:p>
          <a:p>
            <a:pPr algn="l"/>
            <a:r>
              <a:rPr lang="en-GB" sz="1600" b="0" i="0" u="none" strike="noStrike" baseline="0" dirty="0">
                <a:solidFill>
                  <a:schemeClr val="accent1"/>
                </a:solidFill>
                <a:latin typeface="Arial" panose="020B0604020202020204" pitchFamily="34" charset="0"/>
              </a:rPr>
              <a:t>These type of packaged equipment's as example consist wiring, cabling, tubing, fittings, glands, terminal blocks, instruments, control logic, IO blocks etc.</a:t>
            </a:r>
          </a:p>
          <a:p>
            <a:pPr algn="l"/>
            <a:endParaRPr lang="en-GB" sz="1600" dirty="0">
              <a:solidFill>
                <a:schemeClr val="accent1"/>
              </a:solidFill>
              <a:latin typeface="Arial" panose="020B0604020202020204" pitchFamily="34" charset="0"/>
            </a:endParaRPr>
          </a:p>
          <a:p>
            <a:pPr algn="l"/>
            <a:r>
              <a:rPr lang="en-GB" sz="1600" dirty="0">
                <a:solidFill>
                  <a:schemeClr val="accent1"/>
                </a:solidFill>
                <a:latin typeface="Arial" panose="020B0604020202020204" pitchFamily="34" charset="0"/>
              </a:rPr>
              <a:t>Instruments accessories manufacture:</a:t>
            </a:r>
          </a:p>
          <a:p>
            <a:pPr marL="285750" indent="-198438" algn="l">
              <a:buClr>
                <a:srgbClr val="FFC000"/>
              </a:buClr>
              <a:buSzPct val="70000"/>
              <a:buFont typeface="Wingdings" panose="05000000000000000000" pitchFamily="2" charset="2"/>
              <a:buChar char="§"/>
            </a:pPr>
            <a:r>
              <a:rPr lang="en-GB" sz="1600" b="0" i="0" u="none" strike="noStrike" baseline="0" dirty="0">
                <a:solidFill>
                  <a:schemeClr val="accent1"/>
                </a:solidFill>
                <a:latin typeface="Arial" panose="020B0604020202020204" pitchFamily="34" charset="0"/>
              </a:rPr>
              <a:t>Tubing/fittings: Parke</a:t>
            </a:r>
            <a:r>
              <a:rPr lang="en-GB" sz="1600" dirty="0">
                <a:solidFill>
                  <a:schemeClr val="accent1"/>
                </a:solidFill>
                <a:latin typeface="Arial" panose="020B0604020202020204" pitchFamily="34" charset="0"/>
              </a:rPr>
              <a:t>r A-</a:t>
            </a:r>
            <a:r>
              <a:rPr lang="en-GB" sz="1600" dirty="0" err="1">
                <a:solidFill>
                  <a:schemeClr val="accent1"/>
                </a:solidFill>
                <a:latin typeface="Arial" panose="020B0604020202020204" pitchFamily="34" charset="0"/>
              </a:rPr>
              <a:t>lok</a:t>
            </a:r>
            <a:r>
              <a:rPr lang="en-GB" sz="1600" dirty="0">
                <a:solidFill>
                  <a:schemeClr val="accent1"/>
                </a:solidFill>
                <a:latin typeface="Arial" panose="020B0604020202020204" pitchFamily="34" charset="0"/>
              </a:rPr>
              <a:t> metric</a:t>
            </a:r>
          </a:p>
          <a:p>
            <a:pPr marL="285750" indent="-198438" algn="l">
              <a:buClr>
                <a:srgbClr val="FFC000"/>
              </a:buClr>
              <a:buSzPct val="70000"/>
              <a:buFont typeface="Wingdings" panose="05000000000000000000" pitchFamily="2" charset="2"/>
              <a:buChar char="§"/>
            </a:pPr>
            <a:r>
              <a:rPr lang="en-GB" sz="1600" b="0" i="0" u="none" strike="noStrike" baseline="0" dirty="0">
                <a:solidFill>
                  <a:schemeClr val="accent1"/>
                </a:solidFill>
                <a:latin typeface="Arial" panose="020B0604020202020204" pitchFamily="34" charset="0"/>
              </a:rPr>
              <a:t>Glands: CMP</a:t>
            </a:r>
          </a:p>
          <a:p>
            <a:pPr marL="285750" indent="-198438" algn="l">
              <a:buClr>
                <a:srgbClr val="FFC000"/>
              </a:buClr>
              <a:buSzPct val="70000"/>
              <a:buFont typeface="Wingdings" panose="05000000000000000000" pitchFamily="2" charset="2"/>
              <a:buChar char="§"/>
            </a:pPr>
            <a:r>
              <a:rPr lang="en-GB" sz="1600" dirty="0">
                <a:solidFill>
                  <a:schemeClr val="accent1"/>
                </a:solidFill>
                <a:latin typeface="Arial" panose="020B0604020202020204" pitchFamily="34" charset="0"/>
              </a:rPr>
              <a:t>Cables/wiring: IEC standard</a:t>
            </a:r>
          </a:p>
          <a:p>
            <a:pPr marL="285750" indent="-198438" algn="l">
              <a:buClr>
                <a:srgbClr val="FFC000"/>
              </a:buClr>
              <a:buSzPct val="70000"/>
              <a:buFont typeface="Wingdings" panose="05000000000000000000" pitchFamily="2" charset="2"/>
              <a:buChar char="§"/>
            </a:pPr>
            <a:r>
              <a:rPr lang="en-GB" sz="1600" dirty="0">
                <a:solidFill>
                  <a:schemeClr val="accent1"/>
                </a:solidFill>
                <a:latin typeface="Arial" panose="020B0604020202020204" pitchFamily="34" charset="0"/>
              </a:rPr>
              <a:t>Terminals: Weidmuller</a:t>
            </a:r>
          </a:p>
          <a:p>
            <a:pPr marL="285750" indent="-198438" algn="l">
              <a:buClr>
                <a:srgbClr val="FFC000"/>
              </a:buClr>
              <a:buSzPct val="70000"/>
              <a:buFont typeface="Wingdings" panose="05000000000000000000" pitchFamily="2" charset="2"/>
              <a:buChar char="§"/>
            </a:pPr>
            <a:r>
              <a:rPr lang="en-GB" sz="1600" dirty="0">
                <a:solidFill>
                  <a:schemeClr val="accent1"/>
                </a:solidFill>
                <a:latin typeface="Arial" panose="020B0604020202020204" pitchFamily="34" charset="0"/>
              </a:rPr>
              <a:t>Panels: ‘Rittal’ and similiar</a:t>
            </a:r>
          </a:p>
          <a:p>
            <a:pPr marL="285750" indent="-198438" algn="l">
              <a:buClr>
                <a:srgbClr val="FFC000"/>
              </a:buClr>
              <a:buSzPct val="70000"/>
              <a:buFont typeface="Wingdings" panose="05000000000000000000" pitchFamily="2" charset="2"/>
              <a:buChar char="§"/>
            </a:pPr>
            <a:r>
              <a:rPr lang="en-GB" sz="1600" b="0" i="0" u="none" strike="noStrike" baseline="0" dirty="0">
                <a:solidFill>
                  <a:schemeClr val="accent1"/>
                </a:solidFill>
                <a:latin typeface="Arial" panose="020B0604020202020204" pitchFamily="34" charset="0"/>
              </a:rPr>
              <a:t>Junction box: EAC certified</a:t>
            </a:r>
          </a:p>
          <a:p>
            <a:pPr marL="285750" indent="-198438" algn="l">
              <a:buClr>
                <a:srgbClr val="FFC000"/>
              </a:buClr>
              <a:buSzPct val="70000"/>
              <a:buFont typeface="Wingdings" panose="05000000000000000000" pitchFamily="2" charset="2"/>
              <a:buChar char="§"/>
            </a:pPr>
            <a:r>
              <a:rPr lang="en-GB" sz="1600" dirty="0">
                <a:solidFill>
                  <a:schemeClr val="accent1"/>
                </a:solidFill>
                <a:latin typeface="Arial" panose="020B0604020202020204" pitchFamily="34" charset="0"/>
              </a:rPr>
              <a:t>Cable trays: hot dip galvanised/1.5 thickness etc.</a:t>
            </a:r>
            <a:endParaRPr lang="en-GB" sz="1600" b="0" i="0" u="none" strike="noStrike" baseline="0" dirty="0">
              <a:solidFill>
                <a:schemeClr val="accent1"/>
              </a:solidFill>
              <a:latin typeface="Arial" panose="020B060402020202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Packaged Instruments and accessories</a:t>
            </a:r>
            <a:endParaRPr lang="en-GB" sz="3200" dirty="0">
              <a:solidFill>
                <a:schemeClr val="accent1"/>
              </a:solidFill>
              <a:latin typeface="Calibri" panose="020F0502020204030204" pitchFamily="34" charset="0"/>
            </a:endParaRPr>
          </a:p>
        </p:txBody>
      </p:sp>
      <p:pic>
        <p:nvPicPr>
          <p:cNvPr id="4" name="Picture 3">
            <a:extLst>
              <a:ext uri="{FF2B5EF4-FFF2-40B4-BE49-F238E27FC236}">
                <a16:creationId xmlns:a16="http://schemas.microsoft.com/office/drawing/2014/main" id="{4C59858C-9433-4229-B991-BCC05BCA0F5B}"/>
              </a:ext>
            </a:extLst>
          </p:cNvPr>
          <p:cNvPicPr>
            <a:picLocks noChangeAspect="1"/>
          </p:cNvPicPr>
          <p:nvPr/>
        </p:nvPicPr>
        <p:blipFill>
          <a:blip r:embed="rId2"/>
          <a:stretch>
            <a:fillRect/>
          </a:stretch>
        </p:blipFill>
        <p:spPr>
          <a:xfrm>
            <a:off x="8330140" y="1194927"/>
            <a:ext cx="3524742" cy="3620005"/>
          </a:xfrm>
          <a:prstGeom prst="rect">
            <a:avLst/>
          </a:prstGeom>
        </p:spPr>
      </p:pic>
      <p:pic>
        <p:nvPicPr>
          <p:cNvPr id="6" name="Picture 5">
            <a:extLst>
              <a:ext uri="{FF2B5EF4-FFF2-40B4-BE49-F238E27FC236}">
                <a16:creationId xmlns:a16="http://schemas.microsoft.com/office/drawing/2014/main" id="{F3C5956F-3654-43BD-8417-6F4C8D6F019E}"/>
              </a:ext>
            </a:extLst>
          </p:cNvPr>
          <p:cNvPicPr>
            <a:picLocks noChangeAspect="1"/>
          </p:cNvPicPr>
          <p:nvPr/>
        </p:nvPicPr>
        <p:blipFill>
          <a:blip r:embed="rId3"/>
          <a:stretch>
            <a:fillRect/>
          </a:stretch>
        </p:blipFill>
        <p:spPr>
          <a:xfrm>
            <a:off x="5083822" y="1103098"/>
            <a:ext cx="3029373" cy="3629532"/>
          </a:xfrm>
          <a:prstGeom prst="rect">
            <a:avLst/>
          </a:prstGeom>
        </p:spPr>
      </p:pic>
      <p:sp>
        <p:nvSpPr>
          <p:cNvPr id="7" name="TextBox 6">
            <a:extLst>
              <a:ext uri="{FF2B5EF4-FFF2-40B4-BE49-F238E27FC236}">
                <a16:creationId xmlns:a16="http://schemas.microsoft.com/office/drawing/2014/main" id="{2F1E8732-A31A-4005-B506-8F07C07324DF}"/>
              </a:ext>
            </a:extLst>
          </p:cNvPr>
          <p:cNvSpPr txBox="1"/>
          <p:nvPr/>
        </p:nvSpPr>
        <p:spPr>
          <a:xfrm>
            <a:off x="5600178" y="4732629"/>
            <a:ext cx="1085105" cy="400110"/>
          </a:xfrm>
          <a:prstGeom prst="rect">
            <a:avLst/>
          </a:prstGeom>
          <a:noFill/>
        </p:spPr>
        <p:txBody>
          <a:bodyPr wrap="none" rtlCol="0">
            <a:spAutoFit/>
          </a:bodyPr>
          <a:lstStyle/>
          <a:p>
            <a:pPr algn="l"/>
            <a:r>
              <a:rPr lang="en-US" sz="2000" dirty="0">
                <a:solidFill>
                  <a:schemeClr val="accent1"/>
                </a:solidFill>
              </a:rPr>
              <a:t>RTU/PLC</a:t>
            </a:r>
            <a:endParaRPr lang="en-GB" sz="2000" dirty="0">
              <a:solidFill>
                <a:schemeClr val="accent1"/>
              </a:solidFill>
            </a:endParaRPr>
          </a:p>
        </p:txBody>
      </p:sp>
      <p:sp>
        <p:nvSpPr>
          <p:cNvPr id="12" name="TextBox 11">
            <a:extLst>
              <a:ext uri="{FF2B5EF4-FFF2-40B4-BE49-F238E27FC236}">
                <a16:creationId xmlns:a16="http://schemas.microsoft.com/office/drawing/2014/main" id="{849664B1-44B9-4DFF-805C-F75231346BBC}"/>
              </a:ext>
            </a:extLst>
          </p:cNvPr>
          <p:cNvSpPr txBox="1"/>
          <p:nvPr/>
        </p:nvSpPr>
        <p:spPr>
          <a:xfrm>
            <a:off x="9659155" y="4732629"/>
            <a:ext cx="841897" cy="400110"/>
          </a:xfrm>
          <a:prstGeom prst="rect">
            <a:avLst/>
          </a:prstGeom>
          <a:noFill/>
        </p:spPr>
        <p:txBody>
          <a:bodyPr wrap="none" rtlCol="0">
            <a:spAutoFit/>
          </a:bodyPr>
          <a:lstStyle/>
          <a:p>
            <a:pPr algn="l"/>
            <a:r>
              <a:rPr lang="en-US" sz="2000" dirty="0">
                <a:solidFill>
                  <a:schemeClr val="accent1"/>
                </a:solidFill>
              </a:rPr>
              <a:t>WHCP</a:t>
            </a:r>
            <a:endParaRPr lang="en-GB" sz="2000" dirty="0">
              <a:solidFill>
                <a:schemeClr val="accent1"/>
              </a:solidFill>
            </a:endParaRPr>
          </a:p>
        </p:txBody>
      </p:sp>
      <p:sp>
        <p:nvSpPr>
          <p:cNvPr id="2" name="Footer Placeholder 1">
            <a:extLst>
              <a:ext uri="{FF2B5EF4-FFF2-40B4-BE49-F238E27FC236}">
                <a16:creationId xmlns:a16="http://schemas.microsoft.com/office/drawing/2014/main" id="{23F33D1A-0F52-BE50-DA7B-CAAC65DB8528}"/>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484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603054" cy="1311128"/>
          </a:xfrm>
          <a:prstGeom prst="rect">
            <a:avLst/>
          </a:prstGeom>
          <a:noFill/>
        </p:spPr>
        <p:txBody>
          <a:bodyPr wrap="square" rtlCol="0">
            <a:spAutoFit/>
          </a:bodyPr>
          <a:lstStyle/>
          <a:p>
            <a:pPr algn="l"/>
            <a:r>
              <a:rPr lang="en-GB" dirty="0"/>
              <a:t>Instrument Frequently Used and Forecast</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Instrumentation</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4</a:t>
            </a:r>
            <a:endParaRPr lang="en-GB" sz="5400" b="1" dirty="0">
              <a:solidFill>
                <a:schemeClr val="bg1"/>
              </a:solidFill>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US" dirty="0">
                <a:ln w="0"/>
              </a:rPr>
              <a:t>Section A</a:t>
            </a:r>
          </a:p>
          <a:p>
            <a:pPr algn="just">
              <a:spcBef>
                <a:spcPts val="0"/>
              </a:spcBef>
              <a:spcAft>
                <a:spcPts val="1200"/>
              </a:spcAft>
            </a:pPr>
            <a:r>
              <a:rPr lang="en-US" dirty="0">
                <a:ln w="0"/>
              </a:rPr>
              <a:t>Instrumentation </a:t>
            </a:r>
            <a:endParaRPr lang="en-GB" dirty="0"/>
          </a:p>
        </p:txBody>
      </p:sp>
    </p:spTree>
    <p:extLst>
      <p:ext uri="{BB962C8B-B14F-4D97-AF65-F5344CB8AC3E}">
        <p14:creationId xmlns:p14="http://schemas.microsoft.com/office/powerpoint/2010/main" val="172330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15</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Instrument – Documents TBE</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1720" y="1142657"/>
            <a:ext cx="10632269" cy="338554"/>
          </a:xfrm>
          <a:prstGeom prst="rect">
            <a:avLst/>
          </a:prstGeom>
          <a:noFill/>
        </p:spPr>
        <p:txBody>
          <a:bodyPr wrap="square" rtlCol="0">
            <a:spAutoFit/>
          </a:bodyPr>
          <a:lstStyle/>
          <a:p>
            <a:r>
              <a:rPr lang="en-GB" sz="1600" dirty="0">
                <a:ln w="0"/>
                <a:solidFill>
                  <a:schemeClr val="accent1"/>
                </a:solidFill>
              </a:rPr>
              <a:t>Typical document requirement during the bid phase exchange between PED Eng. department and C&amp;P department.</a:t>
            </a:r>
          </a:p>
        </p:txBody>
      </p:sp>
      <p:sp>
        <p:nvSpPr>
          <p:cNvPr id="8" name="Rectangle 7">
            <a:extLst>
              <a:ext uri="{FF2B5EF4-FFF2-40B4-BE49-F238E27FC236}">
                <a16:creationId xmlns:a16="http://schemas.microsoft.com/office/drawing/2014/main" id="{BDB335CF-39F7-4B8B-81D6-D994923B42C5}"/>
              </a:ext>
            </a:extLst>
          </p:cNvPr>
          <p:cNvSpPr/>
          <p:nvPr/>
        </p:nvSpPr>
        <p:spPr>
          <a:xfrm>
            <a:off x="4061254" y="2031583"/>
            <a:ext cx="3393995" cy="425818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E0B07256-6476-4765-B38A-06C05AAD697C}"/>
              </a:ext>
            </a:extLst>
          </p:cNvPr>
          <p:cNvSpPr/>
          <p:nvPr/>
        </p:nvSpPr>
        <p:spPr>
          <a:xfrm>
            <a:off x="7561615" y="2041546"/>
            <a:ext cx="2314728" cy="425818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395A27D-01B5-4811-8791-11267A148FDC}"/>
              </a:ext>
            </a:extLst>
          </p:cNvPr>
          <p:cNvSpPr txBox="1"/>
          <p:nvPr/>
        </p:nvSpPr>
        <p:spPr>
          <a:xfrm>
            <a:off x="367974" y="3699008"/>
            <a:ext cx="1971492" cy="461665"/>
          </a:xfrm>
          <a:prstGeom prst="rect">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Required information from Company Specification</a:t>
            </a:r>
          </a:p>
        </p:txBody>
      </p:sp>
      <p:sp>
        <p:nvSpPr>
          <p:cNvPr id="12" name="TextBox 11">
            <a:extLst>
              <a:ext uri="{FF2B5EF4-FFF2-40B4-BE49-F238E27FC236}">
                <a16:creationId xmlns:a16="http://schemas.microsoft.com/office/drawing/2014/main" id="{8CA6DF38-866D-41FC-9974-DEF5A58F3751}"/>
              </a:ext>
            </a:extLst>
          </p:cNvPr>
          <p:cNvSpPr txBox="1"/>
          <p:nvPr/>
        </p:nvSpPr>
        <p:spPr>
          <a:xfrm>
            <a:off x="381720" y="4586727"/>
            <a:ext cx="1957746" cy="461665"/>
          </a:xfrm>
          <a:prstGeom prst="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Column reserve to tenderers for confirm/deviate</a:t>
            </a:r>
          </a:p>
        </p:txBody>
      </p:sp>
      <p:sp>
        <p:nvSpPr>
          <p:cNvPr id="13" name="TextBox 12">
            <a:extLst>
              <a:ext uri="{FF2B5EF4-FFF2-40B4-BE49-F238E27FC236}">
                <a16:creationId xmlns:a16="http://schemas.microsoft.com/office/drawing/2014/main" id="{AB3E24BF-DF14-482A-A06A-40D9F80A3FB0}"/>
              </a:ext>
            </a:extLst>
          </p:cNvPr>
          <p:cNvSpPr txBox="1"/>
          <p:nvPr/>
        </p:nvSpPr>
        <p:spPr>
          <a:xfrm>
            <a:off x="381720" y="5350159"/>
            <a:ext cx="2069995" cy="646331"/>
          </a:xfrm>
          <a:prstGeom prst="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200" dirty="0">
                <a:ln w="0"/>
                <a:solidFill>
                  <a:schemeClr val="accent1"/>
                </a:solidFill>
              </a:rPr>
              <a:t>Column reserve to Company for accept or reject the clarification by tenderers</a:t>
            </a:r>
          </a:p>
        </p:txBody>
      </p:sp>
      <p:sp>
        <p:nvSpPr>
          <p:cNvPr id="14" name="Rectangle 13">
            <a:extLst>
              <a:ext uri="{FF2B5EF4-FFF2-40B4-BE49-F238E27FC236}">
                <a16:creationId xmlns:a16="http://schemas.microsoft.com/office/drawing/2014/main" id="{BC2FE7B9-142C-4D57-8C47-D9B1B2A6A301}"/>
              </a:ext>
            </a:extLst>
          </p:cNvPr>
          <p:cNvSpPr/>
          <p:nvPr/>
        </p:nvSpPr>
        <p:spPr>
          <a:xfrm>
            <a:off x="10089269" y="2057123"/>
            <a:ext cx="1505171" cy="423264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29AE1E2-02E6-4004-89E9-05A8B18540A1}"/>
              </a:ext>
            </a:extLst>
          </p:cNvPr>
          <p:cNvPicPr>
            <a:picLocks noChangeAspect="1"/>
          </p:cNvPicPr>
          <p:nvPr/>
        </p:nvPicPr>
        <p:blipFill>
          <a:blip r:embed="rId2"/>
          <a:stretch>
            <a:fillRect/>
          </a:stretch>
        </p:blipFill>
        <p:spPr>
          <a:xfrm>
            <a:off x="3237445" y="1508079"/>
            <a:ext cx="8648339" cy="5265771"/>
          </a:xfrm>
          <a:prstGeom prst="rect">
            <a:avLst/>
          </a:prstGeom>
        </p:spPr>
      </p:pic>
      <p:cxnSp>
        <p:nvCxnSpPr>
          <p:cNvPr id="15" name="Straight Arrow Connector 14">
            <a:extLst>
              <a:ext uri="{FF2B5EF4-FFF2-40B4-BE49-F238E27FC236}">
                <a16:creationId xmlns:a16="http://schemas.microsoft.com/office/drawing/2014/main" id="{9B571B85-A5A9-4B06-811E-DA99ADB1E7D0}"/>
              </a:ext>
            </a:extLst>
          </p:cNvPr>
          <p:cNvCxnSpPr>
            <a:cxnSpLocks/>
            <a:stCxn id="11" idx="3"/>
          </p:cNvCxnSpPr>
          <p:nvPr/>
        </p:nvCxnSpPr>
        <p:spPr>
          <a:xfrm flipV="1">
            <a:off x="2339466" y="3621810"/>
            <a:ext cx="1021901" cy="3080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C4431FD-4825-4E0C-8C63-813931DDA535}"/>
              </a:ext>
            </a:extLst>
          </p:cNvPr>
          <p:cNvCxnSpPr>
            <a:cxnSpLocks/>
            <a:stCxn id="12" idx="3"/>
          </p:cNvCxnSpPr>
          <p:nvPr/>
        </p:nvCxnSpPr>
        <p:spPr>
          <a:xfrm flipV="1">
            <a:off x="2339466" y="3923756"/>
            <a:ext cx="4930805" cy="89380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DD93FC-74B3-4A9F-9AA2-FE2B5FD68BA7}"/>
              </a:ext>
            </a:extLst>
          </p:cNvPr>
          <p:cNvCxnSpPr>
            <a:cxnSpLocks/>
            <a:stCxn id="13" idx="3"/>
          </p:cNvCxnSpPr>
          <p:nvPr/>
        </p:nvCxnSpPr>
        <p:spPr>
          <a:xfrm flipV="1">
            <a:off x="2451715" y="4160673"/>
            <a:ext cx="6436912" cy="151265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AAB436-03DC-49AE-A316-AFC6B1C34E3E}"/>
              </a:ext>
            </a:extLst>
          </p:cNvPr>
          <p:cNvSpPr/>
          <p:nvPr/>
        </p:nvSpPr>
        <p:spPr>
          <a:xfrm>
            <a:off x="3237445" y="2438400"/>
            <a:ext cx="3748241" cy="432936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9166AC2-286F-4D13-B61B-FBDDE92D0AF6}"/>
              </a:ext>
            </a:extLst>
          </p:cNvPr>
          <p:cNvSpPr/>
          <p:nvPr/>
        </p:nvSpPr>
        <p:spPr>
          <a:xfrm>
            <a:off x="7270271" y="2146249"/>
            <a:ext cx="1082957" cy="468694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5F4644B-6F8B-4A42-8ECC-44D91BCFF135}"/>
              </a:ext>
            </a:extLst>
          </p:cNvPr>
          <p:cNvSpPr/>
          <p:nvPr/>
        </p:nvSpPr>
        <p:spPr>
          <a:xfrm>
            <a:off x="8472637" y="2171055"/>
            <a:ext cx="1838337" cy="46869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32159331-1683-182A-4B29-D53D6F3EB02E}"/>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1162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Instrument – Documents TBE</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702996" y="1343877"/>
            <a:ext cx="10632269" cy="5016758"/>
          </a:xfrm>
          <a:prstGeom prst="rect">
            <a:avLst/>
          </a:prstGeom>
          <a:noFill/>
        </p:spPr>
        <p:txBody>
          <a:bodyPr wrap="square" rtlCol="0">
            <a:spAutoFit/>
          </a:bodyPr>
          <a:lstStyle>
            <a:defPPr>
              <a:defRPr lang="en-US"/>
            </a:defPPr>
            <a:lvl1pPr>
              <a:defRPr sz="1600">
                <a:ln w="0"/>
                <a:solidFill>
                  <a:schemeClr val="accent1"/>
                </a:solidFill>
              </a:defRPr>
            </a:lvl1pPr>
          </a:lstStyle>
          <a:p>
            <a:r>
              <a:rPr lang="en-GB" dirty="0"/>
              <a:t>Typical document requirement during the bid phase exchange between PED Eng. department and C&amp;P department.</a:t>
            </a:r>
          </a:p>
          <a:p>
            <a:endParaRPr lang="en-GB" dirty="0"/>
          </a:p>
          <a:p>
            <a:r>
              <a:rPr lang="en-GB" b="1" dirty="0"/>
              <a:t>With BID:</a:t>
            </a:r>
          </a:p>
          <a:p>
            <a:pPr marL="357188" indent="-174625">
              <a:buClr>
                <a:srgbClr val="FFC000"/>
              </a:buClr>
              <a:buSzPct val="70000"/>
              <a:buFont typeface="Wingdings" panose="05000000000000000000" pitchFamily="2" charset="2"/>
              <a:buChar char="§"/>
            </a:pPr>
            <a:r>
              <a:rPr lang="en-GB" dirty="0"/>
              <a:t>Preliminary General Arrangement</a:t>
            </a:r>
          </a:p>
          <a:p>
            <a:pPr marL="357188" indent="-174625">
              <a:buClr>
                <a:srgbClr val="FFC000"/>
              </a:buClr>
              <a:buSzPct val="70000"/>
              <a:buFont typeface="Wingdings" panose="05000000000000000000" pitchFamily="2" charset="2"/>
              <a:buChar char="§"/>
            </a:pPr>
            <a:r>
              <a:rPr lang="en-GB" dirty="0"/>
              <a:t>Sizing Calculations (WFC (thermowells stress analysis), Flow orifice etc)</a:t>
            </a:r>
          </a:p>
          <a:p>
            <a:pPr marL="357188" indent="-174625">
              <a:buClr>
                <a:srgbClr val="FFC000"/>
              </a:buClr>
              <a:buSzPct val="70000"/>
              <a:buFont typeface="Wingdings" panose="05000000000000000000" pitchFamily="2" charset="2"/>
              <a:buChar char="§"/>
            </a:pPr>
            <a:r>
              <a:rPr lang="en-GB" dirty="0"/>
              <a:t>Marked manufacture catalogues and datasheets</a:t>
            </a:r>
          </a:p>
          <a:p>
            <a:endParaRPr lang="en-GB" dirty="0"/>
          </a:p>
          <a:p>
            <a:r>
              <a:rPr lang="en-GB" b="1" dirty="0"/>
              <a:t>For Manufacturing:</a:t>
            </a:r>
          </a:p>
          <a:p>
            <a:pPr marL="357188" indent="-174625">
              <a:buClr>
                <a:srgbClr val="FFC000"/>
              </a:buClr>
              <a:buSzPct val="70000"/>
              <a:buFont typeface="Wingdings" panose="05000000000000000000" pitchFamily="2" charset="2"/>
              <a:buChar char="§"/>
            </a:pPr>
            <a:r>
              <a:rPr lang="en-GB" dirty="0"/>
              <a:t>Fabrication Schedule</a:t>
            </a:r>
          </a:p>
          <a:p>
            <a:pPr marL="357188" indent="-174625">
              <a:buClr>
                <a:srgbClr val="FFC000"/>
              </a:buClr>
              <a:buSzPct val="70000"/>
              <a:buFont typeface="Wingdings" panose="05000000000000000000" pitchFamily="2" charset="2"/>
              <a:buChar char="§"/>
            </a:pPr>
            <a:r>
              <a:rPr lang="en-GB" dirty="0"/>
              <a:t>Instrument datasheet</a:t>
            </a:r>
          </a:p>
          <a:p>
            <a:pPr marL="357188" indent="-174625">
              <a:buClr>
                <a:srgbClr val="FFC000"/>
              </a:buClr>
              <a:buSzPct val="70000"/>
              <a:buFont typeface="Wingdings" panose="05000000000000000000" pitchFamily="2" charset="2"/>
              <a:buChar char="§"/>
            </a:pPr>
            <a:r>
              <a:rPr lang="en-GB" dirty="0"/>
              <a:t>General Arrangement</a:t>
            </a:r>
          </a:p>
          <a:p>
            <a:pPr marL="357188" indent="-174625">
              <a:buClr>
                <a:srgbClr val="FFC000"/>
              </a:buClr>
              <a:buSzPct val="70000"/>
              <a:buFont typeface="Wingdings" panose="05000000000000000000" pitchFamily="2" charset="2"/>
              <a:buChar char="§"/>
            </a:pPr>
            <a:r>
              <a:rPr lang="en-GB" dirty="0"/>
              <a:t>Sizing Calculations</a:t>
            </a:r>
          </a:p>
          <a:p>
            <a:pPr marL="357188" indent="-174625">
              <a:buClr>
                <a:srgbClr val="FFC000"/>
              </a:buClr>
              <a:buSzPct val="70000"/>
              <a:buFont typeface="Wingdings" panose="05000000000000000000" pitchFamily="2" charset="2"/>
              <a:buChar char="§"/>
            </a:pPr>
            <a:r>
              <a:rPr lang="en-GB" dirty="0"/>
              <a:t>Instrument schedule (I/O list) - PKG</a:t>
            </a:r>
          </a:p>
          <a:p>
            <a:pPr marL="357188" indent="-174625">
              <a:buClr>
                <a:srgbClr val="FFC000"/>
              </a:buClr>
              <a:buSzPct val="70000"/>
              <a:buFont typeface="Wingdings" panose="05000000000000000000" pitchFamily="2" charset="2"/>
              <a:buChar char="§"/>
            </a:pPr>
            <a:r>
              <a:rPr lang="en-GB" dirty="0"/>
              <a:t>Electrical Single line diagram/schematic – PKG</a:t>
            </a:r>
          </a:p>
          <a:p>
            <a:pPr marL="357188" indent="-174625">
              <a:buClr>
                <a:srgbClr val="FFC000"/>
              </a:buClr>
              <a:buSzPct val="70000"/>
              <a:buFont typeface="Wingdings" panose="05000000000000000000" pitchFamily="2" charset="2"/>
              <a:buChar char="§"/>
            </a:pPr>
            <a:r>
              <a:rPr lang="en-GB" dirty="0"/>
              <a:t>PID - PKG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Tx/>
              <a:buChar char="-"/>
            </a:pPr>
            <a:endParaRPr lang="en-GB" dirty="0"/>
          </a:p>
          <a:p>
            <a:pPr marL="285750" indent="-285750">
              <a:buFontTx/>
              <a:buChar char="-"/>
            </a:pPr>
            <a:endParaRPr lang="en-GB" dirty="0"/>
          </a:p>
          <a:p>
            <a:endParaRPr lang="en-GB" dirty="0"/>
          </a:p>
        </p:txBody>
      </p:sp>
      <p:sp>
        <p:nvSpPr>
          <p:cNvPr id="2" name="Footer Placeholder 1">
            <a:extLst>
              <a:ext uri="{FF2B5EF4-FFF2-40B4-BE49-F238E27FC236}">
                <a16:creationId xmlns:a16="http://schemas.microsoft.com/office/drawing/2014/main" id="{FB42B703-10E7-ACD3-E404-3261C5F59E1B}"/>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33456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32229" y="4508517"/>
            <a:ext cx="4919518" cy="646331"/>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Operations Field</a:t>
            </a:r>
          </a:p>
        </p:txBody>
      </p:sp>
    </p:spTree>
    <p:extLst>
      <p:ext uri="{BB962C8B-B14F-4D97-AF65-F5344CB8AC3E}">
        <p14:creationId xmlns:p14="http://schemas.microsoft.com/office/powerpoint/2010/main" val="117207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0189" y="4946679"/>
            <a:ext cx="6940555" cy="480131"/>
          </a:xfrm>
          <a:prstGeom prst="rect">
            <a:avLst/>
          </a:prstGeom>
          <a:noFill/>
        </p:spPr>
        <p:txBody>
          <a:bodyPr wrap="square" rtlCol="0">
            <a:spAutoFit/>
          </a:bodyPr>
          <a:lstStyle/>
          <a:p>
            <a:pPr algn="l"/>
            <a:r>
              <a:rPr lang="en-GB" sz="2800"/>
              <a:t>Review of Instrumentation materials</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85811" y="2055737"/>
            <a:ext cx="326742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endParaRPr kumimoji="0" lang="ru-RU" sz="3200" b="1" i="0" u="none" strike="noStrike" kern="1200" cap="none" spc="0" normalizeH="0" baseline="0" noProof="0" dirty="0">
              <a:ln w="0"/>
              <a:solidFill>
                <a:srgbClr val="00ABC5"/>
              </a:solidFill>
              <a:effectLst/>
              <a:uLnTx/>
              <a:uFillTx/>
              <a:latin typeface="Calibri" panose="020F0502020204030204"/>
              <a:ea typeface="+mj-ea"/>
              <a:cs typeface="+mj-cs"/>
            </a:endParaRPr>
          </a:p>
        </p:txBody>
      </p:sp>
      <p:sp>
        <p:nvSpPr>
          <p:cNvPr id="7" name="TextBox 6">
            <a:extLst>
              <a:ext uri="{FF2B5EF4-FFF2-40B4-BE49-F238E27FC236}">
                <a16:creationId xmlns:a16="http://schemas.microsoft.com/office/drawing/2014/main" id="{6D197623-5384-4985-A729-1C57E7FF20FB}"/>
              </a:ext>
            </a:extLst>
          </p:cNvPr>
          <p:cNvSpPr txBox="1"/>
          <p:nvPr/>
        </p:nvSpPr>
        <p:spPr>
          <a:xfrm>
            <a:off x="3520555" y="1902602"/>
            <a:ext cx="60960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w="0"/>
                <a:solidFill>
                  <a:srgbClr val="00ABC5"/>
                </a:solidFill>
                <a:effectLst/>
                <a:uLnTx/>
                <a:uFillTx/>
                <a:latin typeface="Calibri" panose="020F0502020204030204"/>
                <a:ea typeface="+mn-ea"/>
                <a:cs typeface="+mn-cs"/>
              </a:rPr>
              <a:t>Instrumentation materials</a:t>
            </a:r>
          </a:p>
        </p:txBody>
      </p:sp>
    </p:spTree>
    <p:extLst>
      <p:ext uri="{BB962C8B-B14F-4D97-AF65-F5344CB8AC3E}">
        <p14:creationId xmlns:p14="http://schemas.microsoft.com/office/powerpoint/2010/main" val="635341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912689" y="268012"/>
            <a:ext cx="8649050" cy="584775"/>
          </a:xfrm>
          <a:prstGeom prst="rect">
            <a:avLst/>
          </a:prstGeom>
          <a:noFill/>
        </p:spPr>
        <p:txBody>
          <a:bodyPr wrap="square" rtlCol="0">
            <a:spAutoFit/>
          </a:bodyPr>
          <a:lstStyle/>
          <a:p>
            <a:pPr marR="0" lvl="0" indent="0" algn="ctr" defTabSz="1219170" fontAlgn="ctr" latinLnBrk="1">
              <a:lnSpc>
                <a:spcPct val="100000"/>
              </a:lnSpc>
              <a:spcBef>
                <a:spcPct val="0"/>
              </a:spcBef>
              <a:spcAft>
                <a:spcPts val="0"/>
              </a:spcAft>
              <a:buClrTx/>
              <a:buSzTx/>
              <a:tabLst/>
              <a:defRPr/>
            </a:pPr>
            <a:r>
              <a:rPr lang="en-GB" sz="3200" dirty="0">
                <a:solidFill>
                  <a:schemeClr val="accent1"/>
                </a:solidFill>
                <a:latin typeface="Calibri" panose="020F0502020204030204" pitchFamily="34" charset="0"/>
                <a:ea typeface="+mj-ea"/>
                <a:cs typeface="+mj-cs"/>
              </a:rPr>
              <a:t>Instrumentation Fittings </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912689" y="26507"/>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86560" y="1116051"/>
            <a:ext cx="11333527" cy="95410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A3C1"/>
                </a:solidFill>
                <a:effectLst/>
                <a:uLnTx/>
                <a:uFillTx/>
                <a:latin typeface="Calibri" panose="020F0502020204030204"/>
                <a:ea typeface="+mn-ea"/>
                <a:cs typeface="+mn-cs"/>
              </a:rPr>
              <a:t>Instrumentation fittings with the </a:t>
            </a:r>
            <a:r>
              <a:rPr kumimoji="0" lang="en-GB" sz="1400" b="1" i="0" u="none" strike="noStrike" kern="1200" cap="none" spc="0" normalizeH="0" baseline="0" noProof="0" dirty="0">
                <a:ln>
                  <a:noFill/>
                </a:ln>
                <a:solidFill>
                  <a:srgbClr val="00A3C1"/>
                </a:solidFill>
                <a:effectLst/>
                <a:uLnTx/>
                <a:uFillTx/>
                <a:latin typeface="Calibri" panose="020F0502020204030204"/>
                <a:ea typeface="+mn-ea"/>
                <a:cs typeface="+mn-cs"/>
              </a:rPr>
              <a:t>A-Lok system</a:t>
            </a:r>
            <a:r>
              <a:rPr kumimoji="0" lang="en-GB" sz="1400" b="0" i="0" u="none" strike="noStrike" kern="1200" cap="none" spc="0" normalizeH="0" baseline="0" noProof="0" dirty="0">
                <a:ln>
                  <a:noFill/>
                </a:ln>
                <a:solidFill>
                  <a:srgbClr val="00A3C1"/>
                </a:solidFill>
                <a:effectLst/>
                <a:uLnTx/>
                <a:uFillTx/>
                <a:latin typeface="Calibri" panose="020F0502020204030204"/>
                <a:ea typeface="+mn-ea"/>
                <a:cs typeface="+mn-cs"/>
              </a:rPr>
              <a:t> refer to a specific type of tube fittings designed for secure and leak-free connections in instrumentation, control, and process systems. These fittings provide high-quality sealing with minimal maintenance, ensuring reliable performance in critical systems like instrumentation, pneumatic, and hydraulic applications. A-Lok fittings are used in tubing systems for instrumentation, process control, and analytical applications, especially where high precision and safety are essential. This includes use in measuring devices, control systems, and fluid transmission lines</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EBBE217E-1494-4232-B6CA-FDA4F59816F5}"/>
              </a:ext>
            </a:extLst>
          </p:cNvPr>
          <p:cNvPicPr>
            <a:picLocks noChangeAspect="1"/>
          </p:cNvPicPr>
          <p:nvPr/>
        </p:nvPicPr>
        <p:blipFill rotWithShape="1">
          <a:blip r:embed="rId2"/>
          <a:srcRect b="51112"/>
          <a:stretch/>
        </p:blipFill>
        <p:spPr>
          <a:xfrm>
            <a:off x="440655" y="2320108"/>
            <a:ext cx="3195478" cy="2095571"/>
          </a:xfrm>
          <a:prstGeom prst="rect">
            <a:avLst/>
          </a:prstGeom>
        </p:spPr>
      </p:pic>
      <p:pic>
        <p:nvPicPr>
          <p:cNvPr id="9" name="Picture 8">
            <a:extLst>
              <a:ext uri="{FF2B5EF4-FFF2-40B4-BE49-F238E27FC236}">
                <a16:creationId xmlns:a16="http://schemas.microsoft.com/office/drawing/2014/main" id="{018196FF-09D9-4979-B498-F695B331C8CE}"/>
              </a:ext>
            </a:extLst>
          </p:cNvPr>
          <p:cNvPicPr>
            <a:picLocks noChangeAspect="1"/>
          </p:cNvPicPr>
          <p:nvPr/>
        </p:nvPicPr>
        <p:blipFill rotWithShape="1">
          <a:blip r:embed="rId3"/>
          <a:srcRect l="184"/>
          <a:stretch/>
        </p:blipFill>
        <p:spPr>
          <a:xfrm>
            <a:off x="1282700" y="4401351"/>
            <a:ext cx="1828437" cy="2070943"/>
          </a:xfrm>
          <a:prstGeom prst="rect">
            <a:avLst/>
          </a:prstGeom>
        </p:spPr>
      </p:pic>
      <p:pic>
        <p:nvPicPr>
          <p:cNvPr id="13" name="Picture 12">
            <a:extLst>
              <a:ext uri="{FF2B5EF4-FFF2-40B4-BE49-F238E27FC236}">
                <a16:creationId xmlns:a16="http://schemas.microsoft.com/office/drawing/2014/main" id="{F0F3F1A0-3D51-4FDF-AC5E-AEBE0DF359AB}"/>
              </a:ext>
            </a:extLst>
          </p:cNvPr>
          <p:cNvPicPr>
            <a:picLocks noChangeAspect="1"/>
          </p:cNvPicPr>
          <p:nvPr/>
        </p:nvPicPr>
        <p:blipFill>
          <a:blip r:embed="rId4"/>
          <a:stretch>
            <a:fillRect/>
          </a:stretch>
        </p:blipFill>
        <p:spPr>
          <a:xfrm>
            <a:off x="8624403" y="2320108"/>
            <a:ext cx="3472953" cy="3561812"/>
          </a:xfrm>
          <a:prstGeom prst="rect">
            <a:avLst/>
          </a:prstGeom>
        </p:spPr>
      </p:pic>
      <p:pic>
        <p:nvPicPr>
          <p:cNvPr id="19" name="Picture 18">
            <a:extLst>
              <a:ext uri="{FF2B5EF4-FFF2-40B4-BE49-F238E27FC236}">
                <a16:creationId xmlns:a16="http://schemas.microsoft.com/office/drawing/2014/main" id="{D54BC9F8-E877-46DD-817E-31DCAE9203FD}"/>
              </a:ext>
            </a:extLst>
          </p:cNvPr>
          <p:cNvPicPr>
            <a:picLocks noChangeAspect="1"/>
          </p:cNvPicPr>
          <p:nvPr/>
        </p:nvPicPr>
        <p:blipFill>
          <a:blip r:embed="rId5"/>
          <a:stretch>
            <a:fillRect/>
          </a:stretch>
        </p:blipFill>
        <p:spPr>
          <a:xfrm>
            <a:off x="3534703" y="2219332"/>
            <a:ext cx="5089700" cy="2297122"/>
          </a:xfrm>
          <a:prstGeom prst="rect">
            <a:avLst/>
          </a:prstGeom>
        </p:spPr>
      </p:pic>
      <p:sp>
        <p:nvSpPr>
          <p:cNvPr id="2" name="Footer Placeholder 1">
            <a:extLst>
              <a:ext uri="{FF2B5EF4-FFF2-40B4-BE49-F238E27FC236}">
                <a16:creationId xmlns:a16="http://schemas.microsoft.com/office/drawing/2014/main" id="{AAA5B779-B4BE-C1DD-73F2-201777CEACBD}"/>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214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8" name="Footer Placeholder 1">
            <a:extLst>
              <a:ext uri="{FF2B5EF4-FFF2-40B4-BE49-F238E27FC236}">
                <a16:creationId xmlns:a16="http://schemas.microsoft.com/office/drawing/2014/main" id="{95B63731-7AF0-4990-B78C-46462E5F70A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 Instrumentation</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50484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8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80</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Market analysis,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Site surveys,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 who expressed interest</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Shortlisting,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producing  types of goods with</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demands</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Implementation </a:t>
            </a:r>
            <a:b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90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recommended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more than 100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038339" y="108000"/>
            <a:ext cx="9360000" cy="720000"/>
          </a:xfrm>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215127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51381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cap="all" dirty="0"/>
              <a:t>Consolidated Demands: Instrumentation</a:t>
            </a:r>
            <a:endParaRPr lang="ru-RU" b="1" cap="all" dirty="0">
              <a:solidFill>
                <a:schemeClr val="bg1"/>
              </a:solidFill>
              <a:latin typeface="Arial" panose="020B0604020202020204" pitchFamily="34" charset="0"/>
              <a:cs typeface="Arial" panose="020B0604020202020204" pitchFamily="34" charset="0"/>
            </a:endParaRPr>
          </a:p>
        </p:txBody>
      </p:sp>
      <p:pic>
        <p:nvPicPr>
          <p:cNvPr id="56" name="Picture 90">
            <a:extLst>
              <a:ext uri="{FF2B5EF4-FFF2-40B4-BE49-F238E27FC236}">
                <a16:creationId xmlns:a16="http://schemas.microsoft.com/office/drawing/2014/main" id="{5FBB2FEB-8920-B23C-219F-CECA76806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385" y="3276190"/>
            <a:ext cx="738141" cy="567137"/>
          </a:xfrm>
          <a:prstGeom prst="rect">
            <a:avLst/>
          </a:prstGeom>
          <a:noFill/>
        </p:spPr>
      </p:pic>
      <p:pic>
        <p:nvPicPr>
          <p:cNvPr id="57" name="Picture 93">
            <a:extLst>
              <a:ext uri="{FF2B5EF4-FFF2-40B4-BE49-F238E27FC236}">
                <a16:creationId xmlns:a16="http://schemas.microsoft.com/office/drawing/2014/main" id="{392AA502-96AC-6F95-1E4D-E395D5052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187" y="3291463"/>
            <a:ext cx="566985" cy="584534"/>
          </a:xfrm>
          <a:prstGeom prst="rect">
            <a:avLst/>
          </a:prstGeom>
          <a:noFill/>
        </p:spPr>
      </p:pic>
      <p:pic>
        <p:nvPicPr>
          <p:cNvPr id="58" name="Picture 94">
            <a:extLst>
              <a:ext uri="{FF2B5EF4-FFF2-40B4-BE49-F238E27FC236}">
                <a16:creationId xmlns:a16="http://schemas.microsoft.com/office/drawing/2014/main" id="{12E7F205-C020-F2C7-5F7D-BFC840D52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2479" y="3268181"/>
            <a:ext cx="371445" cy="769441"/>
          </a:xfrm>
          <a:prstGeom prst="rect">
            <a:avLst/>
          </a:prstGeom>
          <a:noFill/>
        </p:spPr>
      </p:pic>
      <p:pic>
        <p:nvPicPr>
          <p:cNvPr id="59" name="Picture 95">
            <a:extLst>
              <a:ext uri="{FF2B5EF4-FFF2-40B4-BE49-F238E27FC236}">
                <a16:creationId xmlns:a16="http://schemas.microsoft.com/office/drawing/2014/main" id="{D5A8E2E9-5C28-B7E4-887A-CCF509D0E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723" y="3269912"/>
            <a:ext cx="418557" cy="563970"/>
          </a:xfrm>
          <a:prstGeom prst="rect">
            <a:avLst/>
          </a:prstGeom>
        </p:spPr>
      </p:pic>
      <p:sp>
        <p:nvSpPr>
          <p:cNvPr id="60" name="TextBox 59">
            <a:extLst>
              <a:ext uri="{FF2B5EF4-FFF2-40B4-BE49-F238E27FC236}">
                <a16:creationId xmlns:a16="http://schemas.microsoft.com/office/drawing/2014/main" id="{2E6B76E9-04B2-5F02-3DD7-732947B73D5E}"/>
              </a:ext>
            </a:extLst>
          </p:cNvPr>
          <p:cNvSpPr txBox="1"/>
          <p:nvPr/>
        </p:nvSpPr>
        <p:spPr>
          <a:xfrm>
            <a:off x="3062898" y="3249471"/>
            <a:ext cx="1307384" cy="769441"/>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Instrument Tubing and Fittings</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34,793 ea,pk</a:t>
            </a:r>
          </a:p>
        </p:txBody>
      </p:sp>
      <p:sp>
        <p:nvSpPr>
          <p:cNvPr id="61" name="TextBox 60">
            <a:extLst>
              <a:ext uri="{FF2B5EF4-FFF2-40B4-BE49-F238E27FC236}">
                <a16:creationId xmlns:a16="http://schemas.microsoft.com/office/drawing/2014/main" id="{4D8F379A-21D7-3257-2A39-D129C702D214}"/>
              </a:ext>
            </a:extLst>
          </p:cNvPr>
          <p:cNvSpPr txBox="1"/>
          <p:nvPr/>
        </p:nvSpPr>
        <p:spPr>
          <a:xfrm>
            <a:off x="4863149" y="3258194"/>
            <a:ext cx="1225373"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Temperature</a:t>
            </a:r>
          </a:p>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instruments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16,743 ea</a:t>
            </a:r>
          </a:p>
        </p:txBody>
      </p:sp>
      <p:sp>
        <p:nvSpPr>
          <p:cNvPr id="62" name="TextBox 61">
            <a:extLst>
              <a:ext uri="{FF2B5EF4-FFF2-40B4-BE49-F238E27FC236}">
                <a16:creationId xmlns:a16="http://schemas.microsoft.com/office/drawing/2014/main" id="{D74696C7-52A9-AE99-CA66-7FAD5044E318}"/>
              </a:ext>
            </a:extLst>
          </p:cNvPr>
          <p:cNvSpPr txBox="1"/>
          <p:nvPr/>
        </p:nvSpPr>
        <p:spPr>
          <a:xfrm>
            <a:off x="6581389" y="3266917"/>
            <a:ext cx="1225373"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Pressure</a:t>
            </a:r>
          </a:p>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instruments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19,849 ea</a:t>
            </a:r>
          </a:p>
        </p:txBody>
      </p:sp>
      <p:sp>
        <p:nvSpPr>
          <p:cNvPr id="63" name="TextBox 62">
            <a:extLst>
              <a:ext uri="{FF2B5EF4-FFF2-40B4-BE49-F238E27FC236}">
                <a16:creationId xmlns:a16="http://schemas.microsoft.com/office/drawing/2014/main" id="{6A6AF374-6F30-736B-2E96-FC3FD9370764}"/>
              </a:ext>
            </a:extLst>
          </p:cNvPr>
          <p:cNvSpPr txBox="1"/>
          <p:nvPr/>
        </p:nvSpPr>
        <p:spPr>
          <a:xfrm>
            <a:off x="8299629" y="3275640"/>
            <a:ext cx="1225373"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Level</a:t>
            </a:r>
          </a:p>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instruments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2,761 ea</a:t>
            </a:r>
          </a:p>
        </p:txBody>
      </p:sp>
      <p:sp>
        <p:nvSpPr>
          <p:cNvPr id="90" name="Прямоугольник 14">
            <a:extLst>
              <a:ext uri="{FF2B5EF4-FFF2-40B4-BE49-F238E27FC236}">
                <a16:creationId xmlns:a16="http://schemas.microsoft.com/office/drawing/2014/main" id="{CC575A0B-D7FA-A9D2-C19C-BE3AE0321AF0}"/>
              </a:ext>
            </a:extLst>
          </p:cNvPr>
          <p:cNvSpPr/>
          <p:nvPr/>
        </p:nvSpPr>
        <p:spPr>
          <a:xfrm>
            <a:off x="297679" y="2861561"/>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INSTRUMENTATION</a:t>
            </a:r>
          </a:p>
        </p:txBody>
      </p:sp>
    </p:spTree>
    <p:extLst>
      <p:ext uri="{BB962C8B-B14F-4D97-AF65-F5344CB8AC3E}">
        <p14:creationId xmlns:p14="http://schemas.microsoft.com/office/powerpoint/2010/main" val="4046268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60699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pic>
        <p:nvPicPr>
          <p:cNvPr id="10" name="Picture 9">
            <a:extLst>
              <a:ext uri="{FF2B5EF4-FFF2-40B4-BE49-F238E27FC236}">
                <a16:creationId xmlns:a16="http://schemas.microsoft.com/office/drawing/2014/main" id="{126E3251-47D4-400B-968D-D3E4B8358693}"/>
              </a:ext>
            </a:extLst>
          </p:cNvPr>
          <p:cNvPicPr>
            <a:picLocks noChangeAspect="1"/>
          </p:cNvPicPr>
          <p:nvPr/>
        </p:nvPicPr>
        <p:blipFill>
          <a:blip r:embed="rId2"/>
          <a:stretch>
            <a:fillRect/>
          </a:stretch>
        </p:blipFill>
        <p:spPr>
          <a:xfrm>
            <a:off x="997319" y="1092744"/>
            <a:ext cx="10341241" cy="5526346"/>
          </a:xfrm>
          <a:prstGeom prst="rect">
            <a:avLst/>
          </a:prstGeom>
        </p:spPr>
      </p:pic>
      <p:sp>
        <p:nvSpPr>
          <p:cNvPr id="2" name="Footer Placeholder 1">
            <a:extLst>
              <a:ext uri="{FF2B5EF4-FFF2-40B4-BE49-F238E27FC236}">
                <a16:creationId xmlns:a16="http://schemas.microsoft.com/office/drawing/2014/main" id="{33F0CBE7-80DB-17EA-9EBF-A759EA010F0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6" name="Footer Placeholder 1">
            <a:extLst>
              <a:ext uri="{FF2B5EF4-FFF2-40B4-BE49-F238E27FC236}">
                <a16:creationId xmlns:a16="http://schemas.microsoft.com/office/drawing/2014/main" id="{7DB0B6D8-046A-484A-8880-6FAF10FC6BB3}"/>
              </a:ext>
            </a:extLst>
          </p:cNvPr>
          <p:cNvSpPr txBox="1">
            <a:spLocks/>
          </p:cNvSpPr>
          <p:nvPr/>
        </p:nvSpPr>
        <p:spPr>
          <a:xfrm>
            <a:off x="7210" y="6511648"/>
            <a:ext cx="12184790" cy="251670"/>
          </a:xfrm>
          <a:prstGeom prst="rect">
            <a:avLst/>
          </a:prstGeom>
        </p:spPr>
        <p:txBody>
          <a:bodyPr/>
          <a:lstStyle>
            <a:defPPr>
              <a:defRPr lang="en-US"/>
            </a:defPPr>
            <a:lvl1pPr marL="0" algn="l" defTabSz="457200" rtl="0" eaLnBrk="1" latinLnBrk="0" hangingPunct="1">
              <a:defRPr sz="18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ru-RU" sz="800" dirty="0">
                <a:solidFill>
                  <a:srgbClr val="FFFFFF">
                    <a:lumMod val="50000"/>
                  </a:srgbClr>
                </a:solidFill>
              </a:rPr>
              <a:t>07</a:t>
            </a:r>
            <a:r>
              <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/10/2024                                                                                                                                                                                            CONFIDENTIAL                                                                                                                         KARACHAGANAK PETROLEUM OPERATING B.V.</a:t>
            </a:r>
          </a:p>
        </p:txBody>
      </p:sp>
    </p:spTree>
    <p:extLst>
      <p:ext uri="{BB962C8B-B14F-4D97-AF65-F5344CB8AC3E}">
        <p14:creationId xmlns:p14="http://schemas.microsoft.com/office/powerpoint/2010/main" val="1305211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p:txBody>
      </p:sp>
      <p:sp>
        <p:nvSpPr>
          <p:cNvPr id="6" name="Footer Placeholder 1">
            <a:extLst>
              <a:ext uri="{FF2B5EF4-FFF2-40B4-BE49-F238E27FC236}">
                <a16:creationId xmlns:a16="http://schemas.microsoft.com/office/drawing/2014/main" id="{05243349-A795-4135-AD01-45A42260BC0C}"/>
              </a:ext>
            </a:extLst>
          </p:cNvPr>
          <p:cNvSpPr txBox="1">
            <a:spLocks/>
          </p:cNvSpPr>
          <p:nvPr/>
        </p:nvSpPr>
        <p:spPr>
          <a:xfrm>
            <a:off x="7210" y="6511648"/>
            <a:ext cx="12184790" cy="251670"/>
          </a:xfrm>
          <a:prstGeom prst="rect">
            <a:avLst/>
          </a:prstGeom>
        </p:spPr>
        <p:txBody>
          <a:bodyPr/>
          <a:lstStyle>
            <a:defPPr>
              <a:defRPr lang="en-US"/>
            </a:defPPr>
            <a:lvl1pPr marL="0" algn="l" defTabSz="457200" rtl="0" eaLnBrk="1" latinLnBrk="0" hangingPunct="1">
              <a:defRPr sz="18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ru-RU" sz="800" dirty="0">
                <a:solidFill>
                  <a:srgbClr val="FFFFFF">
                    <a:lumMod val="50000"/>
                  </a:srgbClr>
                </a:solidFill>
              </a:rPr>
              <a:t>07</a:t>
            </a:r>
            <a:r>
              <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/10/2024                                                                                                                                                                                            CONFIDENTIAL                                                                                                                         KARACHAGANAK PETROLEUM OPERATING B.V.</a:t>
            </a:r>
          </a:p>
        </p:txBody>
      </p:sp>
    </p:spTree>
    <p:extLst>
      <p:ext uri="{BB962C8B-B14F-4D97-AF65-F5344CB8AC3E}">
        <p14:creationId xmlns:p14="http://schemas.microsoft.com/office/powerpoint/2010/main" val="301904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68001"/>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INSTRUMENTATION - AGENDA</a:t>
            </a: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8" name="TextBox 7">
            <a:extLst>
              <a:ext uri="{FF2B5EF4-FFF2-40B4-BE49-F238E27FC236}">
                <a16:creationId xmlns:a16="http://schemas.microsoft.com/office/drawing/2014/main" id="{67612E1A-B35F-4B60-A1A4-30581D5A7FD3}"/>
              </a:ext>
            </a:extLst>
          </p:cNvPr>
          <p:cNvSpPr txBox="1"/>
          <p:nvPr/>
        </p:nvSpPr>
        <p:spPr>
          <a:xfrm>
            <a:off x="792480" y="1105440"/>
            <a:ext cx="10398033" cy="3231654"/>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А – </a:t>
            </a:r>
            <a:r>
              <a:rPr kumimoji="0" lang="en-US" sz="2000" b="1" i="0" u="none" strike="noStrike" kern="1200" cap="none" spc="0" normalizeH="0" baseline="0" noProof="0" dirty="0">
                <a:ln w="0"/>
                <a:solidFill>
                  <a:srgbClr val="00ABC5"/>
                </a:solidFill>
                <a:effectLst/>
                <a:uLnTx/>
                <a:uFillTx/>
                <a:latin typeface="Calibri" panose="020F0502020204030204"/>
                <a:ea typeface="+mn-ea"/>
                <a:cs typeface="+mn-cs"/>
              </a:rPr>
              <a:t>Project Execution Department</a:t>
            </a:r>
            <a:endParaRPr kumimoji="0" lang="ru-RU" sz="2000" b="1" i="0" u="none" strike="noStrike" kern="1200" cap="none" spc="0" normalizeH="0" baseline="0" noProof="0" dirty="0">
              <a:ln w="0"/>
              <a:solidFill>
                <a:srgbClr val="00ABC5"/>
              </a:solidFill>
              <a:effectLst/>
              <a:uLnTx/>
              <a:uFillTx/>
              <a:latin typeface="Calibri" panose="020F0502020204030204"/>
              <a:ea typeface="+mn-ea"/>
              <a:cs typeface="+mn-cs"/>
            </a:endParaRPr>
          </a:p>
          <a:p>
            <a:pPr marL="627063" indent="-357188">
              <a:buClr>
                <a:srgbClr val="FFC000"/>
              </a:buClr>
              <a:buSzPct val="70000"/>
              <a:buFont typeface="Wingdings" panose="05000000000000000000" pitchFamily="2" charset="2"/>
              <a:buChar char="Ø"/>
            </a:pPr>
            <a:r>
              <a:rPr lang="en-GB" sz="2000" dirty="0">
                <a:ln w="0"/>
                <a:solidFill>
                  <a:srgbClr val="00ABC5"/>
                </a:solidFill>
                <a:latin typeface="Calibri" panose="020F0502020204030204"/>
              </a:rPr>
              <a:t>Overview</a:t>
            </a:r>
          </a:p>
          <a:p>
            <a:pPr marL="627063" indent="-357188">
              <a:buClr>
                <a:srgbClr val="FFC000"/>
              </a:buClr>
              <a:buSzPct val="70000"/>
              <a:buFont typeface="Wingdings" panose="05000000000000000000" pitchFamily="2" charset="2"/>
              <a:buChar char="Ø"/>
            </a:pPr>
            <a:r>
              <a:rPr lang="en-GB" sz="2000" dirty="0">
                <a:ln w="0"/>
                <a:solidFill>
                  <a:srgbClr val="00ABC5"/>
                </a:solidFill>
                <a:latin typeface="Calibri" panose="020F0502020204030204"/>
              </a:rPr>
              <a:t>Instrument Requirements</a:t>
            </a:r>
          </a:p>
          <a:p>
            <a:pPr marL="627063" indent="-357188">
              <a:buClr>
                <a:srgbClr val="FFC000"/>
              </a:buClr>
              <a:buSzPct val="70000"/>
              <a:buFont typeface="Wingdings" panose="05000000000000000000" pitchFamily="2" charset="2"/>
              <a:buChar char="Ø"/>
            </a:pPr>
            <a:r>
              <a:rPr lang="en-GB" sz="2000" dirty="0">
                <a:ln w="0"/>
                <a:solidFill>
                  <a:srgbClr val="00ABC5"/>
                </a:solidFill>
                <a:latin typeface="Calibri" panose="020F0502020204030204"/>
              </a:rPr>
              <a:t>Types</a:t>
            </a:r>
          </a:p>
          <a:p>
            <a:pPr marL="627063" indent="-357188">
              <a:buClr>
                <a:srgbClr val="FFC000"/>
              </a:buClr>
              <a:buSzPct val="70000"/>
              <a:buFont typeface="Wingdings" panose="05000000000000000000" pitchFamily="2" charset="2"/>
              <a:buChar char="Ø"/>
            </a:pPr>
            <a:r>
              <a:rPr lang="en-GB" sz="2000" dirty="0">
                <a:ln w="0"/>
                <a:solidFill>
                  <a:srgbClr val="00ABC5"/>
                </a:solidFill>
                <a:latin typeface="Calibri" panose="020F0502020204030204"/>
              </a:rPr>
              <a:t>Packaged Instrument </a:t>
            </a:r>
          </a:p>
          <a:p>
            <a:pPr marL="627063" indent="-357188">
              <a:buClr>
                <a:srgbClr val="FFC000"/>
              </a:buClr>
              <a:buSzPct val="70000"/>
              <a:buFont typeface="Wingdings" panose="05000000000000000000" pitchFamily="2" charset="2"/>
              <a:buChar char="Ø"/>
            </a:pPr>
            <a:r>
              <a:rPr lang="en-GB" sz="2000" dirty="0">
                <a:ln w="0"/>
                <a:solidFill>
                  <a:srgbClr val="00ABC5"/>
                </a:solidFill>
                <a:latin typeface="Calibri" panose="020F0502020204030204"/>
              </a:rPr>
              <a:t>KPO Previously Used Instruments and Forecasts</a:t>
            </a:r>
            <a:endParaRPr lang="ru-RU" sz="2000" dirty="0">
              <a:ln w="0"/>
              <a:solidFill>
                <a:srgbClr val="00ABC5"/>
              </a:solidFill>
              <a:latin typeface="Calibri" panose="020F0502020204030204"/>
            </a:endParaRPr>
          </a:p>
          <a:p>
            <a:pPr marL="457200" indent="-457200">
              <a:buClr>
                <a:srgbClr val="FFC000"/>
              </a:buClr>
              <a:buSzPct val="70000"/>
              <a:buFont typeface="Wingdings" panose="05000000000000000000" pitchFamily="2" charset="2"/>
              <a:buChar char="Ø"/>
            </a:pPr>
            <a:endParaRPr lang="ru-RU" sz="2000" dirty="0">
              <a:ln w="0"/>
              <a:solidFill>
                <a:srgbClr val="00ABC5"/>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ABC5"/>
                </a:solidFill>
                <a:effectLst/>
                <a:uLnTx/>
                <a:uFillTx/>
                <a:latin typeface="Calibri" panose="020F0502020204030204"/>
                <a:ea typeface="+mn-ea"/>
                <a:cs typeface="+mn-cs"/>
              </a:rPr>
              <a:t>B</a:t>
            </a: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 - </a:t>
            </a:r>
            <a:r>
              <a:rPr kumimoji="0" lang="en-GB" sz="2000" b="1" i="0" u="none" strike="noStrike" kern="1200" cap="none" spc="0" normalizeH="0" baseline="0" noProof="0" dirty="0">
                <a:ln w="0"/>
                <a:solidFill>
                  <a:srgbClr val="00ABC5"/>
                </a:solidFill>
                <a:effectLst/>
                <a:uLnTx/>
                <a:uFillTx/>
                <a:latin typeface="Calibri" panose="020F0502020204030204"/>
                <a:ea typeface="+mn-ea"/>
                <a:cs typeface="+mn-cs"/>
              </a:rPr>
              <a:t>Operations Field Department</a:t>
            </a:r>
          </a:p>
          <a:p>
            <a:pPr marL="627063" marR="0" lvl="0" indent="-357188" fontAlgn="auto">
              <a:lnSpc>
                <a:spcPct val="100000"/>
              </a:lnSpc>
              <a:spcBef>
                <a:spcPts val="0"/>
              </a:spcBef>
              <a:spcAft>
                <a:spcPts val="0"/>
              </a:spcAft>
              <a:buClr>
                <a:srgbClr val="FFC000"/>
              </a:buClr>
              <a:buSzPct val="70000"/>
              <a:buFont typeface="Wingdings" panose="05000000000000000000" pitchFamily="2" charset="2"/>
              <a:buChar char="Ø"/>
              <a:tabLst/>
              <a:defRPr/>
            </a:pPr>
            <a:r>
              <a:rPr lang="en-GB" sz="2000" dirty="0">
                <a:ln w="0"/>
                <a:solidFill>
                  <a:srgbClr val="00ABC5"/>
                </a:solidFill>
                <a:latin typeface="Calibri" panose="020F0502020204030204"/>
              </a:rPr>
              <a:t>Technical characteristics: </a:t>
            </a:r>
          </a:p>
          <a:p>
            <a:pPr marL="627063" marR="0" lvl="0" indent="-357188" fontAlgn="auto">
              <a:lnSpc>
                <a:spcPct val="100000"/>
              </a:lnSpc>
              <a:spcBef>
                <a:spcPts val="0"/>
              </a:spcBef>
              <a:spcAft>
                <a:spcPts val="0"/>
              </a:spcAft>
              <a:buClr>
                <a:srgbClr val="FFC000"/>
              </a:buClr>
              <a:buSzPct val="70000"/>
              <a:buFont typeface="Wingdings" panose="05000000000000000000" pitchFamily="2" charset="2"/>
              <a:buChar char="Ø"/>
              <a:tabLst/>
              <a:defRPr/>
            </a:pPr>
            <a:r>
              <a:rPr lang="en-GB" sz="2000" dirty="0">
                <a:ln w="0"/>
                <a:solidFill>
                  <a:srgbClr val="00ABC5"/>
                </a:solidFill>
                <a:latin typeface="Calibri" panose="020F0502020204030204"/>
              </a:rPr>
              <a:t>Planned forecast for the consumption of Instrumentation materials</a:t>
            </a:r>
          </a:p>
        </p:txBody>
      </p:sp>
      <p:sp>
        <p:nvSpPr>
          <p:cNvPr id="7" name="Footer Placeholder 1">
            <a:extLst>
              <a:ext uri="{FF2B5EF4-FFF2-40B4-BE49-F238E27FC236}">
                <a16:creationId xmlns:a16="http://schemas.microsoft.com/office/drawing/2014/main" id="{926491A7-3F62-468A-8D57-FDD1E6D062D6}"/>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3105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49" name="Footer Placeholder 1">
            <a:extLst>
              <a:ext uri="{FF2B5EF4-FFF2-40B4-BE49-F238E27FC236}">
                <a16:creationId xmlns:a16="http://schemas.microsoft.com/office/drawing/2014/main" id="{B8CF6B43-71EB-4C85-B219-63A614B68AA7}"/>
              </a:ext>
            </a:extLst>
          </p:cNvPr>
          <p:cNvSpPr txBox="1">
            <a:spLocks/>
          </p:cNvSpPr>
          <p:nvPr/>
        </p:nvSpPr>
        <p:spPr>
          <a:xfrm>
            <a:off x="7210" y="6511648"/>
            <a:ext cx="12184790" cy="251670"/>
          </a:xfrm>
          <a:prstGeom prst="rect">
            <a:avLst/>
          </a:prstGeom>
        </p:spPr>
        <p:txBody>
          <a:bodyPr/>
          <a:lstStyle>
            <a:defPPr>
              <a:defRPr lang="en-US"/>
            </a:defPPr>
            <a:lvl1pPr marL="0" algn="l" defTabSz="457200" rtl="0" eaLnBrk="1" latinLnBrk="0" hangingPunct="1">
              <a:defRPr sz="18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ru-RU" sz="800" dirty="0">
                <a:solidFill>
                  <a:srgbClr val="FFFFFF">
                    <a:lumMod val="50000"/>
                  </a:srgbClr>
                </a:solidFill>
              </a:rPr>
              <a:t>07</a:t>
            </a:r>
            <a:r>
              <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/10/2024                                                                                                                                                                                            CONFIDENTIAL                                                                                                                         KARACHAGANAK PETROLEUM OPERATING B.V.</a:t>
            </a:r>
          </a:p>
        </p:txBody>
      </p:sp>
    </p:spTree>
    <p:extLst>
      <p:ext uri="{BB962C8B-B14F-4D97-AF65-F5344CB8AC3E}">
        <p14:creationId xmlns:p14="http://schemas.microsoft.com/office/powerpoint/2010/main" val="375932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8" name="Footer Placeholder 1">
            <a:extLst>
              <a:ext uri="{FF2B5EF4-FFF2-40B4-BE49-F238E27FC236}">
                <a16:creationId xmlns:a16="http://schemas.microsoft.com/office/drawing/2014/main" id="{AF8DE88A-5BB9-4E38-BC00-9864221D8E7A}"/>
              </a:ext>
            </a:extLst>
          </p:cNvPr>
          <p:cNvSpPr txBox="1">
            <a:spLocks/>
          </p:cNvSpPr>
          <p:nvPr/>
        </p:nvSpPr>
        <p:spPr>
          <a:xfrm>
            <a:off x="7210" y="6511648"/>
            <a:ext cx="12184790" cy="251670"/>
          </a:xfrm>
          <a:prstGeom prst="rect">
            <a:avLst/>
          </a:prstGeom>
        </p:spPr>
        <p:txBody>
          <a:bodyPr/>
          <a:lstStyle>
            <a:defPPr>
              <a:defRPr lang="en-US"/>
            </a:defPPr>
            <a:lvl1pPr marL="0" algn="l" defTabSz="457200" rtl="0" eaLnBrk="1" latinLnBrk="0" hangingPunct="1">
              <a:defRPr sz="18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ru-RU" sz="800" dirty="0">
                <a:solidFill>
                  <a:srgbClr val="FFFFFF">
                    <a:lumMod val="50000"/>
                  </a:srgbClr>
                </a:solidFill>
              </a:rPr>
              <a:t>07</a:t>
            </a:r>
            <a:r>
              <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/10/2024                                                                                                                                                                                            CONFIDENTIAL                                                                                                                         KARACHAGANAK PETROLEUM OPERATING B.V.</a:t>
            </a:r>
          </a:p>
        </p:txBody>
      </p:sp>
    </p:spTree>
    <p:extLst>
      <p:ext uri="{BB962C8B-B14F-4D97-AF65-F5344CB8AC3E}">
        <p14:creationId xmlns:p14="http://schemas.microsoft.com/office/powerpoint/2010/main" val="702288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725605" y="3976557"/>
            <a:ext cx="4285581"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Process</a:t>
            </a:r>
          </a:p>
        </p:txBody>
      </p:sp>
    </p:spTree>
    <p:extLst>
      <p:ext uri="{BB962C8B-B14F-4D97-AF65-F5344CB8AC3E}">
        <p14:creationId xmlns:p14="http://schemas.microsoft.com/office/powerpoint/2010/main" val="3472231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2" name="Footer Placeholder 1">
            <a:extLst>
              <a:ext uri="{FF2B5EF4-FFF2-40B4-BE49-F238E27FC236}">
                <a16:creationId xmlns:a16="http://schemas.microsoft.com/office/drawing/2014/main" id="{4150DE1E-8AB0-4384-B919-5F3A0531368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2" name="Footer Placeholder 1">
            <a:extLst>
              <a:ext uri="{FF2B5EF4-FFF2-40B4-BE49-F238E27FC236}">
                <a16:creationId xmlns:a16="http://schemas.microsoft.com/office/drawing/2014/main" id="{C2D6BD63-BE7F-D9A9-0937-4069BB007D2C}"/>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2" name="Footer Placeholder 1">
            <a:extLst>
              <a:ext uri="{FF2B5EF4-FFF2-40B4-BE49-F238E27FC236}">
                <a16:creationId xmlns:a16="http://schemas.microsoft.com/office/drawing/2014/main" id="{C22FE9AB-04EE-265C-2276-B05FED3DC11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68025" y="4096911"/>
            <a:ext cx="39989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Local Content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Mechanisms</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9124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2800" b="1" i="0" u="none" strike="noStrike" kern="1200" cap="none" spc="0" normalizeH="0" baseline="0" noProof="0" dirty="0">
                <a:ln>
                  <a:noFill/>
                </a:ln>
                <a:solidFill>
                  <a:srgbClr val="00ABC5"/>
                </a:solidFill>
                <a:effectLst/>
                <a:uLnTx/>
                <a:uFillTx/>
                <a:latin typeface="Calibri" panose="020F0502020204030204"/>
                <a:ea typeface="+mn-ea"/>
                <a:cs typeface="+mn-cs"/>
              </a:rPr>
              <a:t>UPPORTING MECHANISMS FOR LOCAL COMPANIES</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457039" y="1214019"/>
            <a:ext cx="4019362" cy="5396008"/>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pPr marL="0" marR="0" lvl="0" indent="0" algn="ctr" defTabSz="457200" rtl="0" eaLnBrk="1" fontAlgn="auto" latinLnBrk="0" hangingPunct="1">
              <a:lnSpc>
                <a:spcPts val="3178"/>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CONTRACT IN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EXCHANGE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FOR INVESTMENTS</a:t>
            </a:r>
            <a:r>
              <a:rPr kumimoji="0" lang="ru-RU"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marR="0" lvl="1" indent="0" algn="just" defTabSz="457200" rtl="0" eaLnBrk="1" fontAlgn="auto" latinLnBrk="0" hangingPunct="1">
              <a:lnSpc>
                <a:spcPts val="2552"/>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C4E9469E-DF74-68FD-1B1E-0D6ED0237DB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100660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8024" y="4374394"/>
            <a:ext cx="4387193" cy="1200329"/>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Engineering and Technical Authority</a:t>
            </a:r>
            <a:endParaRPr lang="ru-RU"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605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179543" cy="1311128"/>
          </a:xfrm>
          <a:prstGeom prst="rect">
            <a:avLst/>
          </a:prstGeom>
          <a:noFill/>
        </p:spPr>
        <p:txBody>
          <a:bodyPr wrap="square" rtlCol="0">
            <a:spAutoFit/>
          </a:bodyPr>
          <a:lstStyle/>
          <a:p>
            <a:pPr algn="l"/>
            <a:r>
              <a:rPr lang="en-GB" dirty="0"/>
              <a:t>Overview</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Instrumentation</a:t>
            </a:r>
            <a:br>
              <a:rPr lang="en-GB"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1</a:t>
            </a:r>
            <a:endParaRPr lang="en-GB" sz="5400" b="1" dirty="0">
              <a:solidFill>
                <a:schemeClr val="bg1"/>
              </a:solidFill>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US" dirty="0">
                <a:ln w="0"/>
              </a:rPr>
              <a:t>Section A</a:t>
            </a:r>
          </a:p>
          <a:p>
            <a:pPr algn="just">
              <a:spcBef>
                <a:spcPts val="0"/>
              </a:spcBef>
              <a:spcAft>
                <a:spcPts val="1200"/>
              </a:spcAft>
            </a:pPr>
            <a:r>
              <a:rPr lang="en-US" dirty="0">
                <a:ln w="0"/>
              </a:rPr>
              <a:t>Instrumentation </a:t>
            </a:r>
            <a:endParaRPr lang="en-GB" dirty="0"/>
          </a:p>
        </p:txBody>
      </p:sp>
    </p:spTree>
    <p:extLst>
      <p:ext uri="{BB962C8B-B14F-4D97-AF65-F5344CB8AC3E}">
        <p14:creationId xmlns:p14="http://schemas.microsoft.com/office/powerpoint/2010/main" val="93153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Instrumentation Overview</a:t>
            </a:r>
            <a:endParaRPr lang="en-GB" sz="3200" dirty="0">
              <a:solidFill>
                <a:schemeClr val="accent1"/>
              </a:solidFill>
              <a:latin typeface="Calibri" panose="020F0502020204030204" pitchFamily="34" charset="0"/>
            </a:endParaRPr>
          </a:p>
        </p:txBody>
      </p:sp>
      <p:sp>
        <p:nvSpPr>
          <p:cNvPr id="8" name="TextBox 7">
            <a:extLst>
              <a:ext uri="{FF2B5EF4-FFF2-40B4-BE49-F238E27FC236}">
                <a16:creationId xmlns:a16="http://schemas.microsoft.com/office/drawing/2014/main" id="{B22FAA64-32B8-41FD-B915-6AD77539AD95}"/>
              </a:ext>
            </a:extLst>
          </p:cNvPr>
          <p:cNvSpPr txBox="1"/>
          <p:nvPr/>
        </p:nvSpPr>
        <p:spPr>
          <a:xfrm>
            <a:off x="675503" y="1639329"/>
            <a:ext cx="11071654" cy="1938992"/>
          </a:xfrm>
          <a:prstGeom prst="rect">
            <a:avLst/>
          </a:prstGeom>
          <a:noFill/>
        </p:spPr>
        <p:txBody>
          <a:bodyPr wrap="square" rtlCol="0">
            <a:spAutoFit/>
          </a:bodyPr>
          <a:lstStyle/>
          <a:p>
            <a:pPr algn="just"/>
            <a:r>
              <a:rPr lang="en-GB" sz="2400" b="1" u="sng" dirty="0">
                <a:ln w="0"/>
                <a:solidFill>
                  <a:schemeClr val="accent1"/>
                </a:solidFill>
              </a:rPr>
              <a:t>Objective:</a:t>
            </a:r>
          </a:p>
          <a:p>
            <a:pPr algn="just"/>
            <a:r>
              <a:rPr lang="en-GB" sz="2400" dirty="0">
                <a:ln w="0"/>
                <a:solidFill>
                  <a:schemeClr val="accent1"/>
                </a:solidFill>
              </a:rPr>
              <a:t>The goal of this presentation is to provide a clear understanding of the instrument requirements used in KPO. We will explore instruments types, material requirements and the KPO specific and international standards of KPO.</a:t>
            </a:r>
          </a:p>
          <a:p>
            <a:pPr algn="just"/>
            <a:endParaRPr lang="en-GB" sz="2400" dirty="0">
              <a:ln w="0"/>
              <a:solidFill>
                <a:schemeClr val="accent1"/>
              </a:solidFill>
            </a:endParaRPr>
          </a:p>
        </p:txBody>
      </p:sp>
      <p:sp>
        <p:nvSpPr>
          <p:cNvPr id="2" name="Footer Placeholder 1">
            <a:extLst>
              <a:ext uri="{FF2B5EF4-FFF2-40B4-BE49-F238E27FC236}">
                <a16:creationId xmlns:a16="http://schemas.microsoft.com/office/drawing/2014/main" id="{4FDF12F8-A5F0-20C8-2C84-1AD37AA64F2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598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035164" cy="1311128"/>
          </a:xfrm>
          <a:prstGeom prst="rect">
            <a:avLst/>
          </a:prstGeom>
          <a:noFill/>
        </p:spPr>
        <p:txBody>
          <a:bodyPr wrap="square" rtlCol="0">
            <a:spAutoFit/>
          </a:bodyPr>
          <a:lstStyle/>
          <a:p>
            <a:pPr algn="l"/>
            <a:r>
              <a:rPr lang="en-GB" dirty="0"/>
              <a:t>Instrument Requirement</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Instrumentation</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2</a:t>
            </a:r>
            <a:endParaRPr lang="en-GB" sz="5400" b="1" dirty="0">
              <a:solidFill>
                <a:schemeClr val="bg1"/>
              </a:solidFill>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lgn="just">
              <a:spcBef>
                <a:spcPts val="0"/>
              </a:spcBef>
              <a:spcAft>
                <a:spcPts val="1200"/>
              </a:spcAft>
            </a:pPr>
            <a:r>
              <a:rPr lang="en-US" dirty="0">
                <a:ln w="0"/>
              </a:rPr>
              <a:t>Section A</a:t>
            </a:r>
          </a:p>
          <a:p>
            <a:pPr algn="just">
              <a:spcBef>
                <a:spcPts val="0"/>
              </a:spcBef>
              <a:spcAft>
                <a:spcPts val="1200"/>
              </a:spcAft>
            </a:pPr>
            <a:r>
              <a:rPr lang="en-US" dirty="0">
                <a:ln w="0"/>
              </a:rPr>
              <a:t>Instrumentation</a:t>
            </a:r>
            <a:endParaRPr lang="en-GB" dirty="0"/>
          </a:p>
        </p:txBody>
      </p:sp>
    </p:spTree>
    <p:extLst>
      <p:ext uri="{BB962C8B-B14F-4D97-AF65-F5344CB8AC3E}">
        <p14:creationId xmlns:p14="http://schemas.microsoft.com/office/powerpoint/2010/main" val="299442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8</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Specifications overview</a:t>
            </a:r>
          </a:p>
        </p:txBody>
      </p:sp>
      <p:sp>
        <p:nvSpPr>
          <p:cNvPr id="5" name="Rectangle 4">
            <a:extLst>
              <a:ext uri="{FF2B5EF4-FFF2-40B4-BE49-F238E27FC236}">
                <a16:creationId xmlns:a16="http://schemas.microsoft.com/office/drawing/2014/main" id="{115EDF3F-6865-48F3-A720-DA53DDDB9F3D}"/>
              </a:ext>
            </a:extLst>
          </p:cNvPr>
          <p:cNvSpPr/>
          <p:nvPr/>
        </p:nvSpPr>
        <p:spPr>
          <a:xfrm>
            <a:off x="533426" y="1330851"/>
            <a:ext cx="11118643" cy="1200329"/>
          </a:xfrm>
          <a:prstGeom prst="rect">
            <a:avLst/>
          </a:prstGeom>
        </p:spPr>
        <p:txBody>
          <a:bodyPr wrap="square">
            <a:spAutoFit/>
          </a:bodyPr>
          <a:lstStyle/>
          <a:p>
            <a:pPr algn="l"/>
            <a:r>
              <a:rPr lang="en-GB" sz="1800" b="0" i="0" u="none" strike="noStrike" baseline="0" dirty="0">
                <a:solidFill>
                  <a:schemeClr val="accent1"/>
                </a:solidFill>
                <a:latin typeface="Calibri" panose="020F0502020204030204" pitchFamily="34" charset="0"/>
                <a:ea typeface="Calibri" panose="020F0502020204030204" pitchFamily="34" charset="0"/>
                <a:cs typeface="Calibri" panose="020F0502020204030204" pitchFamily="34" charset="0"/>
              </a:rPr>
              <a:t>All instrumentation shall be in accordance with the latest version of national (RoK) and international laws, legislation and regulations, and shall comply with KPO specifications and standards and applicable international codes and standards. </a:t>
            </a:r>
          </a:p>
          <a:p>
            <a:pPr algn="l"/>
            <a:r>
              <a:rPr lang="en-GB" dirty="0">
                <a:ln w="0"/>
                <a:solidFill>
                  <a:schemeClr val="accent1"/>
                </a:solidFill>
                <a:latin typeface="Calibri" panose="020F0502020204030204" pitchFamily="34" charset="0"/>
                <a:ea typeface="Calibri" panose="020F0502020204030204" pitchFamily="34" charset="0"/>
                <a:cs typeface="Calibri" panose="020F0502020204030204" pitchFamily="34" charset="0"/>
              </a:rPr>
              <a:t>The following international standards ASME/ANSI, API, CUTR, IEC, ISA, ISO etc. are used by KPO.</a:t>
            </a:r>
            <a:endParaRPr lang="en-GB" sz="1600" dirty="0">
              <a:ln w="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extLst>
              <p:ext uri="{D42A27DB-BD31-4B8C-83A1-F6EECF244321}">
                <p14:modId xmlns:p14="http://schemas.microsoft.com/office/powerpoint/2010/main" val="1190434060"/>
              </p:ext>
            </p:extLst>
          </p:nvPr>
        </p:nvGraphicFramePr>
        <p:xfrm>
          <a:off x="846934" y="2829897"/>
          <a:ext cx="10491625" cy="2832518"/>
        </p:xfrm>
        <a:graphic>
          <a:graphicData uri="http://schemas.openxmlformats.org/drawingml/2006/table">
            <a:tbl>
              <a:tblPr firstRow="1" bandRow="1">
                <a:tableStyleId>{74C1A8A3-306A-4EB7-A6B1-4F7E0EB9C5D6}</a:tableStyleId>
              </a:tblPr>
              <a:tblGrid>
                <a:gridCol w="705385">
                  <a:extLst>
                    <a:ext uri="{9D8B030D-6E8A-4147-A177-3AD203B41FA5}">
                      <a16:colId xmlns:a16="http://schemas.microsoft.com/office/drawing/2014/main" val="3348808567"/>
                    </a:ext>
                  </a:extLst>
                </a:gridCol>
                <a:gridCol w="3170394">
                  <a:extLst>
                    <a:ext uri="{9D8B030D-6E8A-4147-A177-3AD203B41FA5}">
                      <a16:colId xmlns:a16="http://schemas.microsoft.com/office/drawing/2014/main" val="2511173981"/>
                    </a:ext>
                  </a:extLst>
                </a:gridCol>
                <a:gridCol w="6615846">
                  <a:extLst>
                    <a:ext uri="{9D8B030D-6E8A-4147-A177-3AD203B41FA5}">
                      <a16:colId xmlns:a16="http://schemas.microsoft.com/office/drawing/2014/main" val="1662533819"/>
                    </a:ext>
                  </a:extLst>
                </a:gridCol>
              </a:tblGrid>
              <a:tr h="370840">
                <a:tc>
                  <a:txBody>
                    <a:bodyPr/>
                    <a:lstStyle/>
                    <a:p>
                      <a:r>
                        <a:rPr lang="en-US" sz="1600" dirty="0">
                          <a:latin typeface="+mn-lt"/>
                        </a:rPr>
                        <a:t>S/N</a:t>
                      </a:r>
                      <a:endParaRPr lang="en-GB" sz="1600" dirty="0">
                        <a:latin typeface="+mn-lt"/>
                      </a:endParaRPr>
                    </a:p>
                  </a:txBody>
                  <a:tcPr/>
                </a:tc>
                <a:tc>
                  <a:txBody>
                    <a:bodyPr/>
                    <a:lstStyle/>
                    <a:p>
                      <a:r>
                        <a:rPr lang="en-US" sz="1600" dirty="0">
                          <a:latin typeface="+mn-lt"/>
                        </a:rPr>
                        <a:t>Document Number</a:t>
                      </a:r>
                      <a:endParaRPr lang="en-GB" sz="1600" dirty="0">
                        <a:latin typeface="+mn-lt"/>
                      </a:endParaRPr>
                    </a:p>
                  </a:txBody>
                  <a:tcPr/>
                </a:tc>
                <a:tc>
                  <a:txBody>
                    <a:bodyPr/>
                    <a:lstStyle/>
                    <a:p>
                      <a:r>
                        <a:rPr lang="en-US" sz="1600" dirty="0">
                          <a:latin typeface="+mn-lt"/>
                        </a:rPr>
                        <a:t>Title</a:t>
                      </a:r>
                      <a:endParaRPr lang="en-GB" sz="1600" dirty="0">
                        <a:latin typeface="+mn-lt"/>
                      </a:endParaRPr>
                    </a:p>
                  </a:txBody>
                  <a:tcPr/>
                </a:tc>
                <a:extLst>
                  <a:ext uri="{0D108BD9-81ED-4DB2-BD59-A6C34878D82A}">
                    <a16:rowId xmlns:a16="http://schemas.microsoft.com/office/drawing/2014/main" val="249127117"/>
                  </a:ext>
                </a:extLst>
              </a:tr>
              <a:tr h="399198">
                <a:tc>
                  <a:txBody>
                    <a:bodyPr/>
                    <a:lstStyle/>
                    <a:p>
                      <a:r>
                        <a:rPr lang="en-US" sz="1600" dirty="0">
                          <a:latin typeface="+mn-lt"/>
                        </a:rPr>
                        <a:t>1</a:t>
                      </a:r>
                      <a:endParaRPr lang="en-GB" sz="1600" dirty="0">
                        <a:latin typeface="+mn-lt"/>
                      </a:endParaRPr>
                    </a:p>
                  </a:txBody>
                  <a:tcPr/>
                </a:tc>
                <a:tc>
                  <a:txBody>
                    <a:bodyPr/>
                    <a:lstStyle/>
                    <a:p>
                      <a:r>
                        <a:rPr lang="en-GB" sz="1600" kern="1200" dirty="0">
                          <a:solidFill>
                            <a:schemeClr val="dk1"/>
                          </a:solidFill>
                          <a:latin typeface="+mn-lt"/>
                          <a:ea typeface="+mn-ea"/>
                          <a:cs typeface="+mn-cs"/>
                        </a:rPr>
                        <a:t>KPO-00-INS-SPC-00009</a:t>
                      </a:r>
                    </a:p>
                  </a:txBody>
                  <a:tcPr/>
                </a:tc>
                <a:tc>
                  <a:txBody>
                    <a:bodyPr/>
                    <a:lstStyle/>
                    <a:p>
                      <a:r>
                        <a:rPr lang="en-GB" sz="1600" kern="1200" dirty="0">
                          <a:solidFill>
                            <a:schemeClr val="dk1"/>
                          </a:solidFill>
                          <a:latin typeface="+mn-lt"/>
                          <a:ea typeface="+mn-ea"/>
                          <a:cs typeface="+mn-cs"/>
                        </a:rPr>
                        <a:t>General Instrumentation Specification</a:t>
                      </a:r>
                    </a:p>
                  </a:txBody>
                  <a:tcPr/>
                </a:tc>
                <a:extLst>
                  <a:ext uri="{0D108BD9-81ED-4DB2-BD59-A6C34878D82A}">
                    <a16:rowId xmlns:a16="http://schemas.microsoft.com/office/drawing/2014/main" val="2085015017"/>
                  </a:ext>
                </a:extLst>
              </a:tr>
              <a:tr h="370840">
                <a:tc>
                  <a:txBody>
                    <a:bodyPr/>
                    <a:lstStyle/>
                    <a:p>
                      <a:r>
                        <a:rPr lang="en-US" sz="1600" dirty="0">
                          <a:latin typeface="+mn-lt"/>
                        </a:rPr>
                        <a:t>2</a:t>
                      </a:r>
                      <a:endParaRPr lang="en-GB" sz="1600" dirty="0">
                        <a:latin typeface="+mn-lt"/>
                      </a:endParaRPr>
                    </a:p>
                  </a:txBody>
                  <a:tcPr/>
                </a:tc>
                <a:tc>
                  <a:txBody>
                    <a:bodyPr/>
                    <a:lstStyle/>
                    <a:p>
                      <a:r>
                        <a:rPr lang="en-GB" sz="1600" kern="1200" dirty="0">
                          <a:solidFill>
                            <a:schemeClr val="dk1"/>
                          </a:solidFill>
                          <a:latin typeface="+mn-lt"/>
                          <a:ea typeface="+mn-ea"/>
                          <a:cs typeface="+mn-cs"/>
                        </a:rPr>
                        <a:t>KPO-00-ENG-SPC-00033</a:t>
                      </a:r>
                    </a:p>
                  </a:txBody>
                  <a:tcPr/>
                </a:tc>
                <a:tc>
                  <a:txBody>
                    <a:bodyPr/>
                    <a:lstStyle/>
                    <a:p>
                      <a:r>
                        <a:rPr lang="en-GB" sz="1600" kern="1200" dirty="0">
                          <a:solidFill>
                            <a:schemeClr val="dk1"/>
                          </a:solidFill>
                          <a:latin typeface="+mn-lt"/>
                          <a:ea typeface="+mn-ea"/>
                          <a:cs typeface="+mn-cs"/>
                        </a:rPr>
                        <a:t>Specification for Power and Control, Instrumentation and</a:t>
                      </a:r>
                    </a:p>
                    <a:p>
                      <a:r>
                        <a:rPr lang="en-GB" sz="1600" kern="1200" dirty="0">
                          <a:solidFill>
                            <a:schemeClr val="dk1"/>
                          </a:solidFill>
                          <a:latin typeface="+mn-lt"/>
                          <a:ea typeface="+mn-ea"/>
                          <a:cs typeface="+mn-cs"/>
                        </a:rPr>
                        <a:t>Telecommunication Cable</a:t>
                      </a:r>
                    </a:p>
                  </a:txBody>
                  <a:tcPr/>
                </a:tc>
                <a:extLst>
                  <a:ext uri="{0D108BD9-81ED-4DB2-BD59-A6C34878D82A}">
                    <a16:rowId xmlns:a16="http://schemas.microsoft.com/office/drawing/2014/main" val="3813402057"/>
                  </a:ext>
                </a:extLst>
              </a:tr>
              <a:tr h="370840">
                <a:tc>
                  <a:txBody>
                    <a:bodyPr/>
                    <a:lstStyle/>
                    <a:p>
                      <a:r>
                        <a:rPr lang="en-US" sz="1600">
                          <a:latin typeface="+mn-lt"/>
                        </a:rPr>
                        <a:t>3</a:t>
                      </a:r>
                      <a:endParaRPr lang="en-GB"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KPO-00-INS-STD-00012</a:t>
                      </a:r>
                    </a:p>
                  </a:txBody>
                  <a:tcPr anchor="ctr"/>
                </a:tc>
                <a:tc>
                  <a:txBody>
                    <a:bodyPr/>
                    <a:lstStyle/>
                    <a:p>
                      <a:r>
                        <a:rPr lang="en-GB" sz="1600" kern="1200" dirty="0">
                          <a:solidFill>
                            <a:schemeClr val="dk1"/>
                          </a:solidFill>
                          <a:latin typeface="+mn-lt"/>
                          <a:ea typeface="+mn-ea"/>
                          <a:cs typeface="+mn-cs"/>
                        </a:rPr>
                        <a:t>Schedule of Standard Cable Types</a:t>
                      </a:r>
                    </a:p>
                  </a:txBody>
                  <a:tcPr anchor="ctr"/>
                </a:tc>
                <a:extLst>
                  <a:ext uri="{0D108BD9-81ED-4DB2-BD59-A6C34878D82A}">
                    <a16:rowId xmlns:a16="http://schemas.microsoft.com/office/drawing/2014/main" val="2176511042"/>
                  </a:ext>
                </a:extLst>
              </a:tr>
              <a:tr h="370840">
                <a:tc>
                  <a:txBody>
                    <a:bodyPr/>
                    <a:lstStyle/>
                    <a:p>
                      <a:r>
                        <a:rPr lang="en-US" sz="1600" dirty="0">
                          <a:latin typeface="+mn-lt"/>
                        </a:rPr>
                        <a:t>4</a:t>
                      </a:r>
                      <a:endParaRPr lang="en-GB"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KPO-00-INS-STD-00019</a:t>
                      </a:r>
                    </a:p>
                  </a:txBody>
                  <a:tcPr anchor="ctr"/>
                </a:tc>
                <a:tc>
                  <a:txBody>
                    <a:bodyPr/>
                    <a:lstStyle/>
                    <a:p>
                      <a:r>
                        <a:rPr lang="en-GB" sz="1600" kern="1200" dirty="0">
                          <a:solidFill>
                            <a:schemeClr val="dk1"/>
                          </a:solidFill>
                          <a:latin typeface="+mn-lt"/>
                          <a:ea typeface="+mn-ea"/>
                          <a:cs typeface="+mn-cs"/>
                        </a:rPr>
                        <a:t>Schedule of standard cable Glands and accessories</a:t>
                      </a:r>
                    </a:p>
                  </a:txBody>
                  <a:tcPr anchor="ctr"/>
                </a:tc>
                <a:extLst>
                  <a:ext uri="{0D108BD9-81ED-4DB2-BD59-A6C34878D82A}">
                    <a16:rowId xmlns:a16="http://schemas.microsoft.com/office/drawing/2014/main" val="708599913"/>
                  </a:ext>
                </a:extLst>
              </a:tr>
              <a:tr h="370840">
                <a:tc>
                  <a:txBody>
                    <a:bodyPr/>
                    <a:lstStyle/>
                    <a:p>
                      <a:r>
                        <a:rPr lang="en-US" sz="1600" dirty="0">
                          <a:latin typeface="+mn-lt"/>
                        </a:rPr>
                        <a:t>5</a:t>
                      </a:r>
                      <a:endParaRPr lang="en-GB" sz="1600" dirty="0">
                        <a:latin typeface="+mn-lt"/>
                      </a:endParaRPr>
                    </a:p>
                  </a:txBody>
                  <a:tcPr/>
                </a:tc>
                <a:tc>
                  <a:txBody>
                    <a:bodyPr/>
                    <a:lstStyle/>
                    <a:p>
                      <a:r>
                        <a:rPr lang="en-GB" sz="1600" kern="1200" dirty="0">
                          <a:solidFill>
                            <a:schemeClr val="dk1"/>
                          </a:solidFill>
                          <a:latin typeface="+mn-lt"/>
                          <a:ea typeface="+mn-ea"/>
                          <a:cs typeface="+mn-cs"/>
                        </a:rPr>
                        <a:t>KPO-00-INS-SPC-00018</a:t>
                      </a:r>
                    </a:p>
                  </a:txBody>
                  <a:tcPr/>
                </a:tc>
                <a:tc>
                  <a:txBody>
                    <a:bodyPr/>
                    <a:lstStyle/>
                    <a:p>
                      <a:r>
                        <a:rPr lang="en-GB" sz="1600" kern="1200" dirty="0">
                          <a:solidFill>
                            <a:schemeClr val="dk1"/>
                          </a:solidFill>
                          <a:latin typeface="+mn-lt"/>
                          <a:ea typeface="+mn-ea"/>
                          <a:cs typeface="+mn-cs"/>
                        </a:rPr>
                        <a:t>Instrument Specification for Junction Boxes</a:t>
                      </a:r>
                    </a:p>
                  </a:txBody>
                  <a:tcPr/>
                </a:tc>
                <a:extLst>
                  <a:ext uri="{0D108BD9-81ED-4DB2-BD59-A6C34878D82A}">
                    <a16:rowId xmlns:a16="http://schemas.microsoft.com/office/drawing/2014/main" val="1204553385"/>
                  </a:ext>
                </a:extLst>
              </a:tr>
              <a:tr h="370840">
                <a:tc>
                  <a:txBody>
                    <a:bodyPr/>
                    <a:lstStyle/>
                    <a:p>
                      <a:r>
                        <a:rPr lang="en-US" sz="1600" dirty="0">
                          <a:latin typeface="+mn-lt"/>
                        </a:rPr>
                        <a:t>6</a:t>
                      </a:r>
                      <a:endParaRPr lang="en-GB" sz="1600" dirty="0">
                        <a:latin typeface="+mn-lt"/>
                      </a:endParaRPr>
                    </a:p>
                  </a:txBody>
                  <a:tcPr/>
                </a:tc>
                <a:tc>
                  <a:txBody>
                    <a:bodyPr/>
                    <a:lstStyle/>
                    <a:p>
                      <a:r>
                        <a:rPr lang="en-GB" sz="1600" kern="1200" dirty="0">
                          <a:solidFill>
                            <a:schemeClr val="dk1"/>
                          </a:solidFill>
                          <a:latin typeface="+mn-lt"/>
                          <a:ea typeface="+mn-ea"/>
                          <a:cs typeface="+mn-cs"/>
                        </a:rPr>
                        <a:t>KPO-00-INS-STD-00024</a:t>
                      </a:r>
                    </a:p>
                  </a:txBody>
                  <a:tcPr/>
                </a:tc>
                <a:tc>
                  <a:txBody>
                    <a:bodyPr/>
                    <a:lstStyle/>
                    <a:p>
                      <a:r>
                        <a:rPr lang="sv-SE" sz="1600" kern="1200" dirty="0">
                          <a:solidFill>
                            <a:schemeClr val="dk1"/>
                          </a:solidFill>
                          <a:latin typeface="+mn-lt"/>
                          <a:ea typeface="+mn-ea"/>
                          <a:cs typeface="+mn-cs"/>
                        </a:rPr>
                        <a:t>Instrument Installation – Standard Hook Ups</a:t>
                      </a:r>
                      <a:endParaRPr lang="en-GB" sz="1600" kern="1200" dirty="0">
                        <a:solidFill>
                          <a:schemeClr val="dk1"/>
                        </a:solidFill>
                        <a:latin typeface="+mn-lt"/>
                        <a:ea typeface="+mn-ea"/>
                        <a:cs typeface="+mn-cs"/>
                      </a:endParaRPr>
                    </a:p>
                  </a:txBody>
                  <a:tcPr/>
                </a:tc>
                <a:extLst>
                  <a:ext uri="{0D108BD9-81ED-4DB2-BD59-A6C34878D82A}">
                    <a16:rowId xmlns:a16="http://schemas.microsoft.com/office/drawing/2014/main" val="1194736183"/>
                  </a:ext>
                </a:extLst>
              </a:tr>
            </a:tbl>
          </a:graphicData>
        </a:graphic>
      </p:graphicFrame>
      <p:sp>
        <p:nvSpPr>
          <p:cNvPr id="2" name="Footer Placeholder 1">
            <a:extLst>
              <a:ext uri="{FF2B5EF4-FFF2-40B4-BE49-F238E27FC236}">
                <a16:creationId xmlns:a16="http://schemas.microsoft.com/office/drawing/2014/main" id="{2BEB2FA0-3C2D-98A2-6604-C430AFD19F6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5635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9</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Instrument requirements </a:t>
            </a:r>
            <a:endParaRPr lang="en-GB" sz="3200" dirty="0">
              <a:solidFill>
                <a:schemeClr val="accent1"/>
              </a:solidFill>
              <a:latin typeface="Calibri" panose="020F0502020204030204" pitchFamily="34" charset="0"/>
            </a:endParaRPr>
          </a:p>
        </p:txBody>
      </p:sp>
      <p:sp>
        <p:nvSpPr>
          <p:cNvPr id="8" name="TextBox 7">
            <a:extLst>
              <a:ext uri="{FF2B5EF4-FFF2-40B4-BE49-F238E27FC236}">
                <a16:creationId xmlns:a16="http://schemas.microsoft.com/office/drawing/2014/main" id="{B22FAA64-32B8-41FD-B915-6AD77539AD95}"/>
              </a:ext>
            </a:extLst>
          </p:cNvPr>
          <p:cNvSpPr txBox="1"/>
          <p:nvPr/>
        </p:nvSpPr>
        <p:spPr>
          <a:xfrm>
            <a:off x="318290" y="1232939"/>
            <a:ext cx="6790964" cy="5047536"/>
          </a:xfrm>
          <a:prstGeom prst="rect">
            <a:avLst/>
          </a:prstGeom>
          <a:noFill/>
        </p:spPr>
        <p:txBody>
          <a:bodyPr wrap="square" rtlCol="0">
            <a:spAutoFit/>
          </a:bodyPr>
          <a:lstStyle/>
          <a:p>
            <a:pPr algn="just"/>
            <a:r>
              <a:rPr lang="en-US" sz="1400" b="1" u="sng" dirty="0">
                <a:ln w="0"/>
                <a:solidFill>
                  <a:schemeClr val="accent1"/>
                </a:solidFill>
              </a:rPr>
              <a:t>General Requirements</a:t>
            </a:r>
          </a:p>
          <a:p>
            <a:pPr marL="285750" indent="-285750" algn="just">
              <a:buFont typeface="Arial" panose="020B0604020202020204" pitchFamily="34" charset="0"/>
              <a:buChar char="•"/>
            </a:pPr>
            <a:r>
              <a:rPr lang="en-US" sz="1400" dirty="0">
                <a:ln w="0"/>
                <a:solidFill>
                  <a:schemeClr val="accent1"/>
                </a:solidFill>
              </a:rPr>
              <a:t>Ambient Temperature: -40/+50 Deg C / +22-30 Deg C</a:t>
            </a:r>
          </a:p>
          <a:p>
            <a:pPr marL="285750" indent="-285750" algn="just">
              <a:buFont typeface="Arial" panose="020B0604020202020204" pitchFamily="34" charset="0"/>
              <a:buChar char="•"/>
            </a:pPr>
            <a:r>
              <a:rPr lang="en-US" sz="1400" dirty="0">
                <a:ln w="0"/>
                <a:solidFill>
                  <a:schemeClr val="accent1"/>
                </a:solidFill>
              </a:rPr>
              <a:t>Mixture of intrinsically safe (</a:t>
            </a:r>
            <a:r>
              <a:rPr lang="en-US" sz="1400" dirty="0" err="1">
                <a:ln w="0"/>
                <a:solidFill>
                  <a:schemeClr val="accent1"/>
                </a:solidFill>
              </a:rPr>
              <a:t>Exi</a:t>
            </a:r>
            <a:r>
              <a:rPr lang="en-US" sz="1400" dirty="0">
                <a:ln w="0"/>
                <a:solidFill>
                  <a:schemeClr val="accent1"/>
                </a:solidFill>
              </a:rPr>
              <a:t>), explosion proof (</a:t>
            </a:r>
            <a:r>
              <a:rPr lang="en-US" sz="1400" dirty="0" err="1">
                <a:ln w="0"/>
                <a:solidFill>
                  <a:schemeClr val="accent1"/>
                </a:solidFill>
              </a:rPr>
              <a:t>Exd</a:t>
            </a:r>
            <a:r>
              <a:rPr lang="en-US" sz="1400" dirty="0">
                <a:ln w="0"/>
                <a:solidFill>
                  <a:schemeClr val="accent1"/>
                </a:solidFill>
              </a:rPr>
              <a:t>) and improved protection (Exe)</a:t>
            </a:r>
          </a:p>
          <a:p>
            <a:pPr marL="285750" indent="-285750" algn="just">
              <a:buFont typeface="Arial" panose="020B0604020202020204" pitchFamily="34" charset="0"/>
              <a:buChar char="•"/>
            </a:pPr>
            <a:r>
              <a:rPr lang="en-US" sz="1400" dirty="0">
                <a:ln w="0"/>
                <a:solidFill>
                  <a:schemeClr val="accent1"/>
                </a:solidFill>
              </a:rPr>
              <a:t>Ingress protection: IP65/IP44</a:t>
            </a:r>
          </a:p>
          <a:p>
            <a:pPr marL="285750" indent="-285750" algn="just">
              <a:buFont typeface="Arial" panose="020B0604020202020204" pitchFamily="34" charset="0"/>
              <a:buChar char="•"/>
            </a:pPr>
            <a:r>
              <a:rPr lang="en-US" sz="1400" dirty="0">
                <a:ln w="0"/>
                <a:solidFill>
                  <a:schemeClr val="accent1"/>
                </a:solidFill>
              </a:rPr>
              <a:t>Smart type ‘HART’</a:t>
            </a:r>
          </a:p>
          <a:p>
            <a:pPr marL="285750" indent="-285750" algn="just">
              <a:buFont typeface="Arial" panose="020B0604020202020204" pitchFamily="34" charset="0"/>
              <a:buChar char="•"/>
            </a:pPr>
            <a:r>
              <a:rPr lang="en-US" sz="1400" dirty="0">
                <a:ln w="0"/>
                <a:solidFill>
                  <a:schemeClr val="accent1"/>
                </a:solidFill>
              </a:rPr>
              <a:t>Accuracy</a:t>
            </a:r>
          </a:p>
          <a:p>
            <a:pPr marL="285750" indent="-285750" algn="just">
              <a:buFont typeface="Arial" panose="020B0604020202020204" pitchFamily="34" charset="0"/>
              <a:buChar char="•"/>
            </a:pPr>
            <a:r>
              <a:rPr lang="en-US" sz="1400" dirty="0">
                <a:ln w="0"/>
                <a:solidFill>
                  <a:schemeClr val="accent1"/>
                </a:solidFill>
              </a:rPr>
              <a:t>20 years lifecycle/ Spare parts support</a:t>
            </a:r>
          </a:p>
          <a:p>
            <a:pPr marL="285750" indent="-285750" algn="just">
              <a:buFont typeface="Arial" panose="020B0604020202020204" pitchFamily="34" charset="0"/>
              <a:buChar char="•"/>
            </a:pPr>
            <a:r>
              <a:rPr lang="en-US" sz="1400" dirty="0">
                <a:ln w="0"/>
                <a:solidFill>
                  <a:schemeClr val="accent1"/>
                </a:solidFill>
              </a:rPr>
              <a:t>Min. flange rating 300#</a:t>
            </a:r>
          </a:p>
          <a:p>
            <a:pPr marL="285750" indent="-285750" algn="just">
              <a:buFontTx/>
              <a:buChar char="-"/>
            </a:pPr>
            <a:endParaRPr lang="en-US" sz="1400" dirty="0">
              <a:ln w="0"/>
              <a:solidFill>
                <a:schemeClr val="accent1"/>
              </a:solidFill>
            </a:endParaRPr>
          </a:p>
          <a:p>
            <a:pPr algn="just"/>
            <a:r>
              <a:rPr lang="en-US" sz="1400" b="1" u="sng" dirty="0">
                <a:ln w="0"/>
                <a:solidFill>
                  <a:schemeClr val="accent1"/>
                </a:solidFill>
              </a:rPr>
              <a:t>Material Requirements:</a:t>
            </a:r>
          </a:p>
          <a:p>
            <a:pPr algn="just"/>
            <a:r>
              <a:rPr lang="en-US" sz="1400" dirty="0">
                <a:ln w="0"/>
                <a:solidFill>
                  <a:schemeClr val="accent1"/>
                </a:solidFill>
              </a:rPr>
              <a:t>In-line field instruments with wetted parts in contact with fluids containing H2S shall align with KPO sour specifications and be NACE ISO 15156/MR0175 standards certified. </a:t>
            </a:r>
            <a:r>
              <a:rPr lang="en-GB" sz="1400" dirty="0">
                <a:ln w="0"/>
                <a:solidFill>
                  <a:srgbClr val="FF0000"/>
                </a:solidFill>
              </a:rPr>
              <a:t>Wetted parts for sour service, shall be INC 625 or C276.</a:t>
            </a:r>
          </a:p>
          <a:p>
            <a:pPr marL="285750" indent="-285750" algn="just">
              <a:buFont typeface="Arial" panose="020B0604020202020204" pitchFamily="34" charset="0"/>
              <a:buChar char="•"/>
            </a:pPr>
            <a:r>
              <a:rPr lang="en-GB" sz="1400" dirty="0">
                <a:ln w="0"/>
                <a:solidFill>
                  <a:schemeClr val="accent1"/>
                </a:solidFill>
              </a:rPr>
              <a:t>Measuring instrumentation housing/body (non contact items) is SS316 as a minimum.</a:t>
            </a:r>
          </a:p>
          <a:p>
            <a:pPr marL="285750" indent="-285750" algn="just">
              <a:buFont typeface="Arial" panose="020B0604020202020204" pitchFamily="34" charset="0"/>
              <a:buChar char="•"/>
            </a:pPr>
            <a:r>
              <a:rPr lang="en-GB" sz="1400" dirty="0">
                <a:ln w="0"/>
                <a:solidFill>
                  <a:schemeClr val="accent1"/>
                </a:solidFill>
              </a:rPr>
              <a:t>Items shall conform to the related instrument datasheets</a:t>
            </a:r>
          </a:p>
          <a:p>
            <a:pPr algn="just"/>
            <a:endParaRPr lang="en-GB" sz="1400" dirty="0">
              <a:ln w="0"/>
              <a:solidFill>
                <a:schemeClr val="accent1"/>
              </a:solidFill>
            </a:endParaRPr>
          </a:p>
          <a:p>
            <a:pPr algn="just"/>
            <a:r>
              <a:rPr lang="en-GB" sz="1400" b="1" u="sng" dirty="0">
                <a:ln w="0"/>
                <a:solidFill>
                  <a:schemeClr val="accent1"/>
                </a:solidFill>
              </a:rPr>
              <a:t>Certification:</a:t>
            </a:r>
          </a:p>
          <a:p>
            <a:pPr marL="285750" indent="-285750" algn="l">
              <a:buFont typeface="Arial" panose="020B0604020202020204" pitchFamily="34" charset="0"/>
              <a:buChar char="•"/>
            </a:pPr>
            <a:r>
              <a:rPr lang="en-GB" sz="1400" dirty="0">
                <a:ln w="0"/>
                <a:solidFill>
                  <a:schemeClr val="accent1"/>
                </a:solidFill>
              </a:rPr>
              <a:t>All Measuring Instruments shall have Pattern approval Certificate - Metrology Certificate from the Committee of Technical Regulation of the Ministry of Industry and New Technologies of the Republic of Kazakhstan (be in RoK Metrology register).</a:t>
            </a:r>
          </a:p>
          <a:p>
            <a:pPr marL="285750" indent="-285750" algn="l">
              <a:buFont typeface="Arial" panose="020B0604020202020204" pitchFamily="34" charset="0"/>
              <a:buChar char="•"/>
            </a:pPr>
            <a:r>
              <a:rPr lang="en-GB" sz="1400" dirty="0">
                <a:ln w="0"/>
                <a:solidFill>
                  <a:schemeClr val="accent1"/>
                </a:solidFill>
              </a:rPr>
              <a:t>All field mounted instrument and control equipment shall be certified to comply with the technical regulations of the Eurasian Economic Union (EAC CU TR)</a:t>
            </a:r>
          </a:p>
          <a:p>
            <a:pPr marL="285750" indent="-285750" algn="just">
              <a:buFont typeface="Arial" panose="020B0604020202020204" pitchFamily="34" charset="0"/>
              <a:buChar char="•"/>
            </a:pPr>
            <a:r>
              <a:rPr lang="en-GB" sz="1400" dirty="0">
                <a:ln w="0"/>
                <a:solidFill>
                  <a:schemeClr val="accent1"/>
                </a:solidFill>
              </a:rPr>
              <a:t>SIL2 requirements for safety instruments</a:t>
            </a:r>
            <a:endParaRPr lang="en-US" sz="1400" dirty="0">
              <a:ln w="0"/>
              <a:solidFill>
                <a:schemeClr val="accent1"/>
              </a:solidFill>
            </a:endParaRPr>
          </a:p>
        </p:txBody>
      </p:sp>
      <p:pic>
        <p:nvPicPr>
          <p:cNvPr id="4" name="Picture 3">
            <a:extLst>
              <a:ext uri="{FF2B5EF4-FFF2-40B4-BE49-F238E27FC236}">
                <a16:creationId xmlns:a16="http://schemas.microsoft.com/office/drawing/2014/main" id="{9848B70C-222F-4D6E-8C5A-6254772E881F}"/>
              </a:ext>
            </a:extLst>
          </p:cNvPr>
          <p:cNvPicPr>
            <a:picLocks noChangeAspect="1"/>
          </p:cNvPicPr>
          <p:nvPr/>
        </p:nvPicPr>
        <p:blipFill>
          <a:blip r:embed="rId2"/>
          <a:stretch>
            <a:fillRect/>
          </a:stretch>
        </p:blipFill>
        <p:spPr>
          <a:xfrm>
            <a:off x="7289113" y="1143072"/>
            <a:ext cx="4046152" cy="2650734"/>
          </a:xfrm>
          <a:prstGeom prst="rect">
            <a:avLst/>
          </a:prstGeom>
        </p:spPr>
      </p:pic>
      <p:pic>
        <p:nvPicPr>
          <p:cNvPr id="9" name="Picture 8">
            <a:extLst>
              <a:ext uri="{FF2B5EF4-FFF2-40B4-BE49-F238E27FC236}">
                <a16:creationId xmlns:a16="http://schemas.microsoft.com/office/drawing/2014/main" id="{07DAF721-345D-487B-9175-2F2CAB304618}"/>
              </a:ext>
            </a:extLst>
          </p:cNvPr>
          <p:cNvPicPr>
            <a:picLocks noChangeAspect="1"/>
          </p:cNvPicPr>
          <p:nvPr/>
        </p:nvPicPr>
        <p:blipFill>
          <a:blip r:embed="rId3"/>
          <a:stretch>
            <a:fillRect/>
          </a:stretch>
        </p:blipFill>
        <p:spPr>
          <a:xfrm>
            <a:off x="7289118" y="3994612"/>
            <a:ext cx="4046147" cy="2614434"/>
          </a:xfrm>
          <a:prstGeom prst="rect">
            <a:avLst/>
          </a:prstGeom>
        </p:spPr>
      </p:pic>
      <p:sp>
        <p:nvSpPr>
          <p:cNvPr id="10" name="Footer Placeholder 1">
            <a:extLst>
              <a:ext uri="{FF2B5EF4-FFF2-40B4-BE49-F238E27FC236}">
                <a16:creationId xmlns:a16="http://schemas.microsoft.com/office/drawing/2014/main" id="{D24ECBDF-2B07-40F5-907E-DED2B0118C6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07/10/2024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227415"/>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5.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6.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18834</TotalTime>
  <Words>2537</Words>
  <Application>Microsoft Office PowerPoint</Application>
  <PresentationFormat>Widescreen</PresentationFormat>
  <Paragraphs>404</Paragraphs>
  <Slides>38</Slides>
  <Notes>4</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38</vt:i4>
      </vt:variant>
    </vt:vector>
  </HeadingPairs>
  <TitlesOfParts>
    <vt:vector size="54" baseType="lpstr">
      <vt:lpstr>Arial</vt:lpstr>
      <vt:lpstr>Arial Narrow</vt:lpstr>
      <vt:lpstr>Bahnschrift Light</vt:lpstr>
      <vt:lpstr>Calibri</vt:lpstr>
      <vt:lpstr>Calibri Light</vt:lpstr>
      <vt:lpstr>Wingdings</vt:lpstr>
      <vt:lpstr>Custom Design</vt:lpstr>
      <vt:lpstr>1_Contents Slide Master</vt:lpstr>
      <vt:lpstr>1_Custom Design</vt:lpstr>
      <vt:lpstr>4_Custom Design</vt:lpstr>
      <vt:lpstr>2_Custom Design</vt:lpstr>
      <vt:lpstr>3_Custom Design</vt:lpstr>
      <vt:lpstr>1_IMBC Light (Widescreen)</vt:lpstr>
      <vt:lpstr>5_Custom Design</vt:lpstr>
      <vt:lpstr>6_Custom Design</vt:lpstr>
      <vt:lpstr>7_Custom Design</vt:lpstr>
      <vt:lpstr>PowerPoint Presentation</vt:lpstr>
      <vt:lpstr>PowerPoint Presentation</vt:lpstr>
      <vt:lpstr>PowerPoint Presentation</vt:lpstr>
      <vt:lpstr>Engineering and Technical Authority</vt:lpstr>
      <vt:lpstr>Overview Technical Workshop on Instrumentation world class expertise – world class asset</vt:lpstr>
      <vt:lpstr>PowerPoint Presentation</vt:lpstr>
      <vt:lpstr>Instrument Requirement Technical Workshop on Instrumentation world class expertise – world class asset</vt:lpstr>
      <vt:lpstr>PowerPoint Presentation</vt:lpstr>
      <vt:lpstr>PowerPoint Presentation</vt:lpstr>
      <vt:lpstr>PowerPoint Presentation</vt:lpstr>
      <vt:lpstr>Types Technical Workshop on Instrumentation world class expertise – world class asset</vt:lpstr>
      <vt:lpstr>PowerPoint Presentation</vt:lpstr>
      <vt:lpstr>PowerPoint Presentation</vt:lpstr>
      <vt:lpstr>Instrument Frequently Used and Forecast Technical Workshop on Instrumentation world class expertise – world class asset</vt:lpstr>
      <vt:lpstr>PowerPoint Presentation</vt:lpstr>
      <vt:lpstr>PowerPoint Presentation</vt:lpstr>
      <vt:lpstr>Operations Field</vt:lpstr>
      <vt:lpstr>Review of Instrumentation materials</vt:lpstr>
      <vt:lpstr>PowerPoint Presentation</vt:lpstr>
      <vt:lpstr>PowerPoint Presentation</vt:lpstr>
      <vt:lpstr>SCOPE OF ACTIVITIES </vt:lpstr>
      <vt:lpstr>Commodities of interest</vt:lpstr>
      <vt:lpstr>PROGRESS UNDER COMMODITY GROUPS</vt:lpstr>
      <vt:lpstr>Consolidated Demands: Instrumentation</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Turegaliyev, Meirlan</dc:creator>
  <cp:lastModifiedBy>Kazhushev, Damir</cp:lastModifiedBy>
  <cp:revision>518</cp:revision>
  <dcterms:created xsi:type="dcterms:W3CDTF">2021-10-08T03:58:20Z</dcterms:created>
  <dcterms:modified xsi:type="dcterms:W3CDTF">2025-04-24T10:25:10Z</dcterms:modified>
</cp:coreProperties>
</file>