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3" r:id="rId2"/>
    <p:sldMasterId id="2147483873" r:id="rId3"/>
  </p:sldMasterIdLst>
  <p:notesMasterIdLst>
    <p:notesMasterId r:id="rId33"/>
  </p:notesMasterIdLst>
  <p:handoutMasterIdLst>
    <p:handoutMasterId r:id="rId34"/>
  </p:handoutMasterIdLst>
  <p:sldIdLst>
    <p:sldId id="465" r:id="rId4"/>
    <p:sldId id="2147471449" r:id="rId5"/>
    <p:sldId id="260" r:id="rId6"/>
    <p:sldId id="489" r:id="rId7"/>
    <p:sldId id="493" r:id="rId8"/>
    <p:sldId id="2147472510" r:id="rId9"/>
    <p:sldId id="494" r:id="rId10"/>
    <p:sldId id="495" r:id="rId11"/>
    <p:sldId id="2147471545" r:id="rId12"/>
    <p:sldId id="2147471549" r:id="rId13"/>
    <p:sldId id="2147471550" r:id="rId14"/>
    <p:sldId id="268" r:id="rId15"/>
    <p:sldId id="267" r:id="rId16"/>
    <p:sldId id="2147471552" r:id="rId17"/>
    <p:sldId id="2147472493" r:id="rId18"/>
    <p:sldId id="2147472494" r:id="rId19"/>
    <p:sldId id="2147472495" r:id="rId20"/>
    <p:sldId id="2147472496" r:id="rId21"/>
    <p:sldId id="2147472497" r:id="rId22"/>
    <p:sldId id="2147472498" r:id="rId23"/>
    <p:sldId id="2147472477" r:id="rId24"/>
    <p:sldId id="496" r:id="rId25"/>
    <p:sldId id="497" r:id="rId26"/>
    <p:sldId id="2147472415" r:id="rId27"/>
    <p:sldId id="2147472505" r:id="rId28"/>
    <p:sldId id="513" r:id="rId29"/>
    <p:sldId id="2147472418" r:id="rId30"/>
    <p:sldId id="2147472420" r:id="rId31"/>
    <p:sldId id="214747244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9B0CE8-A3C7-CF3E-E93D-C1959DFA7DF1}" name="Kazhushev, Damir" initials="DK" userId="S::KazhuD@kpo.kz::42dd30aa-e5ab-401e-9ce0-25ce2b1c02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1C9"/>
    <a:srgbClr val="00ABC5"/>
    <a:srgbClr val="33CCCC"/>
    <a:srgbClr val="009999"/>
    <a:srgbClr val="0099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04" d="100"/>
          <a:sy n="104" d="100"/>
        </p:scale>
        <p:origin x="144" y="5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24/04/2025</a:t>
            </a:fld>
            <a:endParaRPr lang="en-GB" dirty="0"/>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dirty="0"/>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dirty="0"/>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EA9DFF9-3A8E-4B96-A53E-4CAD6CF9B9A8}" type="slidenum">
              <a:rPr lang="ru-RU" smtClean="0"/>
              <a:t>12</a:t>
            </a:fld>
            <a:endParaRPr lang="ru-RU"/>
          </a:p>
        </p:txBody>
      </p:sp>
    </p:spTree>
    <p:extLst>
      <p:ext uri="{BB962C8B-B14F-4D97-AF65-F5344CB8AC3E}">
        <p14:creationId xmlns:p14="http://schemas.microsoft.com/office/powerpoint/2010/main" val="79128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9DFF9-3A8E-4B96-A53E-4CAD6CF9B9A8}" type="slidenum">
              <a:rPr lang="ru-RU" smtClean="0"/>
              <a:t>13</a:t>
            </a:fld>
            <a:endParaRPr lang="ru-RU"/>
          </a:p>
        </p:txBody>
      </p:sp>
    </p:spTree>
    <p:extLst>
      <p:ext uri="{BB962C8B-B14F-4D97-AF65-F5344CB8AC3E}">
        <p14:creationId xmlns:p14="http://schemas.microsoft.com/office/powerpoint/2010/main" val="63780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102CDB-FD81-4398-B8DC-49EAE3547636}" type="slidenum">
              <a:rPr lang="en-GB" smtClean="0"/>
              <a:t>28</a:t>
            </a:fld>
            <a:endParaRPr lang="en-GB"/>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1781550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500075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3030505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0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623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81123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08378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55702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03488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65287855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3661354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874999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22142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691318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1458198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25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3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ustainable Coworking Space near Midi Station : WAO !">
            <a:extLst>
              <a:ext uri="{FF2B5EF4-FFF2-40B4-BE49-F238E27FC236}">
                <a16:creationId xmlns:a16="http://schemas.microsoft.com/office/drawing/2014/main" id="{4607B22B-6FB3-736A-2678-2AC06B559AA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373B00B-F551-54C8-0A0D-85E616EC5E03}"/>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2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576538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200498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409241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62923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65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905538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187649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710625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3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083003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1011634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79940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924648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3557258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984556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93575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540079007"/>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0853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837840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274291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62" r:id="rId8"/>
    <p:sldLayoutId id="2147483900" r:id="rId9"/>
    <p:sldLayoutId id="2147483901" r:id="rId10"/>
    <p:sldLayoutId id="2147483902" r:id="rId11"/>
    <p:sldLayoutId id="214748390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03397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4" r:id="rId8"/>
    <p:sldLayoutId id="2147483868" r:id="rId9"/>
    <p:sldLayoutId id="2147483891" r:id="rId10"/>
    <p:sldLayoutId id="2147483892" r:id="rId11"/>
    <p:sldLayoutId id="214748389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853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4" r:id="rId17"/>
    <p:sldLayoutId id="2147483895" r:id="rId18"/>
    <p:sldLayoutId id="2147483896" r:id="rId19"/>
    <p:sldLayoutId id="2147483897" r:id="rId20"/>
    <p:sldLayoutId id="2147483898" r:id="rId21"/>
    <p:sldLayoutId id="214748389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8.wdp"/><Relationship Id="rId1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29.png"/><Relationship Id="rId11" Type="http://schemas.microsoft.com/office/2007/relationships/hdphoto" Target="../media/hdphoto7.wdp"/><Relationship Id="rId5" Type="http://schemas.openxmlformats.org/officeDocument/2006/relationships/image" Target="../media/image28.png"/><Relationship Id="rId15" Type="http://schemas.microsoft.com/office/2007/relationships/hdphoto" Target="../media/hdphoto9.wdp"/><Relationship Id="rId10" Type="http://schemas.openxmlformats.org/officeDocument/2006/relationships/image" Target="../media/image33.png"/><Relationship Id="rId19" Type="http://schemas.microsoft.com/office/2007/relationships/hdphoto" Target="../media/hdphoto10.wdp"/><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18" Type="http://schemas.microsoft.com/office/2007/relationships/hdphoto" Target="../media/hdphoto16.wdp"/><Relationship Id="rId26" Type="http://schemas.microsoft.com/office/2007/relationships/hdphoto" Target="../media/hdphoto20.wdp"/><Relationship Id="rId3" Type="http://schemas.openxmlformats.org/officeDocument/2006/relationships/image" Target="../media/image40.png"/><Relationship Id="rId21" Type="http://schemas.openxmlformats.org/officeDocument/2006/relationships/image" Target="../media/image51.png"/><Relationship Id="rId34" Type="http://schemas.openxmlformats.org/officeDocument/2006/relationships/image" Target="../media/image59.png"/><Relationship Id="rId7" Type="http://schemas.openxmlformats.org/officeDocument/2006/relationships/image" Target="../media/image42.png"/><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53.png"/><Relationship Id="rId33"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48.png"/><Relationship Id="rId20" Type="http://schemas.microsoft.com/office/2007/relationships/hdphoto" Target="../media/hdphoto17.wdp"/><Relationship Id="rId29" Type="http://schemas.openxmlformats.org/officeDocument/2006/relationships/image" Target="../media/image55.png"/><Relationship Id="rId1" Type="http://schemas.openxmlformats.org/officeDocument/2006/relationships/slideLayout" Target="../slideLayouts/slideLayout11.xml"/><Relationship Id="rId6" Type="http://schemas.microsoft.com/office/2007/relationships/hdphoto" Target="../media/hdphoto12.wdp"/><Relationship Id="rId11" Type="http://schemas.openxmlformats.org/officeDocument/2006/relationships/image" Target="../media/image44.png"/><Relationship Id="rId24" Type="http://schemas.microsoft.com/office/2007/relationships/hdphoto" Target="../media/hdphoto19.wdp"/><Relationship Id="rId32" Type="http://schemas.openxmlformats.org/officeDocument/2006/relationships/image" Target="../media/image57.png"/><Relationship Id="rId5" Type="http://schemas.openxmlformats.org/officeDocument/2006/relationships/image" Target="../media/image41.png"/><Relationship Id="rId15" Type="http://schemas.openxmlformats.org/officeDocument/2006/relationships/image" Target="../media/image47.png"/><Relationship Id="rId23" Type="http://schemas.openxmlformats.org/officeDocument/2006/relationships/image" Target="../media/image52.png"/><Relationship Id="rId28" Type="http://schemas.microsoft.com/office/2007/relationships/hdphoto" Target="../media/hdphoto21.wdp"/><Relationship Id="rId10" Type="http://schemas.microsoft.com/office/2007/relationships/hdphoto" Target="../media/hdphoto14.wdp"/><Relationship Id="rId19" Type="http://schemas.openxmlformats.org/officeDocument/2006/relationships/image" Target="../media/image50.png"/><Relationship Id="rId31" Type="http://schemas.openxmlformats.org/officeDocument/2006/relationships/image" Target="../media/image56.png"/><Relationship Id="rId4" Type="http://schemas.microsoft.com/office/2007/relationships/hdphoto" Target="../media/hdphoto11.wdp"/><Relationship Id="rId9" Type="http://schemas.openxmlformats.org/officeDocument/2006/relationships/image" Target="../media/image43.png"/><Relationship Id="rId14" Type="http://schemas.openxmlformats.org/officeDocument/2006/relationships/image" Target="../media/image46.png"/><Relationship Id="rId22" Type="http://schemas.microsoft.com/office/2007/relationships/hdphoto" Target="../media/hdphoto18.wdp"/><Relationship Id="rId27" Type="http://schemas.openxmlformats.org/officeDocument/2006/relationships/image" Target="../media/image54.png"/><Relationship Id="rId30" Type="http://schemas.microsoft.com/office/2007/relationships/hdphoto" Target="../media/hdphoto22.wdp"/></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hyperlink" Target="http://www.imbc.kz/"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svg"/><Relationship Id="rId2" Type="http://schemas.openxmlformats.org/officeDocument/2006/relationships/notesSlide" Target="../notesSlides/notesSlide6.xml"/><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mj-ea"/>
                <a:cs typeface="Calibri" panose="020F0502020204030204" pitchFamily="34" charset="0"/>
              </a:rPr>
              <a:t>18</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a:t>
            </a:r>
            <a:r>
              <a:rPr lang="en-US" sz="1600" dirty="0">
                <a:solidFill>
                  <a:srgbClr val="FFFFFF"/>
                </a:solidFill>
                <a:latin typeface="Calibri" panose="020F0502020204030204" pitchFamily="34" charset="0"/>
                <a:ea typeface="+mj-ea"/>
                <a:cs typeface="Calibri" panose="020F0502020204030204" pitchFamily="34" charset="0"/>
              </a:rPr>
              <a:t>4</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/202</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5</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lvl="0" algn="r" defTabSz="914377">
              <a:lnSpc>
                <a:spcPts val="2400"/>
              </a:lnSpc>
              <a:spcBef>
                <a:spcPct val="0"/>
              </a:spcBef>
              <a:defRPr/>
            </a:pPr>
            <a:r>
              <a:rPr lang="en-US" b="1" dirty="0">
                <a:solidFill>
                  <a:srgbClr val="FFFFFF"/>
                </a:solidFill>
                <a:latin typeface="Calibri Light" panose="020F0302020204030204"/>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400110"/>
          </a:xfrm>
          <a:prstGeom prst="rect">
            <a:avLst/>
          </a:prstGeom>
          <a:noFill/>
        </p:spPr>
        <p:txBody>
          <a:bodyPr wrap="square">
            <a:spAutoFit/>
          </a:bodyPr>
          <a:lstStyle/>
          <a:p>
            <a:pPr algn="r"/>
            <a:r>
              <a:rPr lang="ru-RU" sz="2000" b="1" dirty="0">
                <a:solidFill>
                  <a:schemeClr val="bg1"/>
                </a:solidFill>
              </a:rPr>
              <a:t>KPO TECHNICAL WEBINAR ON </a:t>
            </a:r>
            <a:r>
              <a:rPr lang="en-US" sz="2000" b="1" dirty="0">
                <a:solidFill>
                  <a:schemeClr val="bg1"/>
                </a:solidFill>
              </a:rPr>
              <a:t>COMPRESSORS </a:t>
            </a:r>
            <a:r>
              <a:rPr lang="ru-RU" sz="2000" b="1" dirty="0">
                <a:solidFill>
                  <a:schemeClr val="bg1"/>
                </a:solidFill>
              </a:rPr>
              <a:t>WITH THE PARTICIPATION OF THE IMB CENTER</a:t>
            </a:r>
            <a:endParaRPr lang="en-GB" sz="2000" dirty="0">
              <a:solidFill>
                <a:schemeClr val="bg1"/>
              </a:solidFill>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DATA PROCESSING &amp; CONSOLIDATION</a:t>
              </a:r>
              <a:endParaRPr kumimoji="0" lang="en-US" sz="1200" b="1" i="0" u="none" strike="noStrike" kern="1200" cap="none" spc="0" normalizeH="0" baseline="0" noProof="0" dirty="0">
                <a:ln w="0">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LOCALIZATION</a:t>
              </a:r>
              <a:b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Preferences &amp;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email">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email">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email">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50484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statistical data of  Situational-analytical center of the Fuel and Energy complex of the Republic of Kazakhstan</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our analyses of demands and identifying localization priorities, we utilize the FPAL coding system</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in above commodity groups accounts for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75% of all procurement of goods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three Operators **</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Drives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8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2669978"/>
            <a:ext cx="2143048" cy="41501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131698"/>
            <a:ext cx="2143048" cy="40096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170499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7</a:t>
            </a:r>
            <a:r>
              <a:rPr lang="kk-KZ" sz="1200">
                <a:solidFill>
                  <a:schemeClr val="tx1"/>
                </a:solidFill>
                <a:latin typeface="Arial Narrow" panose="020B0606020202030204" pitchFamily="34" charset="0"/>
                <a:cs typeface="Arial" panose="020B0604020202020204" pitchFamily="34" charset="0"/>
              </a:rPr>
              <a:t> </a:t>
            </a:r>
            <a:r>
              <a:rPr lang="en-GB" sz="1200">
                <a:solidFill>
                  <a:schemeClr val="tx1"/>
                </a:solidFill>
                <a:latin typeface="Arial Narrow" panose="020B0606020202030204" pitchFamily="34" charset="0"/>
                <a:cs typeface="Arial" panose="020B0604020202020204" pitchFamily="34" charset="0"/>
              </a:rPr>
              <a:t>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235075"/>
            <a:ext cx="2143048" cy="393747"/>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2669979"/>
            <a:ext cx="2143048" cy="393747"/>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122362"/>
            <a:ext cx="2143048" cy="41104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3640225"/>
            <a:ext cx="2143048" cy="40602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290743"/>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5692" y="4190206"/>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235074"/>
            <a:ext cx="2143048" cy="40027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2669979"/>
            <a:ext cx="2143048" cy="40027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122362"/>
            <a:ext cx="2143048" cy="41030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3642580"/>
            <a:ext cx="2143048" cy="40327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47994" y="4185349"/>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272114"/>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2591094"/>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Narrow" panose="020B0606020202030204" pitchFamily="34" charset="0"/>
                <a:cs typeface="Arial" panose="020B0604020202020204" pitchFamily="34" charset="0"/>
              </a:rPr>
              <a:t>more than 80 </a:t>
            </a:r>
            <a:br>
              <a:rPr lang="en-US" sz="1200" dirty="0">
                <a:solidFill>
                  <a:schemeClr val="tx1"/>
                </a:solidFill>
                <a:latin typeface="Arial Narrow" panose="020B0606020202030204" pitchFamily="34" charset="0"/>
                <a:cs typeface="Arial" panose="020B0604020202020204" pitchFamily="34" charset="0"/>
              </a:rPr>
            </a:br>
            <a:r>
              <a:rPr lang="en-US" sz="1200" dirty="0">
                <a:solidFill>
                  <a:schemeClr val="tx1"/>
                </a:solidFill>
                <a:latin typeface="Arial Narrow" panose="020B0606020202030204" pitchFamily="34" charset="0"/>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056740"/>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Narrow" panose="020B0606020202030204" pitchFamily="34" charset="0"/>
                <a:cs typeface="Arial" panose="020B0604020202020204" pitchFamily="34" charset="0"/>
              </a:rPr>
              <a:t>50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272977"/>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5650" y="4180690"/>
            <a:ext cx="2143048" cy="467826"/>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231980"/>
            <a:ext cx="2143048" cy="41380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573256" y="6362500"/>
            <a:ext cx="9154145" cy="223892"/>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b="1">
                <a:solidFill>
                  <a:schemeClr val="tx1"/>
                </a:solidFill>
                <a:latin typeface="Arial" panose="020B0604020202020204" pitchFamily="34" charset="0"/>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30136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33796" y="1721286"/>
            <a:ext cx="2109509"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33796" y="2191673"/>
            <a:ext cx="213126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33796" y="2630354"/>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Market analysis,</a:t>
            </a:r>
            <a:r>
              <a:rPr lang="ru-RU" sz="1200">
                <a:solidFill>
                  <a:schemeClr val="tx1"/>
                </a:solidFill>
                <a:latin typeface="Arial Narrow" panose="020B0606020202030204" pitchFamily="34" charset="0"/>
                <a:cs typeface="Arial" panose="020B0604020202020204" pitchFamily="34" charset="0"/>
              </a:rPr>
              <a:t> </a:t>
            </a:r>
            <a:r>
              <a:rPr lang="en-GB" sz="1200">
                <a:solidFill>
                  <a:schemeClr val="tx1"/>
                </a:solidFill>
                <a:latin typeface="Arial Narrow" panose="020B0606020202030204" pitchFamily="34" charset="0"/>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3796" y="3078561"/>
            <a:ext cx="2146460"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Site surveys, </a:t>
            </a:r>
            <a:r>
              <a:rPr lang="en-US" sz="1200">
                <a:solidFill>
                  <a:schemeClr val="tx1"/>
                </a:solidFill>
                <a:latin typeface="Arial Narrow" panose="020B0606020202030204" pitchFamily="34" charset="0"/>
                <a:cs typeface="Arial" panose="020B0604020202020204" pitchFamily="34" charset="0"/>
              </a:rPr>
              <a:t>manufacturers who expressed interest</a:t>
            </a:r>
            <a:endParaRPr lang="en-GB" sz="1200">
              <a:solidFill>
                <a:schemeClr val="tx1"/>
              </a:solidFill>
              <a:latin typeface="Arial Narrow" panose="020B0606020202030204" pitchFamily="34" charset="0"/>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30936" y="3553992"/>
            <a:ext cx="2145904"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Shortlisting, </a:t>
            </a:r>
            <a:r>
              <a:rPr lang="en-US" sz="1200">
                <a:solidFill>
                  <a:schemeClr val="tx1"/>
                </a:solidFill>
                <a:latin typeface="Arial Narrow" panose="020B0606020202030204" pitchFamily="34" charset="0"/>
                <a:cs typeface="Arial" panose="020B0604020202020204" pitchFamily="34" charset="0"/>
              </a:rPr>
              <a:t>manufacturers</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producing  types of goods with</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high demands</a:t>
            </a:r>
            <a:endParaRPr lang="en-GB" sz="1200">
              <a:solidFill>
                <a:schemeClr val="tx1"/>
              </a:solidFill>
              <a:latin typeface="Arial Narrow" panose="020B0606020202030204" pitchFamily="34" charset="0"/>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0936" y="4151545"/>
            <a:ext cx="210273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Summarized Technical Requirements</a:t>
            </a:r>
            <a:endParaRPr lang="ru-RU" sz="1200">
              <a:solidFill>
                <a:schemeClr val="tx1"/>
              </a:solidFill>
              <a:latin typeface="Arial Narrow" panose="020B0606020202030204" pitchFamily="34" charset="0"/>
              <a:cs typeface="Arial" panose="020B0604020202020204" pitchFamily="34" charset="0"/>
            </a:endParaRP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30936" y="5261290"/>
            <a:ext cx="210339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Implementation </a:t>
            </a:r>
            <a:br>
              <a:rPr lang="ru-RU" sz="1200">
                <a:solidFill>
                  <a:schemeClr val="tx1"/>
                </a:solidFill>
                <a:latin typeface="Arial Narrow" panose="020B0606020202030204" pitchFamily="34" charset="0"/>
                <a:cs typeface="Arial" panose="020B0604020202020204" pitchFamily="34" charset="0"/>
              </a:rPr>
            </a:br>
            <a:r>
              <a:rPr lang="en-GB" sz="1200">
                <a:solidFill>
                  <a:schemeClr val="tx1"/>
                </a:solidFill>
                <a:latin typeface="Arial Narrow" panose="020B0606020202030204" pitchFamily="34" charset="0"/>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167596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35 000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kumimoji="0" lang="ru-RU"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194647"/>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22</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types of goods</a:t>
            </a:r>
            <a:endParaRPr lang="ru-RU" sz="1200">
              <a:solidFill>
                <a:schemeClr val="tx1"/>
              </a:solidFill>
              <a:latin typeface="Arial Narrow" panose="020B0606020202030204" pitchFamily="34" charset="0"/>
              <a:cs typeface="Arial" panose="020B0604020202020204" pitchFamily="34" charset="0"/>
            </a:endParaRP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2597456"/>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more than 90 </a:t>
            </a:r>
            <a:b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b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043138"/>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81</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site surveys conducted</a:t>
            </a:r>
            <a:endParaRPr lang="ru-RU" sz="1200">
              <a:solidFill>
                <a:schemeClr val="tx1"/>
              </a:solidFill>
              <a:latin typeface="Arial Narrow" panose="020B0606020202030204" pitchFamily="34" charset="0"/>
              <a:cs typeface="Arial" panose="020B0604020202020204" pitchFamily="34" charset="0"/>
            </a:endParaRP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3554560"/>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23 </a:t>
            </a:r>
            <a:r>
              <a:rPr lang="en-US" sz="1200">
                <a:solidFill>
                  <a:schemeClr val="tx1"/>
                </a:solidFill>
                <a:latin typeface="Arial Narrow" panose="020B0606020202030204" pitchFamily="34" charset="0"/>
                <a:cs typeface="Arial" panose="020B0604020202020204" pitchFamily="34" charset="0"/>
              </a:rPr>
              <a:t>manufacturers shortlisted</a:t>
            </a:r>
            <a:endParaRPr lang="ru-RU" sz="1200">
              <a:solidFill>
                <a:schemeClr val="tx1"/>
              </a:solidFill>
              <a:latin typeface="Arial Narrow" panose="020B0606020202030204" pitchFamily="34" charset="0"/>
              <a:cs typeface="Arial" panose="020B0604020202020204" pitchFamily="34" charset="0"/>
            </a:endParaRP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2334619" y="4196450"/>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12</a:t>
            </a:r>
            <a:r>
              <a:rPr lang="en-US" sz="1200">
                <a:solidFill>
                  <a:schemeClr val="tx1"/>
                </a:solidFill>
                <a:latin typeface="Arial Narrow" panose="020B0606020202030204" pitchFamily="34" charset="0"/>
                <a:cs typeface="Arial" panose="020B0604020202020204" pitchFamily="34" charset="0"/>
              </a:rPr>
              <a:t> STRs developed</a:t>
            </a:r>
            <a:endParaRPr lang="ru-RU" sz="1200">
              <a:solidFill>
                <a:schemeClr val="tx1"/>
              </a:solidFill>
              <a:latin typeface="Arial Narrow" panose="020B0606020202030204" pitchFamily="34" charset="0"/>
              <a:cs typeface="Arial" panose="020B0604020202020204" pitchFamily="34" charset="0"/>
            </a:endParaRP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2350950" y="5227424"/>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3 </a:t>
            </a:r>
            <a:r>
              <a:rPr lang="en-US" sz="1200">
                <a:solidFill>
                  <a:schemeClr val="tx1"/>
                </a:solidFill>
                <a:latin typeface="Arial Narrow" panose="020B0606020202030204" pitchFamily="34" charset="0"/>
                <a:cs typeface="Arial" panose="020B0604020202020204" pitchFamily="34" charset="0"/>
              </a:rPr>
              <a:t>recommended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a:t>
            </a:r>
            <a:endParaRPr lang="ru-RU" sz="1200">
              <a:solidFill>
                <a:schemeClr val="tx1"/>
              </a:solidFill>
              <a:latin typeface="Arial Narrow" panose="020B0606020202030204" pitchFamily="34" charset="0"/>
              <a:cs typeface="Arial" panose="020B0604020202020204" pitchFamily="34" charset="0"/>
            </a:endParaRP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167596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55 000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150203"/>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19 types of goods</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2589563"/>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more than 100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049043"/>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73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212382"/>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2 </a:t>
            </a:r>
            <a:r>
              <a:rPr lang="en-US" sz="1200">
                <a:solidFill>
                  <a:schemeClr val="tx1"/>
                </a:solidFill>
                <a:latin typeface="Arial Narrow" panose="020B0606020202030204" pitchFamily="34" charset="0"/>
                <a:cs typeface="Arial" panose="020B0604020202020204" pitchFamily="34" charset="0"/>
              </a:rPr>
              <a:t>recommended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a:t>
            </a:r>
            <a:endParaRPr lang="ru-RU" sz="1200">
              <a:solidFill>
                <a:schemeClr val="tx1"/>
              </a:solidFill>
              <a:latin typeface="Arial Narrow" panose="020B0606020202030204" pitchFamily="34" charset="0"/>
              <a:cs typeface="Arial" panose="020B0604020202020204" pitchFamily="34" charset="0"/>
            </a:endParaRP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29333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b="1">
                <a:solidFill>
                  <a:schemeClr val="tx1"/>
                </a:solidFill>
                <a:latin typeface="Arial Narrow" panose="020B0606020202030204" pitchFamily="34" charset="0"/>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3589407"/>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1</a:t>
            </a:r>
            <a:r>
              <a:rPr lang="ru-RU" sz="1200">
                <a:solidFill>
                  <a:schemeClr val="tx1"/>
                </a:solidFill>
                <a:latin typeface="Arial Narrow" panose="020B0606020202030204" pitchFamily="34" charset="0"/>
                <a:cs typeface="Arial" panose="020B0604020202020204" pitchFamily="34" charset="0"/>
              </a:rPr>
              <a:t>6</a:t>
            </a:r>
            <a:r>
              <a:rPr lang="en-US" sz="1200">
                <a:solidFill>
                  <a:schemeClr val="tx1"/>
                </a:solidFill>
                <a:latin typeface="Arial Narrow" panose="020B0606020202030204" pitchFamily="34" charset="0"/>
                <a:cs typeface="Arial" panose="020B0604020202020204" pitchFamily="34" charset="0"/>
              </a:rPr>
              <a:t> manufacturers shortlisted</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162872"/>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27</a:t>
            </a:r>
            <a:r>
              <a:rPr kumimoji="0" lang="en-US" sz="1200" b="0" i="0" u="none" strike="noStrike" kern="1200" cap="none" spc="0" normalizeH="0" baseline="0" noProof="0" dirty="0">
                <a:ln>
                  <a:noFill/>
                </a:ln>
                <a:solidFill>
                  <a:schemeClr val="tx1"/>
                </a:solidFill>
                <a:effectLst/>
                <a:uLnTx/>
                <a:uFillTx/>
                <a:latin typeface="Arial Narrow" panose="020B0606020202030204" pitchFamily="34" charset="0"/>
                <a:cs typeface="Arial" panose="020B0604020202020204" pitchFamily="34" charset="0"/>
              </a:rPr>
              <a:t> </a:t>
            </a:r>
            <a:r>
              <a:rPr lang="en-US" sz="1200" dirty="0">
                <a:solidFill>
                  <a:schemeClr val="tx1"/>
                </a:solidFill>
                <a:latin typeface="Arial Narrow" panose="020B0606020202030204" pitchFamily="34" charset="0"/>
                <a:cs typeface="Arial" panose="020B0604020202020204" pitchFamily="34" charset="0"/>
              </a:rPr>
              <a:t>types of goods</a:t>
            </a:r>
            <a:endParaRPr kumimoji="0" lang="en-US" sz="1200" b="0" i="0" u="none" strike="noStrike" kern="1200" cap="none" spc="0" normalizeH="0" baseline="0" noProof="0" dirty="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7640744" y="4103716"/>
            <a:ext cx="154270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Narrow" panose="020B0606020202030204" pitchFamily="34" charset="0"/>
                <a:cs typeface="Arial" panose="020B0604020202020204" pitchFamily="34" charset="0"/>
              </a:rPr>
              <a:t>In process</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20253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30711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b="1">
                <a:solidFill>
                  <a:schemeClr val="tx1"/>
                </a:solidFill>
                <a:latin typeface="Arial Narrow" panose="020B0606020202030204" pitchFamily="34" charset="0"/>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27211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7" name="Rectangle: Rounded Corners 174">
            <a:extLst>
              <a:ext uri="{FF2B5EF4-FFF2-40B4-BE49-F238E27FC236}">
                <a16:creationId xmlns:a16="http://schemas.microsoft.com/office/drawing/2014/main" id="{D63C28CD-CFB6-CFBF-2B39-0E6F8B2E6AEA}"/>
              </a:ext>
            </a:extLst>
          </p:cNvPr>
          <p:cNvSpPr/>
          <p:nvPr/>
        </p:nvSpPr>
        <p:spPr>
          <a:xfrm>
            <a:off x="4849512" y="4179477"/>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8 </a:t>
            </a:r>
            <a:r>
              <a:rPr lang="en-US" sz="1200">
                <a:solidFill>
                  <a:schemeClr val="tx1"/>
                </a:solidFill>
                <a:latin typeface="Arial Narrow" panose="020B0606020202030204" pitchFamily="34" charset="0"/>
                <a:cs typeface="Arial" panose="020B0604020202020204" pitchFamily="34" charset="0"/>
              </a:rPr>
              <a:t>STRs developed</a:t>
            </a:r>
            <a:endParaRPr lang="ru-RU" sz="1200">
              <a:solidFill>
                <a:schemeClr val="tx1"/>
              </a:solidFill>
              <a:latin typeface="Arial Narrow" panose="020B0606020202030204" pitchFamily="34" charset="0"/>
              <a:cs typeface="Arial" panose="020B0604020202020204" pitchFamily="34" charset="0"/>
            </a:endParaRP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3640225"/>
            <a:ext cx="2143048" cy="400962"/>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3570693"/>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173598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E4EB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2676360"/>
            <a:ext cx="2143048" cy="39388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accent1">
              <a:lumMod val="20000"/>
              <a:lumOff val="80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171137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12 000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1041" y="4191730"/>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278495"/>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2597474"/>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21">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more than 150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238362"/>
            <a:ext cx="2143048" cy="39698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accent1">
              <a:lumMod val="20000"/>
              <a:lumOff val="80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164491"/>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21">
              <a:spcBef>
                <a:spcPct val="0"/>
              </a:spcBef>
              <a:spcAft>
                <a:spcPct val="0"/>
              </a:spcAf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39 </a:t>
            </a:r>
            <a:r>
              <a:rPr lang="en-US" sz="1200">
                <a:solidFill>
                  <a:schemeClr val="tx1"/>
                </a:solidFill>
                <a:latin typeface="Arial Narrow" panose="020B0606020202030204" pitchFamily="34" charset="0"/>
                <a:cs typeface="Arial" panose="020B0604020202020204" pitchFamily="34" charset="0"/>
              </a:rPr>
              <a:t>types of goods</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3530" y="4110189"/>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218440"/>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31349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3646605"/>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3591357"/>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TBC</a:t>
            </a:r>
          </a:p>
        </p:txBody>
      </p:sp>
      <p:grpSp>
        <p:nvGrpSpPr>
          <p:cNvPr id="17" name="Group 16">
            <a:extLst>
              <a:ext uri="{FF2B5EF4-FFF2-40B4-BE49-F238E27FC236}">
                <a16:creationId xmlns:a16="http://schemas.microsoft.com/office/drawing/2014/main" id="{8EFEA0F6-3B1F-BC96-94F1-723874527A6E}"/>
              </a:ext>
            </a:extLst>
          </p:cNvPr>
          <p:cNvGrpSpPr/>
          <p:nvPr/>
        </p:nvGrpSpPr>
        <p:grpSpPr>
          <a:xfrm>
            <a:off x="2404318" y="916211"/>
            <a:ext cx="9404436" cy="369911"/>
            <a:chOff x="2404318" y="916213"/>
            <a:chExt cx="9404436" cy="573449"/>
          </a:xfrm>
        </p:grpSpPr>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3" cstate="email">
              <a:alphaModFix/>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4867967" y="988004"/>
              <a:ext cx="40979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8" y="938684"/>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5" cstate="email">
                <a:alphaModFix/>
                <a:biLevel thresh="7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7" cstate="email">
                <a:alphaModFix/>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9" cstate="email">
                <a:alphaModFix/>
                <a:biLevel thresh="75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1">
              <a:biLevel thresh="75000"/>
              <a:extLst>
                <a:ext uri="{28A0092B-C50C-407E-A947-70E740481C1C}">
                  <a14:useLocalDpi xmlns:a14="http://schemas.microsoft.com/office/drawing/2010/main"/>
                </a:ext>
              </a:extLst>
            </a:blip>
            <a:stretch>
              <a:fillRect/>
            </a:stretch>
          </p:blipFill>
          <p:spPr>
            <a:xfrm>
              <a:off x="3826191" y="979605"/>
              <a:ext cx="353160"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2" cstate="email">
              <a:alphaModFix/>
              <a:biLevel thresh="75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tretch>
              <a:fillRect/>
            </a:stretch>
          </p:blipFill>
          <p:spPr>
            <a:xfrm>
              <a:off x="3077599" y="919061"/>
              <a:ext cx="433930"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428524" y="916213"/>
              <a:ext cx="486118"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5" cstate="email">
              <a:alphaModFix/>
              <a:biLevel thresh="75000"/>
              <a:extLst>
                <a:ext uri="{28A0092B-C50C-407E-A947-70E740481C1C}">
                  <a14:useLocalDpi xmlns:a14="http://schemas.microsoft.com/office/drawing/2010/main"/>
                </a:ext>
              </a:extLst>
            </a:blip>
            <a:stretch>
              <a:fillRect/>
            </a:stretch>
          </p:blipFill>
          <p:spPr>
            <a:xfrm>
              <a:off x="6035078" y="968253"/>
              <a:ext cx="386491" cy="482834"/>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6" cstate="email">
              <a:alphaModFix/>
              <a:biLevel thresh="75000"/>
              <a:extLst>
                <a:ext uri="{28A0092B-C50C-407E-A947-70E740481C1C}">
                  <a14:useLocalDpi xmlns:a14="http://schemas.microsoft.com/office/drawing/2010/main"/>
                </a:ext>
              </a:extLst>
            </a:blip>
            <a:stretch>
              <a:fillRect/>
            </a:stretch>
          </p:blipFill>
          <p:spPr>
            <a:xfrm>
              <a:off x="6538073" y="952200"/>
              <a:ext cx="345253" cy="444128"/>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7" cstate="email">
              <a:alphaModFix/>
              <a:biLevel thresh="75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a:ext>
              </a:extLst>
            </a:blip>
            <a:stretch>
              <a:fillRect/>
            </a:stretch>
          </p:blipFill>
          <p:spPr>
            <a:xfrm>
              <a:off x="7374103" y="997753"/>
              <a:ext cx="348938"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9" cstate="email">
              <a:alphaModFix/>
              <a:biLevel thresh="75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a:ext>
              </a:extLst>
            </a:blip>
            <a:stretch>
              <a:fillRect/>
            </a:stretch>
          </p:blipFill>
          <p:spPr>
            <a:xfrm>
              <a:off x="7805566" y="106180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01606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1" cstate="email">
                <a:alphaModFix/>
                <a:biLevel thresh="75000"/>
                <a:extLst>
                  <a:ext uri="{BEBA8EAE-BF5A-486C-A8C5-ECC9F3942E4B}">
                    <a14:imgProps xmlns:a14="http://schemas.microsoft.com/office/drawing/2010/main">
                      <a14:imgLayer r:embed="rId22">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3" cstate="email">
                <a:alphaModFix/>
                <a:biLevel thresh="75000"/>
                <a:extLst>
                  <a:ext uri="{BEBA8EAE-BF5A-486C-A8C5-ECC9F3942E4B}">
                    <a14:imgProps xmlns:a14="http://schemas.microsoft.com/office/drawing/2010/main">
                      <a14:imgLayer r:embed="rId24">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5" cstate="email">
                <a:alphaModFix/>
                <a:biLevel thresh="75000"/>
                <a:extLst>
                  <a:ext uri="{BEBA8EAE-BF5A-486C-A8C5-ECC9F3942E4B}">
                    <a14:imgProps xmlns:a14="http://schemas.microsoft.com/office/drawing/2010/main">
                      <a14:imgLayer r:embed="rId26">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7" cstate="email">
              <a:alphaModFix/>
              <a:biLevel thresh="75000"/>
              <a:extLst>
                <a:ext uri="{BEBA8EAE-BF5A-486C-A8C5-ECC9F3942E4B}">
                  <a14:imgProps xmlns:a14="http://schemas.microsoft.com/office/drawing/2010/main">
                    <a14:imgLayer r:embed="rId28">
                      <a14:imgEffect>
                        <a14:artisticPhotocopy/>
                      </a14:imgEffect>
                    </a14:imgLayer>
                  </a14:imgProps>
                </a:ext>
                <a:ext uri="{28A0092B-C50C-407E-A947-70E740481C1C}">
                  <a14:useLocalDpi xmlns:a14="http://schemas.microsoft.com/office/drawing/2010/main"/>
                </a:ext>
              </a:extLst>
            </a:blip>
            <a:stretch>
              <a:fillRect/>
            </a:stretch>
          </p:blipFill>
          <p:spPr>
            <a:xfrm>
              <a:off x="9032955" y="98757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9">
              <a:alphaModFix/>
              <a:biLevel thresh="75000"/>
              <a:extLst>
                <a:ext uri="{BEBA8EAE-BF5A-486C-A8C5-ECC9F3942E4B}">
                  <a14:imgProps xmlns:a14="http://schemas.microsoft.com/office/drawing/2010/main">
                    <a14:imgLayer r:embed="rId30">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989941"/>
              <a:ext cx="495562" cy="495562"/>
            </a:xfrm>
            <a:prstGeom prst="rect">
              <a:avLst/>
            </a:prstGeom>
          </p:spPr>
        </p:pic>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838734" y="932109"/>
              <a:ext cx="405165"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0367684" y="921381"/>
              <a:ext cx="437339"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0954852" y="945391"/>
              <a:ext cx="363383"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1505305" y="933918"/>
              <a:ext cx="303449" cy="470414"/>
            </a:xfrm>
            <a:prstGeom prst="rect">
              <a:avLst/>
            </a:prstGeom>
          </p:spPr>
        </p:pic>
      </p:grpSp>
      <p:sp>
        <p:nvSpPr>
          <p:cNvPr id="18" name="Полилиния: фигура 32">
            <a:extLst>
              <a:ext uri="{FF2B5EF4-FFF2-40B4-BE49-F238E27FC236}">
                <a16:creationId xmlns:a16="http://schemas.microsoft.com/office/drawing/2014/main" id="{A678FFC7-B9DA-4283-E6D2-FAAD1E476B28}"/>
              </a:ext>
            </a:extLst>
          </p:cNvPr>
          <p:cNvSpPr/>
          <p:nvPr/>
        </p:nvSpPr>
        <p:spPr>
          <a:xfrm rot="10800000">
            <a:off x="2273761" y="5928820"/>
            <a:ext cx="2143048" cy="40602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9" name="Полилиния: фигура 54">
            <a:extLst>
              <a:ext uri="{FF2B5EF4-FFF2-40B4-BE49-F238E27FC236}">
                <a16:creationId xmlns:a16="http://schemas.microsoft.com/office/drawing/2014/main" id="{38FC811E-1FA8-56EA-153F-4088F63EA0A6}"/>
              </a:ext>
            </a:extLst>
          </p:cNvPr>
          <p:cNvSpPr/>
          <p:nvPr/>
        </p:nvSpPr>
        <p:spPr>
          <a:xfrm rot="10800000">
            <a:off x="7346063" y="5910190"/>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CF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0" name="Полилиния: фигура 32">
            <a:extLst>
              <a:ext uri="{FF2B5EF4-FFF2-40B4-BE49-F238E27FC236}">
                <a16:creationId xmlns:a16="http://schemas.microsoft.com/office/drawing/2014/main" id="{B9BFCCA3-DB70-1821-FC43-E58853A5651B}"/>
              </a:ext>
            </a:extLst>
          </p:cNvPr>
          <p:cNvSpPr/>
          <p:nvPr/>
        </p:nvSpPr>
        <p:spPr>
          <a:xfrm rot="10800000">
            <a:off x="4771134" y="5911054"/>
            <a:ext cx="2143048" cy="40648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1" name="Rectangle: Rounded Corners 91">
            <a:extLst>
              <a:ext uri="{FF2B5EF4-FFF2-40B4-BE49-F238E27FC236}">
                <a16:creationId xmlns:a16="http://schemas.microsoft.com/office/drawing/2014/main" id="{98617B43-3B0E-60F8-21DC-451DA66F0A71}"/>
              </a:ext>
            </a:extLst>
          </p:cNvPr>
          <p:cNvSpPr/>
          <p:nvPr/>
        </p:nvSpPr>
        <p:spPr>
          <a:xfrm>
            <a:off x="33797" y="5899367"/>
            <a:ext cx="209574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Localization Cases</a:t>
            </a:r>
            <a:endParaRPr lang="ru-RU" sz="1200">
              <a:solidFill>
                <a:schemeClr val="tx1"/>
              </a:solidFill>
              <a:latin typeface="Arial Narrow" panose="020B0606020202030204" pitchFamily="34" charset="0"/>
              <a:cs typeface="Arial" panose="020B0604020202020204" pitchFamily="34" charset="0"/>
            </a:endParaRPr>
          </a:p>
        </p:txBody>
      </p:sp>
      <p:sp>
        <p:nvSpPr>
          <p:cNvPr id="22" name="Rectangle: Rounded Corners 98">
            <a:extLst>
              <a:ext uri="{FF2B5EF4-FFF2-40B4-BE49-F238E27FC236}">
                <a16:creationId xmlns:a16="http://schemas.microsoft.com/office/drawing/2014/main" id="{5FDE6135-7F63-B6C2-3783-D5CFCC6BAE3E}"/>
              </a:ext>
            </a:extLst>
          </p:cNvPr>
          <p:cNvSpPr/>
          <p:nvPr/>
        </p:nvSpPr>
        <p:spPr>
          <a:xfrm>
            <a:off x="2346159" y="5855975"/>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13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3" name="Rectangle: Rounded Corners 104">
            <a:extLst>
              <a:ext uri="{FF2B5EF4-FFF2-40B4-BE49-F238E27FC236}">
                <a16:creationId xmlns:a16="http://schemas.microsoft.com/office/drawing/2014/main" id="{E6DDEDCE-9689-1CF2-AD32-335E87CFBBC8}"/>
              </a:ext>
            </a:extLst>
          </p:cNvPr>
          <p:cNvSpPr/>
          <p:nvPr/>
        </p:nvSpPr>
        <p:spPr>
          <a:xfrm>
            <a:off x="4936402" y="5840933"/>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5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8" name="Полилиния: фигура 54">
            <a:extLst>
              <a:ext uri="{FF2B5EF4-FFF2-40B4-BE49-F238E27FC236}">
                <a16:creationId xmlns:a16="http://schemas.microsoft.com/office/drawing/2014/main" id="{27FFC5EC-B7B0-7032-D631-3FF2CEE81E0E}"/>
              </a:ext>
            </a:extLst>
          </p:cNvPr>
          <p:cNvSpPr/>
          <p:nvPr/>
        </p:nvSpPr>
        <p:spPr>
          <a:xfrm rot="10800000">
            <a:off x="9809110" y="5916572"/>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CF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0" name="Полилиния: фигура 33">
            <a:extLst>
              <a:ext uri="{FF2B5EF4-FFF2-40B4-BE49-F238E27FC236}">
                <a16:creationId xmlns:a16="http://schemas.microsoft.com/office/drawing/2014/main" id="{31F8DDFB-347E-60D9-23FE-A2862FEB2631}"/>
              </a:ext>
            </a:extLst>
          </p:cNvPr>
          <p:cNvSpPr/>
          <p:nvPr/>
        </p:nvSpPr>
        <p:spPr>
          <a:xfrm rot="10800000">
            <a:off x="2275692" y="4725300"/>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1" name="Полилиния: фигура 53">
            <a:extLst>
              <a:ext uri="{FF2B5EF4-FFF2-40B4-BE49-F238E27FC236}">
                <a16:creationId xmlns:a16="http://schemas.microsoft.com/office/drawing/2014/main" id="{39AC73CA-8276-CC0E-BEDA-71D0036729A8}"/>
              </a:ext>
            </a:extLst>
          </p:cNvPr>
          <p:cNvSpPr/>
          <p:nvPr/>
        </p:nvSpPr>
        <p:spPr>
          <a:xfrm rot="10800000">
            <a:off x="7347994" y="4720443"/>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3" name="Полилиния: фигура 33">
            <a:extLst>
              <a:ext uri="{FF2B5EF4-FFF2-40B4-BE49-F238E27FC236}">
                <a16:creationId xmlns:a16="http://schemas.microsoft.com/office/drawing/2014/main" id="{5E8C7685-CD41-9894-55A2-BFBBFC1A3F6D}"/>
              </a:ext>
            </a:extLst>
          </p:cNvPr>
          <p:cNvSpPr/>
          <p:nvPr/>
        </p:nvSpPr>
        <p:spPr>
          <a:xfrm rot="10800000">
            <a:off x="4785650" y="4715784"/>
            <a:ext cx="2143048" cy="467826"/>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5" name="Rectangle: Rounded Corners 90">
            <a:extLst>
              <a:ext uri="{FF2B5EF4-FFF2-40B4-BE49-F238E27FC236}">
                <a16:creationId xmlns:a16="http://schemas.microsoft.com/office/drawing/2014/main" id="{BB9B2D31-5FC7-257C-EA81-25A0441BD45D}"/>
              </a:ext>
            </a:extLst>
          </p:cNvPr>
          <p:cNvSpPr/>
          <p:nvPr/>
        </p:nvSpPr>
        <p:spPr>
          <a:xfrm>
            <a:off x="30936" y="4686639"/>
            <a:ext cx="210273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Capacity development</a:t>
            </a:r>
          </a:p>
        </p:txBody>
      </p:sp>
      <p:sp>
        <p:nvSpPr>
          <p:cNvPr id="37" name="Rectangle: Rounded Corners 97">
            <a:extLst>
              <a:ext uri="{FF2B5EF4-FFF2-40B4-BE49-F238E27FC236}">
                <a16:creationId xmlns:a16="http://schemas.microsoft.com/office/drawing/2014/main" id="{DEAA36D4-EBBA-0E0F-9395-44C7466D3E2E}"/>
              </a:ext>
            </a:extLst>
          </p:cNvPr>
          <p:cNvSpPr/>
          <p:nvPr/>
        </p:nvSpPr>
        <p:spPr>
          <a:xfrm>
            <a:off x="2348090" y="4723000"/>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10</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CDPs developed</a:t>
            </a:r>
            <a:endParaRPr lang="ru-RU" sz="1200">
              <a:solidFill>
                <a:schemeClr val="tx1"/>
              </a:solidFill>
              <a:latin typeface="Arial Narrow" panose="020B0606020202030204" pitchFamily="34" charset="0"/>
              <a:cs typeface="Arial" panose="020B0604020202020204" pitchFamily="34" charset="0"/>
            </a:endParaRPr>
          </a:p>
        </p:txBody>
      </p:sp>
      <p:sp>
        <p:nvSpPr>
          <p:cNvPr id="39" name="Rectangle: Rounded Corners 178">
            <a:extLst>
              <a:ext uri="{FF2B5EF4-FFF2-40B4-BE49-F238E27FC236}">
                <a16:creationId xmlns:a16="http://schemas.microsoft.com/office/drawing/2014/main" id="{499CC5BB-B941-C42F-650A-6B2F23EC6DB6}"/>
              </a:ext>
            </a:extLst>
          </p:cNvPr>
          <p:cNvSpPr/>
          <p:nvPr/>
        </p:nvSpPr>
        <p:spPr>
          <a:xfrm>
            <a:off x="8010483" y="4657950"/>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40" name="Rectangle: Rounded Corners 174">
            <a:extLst>
              <a:ext uri="{FF2B5EF4-FFF2-40B4-BE49-F238E27FC236}">
                <a16:creationId xmlns:a16="http://schemas.microsoft.com/office/drawing/2014/main" id="{CC478BA2-F8D2-10D8-EE1C-1AB8ED2D8A3E}"/>
              </a:ext>
            </a:extLst>
          </p:cNvPr>
          <p:cNvSpPr/>
          <p:nvPr/>
        </p:nvSpPr>
        <p:spPr>
          <a:xfrm>
            <a:off x="4802814" y="474681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4</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CDPs developed</a:t>
            </a:r>
            <a:endParaRPr lang="ru-RU" sz="1200">
              <a:solidFill>
                <a:schemeClr val="tx1"/>
              </a:solidFill>
              <a:latin typeface="Arial Narrow" panose="020B0606020202030204" pitchFamily="34" charset="0"/>
              <a:cs typeface="Arial" panose="020B0604020202020204" pitchFamily="34" charset="0"/>
            </a:endParaRPr>
          </a:p>
        </p:txBody>
      </p:sp>
      <p:sp>
        <p:nvSpPr>
          <p:cNvPr id="41" name="Полилиния: фигура 53">
            <a:extLst>
              <a:ext uri="{FF2B5EF4-FFF2-40B4-BE49-F238E27FC236}">
                <a16:creationId xmlns:a16="http://schemas.microsoft.com/office/drawing/2014/main" id="{54FBA92C-81AB-9E3F-90B6-6B4092259DB0}"/>
              </a:ext>
            </a:extLst>
          </p:cNvPr>
          <p:cNvSpPr/>
          <p:nvPr/>
        </p:nvSpPr>
        <p:spPr>
          <a:xfrm rot="10800000">
            <a:off x="9811041" y="4726824"/>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42" name="Rectangle: Rounded Corners 178">
            <a:extLst>
              <a:ext uri="{FF2B5EF4-FFF2-40B4-BE49-F238E27FC236}">
                <a16:creationId xmlns:a16="http://schemas.microsoft.com/office/drawing/2014/main" id="{6BCA2E0E-B7FF-8F6C-2AE5-A83A660D7465}"/>
              </a:ext>
            </a:extLst>
          </p:cNvPr>
          <p:cNvSpPr/>
          <p:nvPr/>
        </p:nvSpPr>
        <p:spPr>
          <a:xfrm>
            <a:off x="10473530" y="4645283"/>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43" name="Rectangle: Rounded Corners 104">
            <a:extLst>
              <a:ext uri="{FF2B5EF4-FFF2-40B4-BE49-F238E27FC236}">
                <a16:creationId xmlns:a16="http://schemas.microsoft.com/office/drawing/2014/main" id="{BF4C6C01-E6E5-5BDB-B5FE-D7C138B30A48}"/>
              </a:ext>
            </a:extLst>
          </p:cNvPr>
          <p:cNvSpPr/>
          <p:nvPr/>
        </p:nvSpPr>
        <p:spPr>
          <a:xfrm>
            <a:off x="7520573" y="5842487"/>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4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46" name="Rectangle: Rounded Corners 104">
            <a:extLst>
              <a:ext uri="{FF2B5EF4-FFF2-40B4-BE49-F238E27FC236}">
                <a16:creationId xmlns:a16="http://schemas.microsoft.com/office/drawing/2014/main" id="{0435CFA8-2B40-A5D1-9088-E7CFE6850BBB}"/>
              </a:ext>
            </a:extLst>
          </p:cNvPr>
          <p:cNvSpPr/>
          <p:nvPr/>
        </p:nvSpPr>
        <p:spPr>
          <a:xfrm>
            <a:off x="9969643" y="5833730"/>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1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4" name="Title 1">
            <a:extLst>
              <a:ext uri="{FF2B5EF4-FFF2-40B4-BE49-F238E27FC236}">
                <a16:creationId xmlns:a16="http://schemas.microsoft.com/office/drawing/2014/main" id="{E5950067-9A58-9AB3-6640-57B5FBFEA778}"/>
              </a:ext>
            </a:extLst>
          </p:cNvPr>
          <p:cNvSpPr txBox="1">
            <a:spLocks/>
          </p:cNvSpPr>
          <p:nvPr/>
        </p:nvSpPr>
        <p:spPr>
          <a:xfrm>
            <a:off x="2339999" y="108000"/>
            <a:ext cx="9360000" cy="720000"/>
          </a:xfrm>
          <a:prstGeom prst="rect">
            <a:avLst/>
          </a:prstGeom>
        </p:spPr>
        <p:txBody>
          <a:bodyPr anchor="ctr"/>
          <a:lstStyle>
            <a:lvl1pPr algn="l" defTabSz="914400" rtl="0" eaLnBrk="1" latinLnBrk="0" hangingPunct="1">
              <a:lnSpc>
                <a:spcPct val="90000"/>
              </a:lnSpc>
              <a:spcBef>
                <a:spcPct val="0"/>
              </a:spcBef>
              <a:buNone/>
              <a:defRPr sz="2800" b="1" kern="1200" baseline="0">
                <a:solidFill>
                  <a:schemeClr val="bg1"/>
                </a:solidFill>
                <a:latin typeface="Arial" panose="020B0604020202020204" pitchFamily="34" charset="0"/>
                <a:ea typeface="+mj-ea"/>
                <a:cs typeface="Arial" panose="020B0604020202020204" pitchFamily="34" charset="0"/>
              </a:defRPr>
            </a:lvl1pPr>
          </a:lstStyle>
          <a:p>
            <a:pPr defTabSz="342908">
              <a:defRPr/>
            </a:pPr>
            <a:r>
              <a:rPr lang="en-US" sz="2400" b="1" cap="all" dirty="0">
                <a:solidFill>
                  <a:prstClr val="white"/>
                </a:solidFill>
                <a:latin typeface="Arial" panose="020B0604020202020204" pitchFamily="34" charset="0"/>
                <a:cs typeface="Arial" panose="020B0604020202020204" pitchFamily="34" charset="0"/>
              </a:rPr>
              <a:t>PROGRESS UNDER COMMODITY GROUPS</a:t>
            </a:r>
            <a:endParaRPr lang="ru-RU" sz="2600" cap="all" dirty="0"/>
          </a:p>
        </p:txBody>
      </p:sp>
      <p:sp>
        <p:nvSpPr>
          <p:cNvPr id="6" name="Полилиния: фигура 52">
            <a:extLst>
              <a:ext uri="{FF2B5EF4-FFF2-40B4-BE49-F238E27FC236}">
                <a16:creationId xmlns:a16="http://schemas.microsoft.com/office/drawing/2014/main" id="{723334FC-F159-A0C6-F32A-DC9F226BE357}"/>
              </a:ext>
            </a:extLst>
          </p:cNvPr>
          <p:cNvSpPr/>
          <p:nvPr/>
        </p:nvSpPr>
        <p:spPr>
          <a:xfrm rot="10800000">
            <a:off x="9813078" y="3128527"/>
            <a:ext cx="2143048" cy="40096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 name="Rectangle: Rounded Corners 25">
            <a:extLst>
              <a:ext uri="{FF2B5EF4-FFF2-40B4-BE49-F238E27FC236}">
                <a16:creationId xmlns:a16="http://schemas.microsoft.com/office/drawing/2014/main" id="{62472759-FC45-DFAB-124D-8F57A8CCD25B}"/>
              </a:ext>
            </a:extLst>
          </p:cNvPr>
          <p:cNvSpPr/>
          <p:nvPr/>
        </p:nvSpPr>
        <p:spPr>
          <a:xfrm>
            <a:off x="9672344" y="305356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55 site surveys conducted</a:t>
            </a:r>
          </a:p>
        </p:txBody>
      </p:sp>
    </p:spTree>
    <p:extLst>
      <p:ext uri="{BB962C8B-B14F-4D97-AF65-F5344CB8AC3E}">
        <p14:creationId xmlns:p14="http://schemas.microsoft.com/office/powerpoint/2010/main" val="2303659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1CAA-827E-7B96-13F3-818918FED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37008-FCFE-D3A9-4CDC-DC01F0758F64}"/>
              </a:ext>
            </a:extLst>
          </p:cNvPr>
          <p:cNvSpPr>
            <a:spLocks noGrp="1"/>
          </p:cNvSpPr>
          <p:nvPr>
            <p:ph type="title"/>
          </p:nvPr>
        </p:nvSpPr>
        <p:spPr/>
        <p:txBody>
          <a:bodyPr/>
          <a:lstStyle/>
          <a:p>
            <a:pPr defTabSz="342900">
              <a:lnSpc>
                <a:spcPct val="100000"/>
              </a:lnSpc>
              <a:spcBef>
                <a:spcPts val="0"/>
              </a:spcBef>
              <a:defRPr/>
            </a:pPr>
            <a:r>
              <a:rPr lang="en-US" cap="all" dirty="0"/>
              <a:t>Demand: </a:t>
            </a:r>
            <a:r>
              <a:rPr lang="en-US" b="1" cap="all" dirty="0">
                <a:latin typeface="Arial" panose="020B0604020202020204" pitchFamily="34" charset="0"/>
                <a:cs typeface="Arial" panose="020B0604020202020204" pitchFamily="34" charset="0"/>
              </a:rPr>
              <a:t>COMPRESSORS &amp; ACCESSORIES</a:t>
            </a:r>
          </a:p>
        </p:txBody>
      </p:sp>
      <p:sp>
        <p:nvSpPr>
          <p:cNvPr id="5" name="Прямоугольник 14">
            <a:extLst>
              <a:ext uri="{FF2B5EF4-FFF2-40B4-BE49-F238E27FC236}">
                <a16:creationId xmlns:a16="http://schemas.microsoft.com/office/drawing/2014/main" id="{D4AAA267-27F0-6DB0-0C3E-486E3F8F5CAC}"/>
              </a:ext>
            </a:extLst>
          </p:cNvPr>
          <p:cNvSpPr/>
          <p:nvPr/>
        </p:nvSpPr>
        <p:spPr>
          <a:xfrm>
            <a:off x="297680" y="2694577"/>
            <a:ext cx="11596639" cy="347472"/>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dirty="0">
                <a:solidFill>
                  <a:schemeClr val="tx1"/>
                </a:solidFill>
                <a:latin typeface="Arial" panose="020B0604020202020204" pitchFamily="34" charset="0"/>
                <a:cs typeface="Arial" panose="020B0604020202020204" pitchFamily="34" charset="0"/>
              </a:rPr>
              <a:t>COMPRESSORS &amp; SPARES</a:t>
            </a:r>
          </a:p>
        </p:txBody>
      </p:sp>
      <p:sp>
        <p:nvSpPr>
          <p:cNvPr id="13" name="TextBox 12">
            <a:extLst>
              <a:ext uri="{FF2B5EF4-FFF2-40B4-BE49-F238E27FC236}">
                <a16:creationId xmlns:a16="http://schemas.microsoft.com/office/drawing/2014/main" id="{8735873A-8105-60A3-BC8A-942165137155}"/>
              </a:ext>
            </a:extLst>
          </p:cNvPr>
          <p:cNvSpPr txBox="1"/>
          <p:nvPr/>
        </p:nvSpPr>
        <p:spPr>
          <a:xfrm>
            <a:off x="2091037" y="3179460"/>
            <a:ext cx="1710281" cy="646331"/>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Compressors (centrifugal, scroll, reciprocating, screw type, etc.) </a:t>
            </a:r>
          </a:p>
          <a:p>
            <a:pPr marL="57150" algn="ctr" fontAlgn="b"/>
            <a:r>
              <a:rPr lang="en-US" sz="900" b="1">
                <a:latin typeface="Arial" panose="020B0604020202020204" pitchFamily="34" charset="0"/>
                <a:cs typeface="Arial" panose="020B0604020202020204" pitchFamily="34" charset="0"/>
              </a:rPr>
              <a:t>144 ea</a:t>
            </a:r>
          </a:p>
        </p:txBody>
      </p:sp>
      <p:sp>
        <p:nvSpPr>
          <p:cNvPr id="14" name="TextBox 13">
            <a:extLst>
              <a:ext uri="{FF2B5EF4-FFF2-40B4-BE49-F238E27FC236}">
                <a16:creationId xmlns:a16="http://schemas.microsoft.com/office/drawing/2014/main" id="{4419D9F9-6BF9-B7B7-F7E3-BF6B6FFDB6A2}"/>
              </a:ext>
            </a:extLst>
          </p:cNvPr>
          <p:cNvSpPr txBox="1"/>
          <p:nvPr/>
        </p:nvSpPr>
        <p:spPr>
          <a:xfrm>
            <a:off x="5086059" y="3203024"/>
            <a:ext cx="2568836" cy="507831"/>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Other compressors (atomizing, mobile, zero air, hermetic, piston, refrigerant, scroll)</a:t>
            </a:r>
          </a:p>
          <a:p>
            <a:pPr marL="57150" algn="ctr" fontAlgn="b"/>
            <a:r>
              <a:rPr lang="en-US" sz="900" b="1">
                <a:latin typeface="Arial" panose="020B0604020202020204" pitchFamily="34" charset="0"/>
                <a:cs typeface="Arial" panose="020B0604020202020204" pitchFamily="34" charset="0"/>
              </a:rPr>
              <a:t>342 ea/asy/set</a:t>
            </a:r>
          </a:p>
        </p:txBody>
      </p:sp>
      <p:sp>
        <p:nvSpPr>
          <p:cNvPr id="15" name="TextBox 14">
            <a:extLst>
              <a:ext uri="{FF2B5EF4-FFF2-40B4-BE49-F238E27FC236}">
                <a16:creationId xmlns:a16="http://schemas.microsoft.com/office/drawing/2014/main" id="{9AF76943-7EAA-02F7-8850-E06E01CB9B72}"/>
              </a:ext>
            </a:extLst>
          </p:cNvPr>
          <p:cNvSpPr txBox="1"/>
          <p:nvPr/>
        </p:nvSpPr>
        <p:spPr>
          <a:xfrm>
            <a:off x="9371985" y="3185550"/>
            <a:ext cx="2121626" cy="507831"/>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Blowers &amp; fans (axial, centrifugal, air &amp; heat blower)</a:t>
            </a:r>
          </a:p>
          <a:p>
            <a:pPr marL="57150" algn="ctr" fontAlgn="b"/>
            <a:r>
              <a:rPr lang="en-US" sz="900" b="1">
                <a:latin typeface="Arial" panose="020B0604020202020204" pitchFamily="34" charset="0"/>
                <a:cs typeface="Arial" panose="020B0604020202020204" pitchFamily="34" charset="0"/>
              </a:rPr>
              <a:t>1,628 ea/set</a:t>
            </a:r>
          </a:p>
        </p:txBody>
      </p:sp>
      <p:pic>
        <p:nvPicPr>
          <p:cNvPr id="16" name="Рисунок 23" descr="Изображение выглядит как цилиндр, машина, металл, автокомпонент&#10;&#10;Автоматически созданное описание">
            <a:extLst>
              <a:ext uri="{FF2B5EF4-FFF2-40B4-BE49-F238E27FC236}">
                <a16:creationId xmlns:a16="http://schemas.microsoft.com/office/drawing/2014/main" id="{16976B5C-9544-921B-D54B-4BDCACBDAD9E}"/>
              </a:ext>
            </a:extLst>
          </p:cNvPr>
          <p:cNvPicPr>
            <a:picLocks noChangeAspect="1"/>
          </p:cNvPicPr>
          <p:nvPr/>
        </p:nvPicPr>
        <p:blipFill>
          <a:blip r:embed="rId3" cstate="screen">
            <a:extLst>
              <a:ext uri="{28A0092B-C50C-407E-A947-70E740481C1C}">
                <a14:useLocalDpi xmlns:a14="http://schemas.microsoft.com/office/drawing/2010/main"/>
              </a:ext>
            </a:extLst>
          </a:blip>
          <a:srcRect l="4130" t="4361" r="2005" b="2394"/>
          <a:stretch/>
        </p:blipFill>
        <p:spPr>
          <a:xfrm>
            <a:off x="4495857" y="3069272"/>
            <a:ext cx="736381" cy="731520"/>
          </a:xfrm>
          <a:prstGeom prst="rect">
            <a:avLst/>
          </a:prstGeom>
        </p:spPr>
      </p:pic>
      <p:pic>
        <p:nvPicPr>
          <p:cNvPr id="17" name="Рисунок 39" descr="Изображение выглядит как автокомпонент, двигатель&#10;&#10;Автоматически созданное описание">
            <a:extLst>
              <a:ext uri="{FF2B5EF4-FFF2-40B4-BE49-F238E27FC236}">
                <a16:creationId xmlns:a16="http://schemas.microsoft.com/office/drawing/2014/main" id="{69054360-8825-2067-1860-E422A0EA9B0A}"/>
              </a:ext>
            </a:extLst>
          </p:cNvPr>
          <p:cNvPicPr>
            <a:picLocks noChangeAspect="1"/>
          </p:cNvPicPr>
          <p:nvPr/>
        </p:nvPicPr>
        <p:blipFill>
          <a:blip r:embed="rId4" cstate="screen">
            <a:extLst>
              <a:ext uri="{28A0092B-C50C-407E-A947-70E740481C1C}">
                <a14:useLocalDpi xmlns:a14="http://schemas.microsoft.com/office/drawing/2010/main"/>
              </a:ext>
            </a:extLst>
          </a:blip>
          <a:srcRect l="9741" t="15323" r="7892" b="13631"/>
          <a:stretch/>
        </p:blipFill>
        <p:spPr>
          <a:xfrm>
            <a:off x="1284645" y="3048175"/>
            <a:ext cx="848097" cy="731520"/>
          </a:xfrm>
          <a:prstGeom prst="rect">
            <a:avLst/>
          </a:prstGeom>
        </p:spPr>
      </p:pic>
      <p:pic>
        <p:nvPicPr>
          <p:cNvPr id="18" name="Рисунок 41" descr="Изображение выглядит как Механический вентилятор, фанат, автокомпонент&#10;&#10;Автоматически созданное описание">
            <a:extLst>
              <a:ext uri="{FF2B5EF4-FFF2-40B4-BE49-F238E27FC236}">
                <a16:creationId xmlns:a16="http://schemas.microsoft.com/office/drawing/2014/main" id="{F30FB778-38B2-0888-BBE9-16D640670B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5335" y="3063801"/>
            <a:ext cx="731520" cy="731520"/>
          </a:xfrm>
          <a:prstGeom prst="rect">
            <a:avLst/>
          </a:prstGeom>
        </p:spPr>
      </p:pic>
    </p:spTree>
    <p:extLst>
      <p:ext uri="{BB962C8B-B14F-4D97-AF65-F5344CB8AC3E}">
        <p14:creationId xmlns:p14="http://schemas.microsoft.com/office/powerpoint/2010/main" val="411303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infoimbc@imbc.kz</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60699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533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grpSp>
        <p:nvGrpSpPr>
          <p:cNvPr id="6" name="Group 5">
            <a:extLst>
              <a:ext uri="{FF2B5EF4-FFF2-40B4-BE49-F238E27FC236}">
                <a16:creationId xmlns:a16="http://schemas.microsoft.com/office/drawing/2014/main" id="{308F3A4E-3EF6-41EC-98EF-5CBBFAB71703}"/>
              </a:ext>
            </a:extLst>
          </p:cNvPr>
          <p:cNvGrpSpPr/>
          <p:nvPr/>
        </p:nvGrpSpPr>
        <p:grpSpPr>
          <a:xfrm>
            <a:off x="526687" y="1142637"/>
            <a:ext cx="11373213" cy="5244932"/>
            <a:chOff x="-1" y="-277576"/>
            <a:chExt cx="11660698" cy="7132014"/>
          </a:xfrm>
        </p:grpSpPr>
        <p:pic>
          <p:nvPicPr>
            <p:cNvPr id="4" name="Picture 3">
              <a:extLst>
                <a:ext uri="{FF2B5EF4-FFF2-40B4-BE49-F238E27FC236}">
                  <a16:creationId xmlns:a16="http://schemas.microsoft.com/office/drawing/2014/main" id="{28E13AF8-EDC0-4D2C-A260-3C63403D7D27}"/>
                </a:ext>
              </a:extLst>
            </p:cNvPr>
            <p:cNvPicPr>
              <a:picLocks noChangeAspect="1"/>
            </p:cNvPicPr>
            <p:nvPr/>
          </p:nvPicPr>
          <p:blipFill rotWithShape="1">
            <a:blip r:embed="rId2"/>
            <a:srcRect r="52150" b="6348"/>
            <a:stretch/>
          </p:blipFill>
          <p:spPr>
            <a:xfrm>
              <a:off x="-1" y="-277576"/>
              <a:ext cx="11660698" cy="7132014"/>
            </a:xfrm>
            <a:prstGeom prst="rect">
              <a:avLst/>
            </a:prstGeom>
          </p:spPr>
        </p:pic>
        <p:sp>
          <p:nvSpPr>
            <p:cNvPr id="5" name="Rectangle: Rounded Corners 4">
              <a:extLst>
                <a:ext uri="{FF2B5EF4-FFF2-40B4-BE49-F238E27FC236}">
                  <a16:creationId xmlns:a16="http://schemas.microsoft.com/office/drawing/2014/main" id="{8FA7F987-055D-4DF3-866E-844B18288C2C}"/>
                </a:ext>
              </a:extLst>
            </p:cNvPr>
            <p:cNvSpPr/>
            <p:nvPr/>
          </p:nvSpPr>
          <p:spPr>
            <a:xfrm>
              <a:off x="6845417" y="1082180"/>
              <a:ext cx="1266737" cy="4446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Footer Placeholder 1">
            <a:extLst>
              <a:ext uri="{FF2B5EF4-FFF2-40B4-BE49-F238E27FC236}">
                <a16:creationId xmlns:a16="http://schemas.microsoft.com/office/drawing/2014/main" id="{E0C90556-1265-BBD1-2FCD-C26155F2FA93}"/>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Footer Placeholder 1">
            <a:extLst>
              <a:ext uri="{FF2B5EF4-FFF2-40B4-BE49-F238E27FC236}">
                <a16:creationId xmlns:a16="http://schemas.microsoft.com/office/drawing/2014/main" id="{3725A748-6FD6-2808-28FE-BCA07C6E13CA}"/>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2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79622EF1-DF9C-DA85-572D-2883D05CC836}"/>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2" name="Footer Placeholder 1">
            <a:extLst>
              <a:ext uri="{FF2B5EF4-FFF2-40B4-BE49-F238E27FC236}">
                <a16:creationId xmlns:a16="http://schemas.microsoft.com/office/drawing/2014/main" id="{A4C11DF8-0C1B-8B0C-1E19-C39B2688E3AF}"/>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company’s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4" name="Footer Placeholder 1">
            <a:extLst>
              <a:ext uri="{FF2B5EF4-FFF2-40B4-BE49-F238E27FC236}">
                <a16:creationId xmlns:a16="http://schemas.microsoft.com/office/drawing/2014/main" id="{BBC5BAD8-CCC7-AB23-77CB-8C6B461E83C1}"/>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2" name="Footer Placeholder 1">
            <a:extLst>
              <a:ext uri="{FF2B5EF4-FFF2-40B4-BE49-F238E27FC236}">
                <a16:creationId xmlns:a16="http://schemas.microsoft.com/office/drawing/2014/main" id="{5F5DBB7A-4708-394D-26A2-EB19304F7134}"/>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703770" y="4195001"/>
            <a:ext cx="6136280" cy="584775"/>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Procurement Process</a:t>
            </a: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7095398" y="3974794"/>
            <a:ext cx="374982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Asset Zhakupov </a:t>
            </a:r>
            <a:endParaRPr kumimoji="0" lang="kk-KZ"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Contracts and Procurement </a:t>
            </a:r>
          </a:p>
          <a:p>
            <a:pPr marL="0" marR="0" lvl="0" indent="0" algn="ctr" defTabSz="1219170" rtl="0" eaLnBrk="1" fontAlgn="auto" latinLnBrk="1" hangingPunct="1">
              <a:lnSpc>
                <a:spcPct val="100000"/>
              </a:lnSpc>
              <a:spcBef>
                <a:spcPct val="0"/>
              </a:spcBef>
              <a:spcAft>
                <a:spcPts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Expert</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5" name="Slide Number Placeholder 2">
            <a:extLst>
              <a:ext uri="{FF2B5EF4-FFF2-40B4-BE49-F238E27FC236}">
                <a16:creationId xmlns:a16="http://schemas.microsoft.com/office/drawing/2014/main" id="{65BAB1C1-B322-465A-9DB0-4889152ABCD1}"/>
              </a:ext>
            </a:extLst>
          </p:cNvPr>
          <p:cNvSpPr txBox="1">
            <a:spLocks/>
          </p:cNvSpPr>
          <p:nvPr/>
        </p:nvSpPr>
        <p:spPr>
          <a:xfrm>
            <a:off x="72190" y="6610027"/>
            <a:ext cx="561473"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C8EB68E-E012-4BA0-8FC2-4838E88C4766}" type="slidenum">
              <a:rPr lang="it-IT" sz="1000" smtClean="0">
                <a:solidFill>
                  <a:srgbClr val="000000">
                    <a:lumMod val="50000"/>
                    <a:lumOff val="50000"/>
                  </a:srgbClr>
                </a:solidFill>
                <a:latin typeface="Calibri" panose="020F0502020204030204"/>
              </a:rPr>
              <a:pPr algn="r" fontAlgn="base">
                <a:spcBef>
                  <a:spcPct val="0"/>
                </a:spcBef>
                <a:spcAft>
                  <a:spcPct val="0"/>
                </a:spcAft>
                <a:defRPr/>
              </a:pPr>
              <a:t>21</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368913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2" name="Footer Placeholder 1">
            <a:extLst>
              <a:ext uri="{FF2B5EF4-FFF2-40B4-BE49-F238E27FC236}">
                <a16:creationId xmlns:a16="http://schemas.microsoft.com/office/drawing/2014/main" id="{0FDF2703-D602-4027-1890-2C4B178ADD52}"/>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2" name="Footer Placeholder 1">
            <a:extLst>
              <a:ext uri="{FF2B5EF4-FFF2-40B4-BE49-F238E27FC236}">
                <a16:creationId xmlns:a16="http://schemas.microsoft.com/office/drawing/2014/main" id="{27971BD0-0851-E558-3803-5BC12C9E8DFD}"/>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2" name="Footer Placeholder 1">
            <a:extLst>
              <a:ext uri="{FF2B5EF4-FFF2-40B4-BE49-F238E27FC236}">
                <a16:creationId xmlns:a16="http://schemas.microsoft.com/office/drawing/2014/main" id="{AA36888B-54FF-B467-5E6A-544326928587}"/>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AEEB-C150-00D7-66A7-D7A516C5A4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0F2EF15-332A-694F-6B64-4059A4CF59B7}"/>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1A90B6C5-1047-BA2A-5A08-A0DFFA7C2290}"/>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587A63E4-A808-8416-24C9-DF21D96FAAB4}"/>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B79D95A3-5328-9423-43E3-1910681FCACD}"/>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55A47901-37F7-871F-3721-03EC597AE79F}"/>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4C90C71A-994E-01B0-07CB-3F8AFECE1FA5}"/>
              </a:ext>
            </a:extLst>
          </p:cNvPr>
          <p:cNvSpPr txBox="1">
            <a:spLocks noGrp="1"/>
          </p:cNvSpPr>
          <p:nvPr>
            <p:ph type="ctrTitle"/>
          </p:nvPr>
        </p:nvSpPr>
        <p:spPr>
          <a:xfrm>
            <a:off x="1620642" y="4175989"/>
            <a:ext cx="4041249" cy="1754326"/>
          </a:xfrm>
          <a:prstGeom prst="rect">
            <a:avLst/>
          </a:prstGeom>
          <a:noFill/>
        </p:spPr>
        <p:txBody>
          <a:bodyPr wrap="square" rtlCol="0">
            <a:spAutoFit/>
          </a:bodyPr>
          <a:lstStyle/>
          <a:p>
            <a:pPr algn="l"/>
            <a:r>
              <a:rPr lang="en-GB"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KPO General HSE requirements</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595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34F3D80-18E7-4C7E-ABF8-F3BF8D515C85}"/>
              </a:ext>
            </a:extLst>
          </p:cNvPr>
          <p:cNvSpPr>
            <a:spLocks noGrp="1"/>
          </p:cNvSpPr>
          <p:nvPr>
            <p:ph type="title"/>
          </p:nvPr>
        </p:nvSpPr>
        <p:spPr>
          <a:xfrm>
            <a:off x="0" y="286148"/>
            <a:ext cx="12191999" cy="473075"/>
          </a:xfrm>
        </p:spPr>
        <p:txBody>
          <a:bodyPr/>
          <a:lstStyle/>
          <a:p>
            <a:r>
              <a:rPr lang="en-US" sz="3400" b="0" dirty="0">
                <a:solidFill>
                  <a:srgbClr val="00ABC5"/>
                </a:solidFill>
                <a:latin typeface="Calibri" panose="020F0502020204030204" pitchFamily="34" charset="0"/>
                <a:cs typeface="Calibri" panose="020F0502020204030204" pitchFamily="34" charset="0"/>
              </a:rPr>
              <a:t>KPO GENERAL HSE REQUIREMENTS </a:t>
            </a:r>
            <a:endParaRPr lang="en-GB" sz="3400" b="0" dirty="0">
              <a:solidFill>
                <a:srgbClr val="00ABC5"/>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E11A40F-B75A-472F-AF5F-697D1A7910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8E2D3384-EED8-4BD6-9FA5-71391A661ED0}"/>
              </a:ext>
            </a:extLst>
          </p:cNvPr>
          <p:cNvSpPr/>
          <p:nvPr/>
        </p:nvSpPr>
        <p:spPr>
          <a:xfrm rot="250247">
            <a:off x="3884763" y="2205804"/>
            <a:ext cx="1985415" cy="2065066"/>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rgbClr val="FFE94E">
              <a:alpha val="5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A0C99D4-14A1-472D-A096-5BAB93FD1E11}"/>
              </a:ext>
            </a:extLst>
          </p:cNvPr>
          <p:cNvSpPr/>
          <p:nvPr/>
        </p:nvSpPr>
        <p:spPr>
          <a:xfrm rot="14520084">
            <a:off x="2006614" y="1970320"/>
            <a:ext cx="1837513" cy="2231283"/>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chemeClr val="accent1">
              <a:alpha val="5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8A2B24DF-E2C2-47E2-B1AD-B22BC2221CB4}"/>
              </a:ext>
            </a:extLst>
          </p:cNvPr>
          <p:cNvSpPr/>
          <p:nvPr/>
        </p:nvSpPr>
        <p:spPr>
          <a:xfrm rot="7332554">
            <a:off x="2921834" y="3668220"/>
            <a:ext cx="1778384" cy="2305472"/>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rgbClr val="92D050">
              <a:alpha val="5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665C33-62A8-4BED-A893-0A4A537B4714}"/>
              </a:ext>
            </a:extLst>
          </p:cNvPr>
          <p:cNvSpPr/>
          <p:nvPr/>
        </p:nvSpPr>
        <p:spPr>
          <a:xfrm>
            <a:off x="2669318" y="2607176"/>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677A7E23-46C2-45BC-A6D1-C3EA97E72A5E}"/>
              </a:ext>
            </a:extLst>
          </p:cNvPr>
          <p:cNvSpPr/>
          <p:nvPr/>
        </p:nvSpPr>
        <p:spPr>
          <a:xfrm>
            <a:off x="3599550" y="4551360"/>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3</a:t>
            </a:r>
          </a:p>
        </p:txBody>
      </p:sp>
      <p:sp>
        <p:nvSpPr>
          <p:cNvPr id="11" name="Rectangle 10">
            <a:extLst>
              <a:ext uri="{FF2B5EF4-FFF2-40B4-BE49-F238E27FC236}">
                <a16:creationId xmlns:a16="http://schemas.microsoft.com/office/drawing/2014/main" id="{EB77CBCE-7DA2-4F0F-9257-1653929F0899}"/>
              </a:ext>
            </a:extLst>
          </p:cNvPr>
          <p:cNvSpPr/>
          <p:nvPr/>
        </p:nvSpPr>
        <p:spPr>
          <a:xfrm>
            <a:off x="4692949" y="2717279"/>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C5032FAC-3E2C-41DF-A736-318784856262}"/>
              </a:ext>
            </a:extLst>
          </p:cNvPr>
          <p:cNvSpPr txBox="1"/>
          <p:nvPr/>
        </p:nvSpPr>
        <p:spPr>
          <a:xfrm>
            <a:off x="628136" y="1421573"/>
            <a:ext cx="2953264"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842000" algn="r"/>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Arial" panose="020B0604020202020204" pitchFamily="34" charset="0"/>
              </a:rPr>
              <a:t>1 GENERAL PROVISIONS</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Scope</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Contractor HSE Plan</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Compliance</a:t>
            </a:r>
          </a:p>
        </p:txBody>
      </p:sp>
      <p:sp>
        <p:nvSpPr>
          <p:cNvPr id="15" name="TextBox 14">
            <a:extLst>
              <a:ext uri="{FF2B5EF4-FFF2-40B4-BE49-F238E27FC236}">
                <a16:creationId xmlns:a16="http://schemas.microsoft.com/office/drawing/2014/main" id="{4FB2EF39-26C3-4172-87FA-2C5334A87302}"/>
              </a:ext>
            </a:extLst>
          </p:cNvPr>
          <p:cNvSpPr txBox="1"/>
          <p:nvPr/>
        </p:nvSpPr>
        <p:spPr>
          <a:xfrm>
            <a:off x="629732" y="4896079"/>
            <a:ext cx="2462496"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mn-ea"/>
                <a:cs typeface="+mn-cs"/>
              </a:rPr>
              <a:t>3 MINIMUM LIST OF HSE PROCEDURES FOR COMPLIANCE BY CONTRACTOR</a:t>
            </a:r>
          </a:p>
        </p:txBody>
      </p:sp>
      <p:sp>
        <p:nvSpPr>
          <p:cNvPr id="17" name="TextBox 16">
            <a:extLst>
              <a:ext uri="{FF2B5EF4-FFF2-40B4-BE49-F238E27FC236}">
                <a16:creationId xmlns:a16="http://schemas.microsoft.com/office/drawing/2014/main" id="{9622ED39-C2F9-481E-BB24-21A0F3F4DDF5}"/>
              </a:ext>
            </a:extLst>
          </p:cNvPr>
          <p:cNvSpPr txBox="1"/>
          <p:nvPr/>
        </p:nvSpPr>
        <p:spPr>
          <a:xfrm>
            <a:off x="6000361" y="1127674"/>
            <a:ext cx="3418743" cy="378565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842000" algn="r"/>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Arial" panose="020B0604020202020204" pitchFamily="34" charset="0"/>
              </a:rPr>
              <a:t>2 EXECUTION OF THE CONTRACT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Leadership and Commitment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policy</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Planning</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Legislation</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Risk Management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Support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Personnel</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Competence Requirements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Training and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Induction</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Communications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Meetings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Procedures</a:t>
            </a:r>
          </a:p>
        </p:txBody>
      </p:sp>
      <p:sp>
        <p:nvSpPr>
          <p:cNvPr id="19" name="TextBox 18">
            <a:extLst>
              <a:ext uri="{FF2B5EF4-FFF2-40B4-BE49-F238E27FC236}">
                <a16:creationId xmlns:a16="http://schemas.microsoft.com/office/drawing/2014/main" id="{B4B8170B-5EE4-4219-AA83-34805A0D6B54}"/>
              </a:ext>
            </a:extLst>
          </p:cNvPr>
          <p:cNvSpPr txBox="1"/>
          <p:nvPr/>
        </p:nvSpPr>
        <p:spPr>
          <a:xfrm>
            <a:off x="8556770" y="3241095"/>
            <a:ext cx="3682846" cy="335476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Implementation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Equipment Maintenance and Inspection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Occupational Health and Hygiene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Environment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Road Transport Safety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PPE Requirements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Emergency Response Interaction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Subcontractor management</a:t>
            </a:r>
            <a:endParaRPr kumimoji="0" lang="ru-RU" alt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Control and Monitoring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HSE Observations and Reporting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Incident Investigation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HSE Audits and Inspections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Safety Reporting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Environmental </a:t>
            </a:r>
            <a:r>
              <a:rPr kumimoji="0" lang="en-US"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Reporting</a:t>
            </a:r>
          </a:p>
        </p:txBody>
      </p:sp>
      <p:pic>
        <p:nvPicPr>
          <p:cNvPr id="20" name="Picture 3" descr="Monochrome simple communication icon Royalty Free Vector">
            <a:extLst>
              <a:ext uri="{FF2B5EF4-FFF2-40B4-BE49-F238E27FC236}">
                <a16:creationId xmlns:a16="http://schemas.microsoft.com/office/drawing/2014/main" id="{6C0C0487-AE46-4F35-9DA8-67B7C139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913"/>
          <a:stretch/>
        </p:blipFill>
        <p:spPr bwMode="auto">
          <a:xfrm>
            <a:off x="7713481" y="5143077"/>
            <a:ext cx="848425" cy="797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isk Icon on Speedometer. High Risk Mete Graphic by DG-Studio · Creative  Fabrica">
            <a:extLst>
              <a:ext uri="{FF2B5EF4-FFF2-40B4-BE49-F238E27FC236}">
                <a16:creationId xmlns:a16="http://schemas.microsoft.com/office/drawing/2014/main" id="{C4099762-5B97-4349-8ADB-D35EB387AB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87" t="16642" r="18490" b="11845"/>
          <a:stretch/>
        </p:blipFill>
        <p:spPr bwMode="auto">
          <a:xfrm>
            <a:off x="6698888" y="5332211"/>
            <a:ext cx="800564" cy="601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Road-Safety Icons - Free SVG &amp; PNG Road-Safety Images - Noun Project">
            <a:extLst>
              <a:ext uri="{FF2B5EF4-FFF2-40B4-BE49-F238E27FC236}">
                <a16:creationId xmlns:a16="http://schemas.microsoft.com/office/drawing/2014/main" id="{B67AB9D7-8465-48A7-A47C-88C7F8497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820" y="1127674"/>
            <a:ext cx="854675" cy="8546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mergency Response Icon Images – Browse 16,943 Stock Photos, Vectors, and  Video | Adobe Stock">
            <a:extLst>
              <a:ext uri="{FF2B5EF4-FFF2-40B4-BE49-F238E27FC236}">
                <a16:creationId xmlns:a16="http://schemas.microsoft.com/office/drawing/2014/main" id="{02EC0F42-8653-428E-BD62-28BE1CAA3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71" t="25195" r="21172" b="23393"/>
          <a:stretch/>
        </p:blipFill>
        <p:spPr bwMode="auto">
          <a:xfrm>
            <a:off x="9372113" y="2107143"/>
            <a:ext cx="1064087" cy="9488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06D0E2E-346E-4484-A8F1-51C1E2DE3780}"/>
              </a:ext>
            </a:extLst>
          </p:cNvPr>
          <p:cNvPicPr>
            <a:picLocks noChangeAspect="1"/>
          </p:cNvPicPr>
          <p:nvPr/>
        </p:nvPicPr>
        <p:blipFill>
          <a:blip r:embed="rId6"/>
          <a:stretch>
            <a:fillRect/>
          </a:stretch>
        </p:blipFill>
        <p:spPr>
          <a:xfrm>
            <a:off x="10859308" y="1420743"/>
            <a:ext cx="858238" cy="1635211"/>
          </a:xfrm>
          <a:prstGeom prst="rect">
            <a:avLst/>
          </a:prstGeom>
        </p:spPr>
      </p:pic>
      <p:sp>
        <p:nvSpPr>
          <p:cNvPr id="2" name="Footer Placeholder 1">
            <a:extLst>
              <a:ext uri="{FF2B5EF4-FFF2-40B4-BE49-F238E27FC236}">
                <a16:creationId xmlns:a16="http://schemas.microsoft.com/office/drawing/2014/main" id="{10947457-58D2-DCE0-C1CF-A459F107E1D1}"/>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7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857893" y="3981656"/>
            <a:ext cx="399899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lgn="l">
              <a:defRPr/>
            </a:pPr>
            <a:r>
              <a:rPr lang="en-GB" sz="4000" b="1" dirty="0">
                <a:solidFill>
                  <a:srgbClr val="FFFFFF"/>
                </a:solidFill>
                <a:latin typeface="Calibri" panose="020F0502020204030204" pitchFamily="34" charset="0"/>
                <a:cs typeface="Calibri" panose="020F0502020204030204" pitchFamily="34" charset="0"/>
              </a:rPr>
              <a:t>Local Content </a:t>
            </a:r>
          </a:p>
          <a:p>
            <a:pPr lvl="0" algn="l">
              <a:defRPr/>
            </a:pPr>
            <a:r>
              <a:rPr lang="en-GB" sz="4000" b="1" dirty="0">
                <a:solidFill>
                  <a:srgbClr val="FFFFFF"/>
                </a:solidFill>
                <a:latin typeface="Calibri" panose="020F0502020204030204" pitchFamily="34" charset="0"/>
                <a:cs typeface="Calibri" panose="020F0502020204030204" pitchFamily="34" charset="0"/>
              </a:rPr>
              <a:t>Mechanisms</a:t>
            </a:r>
            <a:endParaRPr lang="en-GB" sz="4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Slide Number Placeholder 2">
            <a:extLst>
              <a:ext uri="{FF2B5EF4-FFF2-40B4-BE49-F238E27FC236}">
                <a16:creationId xmlns:a16="http://schemas.microsoft.com/office/drawing/2014/main" id="{5E898740-6B58-44F1-8450-854CC17032EB}"/>
              </a:ext>
            </a:extLst>
          </p:cNvPr>
          <p:cNvSpPr txBox="1">
            <a:spLocks/>
          </p:cNvSpPr>
          <p:nvPr/>
        </p:nvSpPr>
        <p:spPr>
          <a:xfrm>
            <a:off x="-154344" y="6525526"/>
            <a:ext cx="616226"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C8EB68E-E012-4BA0-8FC2-4838E88C4766}" type="slidenum">
              <a:rPr lang="it-IT" sz="1000" smtClean="0">
                <a:solidFill>
                  <a:srgbClr val="000000">
                    <a:lumMod val="50000"/>
                    <a:lumOff val="50000"/>
                  </a:srgbClr>
                </a:solidFill>
                <a:latin typeface="Calibri" panose="020F0502020204030204"/>
              </a:rPr>
              <a:pPr algn="r" fontAlgn="base">
                <a:spcBef>
                  <a:spcPct val="0"/>
                </a:spcBef>
                <a:spcAft>
                  <a:spcPct val="0"/>
                </a:spcAft>
                <a:defRPr/>
              </a:pPr>
              <a:t>27</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491249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501914" y="391757"/>
            <a:ext cx="11693982" cy="584775"/>
          </a:xfrm>
          <a:prstGeom prst="rect">
            <a:avLst/>
          </a:prstGeom>
          <a:noFill/>
        </p:spPr>
        <p:txBody>
          <a:bodyPr wrap="square">
            <a:spAutoFit/>
          </a:bodyPr>
          <a:lstStyle/>
          <a:p>
            <a:pPr algn="ctr"/>
            <a:r>
              <a:rPr lang="en-US" sz="3200" dirty="0">
                <a:solidFill>
                  <a:schemeClr val="accent1"/>
                </a:solidFill>
                <a:latin typeface="Calibri" panose="020F0502020204030204"/>
                <a:ea typeface="+mj-ea"/>
                <a:cs typeface="+mj-cs"/>
              </a:rPr>
              <a:t>S</a:t>
            </a:r>
            <a:r>
              <a:rPr lang="en-GB" sz="3200" dirty="0">
                <a:solidFill>
                  <a:schemeClr val="accent1"/>
                </a:solidFill>
                <a:latin typeface="Calibri" panose="020F0502020204030204"/>
                <a:ea typeface="+mj-ea"/>
                <a:cs typeface="+mj-cs"/>
              </a:rPr>
              <a:t>UPPORTING MECHANISMS FOR LOCAL COMPANIES</a:t>
            </a:r>
            <a:endParaRPr lang="en-GB" sz="3200" dirty="0">
              <a:solidFill>
                <a:srgbClr val="FF0000"/>
              </a:solidFill>
              <a:latin typeface="Calibri" panose="020F0502020204030204"/>
              <a:ea typeface="+mj-ea"/>
              <a:cs typeface="+mj-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506235" y="1214019"/>
            <a:ext cx="3970165" cy="6072152"/>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r>
              <a:rPr lang="en-US" dirty="0">
                <a:latin typeface="+mn-lt"/>
              </a:rPr>
              <a:t>CONTRACT IN </a:t>
            </a:r>
            <a:r>
              <a:rPr lang="en-US" b="1" dirty="0">
                <a:latin typeface="+mn-lt"/>
              </a:rPr>
              <a:t>EXCHANGE</a:t>
            </a:r>
            <a:r>
              <a:rPr lang="en-US" dirty="0">
                <a:latin typeface="+mn-lt"/>
              </a:rPr>
              <a:t> FOR INVESTMENTS</a:t>
            </a:r>
            <a:r>
              <a:rPr lang="ru-RU" dirty="0">
                <a:latin typeface="+mn-lt"/>
              </a:rPr>
              <a:t> (</a:t>
            </a:r>
            <a:r>
              <a:rPr lang="en-US" dirty="0">
                <a:latin typeface="+mn-lt"/>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algn="ctr"/>
              <a:r>
                <a:rPr lang="en-US" sz="1600" b="1" dirty="0">
                  <a:solidFill>
                    <a:srgbClr val="000000"/>
                  </a:solidFill>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algn="ctr"/>
              <a:r>
                <a:rPr lang="en-US" sz="1600" b="1" dirty="0">
                  <a:solidFill>
                    <a:srgbClr val="000000"/>
                  </a:solidFill>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algn="ctr">
              <a:spcBef>
                <a:spcPct val="0"/>
              </a:spcBef>
            </a:pPr>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algn="ctr"/>
              <a:r>
                <a:rPr lang="en-US" sz="1600" b="1" dirty="0">
                  <a:solidFill>
                    <a:srgbClr val="000000"/>
                  </a:solidFill>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algn="just">
              <a:lnSpc>
                <a:spcPts val="2415"/>
              </a:lnSpc>
            </a:pPr>
            <a:r>
              <a:rPr lang="en-US" sz="1200" dirty="0">
                <a:solidFill>
                  <a:srgbClr val="000000"/>
                </a:solidFill>
              </a:rPr>
              <a:t>C</a:t>
            </a:r>
            <a:r>
              <a:rPr lang="en-US" sz="1200" u="none" strike="noStrike" dirty="0">
                <a:solidFill>
                  <a:srgbClr val="000000"/>
                </a:solidFill>
              </a:rPr>
              <a:t>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lvl="1" indent="0" algn="just">
              <a:lnSpc>
                <a:spcPts val="2552"/>
              </a:lnSpc>
              <a:spcBef>
                <a:spcPct val="0"/>
              </a:spcBef>
            </a:pPr>
            <a:r>
              <a:rPr lang="en-US" sz="1400" u="none" strike="noStrike" dirty="0">
                <a:solidFill>
                  <a:srgbClr val="000000"/>
                </a:solidFill>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 name="Footer Placeholder 1">
            <a:extLst>
              <a:ext uri="{FF2B5EF4-FFF2-40B4-BE49-F238E27FC236}">
                <a16:creationId xmlns:a16="http://schemas.microsoft.com/office/drawing/2014/main" id="{88E97603-FBF8-555F-AA99-9CE87E729EFE}"/>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defTabSz="1219170" rtl="0" eaLnBrk="1" fontAlgn="auto" latinLnBrk="1" hangingPunct="1">
              <a:lnSpc>
                <a:spcPct val="100000"/>
              </a:lnSpc>
              <a:spcBef>
                <a:spcPct val="0"/>
              </a:spcBef>
              <a:spcAft>
                <a:spcPts val="0"/>
              </a:spcAft>
              <a:buClrTx/>
              <a:buSzTx/>
              <a:buFontTx/>
              <a:buNone/>
              <a:tabLst/>
              <a:defRPr/>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6" name="Slide Number Placeholder 2">
            <a:extLst>
              <a:ext uri="{FF2B5EF4-FFF2-40B4-BE49-F238E27FC236}">
                <a16:creationId xmlns:a16="http://schemas.microsoft.com/office/drawing/2014/main" id="{5B0B84DA-3EEB-4749-8A03-C13C04DEC7A3}"/>
              </a:ext>
            </a:extLst>
          </p:cNvPr>
          <p:cNvSpPr txBox="1">
            <a:spLocks/>
          </p:cNvSpPr>
          <p:nvPr/>
        </p:nvSpPr>
        <p:spPr>
          <a:xfrm>
            <a:off x="104274" y="6525526"/>
            <a:ext cx="616226"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900" smtClean="0">
                <a:solidFill>
                  <a:srgbClr val="000000">
                    <a:lumMod val="50000"/>
                    <a:lumOff val="50000"/>
                  </a:srgbClr>
                </a:solidFill>
                <a:latin typeface="Calibri" panose="020F0502020204030204"/>
              </a:rPr>
              <a:pPr fontAlgn="base">
                <a:spcBef>
                  <a:spcPct val="0"/>
                </a:spcBef>
                <a:spcAft>
                  <a:spcPct val="0"/>
                </a:spcAft>
                <a:defRPr/>
              </a:pPr>
              <a:t>29</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1006604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33489" y="4199252"/>
            <a:ext cx="3970446" cy="1200329"/>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FANS AND COMPRESSORS</a:t>
            </a:r>
            <a:endParaRPr lang="en-GB"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472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A658F79-FA69-4BB6-8DB0-464223497E1A}"/>
              </a:ext>
            </a:extLst>
          </p:cNvPr>
          <p:cNvSpPr>
            <a:spLocks noChangeAspect="1"/>
          </p:cNvSpPr>
          <p:nvPr/>
        </p:nvSpPr>
        <p:spPr>
          <a:xfrm>
            <a:off x="412386" y="1253315"/>
            <a:ext cx="2654259" cy="2513569"/>
          </a:xfrm>
          <a:prstGeom prst="roundRect">
            <a:avLst/>
          </a:prstGeom>
          <a:blipFill dpi="0" rotWithShape="1">
            <a:blip r:embed="rId2">
              <a:extLst>
                <a:ext uri="{28A0092B-C50C-407E-A947-70E740481C1C}">
                  <a14:useLocalDpi xmlns:a14="http://schemas.microsoft.com/office/drawing/2010/main" val="0"/>
                </a:ext>
              </a:extLst>
            </a:blip>
            <a:srcRect/>
            <a:stretch>
              <a:fillRect l="301" t="-3395" r="301" b="-339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4</a:t>
            </a:fld>
            <a:endParaRPr lang="it-IT" dirty="0"/>
          </a:p>
        </p:txBody>
      </p:sp>
      <p:sp>
        <p:nvSpPr>
          <p:cNvPr id="12" name="TextBox 11">
            <a:extLst>
              <a:ext uri="{FF2B5EF4-FFF2-40B4-BE49-F238E27FC236}">
                <a16:creationId xmlns:a16="http://schemas.microsoft.com/office/drawing/2014/main" id="{B8750233-8803-451F-8276-860E052D5480}"/>
              </a:ext>
            </a:extLst>
          </p:cNvPr>
          <p:cNvSpPr txBox="1"/>
          <p:nvPr/>
        </p:nvSpPr>
        <p:spPr>
          <a:xfrm>
            <a:off x="3446024" y="1128998"/>
            <a:ext cx="7798567" cy="4647426"/>
          </a:xfrm>
          <a:prstGeom prst="rect">
            <a:avLst/>
          </a:prstGeom>
          <a:noFill/>
        </p:spPr>
        <p:txBody>
          <a:bodyPr wrap="square" rtlCol="0">
            <a:spAutoFit/>
          </a:bodyPr>
          <a:lstStyle/>
          <a:p>
            <a:pPr lvl="1"/>
            <a:r>
              <a:rPr lang="en-GB" b="1" dirty="0">
                <a:solidFill>
                  <a:srgbClr val="01B1C9"/>
                </a:solidFill>
              </a:rPr>
              <a:t>Purpose:</a:t>
            </a:r>
          </a:p>
          <a:p>
            <a:pPr marL="804863" lvl="1" indent="-179388">
              <a:buClr>
                <a:srgbClr val="FFC000"/>
              </a:buClr>
              <a:buSzPct val="70000"/>
              <a:buFont typeface="Wingdings" panose="05000000000000000000" pitchFamily="2" charset="2"/>
              <a:buChar char="§"/>
            </a:pPr>
            <a:r>
              <a:rPr lang="en-GB" sz="1600" dirty="0">
                <a:solidFill>
                  <a:srgbClr val="01B1C9"/>
                </a:solidFill>
              </a:rPr>
              <a:t>C</a:t>
            </a:r>
            <a:r>
              <a:rPr lang="en-GB" sz="1600" b="0" i="0" dirty="0">
                <a:solidFill>
                  <a:srgbClr val="01B1C9"/>
                </a:solidFill>
                <a:effectLst/>
              </a:rPr>
              <a:t>ooling fans is to blow cold air and drive hot air out of the environment.</a:t>
            </a:r>
          </a:p>
          <a:p>
            <a:pPr marL="804863" lvl="1" indent="-179388">
              <a:buClr>
                <a:srgbClr val="FFC000"/>
              </a:buClr>
              <a:buSzPct val="70000"/>
              <a:buFont typeface="Wingdings" panose="05000000000000000000" pitchFamily="2" charset="2"/>
              <a:buChar char="§"/>
            </a:pPr>
            <a:r>
              <a:rPr lang="en-GB" sz="1600" dirty="0">
                <a:solidFill>
                  <a:srgbClr val="01B1C9"/>
                </a:solidFill>
              </a:rPr>
              <a:t>The main benefit of using air cooler is the elimination of an auxiliary water supply</a:t>
            </a:r>
            <a:endParaRPr lang="en-GB" sz="1600" b="0" i="0" dirty="0">
              <a:solidFill>
                <a:srgbClr val="01B1C9"/>
              </a:solidFill>
              <a:effectLst/>
            </a:endParaRPr>
          </a:p>
          <a:p>
            <a:pPr lvl="1"/>
            <a:endParaRPr lang="en-GB" altLang="ko-KR" sz="1600" dirty="0">
              <a:solidFill>
                <a:srgbClr val="01B1C9"/>
              </a:solidFill>
              <a:cs typeface="Calibri" panose="020F0502020204030204" pitchFamily="34" charset="0"/>
            </a:endParaRPr>
          </a:p>
          <a:p>
            <a:pPr lvl="1"/>
            <a:r>
              <a:rPr lang="en-GB" altLang="ko-KR" b="1" dirty="0">
                <a:solidFill>
                  <a:srgbClr val="01B1C9"/>
                </a:solidFill>
                <a:cs typeface="Calibri" panose="020F0502020204030204" pitchFamily="34" charset="0"/>
              </a:rPr>
              <a:t>Fundamental Components:</a:t>
            </a:r>
          </a:p>
          <a:p>
            <a:pPr marL="804863" lvl="1" indent="-179388">
              <a:buClr>
                <a:srgbClr val="FFC000"/>
              </a:buClr>
              <a:buSzPct val="70000"/>
              <a:buFont typeface="Wingdings" panose="05000000000000000000" pitchFamily="2" charset="2"/>
              <a:buChar char="§"/>
            </a:pPr>
            <a:r>
              <a:rPr lang="en-GB" altLang="ko-KR" sz="1600" dirty="0">
                <a:solidFill>
                  <a:srgbClr val="01B1C9"/>
                </a:solidFill>
                <a:cs typeface="Calibri" panose="020F0502020204030204" pitchFamily="34" charset="0"/>
              </a:rPr>
              <a:t>	</a:t>
            </a:r>
            <a:r>
              <a:rPr lang="en-GB" altLang="ko-KR" sz="1600" dirty="0">
                <a:solidFill>
                  <a:srgbClr val="01B1C9"/>
                </a:solidFill>
              </a:rPr>
              <a:t>Motor</a:t>
            </a:r>
          </a:p>
          <a:p>
            <a:pPr marL="804863" lvl="1" indent="-179388">
              <a:buClr>
                <a:srgbClr val="FFC000"/>
              </a:buClr>
              <a:buSzPct val="70000"/>
              <a:buFont typeface="Wingdings" panose="05000000000000000000" pitchFamily="2" charset="2"/>
              <a:buChar char="§"/>
            </a:pPr>
            <a:r>
              <a:rPr lang="en-GB" altLang="ko-KR" sz="1600" dirty="0">
                <a:solidFill>
                  <a:srgbClr val="01B1C9"/>
                </a:solidFill>
              </a:rPr>
              <a:t>	Rotor shaft</a:t>
            </a:r>
          </a:p>
          <a:p>
            <a:pPr marL="804863" lvl="1" indent="-179388">
              <a:buClr>
                <a:srgbClr val="FFC000"/>
              </a:buClr>
              <a:buSzPct val="70000"/>
              <a:buFont typeface="Wingdings" panose="05000000000000000000" pitchFamily="2" charset="2"/>
              <a:buChar char="§"/>
            </a:pPr>
            <a:r>
              <a:rPr lang="en-GB" altLang="ko-KR" sz="1600" dirty="0">
                <a:solidFill>
                  <a:srgbClr val="01B1C9"/>
                </a:solidFill>
              </a:rPr>
              <a:t>	Impeller blades</a:t>
            </a:r>
          </a:p>
          <a:p>
            <a:pPr marL="804863" lvl="1" indent="-179388">
              <a:buClr>
                <a:srgbClr val="FFC000"/>
              </a:buClr>
              <a:buSzPct val="70000"/>
              <a:buFont typeface="Wingdings" panose="05000000000000000000" pitchFamily="2" charset="2"/>
              <a:buChar char="§"/>
            </a:pPr>
            <a:r>
              <a:rPr lang="en-GB" altLang="ko-KR" sz="1600" dirty="0">
                <a:solidFill>
                  <a:srgbClr val="01B1C9"/>
                </a:solidFill>
              </a:rPr>
              <a:t>	Pulleys and Belt/Gearbox</a:t>
            </a:r>
          </a:p>
          <a:p>
            <a:pPr marL="804863" lvl="1" indent="-179388">
              <a:buClr>
                <a:srgbClr val="FFC000"/>
              </a:buClr>
              <a:buSzPct val="70000"/>
              <a:buFont typeface="Wingdings" panose="05000000000000000000" pitchFamily="2" charset="2"/>
              <a:buChar char="§"/>
            </a:pPr>
            <a:r>
              <a:rPr lang="en-GB" altLang="ko-KR" sz="1600" dirty="0">
                <a:solidFill>
                  <a:srgbClr val="01B1C9"/>
                </a:solidFill>
              </a:rPr>
              <a:t>	Bearings</a:t>
            </a:r>
          </a:p>
          <a:p>
            <a:pPr lvl="1"/>
            <a:endParaRPr lang="en-GB" altLang="ko-KR" sz="1600" b="1" dirty="0">
              <a:solidFill>
                <a:srgbClr val="01B1C9"/>
              </a:solidFill>
              <a:cs typeface="Calibri" panose="020F0502020204030204" pitchFamily="34" charset="0"/>
            </a:endParaRPr>
          </a:p>
          <a:p>
            <a:pPr lvl="1"/>
            <a:r>
              <a:rPr lang="en-GB" altLang="ko-KR" b="1" dirty="0">
                <a:solidFill>
                  <a:srgbClr val="01B1C9"/>
                </a:solidFill>
                <a:cs typeface="Calibri" panose="020F0502020204030204" pitchFamily="34" charset="0"/>
              </a:rPr>
              <a:t>Various Accessories:</a:t>
            </a:r>
          </a:p>
          <a:p>
            <a:pPr marL="898525" lvl="1" indent="-273050">
              <a:buClr>
                <a:srgbClr val="FFC000"/>
              </a:buClr>
              <a:buSzPct val="70000"/>
              <a:buFont typeface="Wingdings" panose="05000000000000000000" pitchFamily="2" charset="2"/>
              <a:buChar char="§"/>
            </a:pPr>
            <a:r>
              <a:rPr lang="en-GB" altLang="ko-KR" sz="1600" dirty="0">
                <a:solidFill>
                  <a:srgbClr val="01B1C9"/>
                </a:solidFill>
                <a:cs typeface="Calibri" panose="020F0502020204030204" pitchFamily="34" charset="0"/>
              </a:rPr>
              <a:t>	</a:t>
            </a:r>
            <a:r>
              <a:rPr lang="en-GB" altLang="ko-KR" sz="1600" dirty="0">
                <a:solidFill>
                  <a:srgbClr val="01B1C9"/>
                </a:solidFill>
              </a:rPr>
              <a:t>Vibration switches/sensors</a:t>
            </a:r>
          </a:p>
          <a:p>
            <a:pPr marL="898525" lvl="1" indent="-273050">
              <a:buClr>
                <a:srgbClr val="FFC000"/>
              </a:buClr>
              <a:buSzPct val="70000"/>
              <a:buFont typeface="Wingdings" panose="05000000000000000000" pitchFamily="2" charset="2"/>
              <a:buChar char="§"/>
            </a:pPr>
            <a:r>
              <a:rPr lang="en-GB" altLang="ko-KR" sz="1600" dirty="0">
                <a:solidFill>
                  <a:srgbClr val="01B1C9"/>
                </a:solidFill>
              </a:rPr>
              <a:t>	Lovers (manual or automatic)</a:t>
            </a:r>
          </a:p>
          <a:p>
            <a:pPr lvl="1"/>
            <a:endParaRPr lang="en-GB" altLang="ko-KR" sz="1600" dirty="0">
              <a:solidFill>
                <a:srgbClr val="01B1C9"/>
              </a:solidFill>
              <a:cs typeface="Calibri" panose="020F0502020204030204" pitchFamily="34" charset="0"/>
            </a:endParaRPr>
          </a:p>
          <a:p>
            <a:pPr lvl="1"/>
            <a:r>
              <a:rPr lang="en-GB" altLang="ko-KR" b="1" dirty="0">
                <a:solidFill>
                  <a:srgbClr val="01B1C9"/>
                </a:solidFill>
                <a:cs typeface="Calibri" panose="020F0502020204030204" pitchFamily="34" charset="0"/>
              </a:rPr>
              <a:t>Configurations:</a:t>
            </a:r>
          </a:p>
          <a:p>
            <a:pPr marL="898525" lvl="1" indent="-273050">
              <a:buClr>
                <a:srgbClr val="FFC000"/>
              </a:buClr>
              <a:buSzPct val="70000"/>
              <a:buFont typeface="Wingdings" panose="05000000000000000000" pitchFamily="2" charset="2"/>
              <a:buChar char="§"/>
            </a:pPr>
            <a:r>
              <a:rPr lang="en-GB" altLang="ko-KR" sz="1600" b="1" dirty="0">
                <a:solidFill>
                  <a:srgbClr val="01B1C9"/>
                </a:solidFill>
                <a:cs typeface="Calibri" panose="020F0502020204030204" pitchFamily="34" charset="0"/>
              </a:rPr>
              <a:t>	</a:t>
            </a:r>
            <a:r>
              <a:rPr lang="en-GB" altLang="ko-KR" sz="1600" dirty="0">
                <a:solidFill>
                  <a:srgbClr val="01B1C9"/>
                </a:solidFill>
                <a:cs typeface="Calibri" panose="020F0502020204030204" pitchFamily="34" charset="0"/>
              </a:rPr>
              <a:t>Forced type – fans located below bundles</a:t>
            </a:r>
          </a:p>
          <a:p>
            <a:pPr marL="898525" lvl="1" indent="-273050">
              <a:buClr>
                <a:srgbClr val="FFC000"/>
              </a:buClr>
              <a:buSzPct val="70000"/>
              <a:buFont typeface="Wingdings" panose="05000000000000000000" pitchFamily="2" charset="2"/>
              <a:buChar char="§"/>
            </a:pPr>
            <a:r>
              <a:rPr lang="en-GB" altLang="ko-KR" sz="1600" b="1" dirty="0">
                <a:solidFill>
                  <a:srgbClr val="01B1C9"/>
                </a:solidFill>
                <a:cs typeface="Calibri" panose="020F0502020204030204" pitchFamily="34" charset="0"/>
              </a:rPr>
              <a:t>	</a:t>
            </a:r>
            <a:r>
              <a:rPr lang="en-GB" altLang="ko-KR" sz="1600" dirty="0">
                <a:solidFill>
                  <a:srgbClr val="01B1C9"/>
                </a:solidFill>
                <a:cs typeface="Calibri" panose="020F0502020204030204" pitchFamily="34" charset="0"/>
              </a:rPr>
              <a:t>Induced type -  fans located above bundles </a:t>
            </a:r>
            <a:endParaRPr lang="en-GB" altLang="ko-KR" sz="1600" dirty="0">
              <a:solidFill>
                <a:srgbClr val="01B1C9"/>
              </a:solidFill>
              <a:latin typeface="DIN Next"/>
              <a:cs typeface="Calibri" panose="020F0502020204030204" pitchFamily="34" charset="0"/>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11285"/>
            <a:ext cx="12192000" cy="69695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FAN OVERVIEW </a:t>
            </a:r>
            <a:endParaRPr lang="en-GB" sz="3200" dirty="0">
              <a:solidFill>
                <a:srgbClr val="01B1C9"/>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7B9D7E3-8270-433C-8BB6-51DB560A4406}"/>
              </a:ext>
            </a:extLst>
          </p:cNvPr>
          <p:cNvSpPr>
            <a:spLocks noChangeAspect="1"/>
          </p:cNvSpPr>
          <p:nvPr/>
        </p:nvSpPr>
        <p:spPr>
          <a:xfrm>
            <a:off x="947408" y="3887639"/>
            <a:ext cx="2654259" cy="251356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Footer Placeholder 1">
            <a:extLst>
              <a:ext uri="{FF2B5EF4-FFF2-40B4-BE49-F238E27FC236}">
                <a16:creationId xmlns:a16="http://schemas.microsoft.com/office/drawing/2014/main" id="{140589AA-470F-0DFC-5401-D63C2FA87342}"/>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020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710629-7349-4ADF-8A34-AB4F9B0B1A0B}"/>
              </a:ext>
            </a:extLst>
          </p:cNvPr>
          <p:cNvSpPr>
            <a:spLocks noGrp="1"/>
          </p:cNvSpPr>
          <p:nvPr>
            <p:ph type="sldNum" sz="quarter" idx="12"/>
          </p:nvPr>
        </p:nvSpPr>
        <p:spPr/>
        <p:txBody>
          <a:bodyPr/>
          <a:lstStyle/>
          <a:p>
            <a:fld id="{A1EA0EE8-F7EB-4374-9F2A-CCC72ADA4E99}" type="slidenum">
              <a:rPr lang="en-GB" smtClean="0"/>
              <a:pPr/>
              <a:t>5</a:t>
            </a:fld>
            <a:endParaRPr lang="en-GB" dirty="0"/>
          </a:p>
        </p:txBody>
      </p:sp>
      <p:sp>
        <p:nvSpPr>
          <p:cNvPr id="6" name="Title 1">
            <a:extLst>
              <a:ext uri="{FF2B5EF4-FFF2-40B4-BE49-F238E27FC236}">
                <a16:creationId xmlns:a16="http://schemas.microsoft.com/office/drawing/2014/main" id="{5DFE196B-B0C7-4F11-BFD8-E930D3B71599}"/>
              </a:ext>
            </a:extLst>
          </p:cNvPr>
          <p:cNvSpPr txBox="1">
            <a:spLocks/>
          </p:cNvSpPr>
          <p:nvPr/>
        </p:nvSpPr>
        <p:spPr>
          <a:xfrm>
            <a:off x="7210" y="311285"/>
            <a:ext cx="12192000" cy="69695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a:defRPr/>
            </a:pPr>
            <a:r>
              <a:rPr lang="en-US" sz="3200" dirty="0">
                <a:solidFill>
                  <a:srgbClr val="00ABC5"/>
                </a:solidFill>
                <a:latin typeface="Calibri" panose="020F0502020204030204" pitchFamily="34" charset="0"/>
                <a:cs typeface="Calibri" panose="020F0502020204030204" pitchFamily="34" charset="0"/>
              </a:rPr>
              <a:t>FANS MAINTENANCE STRATEGY</a:t>
            </a:r>
            <a:endParaRPr lang="en-GB" sz="3200" dirty="0">
              <a:solidFill>
                <a:srgbClr val="00ABC5"/>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C5248F5-DA00-45A8-B345-037FD2DCAD75}"/>
              </a:ext>
            </a:extLst>
          </p:cNvPr>
          <p:cNvSpPr txBox="1"/>
          <p:nvPr/>
        </p:nvSpPr>
        <p:spPr>
          <a:xfrm>
            <a:off x="1080579" y="1194693"/>
            <a:ext cx="1060315" cy="769441"/>
          </a:xfrm>
          <a:prstGeom prst="rect">
            <a:avLst/>
          </a:prstGeom>
          <a:noFill/>
        </p:spPr>
        <p:txBody>
          <a:bodyPr wrap="square" rtlCol="0">
            <a:spAutoFit/>
          </a:bodyPr>
          <a:lstStyle/>
          <a:p>
            <a:pPr algn="l"/>
            <a:r>
              <a:rPr lang="en-US" sz="4400" b="1" dirty="0">
                <a:solidFill>
                  <a:schemeClr val="accent1"/>
                </a:solidFill>
              </a:rPr>
              <a:t>280</a:t>
            </a:r>
            <a:endParaRPr lang="en-GB" sz="4400" b="1" dirty="0">
              <a:solidFill>
                <a:schemeClr val="accent1"/>
              </a:solidFill>
            </a:endParaRPr>
          </a:p>
        </p:txBody>
      </p:sp>
      <p:sp>
        <p:nvSpPr>
          <p:cNvPr id="10" name="TextBox 9">
            <a:extLst>
              <a:ext uri="{FF2B5EF4-FFF2-40B4-BE49-F238E27FC236}">
                <a16:creationId xmlns:a16="http://schemas.microsoft.com/office/drawing/2014/main" id="{0A6E86D3-572A-4432-B13B-8687A694C587}"/>
              </a:ext>
            </a:extLst>
          </p:cNvPr>
          <p:cNvSpPr txBox="1"/>
          <p:nvPr/>
        </p:nvSpPr>
        <p:spPr>
          <a:xfrm>
            <a:off x="2209799" y="1410136"/>
            <a:ext cx="9694025" cy="461665"/>
          </a:xfrm>
          <a:prstGeom prst="rect">
            <a:avLst/>
          </a:prstGeom>
          <a:noFill/>
        </p:spPr>
        <p:txBody>
          <a:bodyPr wrap="square" rtlCol="0">
            <a:spAutoFit/>
          </a:bodyPr>
          <a:lstStyle/>
          <a:p>
            <a:pPr algn="l"/>
            <a:r>
              <a:rPr lang="en-US" sz="2400" dirty="0">
                <a:solidFill>
                  <a:srgbClr val="01B1C9"/>
                </a:solidFill>
              </a:rPr>
              <a:t>Fans are installed over KPO Facilities, cooling process and auxiliary fluids</a:t>
            </a:r>
            <a:endParaRPr lang="en-US" altLang="ko-KR" sz="2400" dirty="0">
              <a:solidFill>
                <a:srgbClr val="01B1C9"/>
              </a:solidFill>
              <a:cs typeface="Calibri" panose="020F0502020204030204" pitchFamily="34" charset="0"/>
            </a:endParaRPr>
          </a:p>
        </p:txBody>
      </p:sp>
      <p:sp>
        <p:nvSpPr>
          <p:cNvPr id="11" name="TextBox 10">
            <a:extLst>
              <a:ext uri="{FF2B5EF4-FFF2-40B4-BE49-F238E27FC236}">
                <a16:creationId xmlns:a16="http://schemas.microsoft.com/office/drawing/2014/main" id="{D802C7D1-7AE0-4A9B-BADE-7C10D039E08E}"/>
              </a:ext>
            </a:extLst>
          </p:cNvPr>
          <p:cNvSpPr txBox="1"/>
          <p:nvPr/>
        </p:nvSpPr>
        <p:spPr>
          <a:xfrm>
            <a:off x="2140894" y="2207294"/>
            <a:ext cx="1060315" cy="769441"/>
          </a:xfrm>
          <a:prstGeom prst="rect">
            <a:avLst/>
          </a:prstGeom>
          <a:noFill/>
        </p:spPr>
        <p:txBody>
          <a:bodyPr wrap="square" rtlCol="0">
            <a:spAutoFit/>
          </a:bodyPr>
          <a:lstStyle/>
          <a:p>
            <a:pPr algn="l"/>
            <a:r>
              <a:rPr lang="en-US" sz="4400" b="1" dirty="0">
                <a:solidFill>
                  <a:schemeClr val="accent1"/>
                </a:solidFill>
              </a:rPr>
              <a:t>PM</a:t>
            </a:r>
            <a:endParaRPr lang="en-GB" sz="4400" b="1" dirty="0">
              <a:solidFill>
                <a:schemeClr val="accent1"/>
              </a:solidFill>
            </a:endParaRPr>
          </a:p>
        </p:txBody>
      </p:sp>
      <p:sp>
        <p:nvSpPr>
          <p:cNvPr id="12" name="TextBox 11">
            <a:extLst>
              <a:ext uri="{FF2B5EF4-FFF2-40B4-BE49-F238E27FC236}">
                <a16:creationId xmlns:a16="http://schemas.microsoft.com/office/drawing/2014/main" id="{E8C6FF3B-85F0-4F48-BF3E-C5795EB69C5B}"/>
              </a:ext>
            </a:extLst>
          </p:cNvPr>
          <p:cNvSpPr txBox="1"/>
          <p:nvPr/>
        </p:nvSpPr>
        <p:spPr>
          <a:xfrm>
            <a:off x="3280598" y="2328621"/>
            <a:ext cx="6908374" cy="1938992"/>
          </a:xfrm>
          <a:prstGeom prst="rect">
            <a:avLst/>
          </a:prstGeom>
          <a:noFill/>
        </p:spPr>
        <p:txBody>
          <a:bodyPr wrap="square" rtlCol="0">
            <a:spAutoFit/>
          </a:bodyPr>
          <a:lstStyle/>
          <a:p>
            <a:pPr algn="l"/>
            <a:r>
              <a:rPr lang="en-US" altLang="ko-KR" sz="2400" dirty="0">
                <a:solidFill>
                  <a:srgbClr val="01B1C9"/>
                </a:solidFill>
                <a:cs typeface="Calibri" panose="020F0502020204030204" pitchFamily="34" charset="0"/>
              </a:rPr>
              <a:t>6 Months preventive maintenance inspection is conducted:</a:t>
            </a:r>
          </a:p>
          <a:p>
            <a:pPr marL="609600" indent="-342900" algn="l">
              <a:buClr>
                <a:srgbClr val="FFC000"/>
              </a:buClr>
              <a:buSzPct val="70000"/>
              <a:buFont typeface="Wingdings" panose="05000000000000000000" pitchFamily="2" charset="2"/>
              <a:buChar char="§"/>
            </a:pPr>
            <a:r>
              <a:rPr lang="en-US" altLang="ko-KR" sz="2400" dirty="0">
                <a:solidFill>
                  <a:srgbClr val="01B1C9"/>
                </a:solidFill>
                <a:cs typeface="Calibri" panose="020F0502020204030204" pitchFamily="34" charset="0"/>
              </a:rPr>
              <a:t>Visual inspection</a:t>
            </a:r>
          </a:p>
          <a:p>
            <a:pPr marL="609600" indent="-342900" algn="l">
              <a:buClr>
                <a:srgbClr val="FFC000"/>
              </a:buClr>
              <a:buSzPct val="70000"/>
              <a:buFont typeface="Wingdings" panose="05000000000000000000" pitchFamily="2" charset="2"/>
              <a:buChar char="§"/>
            </a:pPr>
            <a:r>
              <a:rPr lang="en-US" altLang="ko-KR" sz="2400" dirty="0">
                <a:solidFill>
                  <a:srgbClr val="01B1C9"/>
                </a:solidFill>
                <a:cs typeface="Calibri" panose="020F0502020204030204" pitchFamily="34" charset="0"/>
              </a:rPr>
              <a:t>Greasing</a:t>
            </a:r>
          </a:p>
          <a:p>
            <a:pPr marL="609600" indent="-342900" algn="l">
              <a:buClr>
                <a:srgbClr val="FFC000"/>
              </a:buClr>
              <a:buSzPct val="70000"/>
              <a:buFont typeface="Wingdings" panose="05000000000000000000" pitchFamily="2" charset="2"/>
              <a:buChar char="§"/>
            </a:pPr>
            <a:r>
              <a:rPr lang="en-US" altLang="ko-KR" sz="2400" dirty="0">
                <a:solidFill>
                  <a:srgbClr val="01B1C9"/>
                </a:solidFill>
                <a:cs typeface="Calibri" panose="020F0502020204030204" pitchFamily="34" charset="0"/>
              </a:rPr>
              <a:t>Belt tensioning</a:t>
            </a:r>
          </a:p>
        </p:txBody>
      </p:sp>
      <p:sp>
        <p:nvSpPr>
          <p:cNvPr id="13" name="TextBox 12">
            <a:extLst>
              <a:ext uri="{FF2B5EF4-FFF2-40B4-BE49-F238E27FC236}">
                <a16:creationId xmlns:a16="http://schemas.microsoft.com/office/drawing/2014/main" id="{81D15D8F-9387-40D1-941A-A575D02B4D94}"/>
              </a:ext>
            </a:extLst>
          </p:cNvPr>
          <p:cNvSpPr txBox="1"/>
          <p:nvPr/>
        </p:nvSpPr>
        <p:spPr>
          <a:xfrm>
            <a:off x="3201209" y="4442102"/>
            <a:ext cx="1876630" cy="1077218"/>
          </a:xfrm>
          <a:prstGeom prst="rect">
            <a:avLst/>
          </a:prstGeom>
          <a:noFill/>
        </p:spPr>
        <p:txBody>
          <a:bodyPr wrap="square" rtlCol="0">
            <a:spAutoFit/>
          </a:bodyPr>
          <a:lstStyle/>
          <a:p>
            <a:pPr algn="l"/>
            <a:r>
              <a:rPr lang="en-US" sz="3200" b="1" dirty="0">
                <a:solidFill>
                  <a:schemeClr val="accent1"/>
                </a:solidFill>
              </a:rPr>
              <a:t>Failure Mode</a:t>
            </a:r>
            <a:endParaRPr lang="en-GB" sz="3200" b="1" dirty="0">
              <a:solidFill>
                <a:schemeClr val="accent1"/>
              </a:solidFill>
            </a:endParaRPr>
          </a:p>
        </p:txBody>
      </p:sp>
      <p:sp>
        <p:nvSpPr>
          <p:cNvPr id="14" name="TextBox 13">
            <a:extLst>
              <a:ext uri="{FF2B5EF4-FFF2-40B4-BE49-F238E27FC236}">
                <a16:creationId xmlns:a16="http://schemas.microsoft.com/office/drawing/2014/main" id="{9F9B54CF-6479-42D9-8438-77A14F5EA2B1}"/>
              </a:ext>
            </a:extLst>
          </p:cNvPr>
          <p:cNvSpPr txBox="1"/>
          <p:nvPr/>
        </p:nvSpPr>
        <p:spPr>
          <a:xfrm>
            <a:off x="4695475" y="4493536"/>
            <a:ext cx="6908374" cy="1569660"/>
          </a:xfrm>
          <a:prstGeom prst="rect">
            <a:avLst/>
          </a:prstGeom>
          <a:noFill/>
        </p:spPr>
        <p:txBody>
          <a:bodyPr wrap="square" rtlCol="0">
            <a:spAutoFit/>
          </a:bodyPr>
          <a:lstStyle/>
          <a:p>
            <a:pPr algn="l"/>
            <a:r>
              <a:rPr lang="en-US" sz="2400" dirty="0">
                <a:solidFill>
                  <a:srgbClr val="01B1C9"/>
                </a:solidFill>
              </a:rPr>
              <a:t>Frequent Failures:</a:t>
            </a:r>
          </a:p>
          <a:p>
            <a:pPr marL="538163" indent="-271463" algn="l">
              <a:buClr>
                <a:srgbClr val="FFC000"/>
              </a:buClr>
              <a:buSzPct val="70000"/>
              <a:buFont typeface="Wingdings" panose="05000000000000000000" pitchFamily="2" charset="2"/>
              <a:buChar char="§"/>
            </a:pPr>
            <a:r>
              <a:rPr lang="en-US" altLang="ko-KR" sz="2400" dirty="0">
                <a:solidFill>
                  <a:srgbClr val="01B1C9"/>
                </a:solidFill>
                <a:cs typeface="Calibri" panose="020F0502020204030204" pitchFamily="34" charset="0"/>
              </a:rPr>
              <a:t>Belts</a:t>
            </a:r>
          </a:p>
          <a:p>
            <a:pPr marL="538163" indent="-271463" algn="l">
              <a:buClr>
                <a:srgbClr val="FFC000"/>
              </a:buClr>
              <a:buSzPct val="70000"/>
              <a:buFont typeface="Wingdings" panose="05000000000000000000" pitchFamily="2" charset="2"/>
              <a:buChar char="§"/>
            </a:pPr>
            <a:r>
              <a:rPr lang="en-US" altLang="ko-KR" sz="2400" dirty="0">
                <a:solidFill>
                  <a:srgbClr val="01B1C9"/>
                </a:solidFill>
                <a:cs typeface="Calibri" panose="020F0502020204030204" pitchFamily="34" charset="0"/>
              </a:rPr>
              <a:t>High Vibration</a:t>
            </a:r>
          </a:p>
          <a:p>
            <a:pPr marL="538163" indent="-271463" algn="l">
              <a:buClr>
                <a:srgbClr val="FFC000"/>
              </a:buClr>
              <a:buSzPct val="70000"/>
              <a:buFont typeface="Wingdings" panose="05000000000000000000" pitchFamily="2" charset="2"/>
              <a:buChar char="§"/>
            </a:pPr>
            <a:r>
              <a:rPr lang="en-US" altLang="ko-KR" sz="2400" dirty="0">
                <a:solidFill>
                  <a:srgbClr val="01B1C9"/>
                </a:solidFill>
                <a:cs typeface="Calibri" panose="020F0502020204030204" pitchFamily="34" charset="0"/>
              </a:rPr>
              <a:t>Pulley</a:t>
            </a:r>
          </a:p>
        </p:txBody>
      </p:sp>
      <p:sp>
        <p:nvSpPr>
          <p:cNvPr id="2" name="Footer Placeholder 1">
            <a:extLst>
              <a:ext uri="{FF2B5EF4-FFF2-40B4-BE49-F238E27FC236}">
                <a16:creationId xmlns:a16="http://schemas.microsoft.com/office/drawing/2014/main" id="{33A6EDD2-04CF-6BA2-217C-C21819F752BC}"/>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9680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4490B6-903A-4AC6-9985-83CF2BB4C23E}"/>
              </a:ext>
            </a:extLst>
          </p:cNvPr>
          <p:cNvSpPr>
            <a:spLocks noGrp="1"/>
          </p:cNvSpPr>
          <p:nvPr>
            <p:ph type="sldNum" sz="quarter" idx="12"/>
          </p:nvPr>
        </p:nvSpPr>
        <p:spPr/>
        <p:txBody>
          <a:bodyPr/>
          <a:lstStyle/>
          <a:p>
            <a:fld id="{A1EA0EE8-F7EB-4374-9F2A-CCC72ADA4E99}" type="slidenum">
              <a:rPr lang="en-GB" smtClean="0"/>
              <a:pPr/>
              <a:t>6</a:t>
            </a:fld>
            <a:endParaRPr lang="en-GB" dirty="0"/>
          </a:p>
        </p:txBody>
      </p:sp>
      <p:sp>
        <p:nvSpPr>
          <p:cNvPr id="6" name="Title 1">
            <a:extLst>
              <a:ext uri="{FF2B5EF4-FFF2-40B4-BE49-F238E27FC236}">
                <a16:creationId xmlns:a16="http://schemas.microsoft.com/office/drawing/2014/main" id="{90ED07AC-8758-4F10-AFCB-6DED9112A635}"/>
              </a:ext>
            </a:extLst>
          </p:cNvPr>
          <p:cNvSpPr txBox="1">
            <a:spLocks/>
          </p:cNvSpPr>
          <p:nvPr/>
        </p:nvSpPr>
        <p:spPr>
          <a:xfrm>
            <a:off x="7210" y="311285"/>
            <a:ext cx="12192000" cy="69695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COMPRESSORS OVERVIEW</a:t>
            </a:r>
            <a:endParaRPr lang="en-GB" sz="3200" dirty="0">
              <a:solidFill>
                <a:srgbClr val="01B1C9"/>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E3620C6-991D-45DF-ACCE-4B26296355E2}"/>
              </a:ext>
            </a:extLst>
          </p:cNvPr>
          <p:cNvSpPr txBox="1"/>
          <p:nvPr/>
        </p:nvSpPr>
        <p:spPr>
          <a:xfrm>
            <a:off x="3823854" y="1161449"/>
            <a:ext cx="7955759" cy="4985980"/>
          </a:xfrm>
          <a:prstGeom prst="rect">
            <a:avLst/>
          </a:prstGeom>
          <a:noFill/>
        </p:spPr>
        <p:txBody>
          <a:bodyPr wrap="square">
            <a:spAutoFit/>
          </a:bodyPr>
          <a:lstStyle/>
          <a:p>
            <a:pPr algn="l"/>
            <a:r>
              <a:rPr lang="en-GB" sz="2000" b="1" i="0" dirty="0">
                <a:solidFill>
                  <a:srgbClr val="01B1C9"/>
                </a:solidFill>
                <a:effectLst/>
              </a:rPr>
              <a:t>Centrifugal Compressors </a:t>
            </a:r>
            <a:r>
              <a:rPr lang="en-GB" sz="2000" i="0" dirty="0">
                <a:solidFill>
                  <a:srgbClr val="01B1C9"/>
                </a:solidFill>
                <a:effectLst/>
              </a:rPr>
              <a:t>(API 617)</a:t>
            </a:r>
          </a:p>
          <a:p>
            <a:pPr algn="l"/>
            <a:endParaRPr lang="en-GB" sz="2000" i="0" dirty="0">
              <a:solidFill>
                <a:srgbClr val="01B1C9"/>
              </a:solidFill>
              <a:effectLst/>
            </a:endParaRPr>
          </a:p>
          <a:p>
            <a:pPr algn="l"/>
            <a:r>
              <a:rPr lang="en-GB" sz="2000" b="1" i="0" dirty="0">
                <a:solidFill>
                  <a:srgbClr val="01B1C9"/>
                </a:solidFill>
                <a:effectLst/>
              </a:rPr>
              <a:t>	Working Principle</a:t>
            </a:r>
            <a:r>
              <a:rPr lang="en-GB" sz="2000" b="0" i="0" dirty="0">
                <a:solidFill>
                  <a:srgbClr val="01B1C9"/>
                </a:solidFill>
                <a:effectLst/>
              </a:rPr>
              <a:t>: Uses a rotating impeller to accelerate gas, which is 	then diffused to increase pressure.</a:t>
            </a:r>
          </a:p>
          <a:p>
            <a:pPr algn="l"/>
            <a:r>
              <a:rPr lang="en-GB" sz="2000" dirty="0">
                <a:solidFill>
                  <a:srgbClr val="01B1C9"/>
                </a:solidFill>
              </a:rPr>
              <a:t>	</a:t>
            </a:r>
          </a:p>
          <a:p>
            <a:r>
              <a:rPr lang="en-GB" sz="2000" dirty="0">
                <a:solidFill>
                  <a:srgbClr val="01B1C9"/>
                </a:solidFill>
              </a:rPr>
              <a:t>	</a:t>
            </a:r>
            <a:r>
              <a:rPr lang="en-GB" altLang="ko-KR" sz="2000" b="1" dirty="0">
                <a:solidFill>
                  <a:srgbClr val="01B1C9"/>
                </a:solidFill>
                <a:cs typeface="Calibri" panose="020F0502020204030204" pitchFamily="34" charset="0"/>
              </a:rPr>
              <a:t>Fundamental Components: </a:t>
            </a:r>
            <a:r>
              <a:rPr lang="en-GB" altLang="ko-KR" sz="2000" dirty="0">
                <a:solidFill>
                  <a:srgbClr val="01B1C9"/>
                </a:solidFill>
                <a:cs typeface="Calibri" panose="020F0502020204030204" pitchFamily="34" charset="0"/>
              </a:rPr>
              <a:t>Impeller, Seals, shaft, bearing and etc.</a:t>
            </a:r>
            <a:endParaRPr lang="en-GB" altLang="ko-KR" sz="2000" b="1" dirty="0">
              <a:solidFill>
                <a:srgbClr val="01B1C9"/>
              </a:solidFill>
              <a:cs typeface="Calibri" panose="020F0502020204030204" pitchFamily="34" charset="0"/>
            </a:endParaRPr>
          </a:p>
          <a:p>
            <a:endParaRPr lang="en-GB" sz="2000" b="1" dirty="0">
              <a:solidFill>
                <a:srgbClr val="01B1C9"/>
              </a:solidFill>
              <a:cs typeface="Calibri" panose="020F0502020204030204" pitchFamily="34" charset="0"/>
            </a:endParaRPr>
          </a:p>
          <a:p>
            <a:endParaRPr lang="en-GB" sz="2000" b="1" dirty="0">
              <a:solidFill>
                <a:srgbClr val="01B1C9"/>
              </a:solidFill>
              <a:cs typeface="Calibri" panose="020F0502020204030204" pitchFamily="34" charset="0"/>
            </a:endParaRPr>
          </a:p>
          <a:p>
            <a:endParaRPr lang="en-GB" sz="2000" dirty="0">
              <a:solidFill>
                <a:srgbClr val="01B1C9"/>
              </a:solidFill>
            </a:endParaRPr>
          </a:p>
          <a:p>
            <a:r>
              <a:rPr lang="en-GB" sz="2000" b="1" i="0" dirty="0">
                <a:solidFill>
                  <a:srgbClr val="01B1C9"/>
                </a:solidFill>
                <a:effectLst/>
              </a:rPr>
              <a:t>Reciprocating Compressors </a:t>
            </a:r>
            <a:r>
              <a:rPr lang="en-GB" sz="2000" i="0" dirty="0">
                <a:solidFill>
                  <a:srgbClr val="01B1C9"/>
                </a:solidFill>
                <a:effectLst/>
              </a:rPr>
              <a:t>(API 618)</a:t>
            </a:r>
          </a:p>
          <a:p>
            <a:endParaRPr lang="en-GB" sz="2000" b="1" i="0" dirty="0">
              <a:solidFill>
                <a:srgbClr val="01B1C9"/>
              </a:solidFill>
              <a:effectLst/>
            </a:endParaRPr>
          </a:p>
          <a:p>
            <a:pPr algn="l"/>
            <a:r>
              <a:rPr lang="en-GB" sz="2000" b="1" i="0" dirty="0">
                <a:solidFill>
                  <a:srgbClr val="01B1C9"/>
                </a:solidFill>
                <a:effectLst/>
              </a:rPr>
              <a:t>	Working Principle</a:t>
            </a:r>
            <a:r>
              <a:rPr lang="en-GB" sz="2000" b="0" i="0" dirty="0">
                <a:solidFill>
                  <a:srgbClr val="01B1C9"/>
                </a:solidFill>
                <a:effectLst/>
              </a:rPr>
              <a:t>: Uses pistons driven by a crankshaft to compress</a:t>
            </a:r>
          </a:p>
          <a:p>
            <a:pPr algn="l"/>
            <a:r>
              <a:rPr lang="en-GB" sz="2000" dirty="0">
                <a:solidFill>
                  <a:srgbClr val="01B1C9"/>
                </a:solidFill>
              </a:rPr>
              <a:t>        </a:t>
            </a:r>
            <a:r>
              <a:rPr lang="en-GB" sz="2000" b="0" i="0" dirty="0">
                <a:solidFill>
                  <a:srgbClr val="01B1C9"/>
                </a:solidFill>
                <a:effectLst/>
              </a:rPr>
              <a:t>gas in a cylinder.</a:t>
            </a:r>
          </a:p>
          <a:p>
            <a:pPr algn="l"/>
            <a:endParaRPr lang="en-GB" sz="2000" dirty="0">
              <a:solidFill>
                <a:srgbClr val="01B1C9"/>
              </a:solidFill>
            </a:endParaRPr>
          </a:p>
          <a:p>
            <a:pPr algn="l"/>
            <a:r>
              <a:rPr lang="en-GB" altLang="ko-KR" sz="2000" b="1" dirty="0">
                <a:solidFill>
                  <a:srgbClr val="01B1C9"/>
                </a:solidFill>
                <a:cs typeface="Calibri" panose="020F0502020204030204" pitchFamily="34" charset="0"/>
              </a:rPr>
              <a:t>	Fundamental Components: </a:t>
            </a:r>
            <a:r>
              <a:rPr lang="en-GB" altLang="ko-KR" sz="2000" dirty="0">
                <a:solidFill>
                  <a:srgbClr val="01B1C9"/>
                </a:solidFill>
                <a:cs typeface="Calibri" panose="020F0502020204030204" pitchFamily="34" charset="0"/>
              </a:rPr>
              <a:t>Cylinder, Piston, Crankshaft etc.</a:t>
            </a:r>
            <a:endParaRPr lang="en-GB" sz="2000" b="0" i="0" dirty="0">
              <a:solidFill>
                <a:srgbClr val="01B1C9"/>
              </a:solidFill>
              <a:effectLst/>
            </a:endParaRPr>
          </a:p>
          <a:p>
            <a:pPr algn="l"/>
            <a:endParaRPr lang="en-GB" b="0" i="0" dirty="0">
              <a:solidFill>
                <a:srgbClr val="01B1C9"/>
              </a:solidFill>
              <a:effectLst/>
              <a:latin typeface="DeepSeek-CJK-patch"/>
            </a:endParaRPr>
          </a:p>
        </p:txBody>
      </p:sp>
      <p:sp>
        <p:nvSpPr>
          <p:cNvPr id="11" name="Rectangle: Rounded Corners 10">
            <a:extLst>
              <a:ext uri="{FF2B5EF4-FFF2-40B4-BE49-F238E27FC236}">
                <a16:creationId xmlns:a16="http://schemas.microsoft.com/office/drawing/2014/main" id="{8EFA6119-21D6-4DD6-8B1E-5B9EAE5BAAB7}"/>
              </a:ext>
            </a:extLst>
          </p:cNvPr>
          <p:cNvSpPr>
            <a:spLocks noChangeAspect="1"/>
          </p:cNvSpPr>
          <p:nvPr/>
        </p:nvSpPr>
        <p:spPr>
          <a:xfrm>
            <a:off x="412386" y="1253315"/>
            <a:ext cx="2654259" cy="2513569"/>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787DD33A-0C21-481F-A72C-454FBFD109F0}"/>
              </a:ext>
            </a:extLst>
          </p:cNvPr>
          <p:cNvSpPr>
            <a:spLocks noChangeAspect="1"/>
          </p:cNvSpPr>
          <p:nvPr/>
        </p:nvSpPr>
        <p:spPr>
          <a:xfrm>
            <a:off x="947408" y="3887639"/>
            <a:ext cx="2654259" cy="251356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Footer Placeholder 1">
            <a:extLst>
              <a:ext uri="{FF2B5EF4-FFF2-40B4-BE49-F238E27FC236}">
                <a16:creationId xmlns:a16="http://schemas.microsoft.com/office/drawing/2014/main" id="{6FC0D24E-F1C0-6419-F111-C8954A9D8F1C}"/>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7812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FCA112-6389-42AF-AEB4-996D726361E5}"/>
              </a:ext>
            </a:extLst>
          </p:cNvPr>
          <p:cNvSpPr>
            <a:spLocks noGrp="1"/>
          </p:cNvSpPr>
          <p:nvPr>
            <p:ph type="sldNum" sz="quarter" idx="12"/>
          </p:nvPr>
        </p:nvSpPr>
        <p:spPr/>
        <p:txBody>
          <a:bodyPr/>
          <a:lstStyle/>
          <a:p>
            <a:fld id="{A1EA0EE8-F7EB-4374-9F2A-CCC72ADA4E99}" type="slidenum">
              <a:rPr lang="en-GB" smtClean="0"/>
              <a:pPr/>
              <a:t>7</a:t>
            </a:fld>
            <a:endParaRPr lang="en-GB" dirty="0"/>
          </a:p>
        </p:txBody>
      </p:sp>
      <p:sp>
        <p:nvSpPr>
          <p:cNvPr id="6" name="Title 1">
            <a:extLst>
              <a:ext uri="{FF2B5EF4-FFF2-40B4-BE49-F238E27FC236}">
                <a16:creationId xmlns:a16="http://schemas.microsoft.com/office/drawing/2014/main" id="{4353B080-4A74-4862-ABC7-E8EF3F54E9BB}"/>
              </a:ext>
            </a:extLst>
          </p:cNvPr>
          <p:cNvSpPr txBox="1">
            <a:spLocks/>
          </p:cNvSpPr>
          <p:nvPr/>
        </p:nvSpPr>
        <p:spPr>
          <a:xfrm>
            <a:off x="7210" y="311285"/>
            <a:ext cx="12192000" cy="69695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CENTRIFUGAL COMPRESSORS</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344D4042-DA5C-4263-A0B9-7E9C5840EBE2}"/>
              </a:ext>
            </a:extLst>
          </p:cNvPr>
          <p:cNvGraphicFramePr>
            <a:graphicFrameLocks noGrp="1"/>
          </p:cNvGraphicFramePr>
          <p:nvPr>
            <p:extLst>
              <p:ext uri="{D42A27DB-BD31-4B8C-83A1-F6EECF244321}">
                <p14:modId xmlns:p14="http://schemas.microsoft.com/office/powerpoint/2010/main" val="2009677264"/>
              </p:ext>
            </p:extLst>
          </p:nvPr>
        </p:nvGraphicFramePr>
        <p:xfrm>
          <a:off x="838200" y="1193561"/>
          <a:ext cx="9609308" cy="2123440"/>
        </p:xfrm>
        <a:graphic>
          <a:graphicData uri="http://schemas.openxmlformats.org/drawingml/2006/table">
            <a:tbl>
              <a:tblPr firstRow="1" bandRow="1">
                <a:tableStyleId>{5C22544A-7EE6-4342-B048-85BDC9FD1C3A}</a:tableStyleId>
              </a:tblPr>
              <a:tblGrid>
                <a:gridCol w="2402327">
                  <a:extLst>
                    <a:ext uri="{9D8B030D-6E8A-4147-A177-3AD203B41FA5}">
                      <a16:colId xmlns:a16="http://schemas.microsoft.com/office/drawing/2014/main" val="852295456"/>
                    </a:ext>
                  </a:extLst>
                </a:gridCol>
                <a:gridCol w="2402327">
                  <a:extLst>
                    <a:ext uri="{9D8B030D-6E8A-4147-A177-3AD203B41FA5}">
                      <a16:colId xmlns:a16="http://schemas.microsoft.com/office/drawing/2014/main" val="2233232074"/>
                    </a:ext>
                  </a:extLst>
                </a:gridCol>
                <a:gridCol w="2402327">
                  <a:extLst>
                    <a:ext uri="{9D8B030D-6E8A-4147-A177-3AD203B41FA5}">
                      <a16:colId xmlns:a16="http://schemas.microsoft.com/office/drawing/2014/main" val="3057954927"/>
                    </a:ext>
                  </a:extLst>
                </a:gridCol>
                <a:gridCol w="2402327">
                  <a:extLst>
                    <a:ext uri="{9D8B030D-6E8A-4147-A177-3AD203B41FA5}">
                      <a16:colId xmlns:a16="http://schemas.microsoft.com/office/drawing/2014/main" val="1926179469"/>
                    </a:ext>
                  </a:extLst>
                </a:gridCol>
              </a:tblGrid>
              <a:tr h="370840">
                <a:tc>
                  <a:txBody>
                    <a:bodyPr/>
                    <a:lstStyle/>
                    <a:p>
                      <a:pPr algn="ctr"/>
                      <a:r>
                        <a:rPr lang="en-US" dirty="0"/>
                        <a:t>Service</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Manufacturer</a:t>
                      </a:r>
                      <a:endParaRPr lang="en-GB" dirty="0"/>
                    </a:p>
                    <a:p>
                      <a:pPr algn="ctr"/>
                      <a:endParaRPr lang="en-GB" dirty="0"/>
                    </a:p>
                  </a:txBody>
                  <a:tcPr/>
                </a:tc>
                <a:tc>
                  <a:txBody>
                    <a:bodyPr/>
                    <a:lstStyle/>
                    <a:p>
                      <a:pPr algn="ctr"/>
                      <a:r>
                        <a:rPr lang="en-US" dirty="0"/>
                        <a:t>Pressure output</a:t>
                      </a:r>
                      <a:endParaRPr lang="en-GB" dirty="0"/>
                    </a:p>
                  </a:txBody>
                  <a:tcPr/>
                </a:tc>
                <a:tc>
                  <a:txBody>
                    <a:bodyPr/>
                    <a:lstStyle/>
                    <a:p>
                      <a:pPr algn="ctr"/>
                      <a:r>
                        <a:rPr lang="en-US" dirty="0"/>
                        <a:t>Speed</a:t>
                      </a:r>
                      <a:endParaRPr lang="en-GB" dirty="0"/>
                    </a:p>
                  </a:txBody>
                  <a:tcPr/>
                </a:tc>
                <a:extLst>
                  <a:ext uri="{0D108BD9-81ED-4DB2-BD59-A6C34878D82A}">
                    <a16:rowId xmlns:a16="http://schemas.microsoft.com/office/drawing/2014/main" val="3007791310"/>
                  </a:ext>
                </a:extLst>
              </a:tr>
              <a:tr h="370840">
                <a:tc>
                  <a:txBody>
                    <a:bodyPr/>
                    <a:lstStyle/>
                    <a:p>
                      <a:r>
                        <a:rPr lang="en-GB" dirty="0"/>
                        <a:t>Acid Gas Compressor</a:t>
                      </a:r>
                    </a:p>
                  </a:txBody>
                  <a:tcPr/>
                </a:tc>
                <a:tc>
                  <a:txBody>
                    <a:bodyPr/>
                    <a:lstStyle/>
                    <a:p>
                      <a:r>
                        <a:rPr lang="en-GB" dirty="0"/>
                        <a:t>BORSIG (MAN Turbo)</a:t>
                      </a:r>
                    </a:p>
                  </a:txBody>
                  <a:tcPr/>
                </a:tc>
                <a:tc>
                  <a:txBody>
                    <a:bodyPr/>
                    <a:lstStyle/>
                    <a:p>
                      <a:r>
                        <a:rPr lang="en-US" dirty="0"/>
                        <a:t>102.6 Bar</a:t>
                      </a:r>
                      <a:endParaRPr lang="en-GB" dirty="0"/>
                    </a:p>
                  </a:txBody>
                  <a:tcPr/>
                </a:tc>
                <a:tc>
                  <a:txBody>
                    <a:bodyPr/>
                    <a:lstStyle/>
                    <a:p>
                      <a:r>
                        <a:rPr lang="en-US" dirty="0"/>
                        <a:t>14530 RPM</a:t>
                      </a:r>
                      <a:endParaRPr lang="en-GB" dirty="0"/>
                    </a:p>
                  </a:txBody>
                  <a:tcPr/>
                </a:tc>
                <a:extLst>
                  <a:ext uri="{0D108BD9-81ED-4DB2-BD59-A6C34878D82A}">
                    <a16:rowId xmlns:a16="http://schemas.microsoft.com/office/drawing/2014/main" val="4045405029"/>
                  </a:ext>
                </a:extLst>
              </a:tr>
              <a:tr h="370840">
                <a:tc>
                  <a:txBody>
                    <a:bodyPr/>
                    <a:lstStyle/>
                    <a:p>
                      <a:r>
                        <a:rPr lang="en-US" dirty="0"/>
                        <a:t>Flash Gas Compressor</a:t>
                      </a:r>
                      <a:endParaRPr lang="en-GB" dirty="0"/>
                    </a:p>
                  </a:txBody>
                  <a:tcPr/>
                </a:tc>
                <a:tc>
                  <a:txBody>
                    <a:bodyPr/>
                    <a:lstStyle/>
                    <a:p>
                      <a:r>
                        <a:rPr lang="en-US" dirty="0"/>
                        <a:t>MAN Turbo</a:t>
                      </a:r>
                      <a:endParaRPr lang="en-GB" dirty="0"/>
                    </a:p>
                  </a:txBody>
                  <a:tcPr/>
                </a:tc>
                <a:tc>
                  <a:txBody>
                    <a:bodyPr/>
                    <a:lstStyle/>
                    <a:p>
                      <a:r>
                        <a:rPr lang="en-US" dirty="0"/>
                        <a:t>49 Bar</a:t>
                      </a:r>
                      <a:endParaRPr lang="en-GB" dirty="0"/>
                    </a:p>
                  </a:txBody>
                  <a:tcPr/>
                </a:tc>
                <a:tc>
                  <a:txBody>
                    <a:bodyPr/>
                    <a:lstStyle/>
                    <a:p>
                      <a:r>
                        <a:rPr lang="en-US" dirty="0"/>
                        <a:t>14604 RPM</a:t>
                      </a:r>
                      <a:endParaRPr lang="en-GB" dirty="0"/>
                    </a:p>
                  </a:txBody>
                  <a:tcPr/>
                </a:tc>
                <a:extLst>
                  <a:ext uri="{0D108BD9-81ED-4DB2-BD59-A6C34878D82A}">
                    <a16:rowId xmlns:a16="http://schemas.microsoft.com/office/drawing/2014/main" val="125213659"/>
                  </a:ext>
                </a:extLst>
              </a:tr>
              <a:tr h="370840">
                <a:tc>
                  <a:txBody>
                    <a:bodyPr/>
                    <a:lstStyle/>
                    <a:p>
                      <a:r>
                        <a:rPr lang="en-US" dirty="0"/>
                        <a:t>Sour Gas Compressor</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 Turbo</a:t>
                      </a:r>
                      <a:endParaRPr lang="en-GB" dirty="0"/>
                    </a:p>
                  </a:txBody>
                  <a:tcPr/>
                </a:tc>
                <a:tc>
                  <a:txBody>
                    <a:bodyPr/>
                    <a:lstStyle/>
                    <a:p>
                      <a:r>
                        <a:rPr lang="en-US" dirty="0"/>
                        <a:t>81 Bar</a:t>
                      </a:r>
                      <a:endParaRPr lang="en-GB" dirty="0"/>
                    </a:p>
                  </a:txBody>
                  <a:tcPr/>
                </a:tc>
                <a:tc>
                  <a:txBody>
                    <a:bodyPr/>
                    <a:lstStyle/>
                    <a:p>
                      <a:r>
                        <a:rPr lang="en-US" dirty="0"/>
                        <a:t>14604 RPM</a:t>
                      </a:r>
                      <a:endParaRPr lang="en-GB" dirty="0"/>
                    </a:p>
                  </a:txBody>
                  <a:tcPr/>
                </a:tc>
                <a:extLst>
                  <a:ext uri="{0D108BD9-81ED-4DB2-BD59-A6C34878D82A}">
                    <a16:rowId xmlns:a16="http://schemas.microsoft.com/office/drawing/2014/main" val="1126351679"/>
                  </a:ext>
                </a:extLst>
              </a:tr>
              <a:tr h="370840">
                <a:tc>
                  <a:txBody>
                    <a:bodyPr/>
                    <a:lstStyle/>
                    <a:p>
                      <a:r>
                        <a:rPr lang="en-US" dirty="0"/>
                        <a:t>Reinjection Compressor</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Nuovo </a:t>
                      </a:r>
                      <a:r>
                        <a:rPr lang="en-GB" dirty="0" err="1"/>
                        <a:t>Pignone</a:t>
                      </a:r>
                      <a:endParaRPr lang="en-GB" dirty="0"/>
                    </a:p>
                  </a:txBody>
                  <a:tcPr/>
                </a:tc>
                <a:tc>
                  <a:txBody>
                    <a:bodyPr/>
                    <a:lstStyle/>
                    <a:p>
                      <a:r>
                        <a:rPr lang="en-US" dirty="0"/>
                        <a:t>430 Bar</a:t>
                      </a:r>
                      <a:endParaRPr lang="en-GB" dirty="0"/>
                    </a:p>
                  </a:txBody>
                  <a:tcPr/>
                </a:tc>
                <a:tc>
                  <a:txBody>
                    <a:bodyPr/>
                    <a:lstStyle/>
                    <a:p>
                      <a:r>
                        <a:rPr lang="en-US" dirty="0"/>
                        <a:t>11370 RPM</a:t>
                      </a:r>
                      <a:endParaRPr lang="en-GB" dirty="0"/>
                    </a:p>
                  </a:txBody>
                  <a:tcPr/>
                </a:tc>
                <a:extLst>
                  <a:ext uri="{0D108BD9-81ED-4DB2-BD59-A6C34878D82A}">
                    <a16:rowId xmlns:a16="http://schemas.microsoft.com/office/drawing/2014/main" val="1483435155"/>
                  </a:ext>
                </a:extLst>
              </a:tr>
            </a:tbl>
          </a:graphicData>
        </a:graphic>
      </p:graphicFrame>
      <p:sp>
        <p:nvSpPr>
          <p:cNvPr id="13" name="TextBox 12">
            <a:extLst>
              <a:ext uri="{FF2B5EF4-FFF2-40B4-BE49-F238E27FC236}">
                <a16:creationId xmlns:a16="http://schemas.microsoft.com/office/drawing/2014/main" id="{02ABF839-6D6C-442F-917E-EA9683254627}"/>
              </a:ext>
            </a:extLst>
          </p:cNvPr>
          <p:cNvSpPr txBox="1"/>
          <p:nvPr/>
        </p:nvSpPr>
        <p:spPr>
          <a:xfrm>
            <a:off x="2100439" y="3596541"/>
            <a:ext cx="8347069" cy="3139321"/>
          </a:xfrm>
          <a:prstGeom prst="rect">
            <a:avLst/>
          </a:prstGeom>
          <a:noFill/>
        </p:spPr>
        <p:txBody>
          <a:bodyPr wrap="square" rtlCol="0">
            <a:spAutoFit/>
          </a:bodyPr>
          <a:lstStyle/>
          <a:p>
            <a:pPr lvl="1"/>
            <a:r>
              <a:rPr lang="en-GB" b="1" dirty="0">
                <a:solidFill>
                  <a:srgbClr val="01B1C9"/>
                </a:solidFill>
              </a:rPr>
              <a:t>3 Year Minor inspection</a:t>
            </a:r>
            <a:r>
              <a:rPr lang="en-GB" dirty="0">
                <a:solidFill>
                  <a:srgbClr val="01B1C9"/>
                </a:solidFill>
              </a:rPr>
              <a:t>:</a:t>
            </a:r>
          </a:p>
          <a:p>
            <a:pPr lvl="1"/>
            <a:r>
              <a:rPr lang="en-GB" i="0" dirty="0">
                <a:solidFill>
                  <a:srgbClr val="01B1C9"/>
                </a:solidFill>
                <a:effectLst/>
              </a:rPr>
              <a:t>	Alignment check</a:t>
            </a:r>
          </a:p>
          <a:p>
            <a:pPr lvl="1"/>
            <a:r>
              <a:rPr lang="en-GB" dirty="0">
                <a:solidFill>
                  <a:srgbClr val="01B1C9"/>
                </a:solidFill>
              </a:rPr>
              <a:t>	Bearing Inspection</a:t>
            </a:r>
          </a:p>
          <a:p>
            <a:pPr lvl="1"/>
            <a:r>
              <a:rPr lang="en-GB" i="0" dirty="0">
                <a:solidFill>
                  <a:srgbClr val="01B1C9"/>
                </a:solidFill>
                <a:effectLst/>
              </a:rPr>
              <a:t>	DGS inspection</a:t>
            </a:r>
          </a:p>
          <a:p>
            <a:pPr lvl="1"/>
            <a:endParaRPr lang="en-GB" dirty="0">
              <a:solidFill>
                <a:srgbClr val="01B1C9"/>
              </a:solidFill>
            </a:endParaRPr>
          </a:p>
          <a:p>
            <a:pPr lvl="1"/>
            <a:r>
              <a:rPr lang="ru-RU" b="1" dirty="0">
                <a:solidFill>
                  <a:srgbClr val="01B1C9"/>
                </a:solidFill>
              </a:rPr>
              <a:t>6</a:t>
            </a:r>
            <a:r>
              <a:rPr lang="en-GB" b="1" dirty="0">
                <a:solidFill>
                  <a:srgbClr val="01B1C9"/>
                </a:solidFill>
              </a:rPr>
              <a:t> Year </a:t>
            </a:r>
            <a:r>
              <a:rPr lang="en-US" b="1" dirty="0">
                <a:solidFill>
                  <a:srgbClr val="01B1C9"/>
                </a:solidFill>
              </a:rPr>
              <a:t>Major</a:t>
            </a:r>
            <a:r>
              <a:rPr lang="en-GB" b="1" dirty="0">
                <a:solidFill>
                  <a:srgbClr val="01B1C9"/>
                </a:solidFill>
              </a:rPr>
              <a:t> inspection:</a:t>
            </a:r>
          </a:p>
          <a:p>
            <a:pPr lvl="1"/>
            <a:r>
              <a:rPr lang="en-GB" altLang="ko-KR" b="1" dirty="0">
                <a:solidFill>
                  <a:srgbClr val="01B1C9"/>
                </a:solidFill>
                <a:cs typeface="Calibri" panose="020F0502020204030204" pitchFamily="34" charset="0"/>
              </a:rPr>
              <a:t>	</a:t>
            </a:r>
            <a:r>
              <a:rPr lang="en-GB" i="0" dirty="0">
                <a:solidFill>
                  <a:srgbClr val="01B1C9"/>
                </a:solidFill>
                <a:effectLst/>
              </a:rPr>
              <a:t>Alignment check</a:t>
            </a:r>
          </a:p>
          <a:p>
            <a:pPr lvl="1"/>
            <a:r>
              <a:rPr lang="en-GB" dirty="0">
                <a:solidFill>
                  <a:srgbClr val="01B1C9"/>
                </a:solidFill>
              </a:rPr>
              <a:t>	Bearing Inspection</a:t>
            </a:r>
          </a:p>
          <a:p>
            <a:pPr lvl="1"/>
            <a:r>
              <a:rPr lang="en-GB" i="0" dirty="0">
                <a:solidFill>
                  <a:srgbClr val="01B1C9"/>
                </a:solidFill>
                <a:effectLst/>
              </a:rPr>
              <a:t>	DGS inspection</a:t>
            </a:r>
          </a:p>
          <a:p>
            <a:pPr lvl="1"/>
            <a:r>
              <a:rPr lang="en-GB" dirty="0">
                <a:solidFill>
                  <a:srgbClr val="01B1C9"/>
                </a:solidFill>
              </a:rPr>
              <a:t>	Rotor inspection</a:t>
            </a:r>
          </a:p>
          <a:p>
            <a:pPr lvl="1"/>
            <a:r>
              <a:rPr lang="en-GB" i="0" dirty="0">
                <a:solidFill>
                  <a:srgbClr val="01B1C9"/>
                </a:solidFill>
                <a:effectLst/>
              </a:rPr>
              <a:t>	Diaphragm inspection</a:t>
            </a:r>
            <a:endParaRPr lang="en-GB" altLang="ko-KR" dirty="0">
              <a:solidFill>
                <a:srgbClr val="01B1C9"/>
              </a:solidFill>
              <a:latin typeface="DIN Next"/>
              <a:cs typeface="Calibri" panose="020F0502020204030204" pitchFamily="34" charset="0"/>
            </a:endParaRPr>
          </a:p>
        </p:txBody>
      </p:sp>
      <p:sp>
        <p:nvSpPr>
          <p:cNvPr id="15" name="TextBox 14">
            <a:extLst>
              <a:ext uri="{FF2B5EF4-FFF2-40B4-BE49-F238E27FC236}">
                <a16:creationId xmlns:a16="http://schemas.microsoft.com/office/drawing/2014/main" id="{32148CA7-1D45-4D18-9032-A9BE1520D0E1}"/>
              </a:ext>
            </a:extLst>
          </p:cNvPr>
          <p:cNvSpPr txBox="1"/>
          <p:nvPr/>
        </p:nvSpPr>
        <p:spPr>
          <a:xfrm>
            <a:off x="1101658" y="3602336"/>
            <a:ext cx="1018971" cy="646331"/>
          </a:xfrm>
          <a:prstGeom prst="rect">
            <a:avLst/>
          </a:prstGeom>
          <a:noFill/>
        </p:spPr>
        <p:txBody>
          <a:bodyPr wrap="square">
            <a:spAutoFit/>
          </a:bodyPr>
          <a:lstStyle/>
          <a:p>
            <a:r>
              <a:rPr lang="en-US" sz="3600" b="1" dirty="0">
                <a:solidFill>
                  <a:schemeClr val="accent1"/>
                </a:solidFill>
              </a:rPr>
              <a:t>PM</a:t>
            </a:r>
            <a:endParaRPr lang="en-GB" sz="3600" dirty="0"/>
          </a:p>
        </p:txBody>
      </p:sp>
      <p:sp>
        <p:nvSpPr>
          <p:cNvPr id="2" name="Footer Placeholder 1">
            <a:extLst>
              <a:ext uri="{FF2B5EF4-FFF2-40B4-BE49-F238E27FC236}">
                <a16:creationId xmlns:a16="http://schemas.microsoft.com/office/drawing/2014/main" id="{D795AE2C-50FC-E642-43B0-A4BB31D110CE}"/>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9364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6BA815-42B6-4B32-99CF-9CB28D1F95D1}"/>
              </a:ext>
            </a:extLst>
          </p:cNvPr>
          <p:cNvSpPr>
            <a:spLocks noGrp="1"/>
          </p:cNvSpPr>
          <p:nvPr>
            <p:ph type="sldNum" sz="quarter" idx="12"/>
          </p:nvPr>
        </p:nvSpPr>
        <p:spPr/>
        <p:txBody>
          <a:bodyPr/>
          <a:lstStyle/>
          <a:p>
            <a:fld id="{A1EA0EE8-F7EB-4374-9F2A-CCC72ADA4E99}" type="slidenum">
              <a:rPr lang="en-GB" smtClean="0"/>
              <a:pPr/>
              <a:t>8</a:t>
            </a:fld>
            <a:endParaRPr lang="en-GB" dirty="0"/>
          </a:p>
        </p:txBody>
      </p:sp>
      <p:sp>
        <p:nvSpPr>
          <p:cNvPr id="6" name="Title 1">
            <a:extLst>
              <a:ext uri="{FF2B5EF4-FFF2-40B4-BE49-F238E27FC236}">
                <a16:creationId xmlns:a16="http://schemas.microsoft.com/office/drawing/2014/main" id="{6A13F621-510C-443A-9A79-4316674394BB}"/>
              </a:ext>
            </a:extLst>
          </p:cNvPr>
          <p:cNvSpPr txBox="1">
            <a:spLocks/>
          </p:cNvSpPr>
          <p:nvPr/>
        </p:nvSpPr>
        <p:spPr>
          <a:xfrm>
            <a:off x="7210" y="311285"/>
            <a:ext cx="12192000" cy="69695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RECIPROCATING COMPRESSORS</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B96D4B3F-B280-47FC-A8B1-0E76C34AB46F}"/>
              </a:ext>
            </a:extLst>
          </p:cNvPr>
          <p:cNvGraphicFramePr>
            <a:graphicFrameLocks noGrp="1"/>
          </p:cNvGraphicFramePr>
          <p:nvPr>
            <p:extLst>
              <p:ext uri="{D42A27DB-BD31-4B8C-83A1-F6EECF244321}">
                <p14:modId xmlns:p14="http://schemas.microsoft.com/office/powerpoint/2010/main" val="3304270423"/>
              </p:ext>
            </p:extLst>
          </p:nvPr>
        </p:nvGraphicFramePr>
        <p:xfrm>
          <a:off x="838200" y="1243629"/>
          <a:ext cx="9646920" cy="1371600"/>
        </p:xfrm>
        <a:graphic>
          <a:graphicData uri="http://schemas.openxmlformats.org/drawingml/2006/table">
            <a:tbl>
              <a:tblPr firstRow="1" bandRow="1">
                <a:tableStyleId>{5C22544A-7EE6-4342-B048-85BDC9FD1C3A}</a:tableStyleId>
              </a:tblPr>
              <a:tblGrid>
                <a:gridCol w="3215640">
                  <a:extLst>
                    <a:ext uri="{9D8B030D-6E8A-4147-A177-3AD203B41FA5}">
                      <a16:colId xmlns:a16="http://schemas.microsoft.com/office/drawing/2014/main" val="852295456"/>
                    </a:ext>
                  </a:extLst>
                </a:gridCol>
                <a:gridCol w="3215640">
                  <a:extLst>
                    <a:ext uri="{9D8B030D-6E8A-4147-A177-3AD203B41FA5}">
                      <a16:colId xmlns:a16="http://schemas.microsoft.com/office/drawing/2014/main" val="2233232074"/>
                    </a:ext>
                  </a:extLst>
                </a:gridCol>
                <a:gridCol w="3215640">
                  <a:extLst>
                    <a:ext uri="{9D8B030D-6E8A-4147-A177-3AD203B41FA5}">
                      <a16:colId xmlns:a16="http://schemas.microsoft.com/office/drawing/2014/main" val="3057954927"/>
                    </a:ext>
                  </a:extLst>
                </a:gridCol>
              </a:tblGrid>
              <a:tr h="615072">
                <a:tc>
                  <a:txBody>
                    <a:bodyPr/>
                    <a:lstStyle/>
                    <a:p>
                      <a:pPr algn="ctr"/>
                      <a:r>
                        <a:rPr lang="en-US" dirty="0"/>
                        <a:t>Service</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Manufacturer</a:t>
                      </a:r>
                      <a:endParaRPr lang="en-GB" dirty="0"/>
                    </a:p>
                    <a:p>
                      <a:pPr algn="ctr"/>
                      <a:endParaRPr lang="en-GB" dirty="0"/>
                    </a:p>
                  </a:txBody>
                  <a:tcPr/>
                </a:tc>
                <a:tc>
                  <a:txBody>
                    <a:bodyPr/>
                    <a:lstStyle/>
                    <a:p>
                      <a:pPr algn="ctr"/>
                      <a:r>
                        <a:rPr lang="en-US" dirty="0"/>
                        <a:t>Pressure output</a:t>
                      </a:r>
                      <a:endParaRPr lang="en-GB" dirty="0"/>
                    </a:p>
                  </a:txBody>
                  <a:tcPr/>
                </a:tc>
                <a:extLst>
                  <a:ext uri="{0D108BD9-81ED-4DB2-BD59-A6C34878D82A}">
                    <a16:rowId xmlns:a16="http://schemas.microsoft.com/office/drawing/2014/main" val="3007791310"/>
                  </a:ext>
                </a:extLst>
              </a:tr>
              <a:tr h="356351">
                <a:tc>
                  <a:txBody>
                    <a:bodyPr/>
                    <a:lstStyle/>
                    <a:p>
                      <a:r>
                        <a:rPr lang="en-US" dirty="0"/>
                        <a:t>Flash Gas Compressor</a:t>
                      </a:r>
                      <a:endParaRPr lang="en-GB" dirty="0"/>
                    </a:p>
                  </a:txBody>
                  <a:tcPr/>
                </a:tc>
                <a:tc>
                  <a:txBody>
                    <a:bodyPr/>
                    <a:lstStyle/>
                    <a:p>
                      <a:r>
                        <a:rPr lang="en-GB" dirty="0"/>
                        <a:t>KNOX WESTERN</a:t>
                      </a:r>
                    </a:p>
                  </a:txBody>
                  <a:tcPr/>
                </a:tc>
                <a:tc>
                  <a:txBody>
                    <a:bodyPr/>
                    <a:lstStyle/>
                    <a:p>
                      <a:r>
                        <a:rPr lang="en-US" dirty="0"/>
                        <a:t>83 Bar</a:t>
                      </a:r>
                      <a:endParaRPr lang="en-GB" dirty="0"/>
                    </a:p>
                  </a:txBody>
                  <a:tcPr/>
                </a:tc>
                <a:extLst>
                  <a:ext uri="{0D108BD9-81ED-4DB2-BD59-A6C34878D82A}">
                    <a16:rowId xmlns:a16="http://schemas.microsoft.com/office/drawing/2014/main" val="4045405029"/>
                  </a:ext>
                </a:extLst>
              </a:tr>
              <a:tr h="356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Flash Gas Compressor</a:t>
                      </a:r>
                      <a:endParaRPr lang="en-GB" dirty="0"/>
                    </a:p>
                  </a:txBody>
                  <a:tcPr/>
                </a:tc>
                <a:tc>
                  <a:txBody>
                    <a:bodyPr/>
                    <a:lstStyle/>
                    <a:p>
                      <a:r>
                        <a:rPr lang="en-GB" dirty="0"/>
                        <a:t>HAUG</a:t>
                      </a:r>
                    </a:p>
                  </a:txBody>
                  <a:tcPr/>
                </a:tc>
                <a:tc>
                  <a:txBody>
                    <a:bodyPr/>
                    <a:lstStyle/>
                    <a:p>
                      <a:r>
                        <a:rPr lang="en-US" dirty="0"/>
                        <a:t>48 Bar</a:t>
                      </a:r>
                      <a:endParaRPr lang="en-GB" dirty="0"/>
                    </a:p>
                  </a:txBody>
                  <a:tcPr/>
                </a:tc>
                <a:extLst>
                  <a:ext uri="{0D108BD9-81ED-4DB2-BD59-A6C34878D82A}">
                    <a16:rowId xmlns:a16="http://schemas.microsoft.com/office/drawing/2014/main" val="563629649"/>
                  </a:ext>
                </a:extLst>
              </a:tr>
            </a:tbl>
          </a:graphicData>
        </a:graphic>
      </p:graphicFrame>
      <p:sp>
        <p:nvSpPr>
          <p:cNvPr id="9" name="TextBox 8">
            <a:extLst>
              <a:ext uri="{FF2B5EF4-FFF2-40B4-BE49-F238E27FC236}">
                <a16:creationId xmlns:a16="http://schemas.microsoft.com/office/drawing/2014/main" id="{37666D3F-504F-4EF6-A25F-6344970BBC00}"/>
              </a:ext>
            </a:extLst>
          </p:cNvPr>
          <p:cNvSpPr txBox="1"/>
          <p:nvPr/>
        </p:nvSpPr>
        <p:spPr>
          <a:xfrm>
            <a:off x="1929125" y="2965353"/>
            <a:ext cx="6903898" cy="2308324"/>
          </a:xfrm>
          <a:prstGeom prst="rect">
            <a:avLst/>
          </a:prstGeom>
          <a:noFill/>
        </p:spPr>
        <p:txBody>
          <a:bodyPr wrap="square" rtlCol="0">
            <a:spAutoFit/>
          </a:bodyPr>
          <a:lstStyle/>
          <a:p>
            <a:pPr lvl="1"/>
            <a:r>
              <a:rPr lang="en-GB" b="1" dirty="0">
                <a:solidFill>
                  <a:srgbClr val="01B1C9"/>
                </a:solidFill>
                <a:latin typeface="DIN Next"/>
              </a:rPr>
              <a:t>12M Refurbishment of Cylinder Valves</a:t>
            </a:r>
            <a:r>
              <a:rPr lang="en-GB" dirty="0">
                <a:solidFill>
                  <a:srgbClr val="01B1C9"/>
                </a:solidFill>
                <a:latin typeface="DIN Next"/>
              </a:rPr>
              <a:t>:</a:t>
            </a:r>
          </a:p>
          <a:p>
            <a:pPr lvl="1"/>
            <a:r>
              <a:rPr lang="en-GB" i="0" dirty="0">
                <a:solidFill>
                  <a:srgbClr val="01B1C9"/>
                </a:solidFill>
                <a:effectLst/>
                <a:latin typeface="DIN Next"/>
              </a:rPr>
              <a:t>	Replacement of soft parts </a:t>
            </a:r>
          </a:p>
          <a:p>
            <a:pPr lvl="1"/>
            <a:r>
              <a:rPr lang="en-GB" dirty="0">
                <a:solidFill>
                  <a:srgbClr val="01B1C9"/>
                </a:solidFill>
                <a:latin typeface="DIN Next"/>
              </a:rPr>
              <a:t>	Spring </a:t>
            </a:r>
            <a:r>
              <a:rPr lang="en-GB" dirty="0" err="1">
                <a:solidFill>
                  <a:srgbClr val="01B1C9"/>
                </a:solidFill>
                <a:latin typeface="DIN Next"/>
              </a:rPr>
              <a:t>inpsection</a:t>
            </a:r>
            <a:r>
              <a:rPr lang="en-GB" i="0" dirty="0">
                <a:solidFill>
                  <a:srgbClr val="01B1C9"/>
                </a:solidFill>
                <a:effectLst/>
                <a:latin typeface="DIN Next"/>
              </a:rPr>
              <a:t>	</a:t>
            </a:r>
          </a:p>
          <a:p>
            <a:pPr lvl="1"/>
            <a:endParaRPr lang="en-GB" dirty="0">
              <a:solidFill>
                <a:srgbClr val="01B1C9"/>
              </a:solidFill>
              <a:latin typeface="DIN Next"/>
            </a:endParaRPr>
          </a:p>
          <a:p>
            <a:pPr lvl="1"/>
            <a:endParaRPr lang="en-GB" dirty="0">
              <a:solidFill>
                <a:srgbClr val="01B1C9"/>
              </a:solidFill>
              <a:latin typeface="DIN Next"/>
            </a:endParaRPr>
          </a:p>
          <a:p>
            <a:pPr lvl="1"/>
            <a:r>
              <a:rPr lang="en-GB" b="1" dirty="0">
                <a:solidFill>
                  <a:srgbClr val="01B1C9"/>
                </a:solidFill>
                <a:latin typeface="DIN Next"/>
              </a:rPr>
              <a:t>12M Refurbishment of pressure and wiper packings:</a:t>
            </a:r>
          </a:p>
          <a:p>
            <a:pPr lvl="1"/>
            <a:r>
              <a:rPr lang="en-GB" altLang="ko-KR" b="1" dirty="0">
                <a:solidFill>
                  <a:srgbClr val="01B1C9"/>
                </a:solidFill>
                <a:latin typeface="DIN Next"/>
                <a:cs typeface="Calibri" panose="020F0502020204030204" pitchFamily="34" charset="0"/>
              </a:rPr>
              <a:t>	</a:t>
            </a:r>
            <a:r>
              <a:rPr lang="en-GB" altLang="ko-KR" dirty="0">
                <a:solidFill>
                  <a:srgbClr val="01B1C9"/>
                </a:solidFill>
                <a:latin typeface="DIN Next"/>
                <a:cs typeface="Calibri" panose="020F0502020204030204" pitchFamily="34" charset="0"/>
              </a:rPr>
              <a:t>Inspection of Piston and Rider rings</a:t>
            </a:r>
          </a:p>
          <a:p>
            <a:pPr lvl="1"/>
            <a:r>
              <a:rPr lang="en-GB" altLang="ko-KR" dirty="0">
                <a:solidFill>
                  <a:srgbClr val="01B1C9"/>
                </a:solidFill>
                <a:latin typeface="DIN Next"/>
                <a:cs typeface="Calibri" panose="020F0502020204030204" pitchFamily="34" charset="0"/>
              </a:rPr>
              <a:t>	Pressure packings and Oil Wiper Packing replacement</a:t>
            </a:r>
          </a:p>
        </p:txBody>
      </p:sp>
      <p:sp>
        <p:nvSpPr>
          <p:cNvPr id="10" name="TextBox 9">
            <a:extLst>
              <a:ext uri="{FF2B5EF4-FFF2-40B4-BE49-F238E27FC236}">
                <a16:creationId xmlns:a16="http://schemas.microsoft.com/office/drawing/2014/main" id="{8535205D-C485-43A9-8ED3-4B01D8CC0130}"/>
              </a:ext>
            </a:extLst>
          </p:cNvPr>
          <p:cNvSpPr txBox="1"/>
          <p:nvPr/>
        </p:nvSpPr>
        <p:spPr>
          <a:xfrm>
            <a:off x="1053020" y="2965353"/>
            <a:ext cx="1018971" cy="646331"/>
          </a:xfrm>
          <a:prstGeom prst="rect">
            <a:avLst/>
          </a:prstGeom>
          <a:noFill/>
        </p:spPr>
        <p:txBody>
          <a:bodyPr wrap="square">
            <a:spAutoFit/>
          </a:bodyPr>
          <a:lstStyle/>
          <a:p>
            <a:r>
              <a:rPr lang="en-US" sz="3600" b="1" dirty="0">
                <a:solidFill>
                  <a:schemeClr val="accent1"/>
                </a:solidFill>
              </a:rPr>
              <a:t>PM</a:t>
            </a:r>
            <a:endParaRPr lang="en-GB" sz="3600" dirty="0"/>
          </a:p>
        </p:txBody>
      </p:sp>
      <p:sp>
        <p:nvSpPr>
          <p:cNvPr id="2" name="Footer Placeholder 1">
            <a:extLst>
              <a:ext uri="{FF2B5EF4-FFF2-40B4-BE49-F238E27FC236}">
                <a16:creationId xmlns:a16="http://schemas.microsoft.com/office/drawing/2014/main" id="{CFCFB950-8DA7-B35B-D8E4-F2BD7D75C773}"/>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ru-RU" sz="800" dirty="0">
                <a:solidFill>
                  <a:srgbClr val="FFFFFF">
                    <a:lumMod val="50000"/>
                  </a:srgbClr>
                </a:solidFill>
                <a:latin typeface="Calibri" panose="020F0502020204030204" pitchFamily="34" charset="0"/>
                <a:cs typeface="Calibri" panose="020F0502020204030204" pitchFamily="34" charset="0"/>
              </a:rPr>
              <a:t>18/0</a:t>
            </a:r>
            <a:r>
              <a:rPr lang="kk-KZ" sz="800" dirty="0">
                <a:solidFill>
                  <a:srgbClr val="FFFFFF">
                    <a:lumMod val="50000"/>
                  </a:srgbClr>
                </a:solidFill>
              </a:rPr>
              <a:t>4</a:t>
            </a:r>
            <a:r>
              <a:rPr lang="ru-RU" sz="800" dirty="0">
                <a:solidFill>
                  <a:srgbClr val="FFFFFF">
                    <a:lumMod val="50000"/>
                  </a:srgbClr>
                </a:solidFill>
                <a:latin typeface="Calibri" panose="020F0502020204030204" pitchFamily="34" charset="0"/>
                <a:cs typeface="Calibri" panose="020F0502020204030204" pitchFamily="34" charset="0"/>
              </a:rPr>
              <a:t>/2025                                                                                                                                                                                   </a:t>
            </a:r>
            <a:r>
              <a:rPr lang="en-US" sz="800" dirty="0">
                <a:solidFill>
                  <a:srgbClr val="FFFFFF">
                    <a:lumMod val="50000"/>
                  </a:srgbClr>
                </a:solidFill>
                <a:latin typeface="Calibri" panose="020F0502020204030204" pitchFamily="34" charset="0"/>
                <a:cs typeface="Calibri" panose="020F0502020204030204" pitchFamily="34" charset="0"/>
              </a:rPr>
              <a:t>		</a:t>
            </a:r>
            <a:r>
              <a:rPr lang="ru-RU" sz="800" dirty="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789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a:t>
            </a:r>
            <a:r>
              <a:rPr kumimoji="0" lang="ru-RU"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COMPRESSORS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2.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KPO PRESENTATION TEMPLATE ENG</Template>
  <TotalTime>5037</TotalTime>
  <Words>2105</Words>
  <Application>Microsoft Office PowerPoint</Application>
  <PresentationFormat>Widescreen</PresentationFormat>
  <Paragraphs>413</Paragraphs>
  <Slides>29</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Arial Narrow</vt:lpstr>
      <vt:lpstr>Bahnschrift Light</vt:lpstr>
      <vt:lpstr>Calibri</vt:lpstr>
      <vt:lpstr>Calibri Light</vt:lpstr>
      <vt:lpstr>DeepSeek-CJK-patch</vt:lpstr>
      <vt:lpstr>DIN Next</vt:lpstr>
      <vt:lpstr>Wingdings</vt:lpstr>
      <vt:lpstr>Custom Design</vt:lpstr>
      <vt:lpstr>1_Custom Design</vt:lpstr>
      <vt:lpstr>1_IMBC Light (Widescreen)</vt:lpstr>
      <vt:lpstr>PowerPoint Presentation</vt:lpstr>
      <vt:lpstr>PowerPoint Presentation</vt:lpstr>
      <vt:lpstr>FANS AND COMPRESSORS</vt:lpstr>
      <vt:lpstr>PowerPoint Presentation</vt:lpstr>
      <vt:lpstr>PowerPoint Presentation</vt:lpstr>
      <vt:lpstr>PowerPoint Presentation</vt:lpstr>
      <vt:lpstr>PowerPoint Presentation</vt:lpstr>
      <vt:lpstr>PowerPoint Presentation</vt:lpstr>
      <vt:lpstr>PowerPoint Presentation</vt:lpstr>
      <vt:lpstr>SCOPE OF ACTIVITIES </vt:lpstr>
      <vt:lpstr>Commodities of interest</vt:lpstr>
      <vt:lpstr>PowerPoint Presentation</vt:lpstr>
      <vt:lpstr>Demand: COMPRESSORS &amp; ACCESSORIES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KPO General HSE requirements </vt:lpstr>
      <vt:lpstr>KPO GENERAL HSE REQUIREMENTS </vt:lpstr>
      <vt:lpstr>PowerPoint Presentation</vt:lpstr>
      <vt:lpstr>PowerPoint Presentation</vt:lpstr>
      <vt:lpstr>PowerPoint Presentation</vt:lpstr>
    </vt:vector>
  </TitlesOfParts>
  <Company>Karachaganak Petroleum Operating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Kushayev, Asset</dc:creator>
  <cp:lastModifiedBy>Kazhushev, Damir</cp:lastModifiedBy>
  <cp:revision>336</cp:revision>
  <dcterms:created xsi:type="dcterms:W3CDTF">2022-04-10T06:10:03Z</dcterms:created>
  <dcterms:modified xsi:type="dcterms:W3CDTF">2025-04-24T12:57:04Z</dcterms:modified>
</cp:coreProperties>
</file>