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3" r:id="rId2"/>
    <p:sldMasterId id="2147483873" r:id="rId3"/>
    <p:sldMasterId id="2147483890" r:id="rId4"/>
    <p:sldMasterId id="2147483899" r:id="rId5"/>
  </p:sldMasterIdLst>
  <p:notesMasterIdLst>
    <p:notesMasterId r:id="rId57"/>
  </p:notesMasterIdLst>
  <p:handoutMasterIdLst>
    <p:handoutMasterId r:id="rId58"/>
  </p:handoutMasterIdLst>
  <p:sldIdLst>
    <p:sldId id="465" r:id="rId6"/>
    <p:sldId id="2147472444" r:id="rId7"/>
    <p:sldId id="2147471450" r:id="rId8"/>
    <p:sldId id="2147472500" r:id="rId9"/>
    <p:sldId id="2147471420" r:id="rId10"/>
    <p:sldId id="2147471483" r:id="rId11"/>
    <p:sldId id="2147471480" r:id="rId12"/>
    <p:sldId id="2147471486" r:id="rId13"/>
    <p:sldId id="2147471487" r:id="rId14"/>
    <p:sldId id="2147471481" r:id="rId15"/>
    <p:sldId id="2147471484" r:id="rId16"/>
    <p:sldId id="2147472449" r:id="rId17"/>
    <p:sldId id="2147471479" r:id="rId18"/>
    <p:sldId id="2147471421" r:id="rId19"/>
    <p:sldId id="2147471445" r:id="rId20"/>
    <p:sldId id="2147471451" r:id="rId21"/>
    <p:sldId id="2147471473" r:id="rId22"/>
    <p:sldId id="2147471474" r:id="rId23"/>
    <p:sldId id="2147471443" r:id="rId24"/>
    <p:sldId id="2147472501" r:id="rId25"/>
    <p:sldId id="2147471456" r:id="rId26"/>
    <p:sldId id="268" r:id="rId27"/>
    <p:sldId id="2147471478" r:id="rId28"/>
    <p:sldId id="2147472448" r:id="rId29"/>
    <p:sldId id="2147472428" r:id="rId30"/>
    <p:sldId id="2147472502" r:id="rId31"/>
    <p:sldId id="2147472503" r:id="rId32"/>
    <p:sldId id="2147471452" r:id="rId33"/>
    <p:sldId id="2147472445" r:id="rId34"/>
    <p:sldId id="2147472446" r:id="rId35"/>
    <p:sldId id="2147472447" r:id="rId36"/>
    <p:sldId id="2147472421" r:id="rId37"/>
    <p:sldId id="2147471545" r:id="rId38"/>
    <p:sldId id="2147471549" r:id="rId39"/>
    <p:sldId id="2147471550" r:id="rId40"/>
    <p:sldId id="2147471537" r:id="rId41"/>
    <p:sldId id="2141412387" r:id="rId42"/>
    <p:sldId id="2147471552" r:id="rId43"/>
    <p:sldId id="2147472493" r:id="rId44"/>
    <p:sldId id="2147472494" r:id="rId45"/>
    <p:sldId id="2147472495" r:id="rId46"/>
    <p:sldId id="2147472496" r:id="rId47"/>
    <p:sldId id="2147472497" r:id="rId48"/>
    <p:sldId id="2147472498" r:id="rId49"/>
    <p:sldId id="2147472477" r:id="rId50"/>
    <p:sldId id="496" r:id="rId51"/>
    <p:sldId id="497" r:id="rId52"/>
    <p:sldId id="2147472415" r:id="rId53"/>
    <p:sldId id="2147472418" r:id="rId54"/>
    <p:sldId id="2147472420" r:id="rId55"/>
    <p:sldId id="214747244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chayev, Konstantin" initials="KK" lastIdx="1" clrIdx="0">
    <p:extLst>
      <p:ext uri="{19B8F6BF-5375-455C-9EA6-DF929625EA0E}">
        <p15:presenceInfo xmlns:p15="http://schemas.microsoft.com/office/powerpoint/2012/main" userId="S::KachaK@kpo.kz::52e172a4-ca64-4656-8099-55c724099e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C5"/>
    <a:srgbClr val="33CCCC"/>
    <a:srgbClr val="009999"/>
    <a:srgbClr val="0099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04" d="100"/>
          <a:sy n="104" d="100"/>
        </p:scale>
        <p:origin x="114" y="5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15T08:44:32.090" idx="1">
    <p:pos x="1171" y="2323"/>
    <p:text>Due to stringint requirements for Line pipe currently only few pipe mill may produce line pipe as per KPO requirements.  Any other....</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24/04/2025</a:t>
            </a:fld>
            <a:endParaRPr lang="en-GB" dirty="0"/>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dirty="0"/>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24/04/2025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dirty="0"/>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102CDB-FD81-4398-B8DC-49EAE3547636}" type="slidenum">
              <a:rPr lang="en-GB" smtClean="0"/>
              <a:t>50</a:t>
            </a:fld>
            <a:endParaRPr lang="en-GB"/>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62379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81123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08378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55702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034883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65287855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366135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25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43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ustainable Coworking Space near Midi Station : WAO !">
            <a:extLst>
              <a:ext uri="{FF2B5EF4-FFF2-40B4-BE49-F238E27FC236}">
                <a16:creationId xmlns:a16="http://schemas.microsoft.com/office/drawing/2014/main" id="{4607B22B-6FB3-736A-2678-2AC06B559AA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373B00B-F551-54C8-0A0D-85E616EC5E03}"/>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576538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2004988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40924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629236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65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905538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187649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710625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3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08300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1011634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799401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924648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516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9522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21161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3321461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78667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122799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86275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1532167267"/>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2591631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a:t>
            </a:r>
            <a:r>
              <a:rPr lang="en-GB" sz="800" dirty="0" err="1"/>
              <a:t>b.v</a:t>
            </a:r>
            <a:endParaRPr lang="en-GB" sz="800" dirty="0"/>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6964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955920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013381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58242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r>
              <a:rPr lang="en-US"/>
              <a:t>29/08/2023</a:t>
            </a:r>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a:t>29/08/2023                                                                                                                                                                                                                                                                                                                                                                               KARACHAGANAK PETROLEUM OPERATING B.V</a:t>
            </a:r>
            <a:endParaRPr lang="en-GB" dirty="0"/>
          </a:p>
        </p:txBody>
      </p:sp>
    </p:spTree>
    <p:extLst>
      <p:ext uri="{BB962C8B-B14F-4D97-AF65-F5344CB8AC3E}">
        <p14:creationId xmlns:p14="http://schemas.microsoft.com/office/powerpoint/2010/main" val="2055775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447860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a:t>29/08/2023                                                                                                                                                                                                                                                                                                                                                                               KARACHAGANAK PETROLEUM OPERATING B.V</a:t>
            </a:r>
            <a:endParaRPr lang="en-GB" sz="800" dirty="0"/>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93869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72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29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07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22.png"/><Relationship Id="rId5" Type="http://schemas.openxmlformats.org/officeDocument/2006/relationships/slideLayout" Target="../slideLayouts/slideLayout38.xml"/><Relationship Id="rId10" Type="http://schemas.openxmlformats.org/officeDocument/2006/relationships/image" Target="../media/image21.pn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23.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22.png"/><Relationship Id="rId5" Type="http://schemas.openxmlformats.org/officeDocument/2006/relationships/slideLayout" Target="../slideLayouts/slideLayout46.xml"/><Relationship Id="rId10" Type="http://schemas.openxmlformats.org/officeDocument/2006/relationships/image" Target="../media/image21.png"/><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 id="2147483862"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403397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8539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90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39545347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1568783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0.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8.wdp"/><Relationship Id="rId18"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56.png"/><Relationship Id="rId20" Type="http://schemas.openxmlformats.org/officeDocument/2006/relationships/image" Target="../media/image59.png"/><Relationship Id="rId1" Type="http://schemas.openxmlformats.org/officeDocument/2006/relationships/slideLayout" Target="../slideLayouts/slideLayout22.xml"/><Relationship Id="rId6" Type="http://schemas.openxmlformats.org/officeDocument/2006/relationships/image" Target="../media/image49.png"/><Relationship Id="rId11" Type="http://schemas.microsoft.com/office/2007/relationships/hdphoto" Target="../media/hdphoto7.wdp"/><Relationship Id="rId5" Type="http://schemas.openxmlformats.org/officeDocument/2006/relationships/image" Target="../media/image48.png"/><Relationship Id="rId15" Type="http://schemas.microsoft.com/office/2007/relationships/hdphoto" Target="../media/hdphoto9.wdp"/><Relationship Id="rId10" Type="http://schemas.openxmlformats.org/officeDocument/2006/relationships/image" Target="../media/image53.png"/><Relationship Id="rId19" Type="http://schemas.microsoft.com/office/2007/relationships/hdphoto" Target="../media/hdphoto10.wdp"/><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18" Type="http://schemas.openxmlformats.org/officeDocument/2006/relationships/image" Target="../media/image70.png"/><Relationship Id="rId26" Type="http://schemas.openxmlformats.org/officeDocument/2006/relationships/image" Target="../media/image74.png"/><Relationship Id="rId3" Type="http://schemas.microsoft.com/office/2007/relationships/hdphoto" Target="../media/hdphoto11.wdp"/><Relationship Id="rId21" Type="http://schemas.microsoft.com/office/2007/relationships/hdphoto" Target="../media/hdphoto18.wdp"/><Relationship Id="rId7" Type="http://schemas.microsoft.com/office/2007/relationships/hdphoto" Target="../media/hdphoto13.wdp"/><Relationship Id="rId12" Type="http://schemas.microsoft.com/office/2007/relationships/hdphoto" Target="../media/hdphoto15.wdp"/><Relationship Id="rId17" Type="http://schemas.microsoft.com/office/2007/relationships/hdphoto" Target="../media/hdphoto16.wdp"/><Relationship Id="rId25" Type="http://schemas.microsoft.com/office/2007/relationships/hdphoto" Target="../media/hdphoto20.wdp"/><Relationship Id="rId33" Type="http://schemas.openxmlformats.org/officeDocument/2006/relationships/image" Target="../media/image79.png"/><Relationship Id="rId2" Type="http://schemas.openxmlformats.org/officeDocument/2006/relationships/image" Target="../media/image60.png"/><Relationship Id="rId16" Type="http://schemas.openxmlformats.org/officeDocument/2006/relationships/image" Target="../media/image69.png"/><Relationship Id="rId20" Type="http://schemas.openxmlformats.org/officeDocument/2006/relationships/image" Target="../media/image71.png"/><Relationship Id="rId29" Type="http://schemas.microsoft.com/office/2007/relationships/hdphoto" Target="../media/hdphoto22.wdp"/><Relationship Id="rId1" Type="http://schemas.openxmlformats.org/officeDocument/2006/relationships/slideLayout" Target="../slideLayouts/slideLayout22.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73.png"/><Relationship Id="rId32" Type="http://schemas.openxmlformats.org/officeDocument/2006/relationships/image" Target="../media/image78.png"/><Relationship Id="rId5" Type="http://schemas.microsoft.com/office/2007/relationships/hdphoto" Target="../media/hdphoto12.wdp"/><Relationship Id="rId15" Type="http://schemas.openxmlformats.org/officeDocument/2006/relationships/image" Target="../media/image68.png"/><Relationship Id="rId23" Type="http://schemas.microsoft.com/office/2007/relationships/hdphoto" Target="../media/hdphoto19.wdp"/><Relationship Id="rId28" Type="http://schemas.openxmlformats.org/officeDocument/2006/relationships/image" Target="../media/image75.png"/><Relationship Id="rId10" Type="http://schemas.openxmlformats.org/officeDocument/2006/relationships/image" Target="../media/image64.png"/><Relationship Id="rId19" Type="http://schemas.microsoft.com/office/2007/relationships/hdphoto" Target="../media/hdphoto17.wdp"/><Relationship Id="rId31" Type="http://schemas.openxmlformats.org/officeDocument/2006/relationships/image" Target="../media/image77.png"/><Relationship Id="rId4" Type="http://schemas.openxmlformats.org/officeDocument/2006/relationships/image" Target="../media/image61.png"/><Relationship Id="rId9" Type="http://schemas.microsoft.com/office/2007/relationships/hdphoto" Target="../media/hdphoto14.wdp"/><Relationship Id="rId14" Type="http://schemas.openxmlformats.org/officeDocument/2006/relationships/image" Target="../media/image67.png"/><Relationship Id="rId22" Type="http://schemas.openxmlformats.org/officeDocument/2006/relationships/image" Target="../media/image72.png"/><Relationship Id="rId27" Type="http://schemas.microsoft.com/office/2007/relationships/hdphoto" Target="../media/hdphoto21.wdp"/><Relationship Id="rId30"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33.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hyperlink" Target="http://www.imbc.kz/"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4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svg"/><Relationship Id="rId17" Type="http://schemas.openxmlformats.org/officeDocument/2006/relationships/image" Target="../media/image113.svg"/><Relationship Id="rId2" Type="http://schemas.openxmlformats.org/officeDocument/2006/relationships/notesSlide" Target="../notesSlides/notesSlide4.xml"/><Relationship Id="rId16" Type="http://schemas.openxmlformats.org/officeDocument/2006/relationships/image" Target="../media/image112.png"/><Relationship Id="rId1" Type="http://schemas.openxmlformats.org/officeDocument/2006/relationships/slideLayout" Target="../slideLayouts/slideLayout15.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 Id="rId14" Type="http://schemas.openxmlformats.org/officeDocument/2006/relationships/image" Target="../media/image110.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mj-ea"/>
                <a:cs typeface="Calibri" panose="020F0502020204030204" pitchFamily="34" charset="0"/>
              </a:rPr>
              <a:t>23</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/0</a:t>
            </a:r>
            <a:r>
              <a:rPr lang="en-US" sz="1600" dirty="0">
                <a:solidFill>
                  <a:srgbClr val="FFFFFF"/>
                </a:solidFill>
                <a:latin typeface="Calibri" panose="020F0502020204030204" pitchFamily="34" charset="0"/>
                <a:ea typeface="+mj-ea"/>
                <a:cs typeface="Calibri" panose="020F0502020204030204" pitchFamily="34" charset="0"/>
              </a:rPr>
              <a:t>9</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/2024</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84080"/>
          </a:xfrm>
          <a:prstGeom prst="rect">
            <a:avLst/>
          </a:prstGeom>
          <a:noFill/>
        </p:spPr>
        <p:txBody>
          <a:bodyPr wrap="square">
            <a:spAutoFit/>
          </a:bodyPr>
          <a:lstStyle/>
          <a:p>
            <a:pPr lvl="0" algn="r" defTabSz="914377">
              <a:lnSpc>
                <a:spcPts val="2400"/>
              </a:lnSpc>
              <a:spcBef>
                <a:spcPct val="0"/>
              </a:spcBef>
              <a:defRPr/>
            </a:pPr>
            <a:r>
              <a:rPr lang="en-US" b="1" dirty="0">
                <a:solidFill>
                  <a:srgbClr val="FFFFFF"/>
                </a:solidFill>
                <a:latin typeface="Calibri Light" panose="020F0302020204030204"/>
              </a:rPr>
              <a:t>KARACHAGANAK 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707886"/>
          </a:xfrm>
          <a:prstGeom prst="rect">
            <a:avLst/>
          </a:prstGeom>
          <a:noFill/>
        </p:spPr>
        <p:txBody>
          <a:bodyPr wrap="square">
            <a:spAutoFit/>
          </a:bodyPr>
          <a:lstStyle/>
          <a:p>
            <a:pPr algn="r"/>
            <a:r>
              <a:rPr lang="ru-RU" sz="2000" b="1" dirty="0">
                <a:solidFill>
                  <a:schemeClr val="bg1"/>
                </a:solidFill>
              </a:rPr>
              <a:t>KPO TECHNICAL WEBINAR ON </a:t>
            </a:r>
            <a:r>
              <a:rPr lang="en-US" sz="2000" b="1" dirty="0">
                <a:solidFill>
                  <a:schemeClr val="bg1"/>
                </a:solidFill>
              </a:rPr>
              <a:t>LINEPIPES&amp;PIPING AND INSULATION MATERIALS </a:t>
            </a:r>
          </a:p>
          <a:p>
            <a:pPr algn="r"/>
            <a:r>
              <a:rPr lang="ru-RU" sz="2000" b="1" dirty="0">
                <a:solidFill>
                  <a:schemeClr val="bg1"/>
                </a:solidFill>
              </a:rPr>
              <a:t>WITH THE PARTICIPATION OF THE IMB CENTER</a:t>
            </a:r>
            <a:endParaRPr lang="en-GB" sz="2000" dirty="0">
              <a:solidFill>
                <a:schemeClr val="bg1"/>
              </a:solidFill>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8823408" cy="1311128"/>
          </a:xfrm>
          <a:prstGeom prst="rect">
            <a:avLst/>
          </a:prstGeom>
          <a:noFill/>
        </p:spPr>
        <p:txBody>
          <a:bodyPr wrap="square" rtlCol="0">
            <a:spAutoFit/>
          </a:bodyPr>
          <a:lstStyle/>
          <a:p>
            <a:pPr algn="l"/>
            <a:r>
              <a:rPr lang="en-GB" dirty="0"/>
              <a:t>Specification Overview</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Technical Workshop on Piping / Pipelines and Insulation materials</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3</a:t>
            </a:r>
            <a:endParaRPr kumimoji="0" lang="en-GB"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w="0"/>
                <a:solidFill>
                  <a:srgbClr val="00ABC5"/>
                </a:solidFill>
                <a:effectLst/>
                <a:uLnTx/>
                <a:uFillTx/>
                <a:latin typeface="Calibri Light" panose="020F0302020204030204"/>
                <a:ea typeface="+mj-ea"/>
                <a:cs typeface="+mj-cs"/>
              </a:rPr>
              <a:t>Section A</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w="0"/>
                <a:solidFill>
                  <a:srgbClr val="00ABC5"/>
                </a:solidFill>
                <a:effectLst/>
                <a:uLnTx/>
                <a:uFillTx/>
                <a:latin typeface="Calibri Light" panose="020F0302020204030204"/>
                <a:ea typeface="+mj-ea"/>
                <a:cs typeface="+mj-cs"/>
              </a:rPr>
              <a:t>Piping </a:t>
            </a:r>
            <a:endParaRPr kumimoji="0" lang="en-GB" sz="32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57111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Company specification to comply</a:t>
            </a:r>
          </a:p>
        </p:txBody>
      </p:sp>
      <p:sp>
        <p:nvSpPr>
          <p:cNvPr id="5" name="Rectangle 4">
            <a:extLst>
              <a:ext uri="{FF2B5EF4-FFF2-40B4-BE49-F238E27FC236}">
                <a16:creationId xmlns:a16="http://schemas.microsoft.com/office/drawing/2014/main" id="{115EDF3F-6865-48F3-A720-DA53DDDB9F3D}"/>
              </a:ext>
            </a:extLst>
          </p:cNvPr>
          <p:cNvSpPr/>
          <p:nvPr/>
        </p:nvSpPr>
        <p:spPr>
          <a:xfrm>
            <a:off x="194465" y="1032134"/>
            <a:ext cx="11492881"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Size and Schedule: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Piping size is governed by nominal pipe size (NPS), which refers to the outside diameter, while the schedule indicates wall thickness.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Common pipe sizes range from NPS ½” to NPS 48”, with schedules ranging from 10 to XXS.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Custom schedule for specific project for  Sour Service: Higher schedules (thicker walls) are used to withstand the more aggressive environment, especially in higher pressure ratings.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Temperature and Pressure Limits: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ASME codes specify temperature and pressure limits for materials. For example, carbon steel can be used at temperatures up to 427°C (800°F) for non-sour service </a:t>
            </a:r>
            <a:r>
              <a:rPr kumimoji="0" lang="en-GB" sz="1600" b="0" i="0" u="sng" strike="noStrike" kern="1200" cap="none" spc="0" normalizeH="0" baseline="0" noProof="0" dirty="0">
                <a:ln w="0"/>
                <a:solidFill>
                  <a:srgbClr val="00ABC5"/>
                </a:solidFill>
                <a:effectLst/>
                <a:uLnTx/>
                <a:uFillTx/>
                <a:latin typeface="Calibri" panose="020F0502020204030204"/>
                <a:ea typeface="+mn-ea"/>
                <a:cs typeface="+mn-cs"/>
              </a:rPr>
              <a:t>but has limitations </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in sour environments.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Flange Ratings (ASME B16.5): Define pressure-temperature limits for different materials and flange types.</a:t>
            </a:r>
          </a:p>
        </p:txBody>
      </p:sp>
      <p:graphicFrame>
        <p:nvGraphicFramePr>
          <p:cNvPr id="4" name="Table 3">
            <a:extLst>
              <a:ext uri="{FF2B5EF4-FFF2-40B4-BE49-F238E27FC236}">
                <a16:creationId xmlns:a16="http://schemas.microsoft.com/office/drawing/2014/main" id="{E1F34320-B5A6-4F2B-B5DA-FF4571D26B18}"/>
              </a:ext>
            </a:extLst>
          </p:cNvPr>
          <p:cNvGraphicFramePr>
            <a:graphicFrameLocks noGrp="1"/>
          </p:cNvGraphicFramePr>
          <p:nvPr/>
        </p:nvGraphicFramePr>
        <p:xfrm>
          <a:off x="584892" y="3517543"/>
          <a:ext cx="10712026" cy="2641600"/>
        </p:xfrm>
        <a:graphic>
          <a:graphicData uri="http://schemas.openxmlformats.org/drawingml/2006/table">
            <a:tbl>
              <a:tblPr firstRow="1" bandRow="1">
                <a:tableStyleId>{74C1A8A3-306A-4EB7-A6B1-4F7E0EB9C5D6}</a:tableStyleId>
              </a:tblPr>
              <a:tblGrid>
                <a:gridCol w="637059">
                  <a:extLst>
                    <a:ext uri="{9D8B030D-6E8A-4147-A177-3AD203B41FA5}">
                      <a16:colId xmlns:a16="http://schemas.microsoft.com/office/drawing/2014/main" val="3348808567"/>
                    </a:ext>
                  </a:extLst>
                </a:gridCol>
                <a:gridCol w="2863299">
                  <a:extLst>
                    <a:ext uri="{9D8B030D-6E8A-4147-A177-3AD203B41FA5}">
                      <a16:colId xmlns:a16="http://schemas.microsoft.com/office/drawing/2014/main" val="2511173981"/>
                    </a:ext>
                  </a:extLst>
                </a:gridCol>
                <a:gridCol w="5975013">
                  <a:extLst>
                    <a:ext uri="{9D8B030D-6E8A-4147-A177-3AD203B41FA5}">
                      <a16:colId xmlns:a16="http://schemas.microsoft.com/office/drawing/2014/main" val="1662533819"/>
                    </a:ext>
                  </a:extLst>
                </a:gridCol>
                <a:gridCol w="1236655">
                  <a:extLst>
                    <a:ext uri="{9D8B030D-6E8A-4147-A177-3AD203B41FA5}">
                      <a16:colId xmlns:a16="http://schemas.microsoft.com/office/drawing/2014/main" val="612709303"/>
                    </a:ext>
                  </a:extLst>
                </a:gridCol>
              </a:tblGrid>
              <a:tr h="370840">
                <a:tc>
                  <a:txBody>
                    <a:bodyPr/>
                    <a:lstStyle/>
                    <a:p>
                      <a:r>
                        <a:rPr lang="en-US" sz="1600" dirty="0">
                          <a:latin typeface="+mn-lt"/>
                        </a:rPr>
                        <a:t>S/N</a:t>
                      </a:r>
                      <a:endParaRPr lang="en-GB" sz="1600" dirty="0">
                        <a:latin typeface="+mn-lt"/>
                      </a:endParaRPr>
                    </a:p>
                  </a:txBody>
                  <a:tcPr/>
                </a:tc>
                <a:tc>
                  <a:txBody>
                    <a:bodyPr/>
                    <a:lstStyle/>
                    <a:p>
                      <a:r>
                        <a:rPr lang="en-US" sz="1600" dirty="0">
                          <a:latin typeface="+mn-lt"/>
                        </a:rPr>
                        <a:t>Document Number</a:t>
                      </a:r>
                      <a:endParaRPr lang="en-GB" sz="1600" dirty="0">
                        <a:latin typeface="+mn-lt"/>
                      </a:endParaRPr>
                    </a:p>
                  </a:txBody>
                  <a:tcPr/>
                </a:tc>
                <a:tc>
                  <a:txBody>
                    <a:bodyPr/>
                    <a:lstStyle/>
                    <a:p>
                      <a:r>
                        <a:rPr lang="en-US" sz="1600" dirty="0">
                          <a:latin typeface="+mn-lt"/>
                        </a:rPr>
                        <a:t>Title</a:t>
                      </a:r>
                      <a:endParaRPr lang="en-GB" sz="1600" dirty="0">
                        <a:latin typeface="+mn-lt"/>
                      </a:endParaRPr>
                    </a:p>
                  </a:txBody>
                  <a:tcPr/>
                </a:tc>
                <a:tc>
                  <a:txBody>
                    <a:bodyPr/>
                    <a:lstStyle/>
                    <a:p>
                      <a:r>
                        <a:rPr lang="en-US" sz="1600" dirty="0">
                          <a:latin typeface="+mn-lt"/>
                        </a:rPr>
                        <a:t>Rev.</a:t>
                      </a:r>
                      <a:endParaRPr lang="en-GB" sz="1600" dirty="0">
                        <a:latin typeface="+mn-lt"/>
                      </a:endParaRPr>
                    </a:p>
                  </a:txBody>
                  <a:tcPr/>
                </a:tc>
                <a:extLst>
                  <a:ext uri="{0D108BD9-81ED-4DB2-BD59-A6C34878D82A}">
                    <a16:rowId xmlns:a16="http://schemas.microsoft.com/office/drawing/2014/main" val="249127117"/>
                  </a:ext>
                </a:extLst>
              </a:tr>
              <a:tr h="370840">
                <a:tc>
                  <a:txBody>
                    <a:bodyPr/>
                    <a:lstStyle/>
                    <a:p>
                      <a:r>
                        <a:rPr lang="en-US" sz="1600" dirty="0">
                          <a:latin typeface="+mn-lt"/>
                        </a:rPr>
                        <a:t>1</a:t>
                      </a:r>
                      <a:endParaRPr lang="en-GB" sz="1600" dirty="0">
                        <a:latin typeface="+mn-lt"/>
                      </a:endParaRPr>
                    </a:p>
                  </a:txBody>
                  <a:tcPr/>
                </a:tc>
                <a:tc>
                  <a:txBody>
                    <a:bodyPr/>
                    <a:lstStyle/>
                    <a:p>
                      <a:r>
                        <a:rPr lang="en-GB" sz="1600" b="0" i="0" u="none" strike="noStrike" kern="1200" baseline="0" dirty="0">
                          <a:solidFill>
                            <a:schemeClr val="dk1"/>
                          </a:solidFill>
                          <a:latin typeface="+mn-lt"/>
                          <a:ea typeface="+mn-ea"/>
                          <a:cs typeface="+mn-cs"/>
                        </a:rPr>
                        <a:t>KPO-00-PIP-SPC-00005-ER</a:t>
                      </a:r>
                      <a:endParaRPr lang="en-GB" sz="1600" dirty="0">
                        <a:latin typeface="+mn-lt"/>
                      </a:endParaRPr>
                    </a:p>
                  </a:txBody>
                  <a:tcPr/>
                </a:tc>
                <a:tc>
                  <a:txBody>
                    <a:bodyPr/>
                    <a:lstStyle/>
                    <a:p>
                      <a:r>
                        <a:rPr lang="en-GB" sz="1600" dirty="0">
                          <a:latin typeface="+mn-lt"/>
                        </a:rPr>
                        <a:t>Technical Supply Requirements Pipe, Fittings and Flanges</a:t>
                      </a:r>
                    </a:p>
                  </a:txBody>
                  <a:tcPr/>
                </a:tc>
                <a:tc>
                  <a:txBody>
                    <a:bodyPr/>
                    <a:lstStyle/>
                    <a:p>
                      <a:r>
                        <a:rPr lang="en-US" sz="1600" dirty="0">
                          <a:latin typeface="+mn-lt"/>
                        </a:rPr>
                        <a:t>C8</a:t>
                      </a:r>
                      <a:endParaRPr lang="en-GB" sz="1600" dirty="0">
                        <a:latin typeface="+mn-lt"/>
                      </a:endParaRPr>
                    </a:p>
                  </a:txBody>
                  <a:tcPr/>
                </a:tc>
                <a:extLst>
                  <a:ext uri="{0D108BD9-81ED-4DB2-BD59-A6C34878D82A}">
                    <a16:rowId xmlns:a16="http://schemas.microsoft.com/office/drawing/2014/main" val="2085015017"/>
                  </a:ext>
                </a:extLst>
              </a:tr>
              <a:tr h="370840">
                <a:tc>
                  <a:txBody>
                    <a:bodyPr/>
                    <a:lstStyle/>
                    <a:p>
                      <a:r>
                        <a:rPr lang="en-US" sz="1600" dirty="0">
                          <a:latin typeface="+mn-lt"/>
                        </a:rPr>
                        <a:t>2</a:t>
                      </a:r>
                      <a:endParaRPr lang="en-GB" sz="1600" dirty="0">
                        <a:latin typeface="+mn-lt"/>
                      </a:endParaRPr>
                    </a:p>
                  </a:txBody>
                  <a:tcPr/>
                </a:tc>
                <a:tc>
                  <a:txBody>
                    <a:bodyPr/>
                    <a:lstStyle/>
                    <a:p>
                      <a:r>
                        <a:rPr lang="en-GB" sz="1600" b="0" i="0" u="none" strike="noStrike" kern="1200" baseline="0" dirty="0">
                          <a:solidFill>
                            <a:schemeClr val="dk1"/>
                          </a:solidFill>
                          <a:latin typeface="+mn-lt"/>
                          <a:ea typeface="+mn-ea"/>
                          <a:cs typeface="+mn-cs"/>
                        </a:rPr>
                        <a:t>KPO-00-PIP-SPC-00008-E</a:t>
                      </a:r>
                      <a:endParaRPr lang="en-GB" sz="1600" dirty="0">
                        <a:latin typeface="+mn-lt"/>
                      </a:endParaRPr>
                    </a:p>
                  </a:txBody>
                  <a:tcPr/>
                </a:tc>
                <a:tc>
                  <a:txBody>
                    <a:bodyPr/>
                    <a:lstStyle/>
                    <a:p>
                      <a:r>
                        <a:rPr lang="en-GB" sz="1600" kern="1200" dirty="0">
                          <a:solidFill>
                            <a:schemeClr val="dk1"/>
                          </a:solidFill>
                          <a:latin typeface="+mn-lt"/>
                          <a:ea typeface="+mn-ea"/>
                          <a:cs typeface="+mn-cs"/>
                        </a:rPr>
                        <a:t>Specification for Piping, Forgings, Castings and Plate for</a:t>
                      </a:r>
                    </a:p>
                    <a:p>
                      <a:r>
                        <a:rPr lang="en-GB" sz="1600" kern="1200" dirty="0">
                          <a:solidFill>
                            <a:schemeClr val="dk1"/>
                          </a:solidFill>
                          <a:latin typeface="+mn-lt"/>
                          <a:ea typeface="+mn-ea"/>
                          <a:cs typeface="+mn-cs"/>
                        </a:rPr>
                        <a:t>Sour Service</a:t>
                      </a:r>
                    </a:p>
                  </a:txBody>
                  <a:tcPr/>
                </a:tc>
                <a:tc>
                  <a:txBody>
                    <a:bodyPr/>
                    <a:lstStyle/>
                    <a:p>
                      <a:r>
                        <a:rPr lang="en-US" sz="1600" dirty="0">
                          <a:latin typeface="+mn-lt"/>
                        </a:rPr>
                        <a:t>C5</a:t>
                      </a:r>
                      <a:endParaRPr lang="en-GB" sz="1600" dirty="0">
                        <a:latin typeface="+mn-lt"/>
                      </a:endParaRPr>
                    </a:p>
                  </a:txBody>
                  <a:tcPr/>
                </a:tc>
                <a:extLst>
                  <a:ext uri="{0D108BD9-81ED-4DB2-BD59-A6C34878D82A}">
                    <a16:rowId xmlns:a16="http://schemas.microsoft.com/office/drawing/2014/main" val="3813402057"/>
                  </a:ext>
                </a:extLst>
              </a:tr>
              <a:tr h="370840">
                <a:tc>
                  <a:txBody>
                    <a:bodyPr/>
                    <a:lstStyle/>
                    <a:p>
                      <a:r>
                        <a:rPr lang="en-US" sz="1600" dirty="0">
                          <a:latin typeface="+mn-lt"/>
                        </a:rPr>
                        <a:t>3</a:t>
                      </a:r>
                      <a:endParaRPr lang="en-GB"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rPr>
                        <a:t>KPO-80-PIP-SPC-00004-E</a:t>
                      </a:r>
                    </a:p>
                  </a:txBody>
                  <a:tcPr anchor="ctr"/>
                </a:tc>
                <a:tc>
                  <a:txBody>
                    <a:bodyPr/>
                    <a:lstStyle/>
                    <a:p>
                      <a:r>
                        <a:rPr lang="en-GB" sz="1600" dirty="0">
                          <a:latin typeface="+mn-lt"/>
                        </a:rPr>
                        <a:t>Company Specification. High Pressure Piping Materials Specification for 2 1/4 Cr-1 Mo. (F22 M)</a:t>
                      </a:r>
                    </a:p>
                  </a:txBody>
                  <a:tcPr anchor="ctr"/>
                </a:tc>
                <a:tc>
                  <a:txBody>
                    <a:bodyPr/>
                    <a:lstStyle/>
                    <a:p>
                      <a:r>
                        <a:rPr lang="en-US" sz="1600" dirty="0">
                          <a:latin typeface="+mn-lt"/>
                        </a:rPr>
                        <a:t>A4</a:t>
                      </a:r>
                      <a:endParaRPr lang="en-GB" sz="1600" dirty="0">
                        <a:latin typeface="+mn-lt"/>
                      </a:endParaRPr>
                    </a:p>
                  </a:txBody>
                  <a:tcPr/>
                </a:tc>
                <a:extLst>
                  <a:ext uri="{0D108BD9-81ED-4DB2-BD59-A6C34878D82A}">
                    <a16:rowId xmlns:a16="http://schemas.microsoft.com/office/drawing/2014/main" val="2176511042"/>
                  </a:ext>
                </a:extLst>
              </a:tr>
              <a:tr h="370840">
                <a:tc>
                  <a:txBody>
                    <a:bodyPr/>
                    <a:lstStyle/>
                    <a:p>
                      <a:r>
                        <a:rPr lang="en-US" sz="1600" dirty="0">
                          <a:latin typeface="+mn-lt"/>
                        </a:rPr>
                        <a:t>4</a:t>
                      </a:r>
                      <a:endParaRPr lang="en-GB" sz="1600" dirty="0">
                        <a:latin typeface="+mn-lt"/>
                      </a:endParaRPr>
                    </a:p>
                  </a:txBody>
                  <a:tcPr/>
                </a:tc>
                <a:tc>
                  <a:txBody>
                    <a:bodyPr/>
                    <a:lstStyle/>
                    <a:p>
                      <a:r>
                        <a:rPr lang="en-GB" sz="1600" b="0" i="0" u="none" strike="noStrike" kern="1200" baseline="0" dirty="0">
                          <a:solidFill>
                            <a:schemeClr val="dk1"/>
                          </a:solidFill>
                          <a:latin typeface="+mn-lt"/>
                          <a:ea typeface="+mn-ea"/>
                          <a:cs typeface="+mn-cs"/>
                        </a:rPr>
                        <a:t>KPO-00-ENG-SPC-00017-ER</a:t>
                      </a:r>
                      <a:endParaRPr lang="en-GB" sz="1600" dirty="0">
                        <a:latin typeface="+mn-lt"/>
                      </a:endParaRPr>
                    </a:p>
                  </a:txBody>
                  <a:tcPr/>
                </a:tc>
                <a:tc>
                  <a:txBody>
                    <a:bodyPr/>
                    <a:lstStyle/>
                    <a:p>
                      <a:r>
                        <a:rPr lang="en-GB" sz="1600" b="0" i="0" u="none" strike="noStrike" kern="1200" baseline="0" dirty="0">
                          <a:solidFill>
                            <a:schemeClr val="dk1"/>
                          </a:solidFill>
                          <a:latin typeface="+mn-lt"/>
                          <a:ea typeface="+mn-ea"/>
                          <a:cs typeface="+mn-cs"/>
                        </a:rPr>
                        <a:t>Positive Materials Identification</a:t>
                      </a:r>
                      <a:endParaRPr lang="en-GB" sz="1600" dirty="0">
                        <a:latin typeface="+mn-lt"/>
                      </a:endParaRPr>
                    </a:p>
                  </a:txBody>
                  <a:tcPr/>
                </a:tc>
                <a:tc>
                  <a:txBody>
                    <a:bodyPr/>
                    <a:lstStyle/>
                    <a:p>
                      <a:r>
                        <a:rPr lang="en-US" sz="1600" dirty="0">
                          <a:latin typeface="+mn-lt"/>
                        </a:rPr>
                        <a:t>A3</a:t>
                      </a:r>
                      <a:endParaRPr lang="en-GB" sz="1600" dirty="0">
                        <a:latin typeface="+mn-lt"/>
                      </a:endParaRPr>
                    </a:p>
                  </a:txBody>
                  <a:tcPr/>
                </a:tc>
                <a:extLst>
                  <a:ext uri="{0D108BD9-81ED-4DB2-BD59-A6C34878D82A}">
                    <a16:rowId xmlns:a16="http://schemas.microsoft.com/office/drawing/2014/main" val="1204553385"/>
                  </a:ext>
                </a:extLst>
              </a:tr>
              <a:tr h="370840">
                <a:tc>
                  <a:txBody>
                    <a:bodyPr/>
                    <a:lstStyle/>
                    <a:p>
                      <a:r>
                        <a:rPr lang="en-US" sz="1600" dirty="0">
                          <a:latin typeface="+mn-lt"/>
                        </a:rPr>
                        <a:t>5</a:t>
                      </a:r>
                      <a:endParaRPr lang="en-GB" sz="1600" dirty="0">
                        <a:latin typeface="+mn-lt"/>
                      </a:endParaRPr>
                    </a:p>
                  </a:txBody>
                  <a:tcPr/>
                </a:tc>
                <a:tc>
                  <a:txBody>
                    <a:bodyPr/>
                    <a:lstStyle/>
                    <a:p>
                      <a:r>
                        <a:rPr lang="en-GB" sz="1600" b="0" i="0" u="none" strike="noStrike" kern="1200" baseline="0" dirty="0">
                          <a:solidFill>
                            <a:schemeClr val="dk1"/>
                          </a:solidFill>
                          <a:latin typeface="+mn-lt"/>
                          <a:ea typeface="+mn-ea"/>
                          <a:cs typeface="+mn-cs"/>
                        </a:rPr>
                        <a:t>KPO-00-PIP-SPC-00022-E</a:t>
                      </a:r>
                      <a:endParaRPr lang="en-GB" sz="1600" dirty="0">
                        <a:latin typeface="+mn-lt"/>
                      </a:endParaRPr>
                    </a:p>
                  </a:txBody>
                  <a:tcPr/>
                </a:tc>
                <a:tc>
                  <a:txBody>
                    <a:bodyPr/>
                    <a:lstStyle/>
                    <a:p>
                      <a:r>
                        <a:rPr lang="en-GB" sz="1600" kern="1200" dirty="0">
                          <a:solidFill>
                            <a:schemeClr val="dk1"/>
                          </a:solidFill>
                          <a:latin typeface="+mn-lt"/>
                          <a:ea typeface="+mn-ea"/>
                          <a:cs typeface="+mn-cs"/>
                        </a:rPr>
                        <a:t>Colour Coding for Piping Components</a:t>
                      </a:r>
                    </a:p>
                  </a:txBody>
                  <a:tcPr/>
                </a:tc>
                <a:tc>
                  <a:txBody>
                    <a:bodyPr/>
                    <a:lstStyle/>
                    <a:p>
                      <a:r>
                        <a:rPr lang="en-US" sz="1600" dirty="0">
                          <a:latin typeface="+mn-lt"/>
                        </a:rPr>
                        <a:t>A1</a:t>
                      </a:r>
                      <a:endParaRPr lang="en-GB" sz="1600" dirty="0">
                        <a:latin typeface="+mn-lt"/>
                      </a:endParaRPr>
                    </a:p>
                  </a:txBody>
                  <a:tcPr/>
                </a:tc>
                <a:extLst>
                  <a:ext uri="{0D108BD9-81ED-4DB2-BD59-A6C34878D82A}">
                    <a16:rowId xmlns:a16="http://schemas.microsoft.com/office/drawing/2014/main" val="1194736183"/>
                  </a:ext>
                </a:extLst>
              </a:tr>
            </a:tbl>
          </a:graphicData>
        </a:graphic>
      </p:graphicFrame>
      <p:sp>
        <p:nvSpPr>
          <p:cNvPr id="2" name="Footer Placeholder 1">
            <a:extLst>
              <a:ext uri="{FF2B5EF4-FFF2-40B4-BE49-F238E27FC236}">
                <a16:creationId xmlns:a16="http://schemas.microsoft.com/office/drawing/2014/main" id="{36D05867-DCD4-D20D-E566-329E909FC65D}"/>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635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29890" y="4132849"/>
            <a:ext cx="6477944" cy="1754326"/>
          </a:xfrm>
          <a:prstGeom prst="rect">
            <a:avLst/>
          </a:prstGeom>
          <a:noFill/>
        </p:spPr>
        <p:txBody>
          <a:bodyPr wrap="square" rtlCol="0">
            <a:spAutoFit/>
          </a:bodyPr>
          <a:lstStyle/>
          <a:p>
            <a:pPr algn="l"/>
            <a:r>
              <a:rPr lang="en-GB" dirty="0"/>
              <a:t>Project Execution </a:t>
            </a:r>
            <a:r>
              <a:rPr lang="en-US" dirty="0"/>
              <a:t>Directorate</a:t>
            </a:r>
            <a:br>
              <a:rPr lang="ru-RU" b="1" dirty="0"/>
            </a:br>
            <a:r>
              <a:rPr lang="en-GB" dirty="0"/>
              <a:t>Engineering and Technical Authority Department</a:t>
            </a:r>
          </a:p>
        </p:txBody>
      </p:sp>
    </p:spTree>
    <p:extLst>
      <p:ext uri="{BB962C8B-B14F-4D97-AF65-F5344CB8AC3E}">
        <p14:creationId xmlns:p14="http://schemas.microsoft.com/office/powerpoint/2010/main" val="133334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7810933" cy="1311128"/>
          </a:xfrm>
          <a:prstGeom prst="rect">
            <a:avLst/>
          </a:prstGeom>
          <a:noFill/>
        </p:spPr>
        <p:txBody>
          <a:bodyPr wrap="square" rtlCol="0">
            <a:spAutoFit/>
          </a:bodyPr>
          <a:lstStyle/>
          <a:p>
            <a:pPr algn="l"/>
            <a:r>
              <a:rPr lang="en-GB" dirty="0"/>
              <a:t>Overview</a:t>
            </a:r>
            <a:br>
              <a:rPr lang="en-GB" dirty="0"/>
            </a:br>
            <a:r>
              <a:rPr lang="en-US" sz="2400" dirty="0">
                <a:solidFill>
                  <a:schemeClr val="accent2">
                    <a:lumMod val="20000"/>
                    <a:lumOff val="80000"/>
                  </a:schemeClr>
                </a:solidFill>
                <a:latin typeface="Calibri" panose="020F0502020204030204" pitchFamily="34" charset="0"/>
                <a:cs typeface="Calibri" panose="020F0502020204030204" pitchFamily="34" charset="0"/>
              </a:rPr>
              <a:t>Technical Workshop on Insulation materials </a:t>
            </a:r>
            <a:r>
              <a:rPr lang="en-US" sz="2400" dirty="0">
                <a:solidFill>
                  <a:schemeClr val="bg1"/>
                </a:solidFill>
                <a:latin typeface="Calibri" panose="020F0502020204030204" pitchFamily="34" charset="0"/>
                <a:cs typeface="Calibri" panose="020F0502020204030204" pitchFamily="34" charset="0"/>
              </a:rPr>
              <a:t>and Pipelines</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1</a:t>
            </a:r>
            <a:endParaRPr kumimoji="0" lang="en-GB"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GB" sz="3200" b="1" i="0" u="none" strike="noStrike" kern="1200" cap="none" spc="0" normalizeH="0" baseline="0" noProof="0" dirty="0">
                <a:ln w="0"/>
                <a:solidFill>
                  <a:srgbClr val="00ABC5"/>
                </a:solidFill>
                <a:effectLst/>
                <a:uLnTx/>
                <a:uFillTx/>
                <a:latin typeface="Calibri Light" panose="020F0302020204030204"/>
                <a:ea typeface="+mj-ea"/>
                <a:cs typeface="+mj-cs"/>
              </a:rPr>
              <a:t>LINEPIPE</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w="0"/>
                <a:solidFill>
                  <a:srgbClr val="00ABC5"/>
                </a:solidFill>
                <a:effectLst/>
                <a:uLnTx/>
                <a:uFillTx/>
                <a:latin typeface="Calibri Light" panose="020F0302020204030204"/>
                <a:ea typeface="+mj-ea"/>
                <a:cs typeface="+mj-cs"/>
              </a:rPr>
              <a:t>P</a:t>
            </a:r>
            <a:r>
              <a:rPr kumimoji="0" lang="en-GB" sz="3200" b="1" i="0" u="none" strike="noStrike" kern="1200" cap="none" spc="0" normalizeH="0" baseline="0" noProof="0" dirty="0">
                <a:ln w="0"/>
                <a:solidFill>
                  <a:srgbClr val="00ABC5"/>
                </a:solidFill>
                <a:effectLst/>
                <a:uLnTx/>
                <a:uFillTx/>
                <a:latin typeface="Calibri Light" panose="020F0302020204030204"/>
                <a:ea typeface="+mj-ea"/>
                <a:cs typeface="+mj-cs"/>
              </a:rPr>
              <a:t>art 2</a:t>
            </a:r>
            <a:endParaRPr kumimoji="0" lang="en-GB" sz="32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4750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Overview</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59027" y="1266806"/>
            <a:ext cx="11071654"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KPO specifications are </a:t>
            </a:r>
            <a:r>
              <a:rPr kumimoji="0" lang="en-US" sz="1800" b="0" i="0" u="none" strike="noStrike" kern="1200" cap="none" spc="0" normalizeH="0" baseline="0" noProof="0" dirty="0">
                <a:ln w="0"/>
                <a:solidFill>
                  <a:srgbClr val="00ABC5"/>
                </a:solidFill>
                <a:effectLst/>
                <a:uLnTx/>
                <a:uFillTx/>
                <a:latin typeface="Calibri" panose="020F0502020204030204"/>
                <a:ea typeface="+mn-ea"/>
                <a:cs typeface="+mn-cs"/>
              </a:rPr>
              <a:t>significantly </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more complex than standard industry requirements, primarily due to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challenging fluid conditions (high H2S content) and extreme temperatures encountered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w="0"/>
                <a:solidFill>
                  <a:srgbClr val="00ABC5"/>
                </a:solidFill>
                <a:effectLst/>
                <a:uLnTx/>
                <a:uFillTx/>
                <a:latin typeface="Calibri" panose="020F0502020204030204"/>
                <a:ea typeface="+mn-ea"/>
                <a:cs typeface="+mn-cs"/>
              </a:rPr>
              <a:t>Historical Development</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 Over the past 20 years, </a:t>
            </a:r>
            <a:r>
              <a:rPr kumimoji="0" lang="en-US" sz="1800" b="0" i="0" u="none" strike="noStrike" kern="1200" cap="none" spc="0" normalizeH="0" baseline="0" noProof="0" dirty="0">
                <a:ln w="0"/>
                <a:solidFill>
                  <a:srgbClr val="00ABC5"/>
                </a:solidFill>
                <a:effectLst/>
                <a:uLnTx/>
                <a:uFillTx/>
                <a:latin typeface="Calibri" panose="020F0502020204030204"/>
                <a:ea typeface="+mn-ea"/>
                <a:cs typeface="+mn-cs"/>
              </a:rPr>
              <a:t>KPO </a:t>
            </a:r>
            <a:r>
              <a:rPr kumimoji="0" lang="en-US" sz="1800" b="0" i="0" u="none" strike="noStrike" kern="1200" cap="none" spc="0" normalizeH="0" baseline="0" noProof="0" dirty="0" err="1">
                <a:ln w="0"/>
                <a:solidFill>
                  <a:srgbClr val="00ABC5"/>
                </a:solidFill>
                <a:effectLst/>
                <a:uLnTx/>
                <a:uFillTx/>
                <a:latin typeface="Calibri" panose="020F0502020204030204"/>
                <a:ea typeface="+mn-ea"/>
                <a:cs typeface="+mn-cs"/>
              </a:rPr>
              <a:t>b.v.</a:t>
            </a:r>
            <a:r>
              <a:rPr kumimoji="0" lang="en-US" sz="1800" b="0" i="0" u="none" strike="noStrike" kern="1200" cap="none" spc="0" normalizeH="0" baseline="0" noProof="0" dirty="0">
                <a:ln w="0"/>
                <a:solidFill>
                  <a:srgbClr val="00ABC5"/>
                </a:solidFill>
                <a:effectLst/>
                <a:uLnTx/>
                <a:uFillTx/>
                <a:latin typeface="Calibri" panose="020F0502020204030204"/>
                <a:ea typeface="+mn-ea"/>
                <a:cs typeface="+mn-cs"/>
              </a:rPr>
              <a:t> has </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developed Line Pipe specifications and datasheets tailored to our projects. The Line Pipe specification is based on international standard API 5L PS</a:t>
            </a:r>
            <a:r>
              <a:rPr kumimoji="0" lang="en-US" sz="1800" b="0" i="0" u="none" strike="noStrike" kern="1200" cap="none" spc="0" normalizeH="0" baseline="0" noProof="0" dirty="0">
                <a:ln w="0"/>
                <a:solidFill>
                  <a:srgbClr val="FF0000"/>
                </a:solidFill>
                <a:effectLst/>
                <a:uLnTx/>
                <a:uFillTx/>
                <a:latin typeface="Calibri" panose="020F0502020204030204"/>
                <a:ea typeface="+mn-ea"/>
                <a:cs typeface="+mn-cs"/>
              </a:rPr>
              <a:t>L</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2 + specific requirements for line pipe in</a:t>
            </a:r>
            <a:r>
              <a:rPr kumimoji="0" lang="en-US" sz="1800" b="0" i="0" u="none" strike="noStrike" kern="1200" cap="none" spc="0" normalizeH="0" baseline="0" noProof="0" dirty="0">
                <a:ln w="0"/>
                <a:solidFill>
                  <a:srgbClr val="00ABC5"/>
                </a:solidFill>
                <a:effectLst/>
                <a:uLnTx/>
                <a:uFillTx/>
                <a:latin typeface="Calibri" panose="020F0502020204030204"/>
                <a:ea typeface="+mn-ea"/>
                <a:cs typeface="+mn-cs"/>
              </a:rPr>
              <a:t> high H2S service. </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w="0"/>
                <a:solidFill>
                  <a:srgbClr val="00ABC5"/>
                </a:solidFill>
                <a:effectLst/>
                <a:uLnTx/>
                <a:uFillTx/>
                <a:latin typeface="Calibri" panose="020F0502020204030204"/>
                <a:ea typeface="+mn-ea"/>
                <a:cs typeface="+mn-cs"/>
              </a:rPr>
              <a:t>Diverse Reequipments</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 Our specifications is vary in requirements and level of details, reflecting the complexity of our operations.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w="0"/>
                <a:solidFill>
                  <a:srgbClr val="00ABC5"/>
                </a:solidFill>
                <a:effectLst/>
                <a:uLnTx/>
                <a:uFillTx/>
                <a:latin typeface="Calibri" panose="020F0502020204030204"/>
                <a:ea typeface="+mn-ea"/>
                <a:cs typeface="+mn-cs"/>
              </a:rPr>
              <a:t>Material Restrictions</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 Seamless line pipe is used mainly because of fluid compatibility issues. This will be detailed in the following slides.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1" i="0" u="none" strike="noStrike" kern="1200" cap="none" spc="0" normalizeH="0" baseline="0" noProof="0" dirty="0">
                <a:ln w="0"/>
                <a:solidFill>
                  <a:srgbClr val="00ABC5"/>
                </a:solidFill>
                <a:effectLst/>
                <a:uLnTx/>
                <a:uFillTx/>
                <a:latin typeface="Calibri" panose="020F0502020204030204"/>
                <a:ea typeface="+mn-ea"/>
                <a:cs typeface="+mn-cs"/>
              </a:rPr>
              <a:t>Compliance:</a:t>
            </a:r>
            <a:r>
              <a:rPr kumimoji="0" lang="en-GB" sz="1800" b="0" i="0" u="none" strike="noStrike" kern="1200" cap="none" spc="0" normalizeH="0" baseline="0" noProof="0" dirty="0">
                <a:ln w="0"/>
                <a:solidFill>
                  <a:srgbClr val="00ABC5"/>
                </a:solidFill>
                <a:effectLst/>
                <a:uLnTx/>
                <a:uFillTx/>
                <a:latin typeface="Calibri" panose="020F0502020204030204"/>
                <a:ea typeface="+mn-ea"/>
                <a:cs typeface="+mn-cs"/>
              </a:rPr>
              <a:t> It is imperative that all technical and material details on the datasheets are followed in accordance with the associated specifications</a:t>
            </a:r>
          </a:p>
        </p:txBody>
      </p:sp>
      <p:sp>
        <p:nvSpPr>
          <p:cNvPr id="2" name="Footer Placeholder 1">
            <a:extLst>
              <a:ext uri="{FF2B5EF4-FFF2-40B4-BE49-F238E27FC236}">
                <a16:creationId xmlns:a16="http://schemas.microsoft.com/office/drawing/2014/main" id="{EAE5F230-6BF3-A3BA-1040-B891354DF94D}"/>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118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37867" y="4176860"/>
            <a:ext cx="7753267" cy="1311128"/>
          </a:xfrm>
          <a:prstGeom prst="rect">
            <a:avLst/>
          </a:prstGeom>
          <a:noFill/>
        </p:spPr>
        <p:txBody>
          <a:bodyPr wrap="square" rtlCol="0">
            <a:spAutoFit/>
          </a:bodyPr>
          <a:lstStyle/>
          <a:p>
            <a:pPr algn="l"/>
            <a:r>
              <a:rPr lang="en-GB" dirty="0" err="1"/>
              <a:t>LinePipe</a:t>
            </a:r>
            <a:r>
              <a:rPr lang="en-GB" dirty="0"/>
              <a:t> Key Features</a:t>
            </a:r>
            <a:br>
              <a:rPr lang="en-GB" dirty="0"/>
            </a:br>
            <a:r>
              <a:rPr lang="en-US" sz="2400" dirty="0">
                <a:solidFill>
                  <a:schemeClr val="accent2">
                    <a:lumMod val="20000"/>
                    <a:lumOff val="80000"/>
                  </a:schemeClr>
                </a:solidFill>
                <a:latin typeface="Calibri" panose="020F0502020204030204" pitchFamily="34" charset="0"/>
                <a:cs typeface="Calibri" panose="020F0502020204030204" pitchFamily="34" charset="0"/>
              </a:rPr>
              <a:t>Technical Workshop on Insulation materials and Pipelines</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2</a:t>
            </a:r>
            <a:endParaRPr kumimoji="0" lang="en-GB"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C8C38DEE-87AF-4587-A12D-A41B32F8017C}"/>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GB" sz="3200" b="1" i="0" u="none" strike="noStrike" kern="1200" cap="none" spc="0" normalizeH="0" baseline="0" noProof="0" dirty="0" err="1">
                <a:ln w="0"/>
                <a:solidFill>
                  <a:srgbClr val="00ABC5"/>
                </a:solidFill>
                <a:effectLst/>
                <a:uLnTx/>
                <a:uFillTx/>
                <a:latin typeface="Calibri Light" panose="020F0302020204030204"/>
                <a:ea typeface="+mj-ea"/>
                <a:cs typeface="+mj-cs"/>
              </a:rPr>
              <a:t>Linepipe</a:t>
            </a:r>
            <a:endParaRPr kumimoji="0" lang="en-GB" sz="32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19249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00ABC5"/>
                </a:solidFill>
                <a:effectLst/>
                <a:uLnTx/>
                <a:uFillTx/>
                <a:latin typeface="Calibri" panose="020F0502020204030204" pitchFamily="34" charset="0"/>
                <a:ea typeface="+mj-ea"/>
                <a:cs typeface="+mj-cs"/>
              </a:rPr>
              <a:t>LinePipe</a:t>
            </a: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Key Features - General</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388892" y="1212071"/>
            <a:ext cx="11071654" cy="53860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KPO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b.v.</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mainly </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utilize various sizes of X60 seamless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Linepipe</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for Gathering and Gas Re-injection systems (KPO-00-P</a:t>
            </a:r>
            <a:r>
              <a:rPr kumimoji="0" lang="en-GB" sz="1600" b="0" i="0" u="none" strike="noStrike" kern="1200" cap="none" spc="0" normalizeH="0" baseline="0" noProof="0" dirty="0">
                <a:ln w="0"/>
                <a:solidFill>
                  <a:srgbClr val="FF0000"/>
                </a:solidFill>
                <a:effectLst/>
                <a:uLnTx/>
                <a:uFillTx/>
                <a:latin typeface="Calibri" panose="020F0502020204030204"/>
                <a:ea typeface="+mn-ea"/>
                <a:cs typeface="+mn-cs"/>
              </a:rPr>
              <a:t>LS</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-SPC-00003).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In addition to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linepipe</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the pipeline design requires hot induction bends along the pipeline route.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Hot induction bends is fabricating from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linepipe</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with thicker wall thickness (mother pipe) (KPO-00-PLS-SPC-00007)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The minimum mother pipe wall thickness after bending shall be not less than the minimum wall thickness of the run pipe.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Service Condition:</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Designed for high pressure and sour service (350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barg</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475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barg</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605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barg</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Material Requirements:</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Linepipe</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&amp; Induction bends properties shall meet the requirements of NACE MR0175/ISO 15156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0"/>
                <a:solidFill>
                  <a:srgbClr val="00A3C1"/>
                </a:solidFill>
                <a:effectLst/>
                <a:uLnTx/>
                <a:uFillTx/>
                <a:latin typeface="Calibri" panose="020F0502020204030204"/>
                <a:ea typeface="+mn-ea"/>
                <a:cs typeface="+mn-cs"/>
              </a:rPr>
              <a:t>Manufacturing Compliance:</a:t>
            </a:r>
            <a:r>
              <a:rPr kumimoji="0" lang="en-GB" sz="1600" b="0" i="0" u="none" strike="noStrike" kern="1200" cap="none" spc="0" normalizeH="0" baseline="0" noProof="0" dirty="0">
                <a:ln w="0"/>
                <a:solidFill>
                  <a:srgbClr val="00A3C1"/>
                </a:solidFill>
                <a:effectLst/>
                <a:uLnTx/>
                <a:uFillTx/>
                <a:latin typeface="Calibri" panose="020F0502020204030204"/>
                <a:ea typeface="+mn-ea"/>
                <a:cs typeface="+mn-cs"/>
              </a:rPr>
              <a:t> </a:t>
            </a:r>
            <a:r>
              <a:rPr kumimoji="0" lang="en-GB" sz="1600" b="0" i="0" u="none" strike="noStrike" kern="1200" cap="none" spc="0" normalizeH="0" baseline="0" noProof="0" dirty="0" err="1">
                <a:ln w="0"/>
                <a:solidFill>
                  <a:srgbClr val="00A3C1"/>
                </a:solidFill>
                <a:effectLst/>
                <a:uLnTx/>
                <a:uFillTx/>
                <a:latin typeface="Calibri" panose="020F0502020204030204"/>
                <a:ea typeface="+mn-ea"/>
                <a:cs typeface="+mn-cs"/>
              </a:rPr>
              <a:t>Linepipe</a:t>
            </a:r>
            <a:r>
              <a:rPr kumimoji="0" lang="en-GB" sz="1600" b="0" i="0" u="none" strike="noStrike" kern="1200" cap="none" spc="0" normalizeH="0" baseline="0" noProof="0" dirty="0">
                <a:ln w="0"/>
                <a:solidFill>
                  <a:srgbClr val="00A3C1"/>
                </a:solidFill>
                <a:effectLst/>
                <a:uLnTx/>
                <a:uFillTx/>
                <a:latin typeface="Calibri" panose="020F0502020204030204"/>
                <a:ea typeface="+mn-ea"/>
                <a:cs typeface="+mn-cs"/>
              </a:rPr>
              <a:t> &amp; Induction bends shall be manufactured in accordance with the relevant COMPANY Specification and Data Sheet.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0"/>
                <a:solidFill>
                  <a:srgbClr val="00A3C1"/>
                </a:solidFill>
                <a:effectLst/>
                <a:uLnTx/>
                <a:uFillTx/>
                <a:latin typeface="Calibri" panose="020F0502020204030204"/>
                <a:ea typeface="+mn-ea"/>
                <a:cs typeface="+mn-cs"/>
              </a:rPr>
              <a:t>Approved Mills:</a:t>
            </a:r>
            <a:r>
              <a:rPr kumimoji="0" lang="en-GB" sz="1600" b="0" i="0" u="none" strike="noStrike" kern="1200" cap="none" spc="0" normalizeH="0" baseline="0" noProof="0" dirty="0">
                <a:ln w="0"/>
                <a:solidFill>
                  <a:srgbClr val="00A3C1"/>
                </a:solidFill>
                <a:effectLst/>
                <a:uLnTx/>
                <a:uFillTx/>
                <a:latin typeface="Calibri" panose="020F0502020204030204"/>
                <a:ea typeface="+mn-ea"/>
                <a:cs typeface="+mn-cs"/>
              </a:rPr>
              <a:t> KPO-approved mills for line pipe materials are Tenaris, KSP Steel (only 10”, 23.8mm WT), PM Piping. Any other mills must undergo the Company qualification approval process as per KPO specifications.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w="0"/>
                <a:solidFill>
                  <a:srgbClr val="00A3C1"/>
                </a:solidFill>
                <a:effectLst/>
                <a:uLnTx/>
                <a:uFillTx/>
                <a:latin typeface="Calibri" panose="020F0502020204030204"/>
                <a:ea typeface="+mn-ea"/>
                <a:cs typeface="+mn-cs"/>
              </a:rPr>
              <a:t>The specification General requirements</a:t>
            </a:r>
            <a:r>
              <a:rPr kumimoji="0" lang="en-GB" sz="1600" b="0" i="0" u="sng" strike="noStrike" kern="1200" cap="none" spc="0" normalizeH="0" baseline="0" noProof="0" dirty="0">
                <a:ln w="0"/>
                <a:solidFill>
                  <a:srgbClr val="00A3C1"/>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w="0"/>
                <a:solidFill>
                  <a:srgbClr val="00A3C1"/>
                </a:solidFill>
                <a:effectLst/>
                <a:uLnTx/>
                <a:uFillTx/>
                <a:latin typeface="Calibri" panose="020F0502020204030204"/>
                <a:ea typeface="+mn-ea"/>
                <a:cs typeface="+mn-cs"/>
              </a:rPr>
              <a:t>API 5L X60Q SMLS </a:t>
            </a:r>
            <a:r>
              <a:rPr kumimoji="0" lang="en-US" altLang="en-US" sz="1600" b="0" i="0" u="none" strike="noStrike" kern="1200" cap="none" spc="0" normalizeH="0" baseline="0" noProof="0" dirty="0">
                <a:ln w="0"/>
                <a:solidFill>
                  <a:srgbClr val="00A3C1"/>
                </a:solidFill>
                <a:effectLst/>
                <a:uLnTx/>
                <a:uFillTx/>
                <a:latin typeface="Calibri" panose="020F0502020204030204"/>
                <a:ea typeface="+mn-ea"/>
                <a:cs typeface="+mn-cs"/>
              </a:rPr>
              <a:t>– Quenched and tempered (seamless)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w="0"/>
                <a:solidFill>
                  <a:srgbClr val="00A3C1"/>
                </a:solidFill>
                <a:effectLst/>
                <a:uLnTx/>
                <a:uFillTx/>
                <a:latin typeface="Calibri" panose="020F0502020204030204"/>
                <a:ea typeface="+mn-ea"/>
                <a:cs typeface="+mn-cs"/>
              </a:rPr>
              <a:t>Chemical composition: </a:t>
            </a:r>
            <a:r>
              <a:rPr kumimoji="0" lang="en-US" altLang="en-US" sz="1600" b="0" i="0" u="none" strike="noStrike" kern="1200" cap="none" spc="0" normalizeH="0" baseline="0" noProof="0" dirty="0">
                <a:ln w="0"/>
                <a:solidFill>
                  <a:srgbClr val="00A3C1"/>
                </a:solidFill>
                <a:effectLst/>
                <a:uLnTx/>
                <a:uFillTx/>
                <a:latin typeface="Calibri" panose="020F0502020204030204"/>
                <a:ea typeface="+mn-ea"/>
                <a:cs typeface="+mn-cs"/>
              </a:rPr>
              <a:t>as per API 5L Annex H (amended by Company specification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w="0"/>
                <a:solidFill>
                  <a:srgbClr val="00A3C1"/>
                </a:solidFill>
                <a:effectLst/>
                <a:uLnTx/>
                <a:uFillTx/>
                <a:latin typeface="Calibri" panose="020F0502020204030204"/>
                <a:ea typeface="+mn-ea"/>
                <a:cs typeface="+mn-cs"/>
              </a:rPr>
              <a:t>Line pipe shall meet: </a:t>
            </a:r>
            <a:r>
              <a:rPr kumimoji="0" lang="ru-RU" altLang="en-US" sz="1600" b="1" i="0" u="none" strike="noStrike" kern="1200" cap="none" spc="0" normalizeH="0" baseline="0" noProof="0" dirty="0">
                <a:ln w="0"/>
                <a:solidFill>
                  <a:srgbClr val="00A3C1"/>
                </a:solidFill>
                <a:effectLst/>
                <a:uLnTx/>
                <a:uFillTx/>
                <a:latin typeface="Calibri" panose="020F0502020204030204"/>
                <a:ea typeface="+mn-ea"/>
                <a:cs typeface="+mn-cs"/>
              </a:rPr>
              <a:t>   </a:t>
            </a:r>
            <a:r>
              <a:rPr kumimoji="0" lang="en-US" altLang="en-US" sz="1600" b="0" i="0" u="none" strike="noStrike" kern="1200" cap="none" spc="0" normalizeH="0" baseline="0" noProof="0" dirty="0">
                <a:ln w="0"/>
                <a:solidFill>
                  <a:srgbClr val="00A3C1"/>
                </a:solidFill>
                <a:effectLst/>
                <a:uLnTx/>
                <a:uFillTx/>
                <a:latin typeface="Calibri" panose="020F0502020204030204"/>
                <a:ea typeface="+mn-ea"/>
                <a:cs typeface="+mn-cs"/>
              </a:rPr>
              <a:t>API 5L</a:t>
            </a:r>
            <a:r>
              <a:rPr kumimoji="0" lang="en-US" altLang="en-US" sz="1600" b="1" i="0" u="none" strike="noStrike" kern="1200" cap="none" spc="0" normalizeH="0" baseline="0" noProof="0" dirty="0">
                <a:ln w="0"/>
                <a:solidFill>
                  <a:srgbClr val="00A3C1"/>
                </a:solidFill>
                <a:effectLst/>
                <a:uLnTx/>
                <a:uFillTx/>
                <a:latin typeface="Calibri" panose="020F0502020204030204"/>
                <a:ea typeface="+mn-ea"/>
                <a:cs typeface="+mn-cs"/>
              </a:rPr>
              <a:t> </a:t>
            </a:r>
            <a:r>
              <a:rPr kumimoji="0" lang="en-US" altLang="en-US" sz="1600" b="0" i="0" u="none" strike="noStrike" kern="1200" cap="none" spc="0" normalizeH="0" baseline="0" noProof="0" dirty="0">
                <a:ln w="0"/>
                <a:solidFill>
                  <a:srgbClr val="00A3C1"/>
                </a:solidFill>
                <a:effectLst/>
                <a:uLnTx/>
                <a:uFillTx/>
                <a:latin typeface="Calibri" panose="020F0502020204030204"/>
                <a:ea typeface="+mn-ea"/>
                <a:cs typeface="+mn-cs"/>
              </a:rPr>
              <a:t>PSL2 requirements (Sour Service)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w="0"/>
                <a:solidFill>
                  <a:srgbClr val="00ABC5"/>
                </a:solidFill>
                <a:effectLst/>
                <a:uLnTx/>
                <a:uFillTx/>
                <a:latin typeface="Calibri" panose="020F0502020204030204"/>
                <a:ea typeface="+mn-ea"/>
                <a:cs typeface="+mn-cs"/>
              </a:rPr>
              <a:t>Impact test: </a:t>
            </a:r>
            <a:r>
              <a:rPr kumimoji="0" lang="ru-RU" altLang="en-US" sz="1600" b="1"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US" altLang="en-US" sz="1600" b="1" i="0" u="none" strike="noStrike" kern="1200" cap="none" spc="0" normalizeH="0" baseline="0" noProof="0" dirty="0">
                <a:ln w="0"/>
                <a:solidFill>
                  <a:srgbClr val="00ABC5"/>
                </a:solidFill>
                <a:effectLst/>
                <a:uLnTx/>
                <a:uFillTx/>
                <a:latin typeface="Calibri" panose="020F0502020204030204"/>
                <a:ea typeface="+mn-ea"/>
                <a:cs typeface="+mn-cs"/>
              </a:rPr>
              <a:t>MDMT</a:t>
            </a:r>
            <a:r>
              <a:rPr kumimoji="0" lang="en-US" altLang="en-US" sz="1600" b="0" i="0" u="none" strike="noStrike" kern="1200" cap="none" spc="0" normalizeH="0" baseline="0" noProof="0" dirty="0">
                <a:ln w="0"/>
                <a:solidFill>
                  <a:srgbClr val="00ABC5"/>
                </a:solidFill>
                <a:effectLst/>
                <a:uLnTx/>
                <a:uFillTx/>
                <a:latin typeface="Calibri" panose="020F0502020204030204"/>
                <a:ea typeface="+mn-ea"/>
                <a:cs typeface="+mn-cs"/>
              </a:rPr>
              <a:t> minus 45 </a:t>
            </a:r>
            <a:r>
              <a:rPr kumimoji="0" lang="en-US" altLang="en-US" sz="1600" b="0" i="0" u="none" strike="noStrike" kern="1200" cap="none" spc="0" normalizeH="0" baseline="0" noProof="0" dirty="0" err="1">
                <a:ln w="0"/>
                <a:solidFill>
                  <a:srgbClr val="00ABC5"/>
                </a:solidFill>
                <a:effectLst/>
                <a:uLnTx/>
                <a:uFillTx/>
                <a:latin typeface="Calibri" panose="020F0502020204030204"/>
                <a:ea typeface="+mn-ea"/>
                <a:cs typeface="+mn-cs"/>
              </a:rPr>
              <a:t>degC</a:t>
            </a:r>
            <a:r>
              <a:rPr kumimoji="0" lang="en-US" altLang="en-US" sz="1600" b="0" i="0" u="none" strike="noStrike" kern="1200" cap="none" spc="0" normalizeH="0" baseline="0" noProof="0" dirty="0">
                <a:ln w="0"/>
                <a:solidFill>
                  <a:srgbClr val="00ABC5"/>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w="0"/>
                <a:solidFill>
                  <a:srgbClr val="00ABC5"/>
                </a:solidFill>
                <a:effectLst/>
                <a:uLnTx/>
                <a:uFillTx/>
                <a:latin typeface="Calibri" panose="020F0502020204030204"/>
                <a:ea typeface="+mn-ea"/>
                <a:cs typeface="+mn-cs"/>
              </a:rPr>
              <a:t>Hardness test: </a:t>
            </a:r>
            <a:r>
              <a:rPr kumimoji="0" lang="ru-RU" altLang="en-US" sz="1600" b="1"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US" altLang="en-US" sz="1600" b="0" i="0" u="none" strike="noStrike" kern="1200" cap="none" spc="0" normalizeH="0" baseline="0" noProof="0" dirty="0">
                <a:ln w="0"/>
                <a:solidFill>
                  <a:srgbClr val="00ABC5"/>
                </a:solidFill>
                <a:effectLst/>
                <a:uLnTx/>
                <a:uFillTx/>
                <a:latin typeface="Calibri" panose="020F0502020204030204"/>
                <a:ea typeface="+mn-ea"/>
                <a:cs typeface="+mn-cs"/>
              </a:rPr>
              <a:t>as per Company specification requirements</a:t>
            </a: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F60B293B-3404-7841-62F0-82E807CD40CA}"/>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3386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0" y="222387"/>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00ABC5"/>
                </a:solidFill>
                <a:effectLst/>
                <a:uLnTx/>
                <a:uFillTx/>
                <a:latin typeface="Calibri" panose="020F0502020204030204" pitchFamily="34" charset="0"/>
                <a:ea typeface="+mj-ea"/>
                <a:cs typeface="+mj-cs"/>
              </a:rPr>
              <a:t>LinePipe</a:t>
            </a: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Key Features - General</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388892" y="1212071"/>
            <a:ext cx="11071654" cy="550920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X60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Linepipe</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size which mainly used for the Projects: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graphicFrame>
        <p:nvGraphicFramePr>
          <p:cNvPr id="6" name="Table 23">
            <a:extLst>
              <a:ext uri="{FF2B5EF4-FFF2-40B4-BE49-F238E27FC236}">
                <a16:creationId xmlns:a16="http://schemas.microsoft.com/office/drawing/2014/main" id="{1C4EA06E-1E4F-4F7F-8807-57A22D4D9AD4}"/>
              </a:ext>
            </a:extLst>
          </p:cNvPr>
          <p:cNvGraphicFramePr>
            <a:graphicFrameLocks noGrp="1"/>
          </p:cNvGraphicFramePr>
          <p:nvPr/>
        </p:nvGraphicFramePr>
        <p:xfrm>
          <a:off x="562079" y="1585804"/>
          <a:ext cx="3870925" cy="2499360"/>
        </p:xfrm>
        <a:graphic>
          <a:graphicData uri="http://schemas.openxmlformats.org/drawingml/2006/table">
            <a:tbl>
              <a:tblPr firstRow="1" bandRow="1">
                <a:tableStyleId>{5C22544A-7EE6-4342-B048-85BDC9FD1C3A}</a:tableStyleId>
              </a:tblPr>
              <a:tblGrid>
                <a:gridCol w="1800743">
                  <a:extLst>
                    <a:ext uri="{9D8B030D-6E8A-4147-A177-3AD203B41FA5}">
                      <a16:colId xmlns:a16="http://schemas.microsoft.com/office/drawing/2014/main" val="354573947"/>
                    </a:ext>
                  </a:extLst>
                </a:gridCol>
                <a:gridCol w="2070182">
                  <a:extLst>
                    <a:ext uri="{9D8B030D-6E8A-4147-A177-3AD203B41FA5}">
                      <a16:colId xmlns:a16="http://schemas.microsoft.com/office/drawing/2014/main" val="1498648147"/>
                    </a:ext>
                  </a:extLst>
                </a:gridCol>
              </a:tblGrid>
              <a:tr h="156520">
                <a:tc>
                  <a:txBody>
                    <a:bodyPr/>
                    <a:lstStyle/>
                    <a:p>
                      <a:r>
                        <a:rPr lang="en-US" sz="1600" dirty="0" err="1"/>
                        <a:t>Linepipe</a:t>
                      </a:r>
                      <a:r>
                        <a:rPr lang="en-US" sz="1600" dirty="0"/>
                        <a:t>  Size, inc</a:t>
                      </a:r>
                      <a:r>
                        <a:rPr lang="en-US" dirty="0"/>
                        <a:t>h</a:t>
                      </a:r>
                      <a:endParaRPr lang="en-GB" dirty="0"/>
                    </a:p>
                  </a:txBody>
                  <a:tcPr/>
                </a:tc>
                <a:tc>
                  <a:txBody>
                    <a:bodyPr/>
                    <a:lstStyle/>
                    <a:p>
                      <a:r>
                        <a:rPr lang="en-US" sz="1600" dirty="0"/>
                        <a:t>Wall thickness, mm</a:t>
                      </a:r>
                      <a:endParaRPr lang="en-GB" sz="1600" dirty="0"/>
                    </a:p>
                  </a:txBody>
                  <a:tcPr/>
                </a:tc>
                <a:extLst>
                  <a:ext uri="{0D108BD9-81ED-4DB2-BD59-A6C34878D82A}">
                    <a16:rowId xmlns:a16="http://schemas.microsoft.com/office/drawing/2014/main" val="3579311299"/>
                  </a:ext>
                </a:extLst>
              </a:tr>
              <a:tr h="270074">
                <a:tc>
                  <a:txBody>
                    <a:bodyPr/>
                    <a:lstStyle/>
                    <a:p>
                      <a:r>
                        <a:rPr lang="en-US" sz="1400" dirty="0"/>
                        <a:t>6 </a:t>
                      </a:r>
                      <a:endParaRPr lang="en-GB" sz="1400" dirty="0"/>
                    </a:p>
                  </a:txBody>
                  <a:tcPr/>
                </a:tc>
                <a:tc>
                  <a:txBody>
                    <a:bodyPr/>
                    <a:lstStyle/>
                    <a:p>
                      <a:r>
                        <a:rPr lang="en-US" sz="1400" dirty="0"/>
                        <a:t>15.8 / 18.3</a:t>
                      </a:r>
                      <a:endParaRPr lang="en-GB" sz="1400" dirty="0"/>
                    </a:p>
                  </a:txBody>
                  <a:tcPr/>
                </a:tc>
                <a:extLst>
                  <a:ext uri="{0D108BD9-81ED-4DB2-BD59-A6C34878D82A}">
                    <a16:rowId xmlns:a16="http://schemas.microsoft.com/office/drawing/2014/main" val="1387233141"/>
                  </a:ext>
                </a:extLst>
              </a:tr>
              <a:tr h="147600">
                <a:tc>
                  <a:txBody>
                    <a:bodyPr/>
                    <a:lstStyle/>
                    <a:p>
                      <a:r>
                        <a:rPr lang="en-US" sz="1400" dirty="0"/>
                        <a:t>8</a:t>
                      </a:r>
                      <a:endParaRPr lang="en-GB" sz="1400" dirty="0"/>
                    </a:p>
                  </a:txBody>
                  <a:tcPr/>
                </a:tc>
                <a:tc>
                  <a:txBody>
                    <a:bodyPr/>
                    <a:lstStyle/>
                    <a:p>
                      <a:r>
                        <a:rPr lang="en-US" sz="1400" dirty="0"/>
                        <a:t>25.4 / 29 / 31.8 / 35.4</a:t>
                      </a:r>
                      <a:endParaRPr lang="en-GB" sz="1400" dirty="0"/>
                    </a:p>
                  </a:txBody>
                  <a:tcPr/>
                </a:tc>
                <a:extLst>
                  <a:ext uri="{0D108BD9-81ED-4DB2-BD59-A6C34878D82A}">
                    <a16:rowId xmlns:a16="http://schemas.microsoft.com/office/drawing/2014/main" val="888885511"/>
                  </a:ext>
                </a:extLst>
              </a:tr>
              <a:tr h="270074">
                <a:tc>
                  <a:txBody>
                    <a:bodyPr/>
                    <a:lstStyle/>
                    <a:p>
                      <a:r>
                        <a:rPr lang="en-US" sz="1400" dirty="0"/>
                        <a:t>10</a:t>
                      </a:r>
                      <a:endParaRPr lang="en-GB" sz="1400" dirty="0"/>
                    </a:p>
                  </a:txBody>
                  <a:tcPr/>
                </a:tc>
                <a:tc>
                  <a:txBody>
                    <a:bodyPr/>
                    <a:lstStyle/>
                    <a:p>
                      <a:r>
                        <a:rPr lang="en-US" sz="1400" dirty="0"/>
                        <a:t>23.8 / 28.6</a:t>
                      </a:r>
                      <a:endParaRPr lang="en-GB" sz="1400" dirty="0"/>
                    </a:p>
                  </a:txBody>
                  <a:tcPr/>
                </a:tc>
                <a:extLst>
                  <a:ext uri="{0D108BD9-81ED-4DB2-BD59-A6C34878D82A}">
                    <a16:rowId xmlns:a16="http://schemas.microsoft.com/office/drawing/2014/main" val="2313391013"/>
                  </a:ext>
                </a:extLst>
              </a:tr>
              <a:tr h="270074">
                <a:tc>
                  <a:txBody>
                    <a:bodyPr/>
                    <a:lstStyle/>
                    <a:p>
                      <a:r>
                        <a:rPr lang="en-US" sz="1400" dirty="0"/>
                        <a:t>12</a:t>
                      </a:r>
                      <a:endParaRPr lang="en-GB" sz="1400" dirty="0"/>
                    </a:p>
                  </a:txBody>
                  <a:tcPr/>
                </a:tc>
                <a:tc>
                  <a:txBody>
                    <a:bodyPr/>
                    <a:lstStyle/>
                    <a:p>
                      <a:r>
                        <a:rPr lang="en-US" sz="1400" dirty="0"/>
                        <a:t>35 / 42.5 </a:t>
                      </a:r>
                      <a:endParaRPr lang="en-GB" sz="1400" dirty="0"/>
                    </a:p>
                  </a:txBody>
                  <a:tcPr/>
                </a:tc>
                <a:extLst>
                  <a:ext uri="{0D108BD9-81ED-4DB2-BD59-A6C34878D82A}">
                    <a16:rowId xmlns:a16="http://schemas.microsoft.com/office/drawing/2014/main" val="1143044469"/>
                  </a:ext>
                </a:extLst>
              </a:tr>
              <a:tr h="270074">
                <a:tc>
                  <a:txBody>
                    <a:bodyPr/>
                    <a:lstStyle/>
                    <a:p>
                      <a:r>
                        <a:rPr lang="en-US" sz="1400" dirty="0"/>
                        <a:t>14</a:t>
                      </a:r>
                      <a:endParaRPr lang="en-GB" sz="1400" dirty="0"/>
                    </a:p>
                  </a:txBody>
                  <a:tcPr/>
                </a:tc>
                <a:tc>
                  <a:txBody>
                    <a:bodyPr/>
                    <a:lstStyle/>
                    <a:p>
                      <a:r>
                        <a:rPr lang="en-US" sz="1400" dirty="0"/>
                        <a:t>11.1 / 14.3</a:t>
                      </a:r>
                      <a:endParaRPr lang="en-GB" sz="1400" dirty="0"/>
                    </a:p>
                  </a:txBody>
                  <a:tcPr/>
                </a:tc>
                <a:extLst>
                  <a:ext uri="{0D108BD9-81ED-4DB2-BD59-A6C34878D82A}">
                    <a16:rowId xmlns:a16="http://schemas.microsoft.com/office/drawing/2014/main" val="1996587981"/>
                  </a:ext>
                </a:extLst>
              </a:tr>
              <a:tr h="182199">
                <a:tc>
                  <a:txBody>
                    <a:bodyPr/>
                    <a:lstStyle/>
                    <a:p>
                      <a:r>
                        <a:rPr lang="en-US" sz="1400" dirty="0"/>
                        <a:t>16</a:t>
                      </a:r>
                      <a:endParaRPr lang="en-GB" sz="1400" dirty="0"/>
                    </a:p>
                  </a:txBody>
                  <a:tcPr/>
                </a:tc>
                <a:tc>
                  <a:txBody>
                    <a:bodyPr/>
                    <a:lstStyle/>
                    <a:p>
                      <a:r>
                        <a:rPr lang="en-US" sz="1400" dirty="0"/>
                        <a:t>31.5 / 36.53</a:t>
                      </a:r>
                      <a:endParaRPr lang="en-GB" sz="1400" dirty="0"/>
                    </a:p>
                  </a:txBody>
                  <a:tcPr/>
                </a:tc>
                <a:extLst>
                  <a:ext uri="{0D108BD9-81ED-4DB2-BD59-A6C34878D82A}">
                    <a16:rowId xmlns:a16="http://schemas.microsoft.com/office/drawing/2014/main" val="1349974495"/>
                  </a:ext>
                </a:extLst>
              </a:tr>
              <a:tr h="179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n w="0"/>
                          <a:solidFill>
                            <a:schemeClr val="tx1"/>
                          </a:solidFill>
                        </a:rPr>
                        <a:t>20”,24” </a:t>
                      </a:r>
                    </a:p>
                  </a:txBody>
                  <a:tcPr/>
                </a:tc>
                <a:tc>
                  <a:txBody>
                    <a:bodyPr/>
                    <a:lstStyle/>
                    <a:p>
                      <a:endParaRPr lang="en-GB" sz="1400" dirty="0"/>
                    </a:p>
                  </a:txBody>
                  <a:tcPr/>
                </a:tc>
                <a:extLst>
                  <a:ext uri="{0D108BD9-81ED-4DB2-BD59-A6C34878D82A}">
                    <a16:rowId xmlns:a16="http://schemas.microsoft.com/office/drawing/2014/main" val="306954421"/>
                  </a:ext>
                </a:extLst>
              </a:tr>
            </a:tbl>
          </a:graphicData>
        </a:graphic>
      </p:graphicFrame>
      <p:pic>
        <p:nvPicPr>
          <p:cNvPr id="8" name="Picture 6">
            <a:extLst>
              <a:ext uri="{FF2B5EF4-FFF2-40B4-BE49-F238E27FC236}">
                <a16:creationId xmlns:a16="http://schemas.microsoft.com/office/drawing/2014/main" id="{B14633D6-0728-4D4E-9E3C-828C2FA58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316" y="1551371"/>
            <a:ext cx="3678815" cy="246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A2A40BB1-6127-46FB-8343-42A5E64A0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632" y="4176765"/>
            <a:ext cx="3268714"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08F78F89-E3DF-4195-869B-199B0B0B6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93" y="4176765"/>
            <a:ext cx="3333992"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39A5DDC-7600-4CBB-814B-171E47C60C4D}"/>
              </a:ext>
            </a:extLst>
          </p:cNvPr>
          <p:cNvPicPr>
            <a:picLocks noChangeAspect="1"/>
          </p:cNvPicPr>
          <p:nvPr/>
        </p:nvPicPr>
        <p:blipFill>
          <a:blip r:embed="rId5"/>
          <a:stretch>
            <a:fillRect/>
          </a:stretch>
        </p:blipFill>
        <p:spPr>
          <a:xfrm>
            <a:off x="561043" y="4176765"/>
            <a:ext cx="3366438" cy="2526509"/>
          </a:xfrm>
          <a:prstGeom prst="rect">
            <a:avLst/>
          </a:prstGeom>
        </p:spPr>
      </p:pic>
      <p:sp>
        <p:nvSpPr>
          <p:cNvPr id="2" name="Footer Placeholder 1">
            <a:extLst>
              <a:ext uri="{FF2B5EF4-FFF2-40B4-BE49-F238E27FC236}">
                <a16:creationId xmlns:a16="http://schemas.microsoft.com/office/drawing/2014/main" id="{15F19034-F487-7142-8C93-28CF46650166}"/>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62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C83179-772E-4F7F-9FB1-77F863EEF2E2}"/>
              </a:ext>
            </a:extLst>
          </p:cNvPr>
          <p:cNvPicPr>
            <a:picLocks noChangeAspect="1"/>
          </p:cNvPicPr>
          <p:nvPr/>
        </p:nvPicPr>
        <p:blipFill>
          <a:blip r:embed="rId2"/>
          <a:stretch>
            <a:fillRect/>
          </a:stretch>
        </p:blipFill>
        <p:spPr>
          <a:xfrm>
            <a:off x="3942313" y="1906980"/>
            <a:ext cx="7802064" cy="4382784"/>
          </a:xfrm>
          <a:prstGeom prst="rect">
            <a:avLst/>
          </a:prstGeom>
        </p:spPr>
      </p:pic>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00ABC5"/>
                </a:solidFill>
                <a:effectLst/>
                <a:uLnTx/>
                <a:uFillTx/>
                <a:latin typeface="Calibri" panose="020F0502020204030204" pitchFamily="34" charset="0"/>
                <a:ea typeface="+mj-ea"/>
                <a:cs typeface="+mj-cs"/>
              </a:rPr>
              <a:t>LinePipe</a:t>
            </a: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Key Features – Documents TBE</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381720" y="1142657"/>
            <a:ext cx="106322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Typical document requirement during the bid phase exchange between PED Eng. department and C&amp;P department.</a:t>
            </a:r>
          </a:p>
        </p:txBody>
      </p:sp>
      <p:sp>
        <p:nvSpPr>
          <p:cNvPr id="8" name="Rectangle 7">
            <a:extLst>
              <a:ext uri="{FF2B5EF4-FFF2-40B4-BE49-F238E27FC236}">
                <a16:creationId xmlns:a16="http://schemas.microsoft.com/office/drawing/2014/main" id="{BDB335CF-39F7-4B8B-81D6-D994923B42C5}"/>
              </a:ext>
            </a:extLst>
          </p:cNvPr>
          <p:cNvSpPr/>
          <p:nvPr/>
        </p:nvSpPr>
        <p:spPr>
          <a:xfrm>
            <a:off x="4061254" y="2031583"/>
            <a:ext cx="3393995" cy="425818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0B07256-6476-4765-B38A-06C05AAD697C}"/>
              </a:ext>
            </a:extLst>
          </p:cNvPr>
          <p:cNvSpPr/>
          <p:nvPr/>
        </p:nvSpPr>
        <p:spPr>
          <a:xfrm>
            <a:off x="7561615" y="2041546"/>
            <a:ext cx="2314728" cy="425818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395A27D-01B5-4811-8791-11267A148FDC}"/>
              </a:ext>
            </a:extLst>
          </p:cNvPr>
          <p:cNvSpPr txBox="1"/>
          <p:nvPr/>
        </p:nvSpPr>
        <p:spPr>
          <a:xfrm>
            <a:off x="252724" y="2856193"/>
            <a:ext cx="1971492" cy="461665"/>
          </a:xfrm>
          <a:prstGeom prst="rect">
            <a:avLst/>
          </a:prstGeom>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w="0"/>
                <a:solidFill>
                  <a:srgbClr val="00ABC5"/>
                </a:solidFill>
                <a:effectLst/>
                <a:uLnTx/>
                <a:uFillTx/>
                <a:latin typeface="Calibri" panose="020F0502020204030204"/>
                <a:ea typeface="+mn-ea"/>
                <a:cs typeface="+mn-cs"/>
              </a:rPr>
              <a:t>Required information from Company Specification</a:t>
            </a:r>
          </a:p>
        </p:txBody>
      </p:sp>
      <p:sp>
        <p:nvSpPr>
          <p:cNvPr id="12" name="TextBox 11">
            <a:extLst>
              <a:ext uri="{FF2B5EF4-FFF2-40B4-BE49-F238E27FC236}">
                <a16:creationId xmlns:a16="http://schemas.microsoft.com/office/drawing/2014/main" id="{8CA6DF38-866D-41FC-9974-DEF5A58F3751}"/>
              </a:ext>
            </a:extLst>
          </p:cNvPr>
          <p:cNvSpPr txBox="1"/>
          <p:nvPr/>
        </p:nvSpPr>
        <p:spPr>
          <a:xfrm>
            <a:off x="646032" y="3540143"/>
            <a:ext cx="1957746" cy="461665"/>
          </a:xfrm>
          <a:prstGeom prst="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w="0"/>
                <a:solidFill>
                  <a:srgbClr val="00ABC5"/>
                </a:solidFill>
                <a:effectLst/>
                <a:uLnTx/>
                <a:uFillTx/>
                <a:latin typeface="Calibri" panose="020F0502020204030204"/>
                <a:ea typeface="+mn-ea"/>
                <a:cs typeface="+mn-cs"/>
              </a:rPr>
              <a:t>Column reserve to tenderers for confirm/deviate</a:t>
            </a:r>
          </a:p>
        </p:txBody>
      </p:sp>
      <p:sp>
        <p:nvSpPr>
          <p:cNvPr id="13" name="TextBox 12">
            <a:extLst>
              <a:ext uri="{FF2B5EF4-FFF2-40B4-BE49-F238E27FC236}">
                <a16:creationId xmlns:a16="http://schemas.microsoft.com/office/drawing/2014/main" id="{AB3E24BF-DF14-482A-A06A-40D9F80A3FB0}"/>
              </a:ext>
            </a:extLst>
          </p:cNvPr>
          <p:cNvSpPr txBox="1"/>
          <p:nvPr/>
        </p:nvSpPr>
        <p:spPr>
          <a:xfrm>
            <a:off x="1238470" y="4224093"/>
            <a:ext cx="2069995" cy="646331"/>
          </a:xfrm>
          <a:prstGeom prst="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w="0"/>
                <a:solidFill>
                  <a:srgbClr val="00ABC5"/>
                </a:solidFill>
                <a:effectLst/>
                <a:uLnTx/>
                <a:uFillTx/>
                <a:latin typeface="Calibri" panose="020F0502020204030204"/>
                <a:ea typeface="+mn-ea"/>
                <a:cs typeface="+mn-cs"/>
              </a:rPr>
              <a:t>Column reserve to Company for accept or reject the clarification by tenderers</a:t>
            </a:r>
          </a:p>
        </p:txBody>
      </p:sp>
      <p:sp>
        <p:nvSpPr>
          <p:cNvPr id="14" name="Rectangle 13">
            <a:extLst>
              <a:ext uri="{FF2B5EF4-FFF2-40B4-BE49-F238E27FC236}">
                <a16:creationId xmlns:a16="http://schemas.microsoft.com/office/drawing/2014/main" id="{BC2FE7B9-142C-4D57-8C47-D9B1B2A6A301}"/>
              </a:ext>
            </a:extLst>
          </p:cNvPr>
          <p:cNvSpPr/>
          <p:nvPr/>
        </p:nvSpPr>
        <p:spPr>
          <a:xfrm>
            <a:off x="10089269" y="2057123"/>
            <a:ext cx="1505171" cy="423264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1825C48D-406D-4669-9809-3A66978890E7}"/>
              </a:ext>
            </a:extLst>
          </p:cNvPr>
          <p:cNvCxnSpPr>
            <a:stCxn id="11" idx="3"/>
          </p:cNvCxnSpPr>
          <p:nvPr/>
        </p:nvCxnSpPr>
        <p:spPr>
          <a:xfrm>
            <a:off x="2224216" y="3087026"/>
            <a:ext cx="1955774"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B21C8F-3CC1-4117-B4E7-651B1778DF9A}"/>
              </a:ext>
            </a:extLst>
          </p:cNvPr>
          <p:cNvCxnSpPr>
            <a:stCxn id="12" idx="3"/>
          </p:cNvCxnSpPr>
          <p:nvPr/>
        </p:nvCxnSpPr>
        <p:spPr>
          <a:xfrm flipV="1">
            <a:off x="2603778" y="3770975"/>
            <a:ext cx="5707065"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3CBAD34-BF21-46A3-92B9-D15425546525}"/>
              </a:ext>
            </a:extLst>
          </p:cNvPr>
          <p:cNvCxnSpPr>
            <a:cxnSpLocks/>
            <a:stCxn id="13" idx="3"/>
            <a:endCxn id="14" idx="1"/>
          </p:cNvCxnSpPr>
          <p:nvPr/>
        </p:nvCxnSpPr>
        <p:spPr>
          <a:xfrm flipV="1">
            <a:off x="3308465" y="4173444"/>
            <a:ext cx="6780804" cy="3738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CAFB84D-953E-05C7-71B3-D0E83DE58672}"/>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1162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88439" y="4176860"/>
            <a:ext cx="8132209" cy="1311128"/>
          </a:xfrm>
          <a:prstGeom prst="rect">
            <a:avLst/>
          </a:prstGeom>
          <a:noFill/>
        </p:spPr>
        <p:txBody>
          <a:bodyPr wrap="square" rtlCol="0">
            <a:spAutoFit/>
          </a:bodyPr>
          <a:lstStyle/>
          <a:p>
            <a:pPr algn="l"/>
            <a:r>
              <a:rPr lang="en-GB" dirty="0"/>
              <a:t>Specification Overview</a:t>
            </a:r>
            <a:br>
              <a:rPr lang="en-GB" dirty="0"/>
            </a:br>
            <a:r>
              <a:rPr lang="en-US" sz="2400" dirty="0">
                <a:solidFill>
                  <a:schemeClr val="accent2">
                    <a:lumMod val="20000"/>
                    <a:lumOff val="80000"/>
                  </a:schemeClr>
                </a:solidFill>
                <a:latin typeface="Calibri" panose="020F0502020204030204" pitchFamily="34" charset="0"/>
                <a:cs typeface="Calibri" panose="020F0502020204030204" pitchFamily="34" charset="0"/>
              </a:rPr>
              <a:t>Technical Workshop on Insulation materials and Pipelines</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3</a:t>
            </a:r>
            <a:endParaRPr kumimoji="0" lang="en-GB"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88610C9B-1E14-4797-AAAB-3A221C18FFDC}"/>
              </a:ext>
            </a:extLst>
          </p:cNvPr>
          <p:cNvSpPr txBox="1">
            <a:spLocks/>
          </p:cNvSpPr>
          <p:nvPr/>
        </p:nvSpPr>
        <p:spPr>
          <a:xfrm>
            <a:off x="3558747" y="1824250"/>
            <a:ext cx="3510978"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GB" sz="3200" b="1" i="0" u="none" strike="noStrike" kern="1200" cap="none" spc="0" normalizeH="0" baseline="0" noProof="0" dirty="0">
                <a:ln w="0"/>
                <a:solidFill>
                  <a:srgbClr val="00ABC5"/>
                </a:solidFill>
                <a:effectLst/>
                <a:uLnTx/>
                <a:uFillTx/>
                <a:latin typeface="Calibri Light" panose="020F0302020204030204"/>
                <a:ea typeface="+mj-ea"/>
                <a:cs typeface="+mj-cs"/>
              </a:rPr>
              <a:t>LINEPIPE COATING </a:t>
            </a:r>
            <a:endParaRPr kumimoji="0" lang="en-GB" sz="32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0700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046988"/>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KPO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business partners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7" name="Footer Placeholder 1">
            <a:extLst>
              <a:ext uri="{FF2B5EF4-FFF2-40B4-BE49-F238E27FC236}">
                <a16:creationId xmlns:a16="http://schemas.microsoft.com/office/drawing/2014/main" id="{A2CA7F72-29A0-4C47-B239-CFAD04ACD8BF}"/>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40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00ABC5"/>
                </a:solidFill>
                <a:effectLst/>
                <a:uLnTx/>
                <a:uFillTx/>
                <a:latin typeface="Calibri" panose="020F0502020204030204" pitchFamily="34" charset="0"/>
                <a:ea typeface="+mj-ea"/>
                <a:cs typeface="+mj-cs"/>
              </a:rPr>
              <a:t>LinePipe</a:t>
            </a: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Coating</a:t>
            </a: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a:t>
            </a: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Key Features - General</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257086" y="1146168"/>
            <a:ext cx="11071654"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One of the main threats to pipelines is corrosion caused by water, chemicals, and soil conditions. Coating provide a barrier to prevent this. KPO pipelines requires specific type of coating as such as: Thermally insulation, Dual Fusion Epoxy coating.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w="0"/>
                <a:solidFill>
                  <a:srgbClr val="00ABC5"/>
                </a:solidFill>
                <a:effectLst/>
                <a:uLnTx/>
                <a:uFillTx/>
                <a:latin typeface="Calibri" panose="020F0502020204030204"/>
                <a:ea typeface="+mn-ea"/>
                <a:cs typeface="+mn-cs"/>
              </a:rPr>
              <a:t>Dual FBE Coating Requirements</a:t>
            </a:r>
            <a:r>
              <a:rPr kumimoji="0" lang="en-US" sz="1600" b="1"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(ISO 21809-2) and COMPANY specification requirements (KPO-00-PLS-SPC-00019-ER):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Coating thickness: 1</a:t>
            </a:r>
            <a:r>
              <a:rPr kumimoji="0" lang="en-GB" sz="1600" b="0" i="0" u="none" strike="noStrike" kern="1200" cap="none" spc="0" normalizeH="0" baseline="30000" noProof="0" dirty="0">
                <a:ln w="0"/>
                <a:solidFill>
                  <a:srgbClr val="00ABC5"/>
                </a:solidFill>
                <a:effectLst/>
                <a:uLnTx/>
                <a:uFillTx/>
                <a:latin typeface="Calibri" panose="020F0502020204030204"/>
                <a:ea typeface="+mn-ea"/>
                <a:cs typeface="+mn-cs"/>
              </a:rPr>
              <a:t>st</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layer  minimum 450 µm; 2</a:t>
            </a:r>
            <a:r>
              <a:rPr kumimoji="0" lang="en-GB" sz="1600" b="0" i="0" u="none" strike="noStrike" kern="1200" cap="none" spc="0" normalizeH="0" baseline="30000" noProof="0" dirty="0">
                <a:ln w="0"/>
                <a:solidFill>
                  <a:srgbClr val="00ABC5"/>
                </a:solidFill>
                <a:effectLst/>
                <a:uLnTx/>
                <a:uFillTx/>
                <a:latin typeface="Calibri" panose="020F0502020204030204"/>
                <a:ea typeface="+mn-ea"/>
                <a:cs typeface="+mn-cs"/>
              </a:rPr>
              <a:t>nd</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layer maximum 860 µm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Temperature rating: -40°</a:t>
            </a: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C / +110</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w="0"/>
                <a:solidFill>
                  <a:srgbClr val="00ABC5"/>
                </a:solidFill>
                <a:effectLst/>
                <a:uLnTx/>
                <a:uFillTx/>
                <a:latin typeface="Calibri" panose="020F0502020204030204"/>
                <a:ea typeface="+mn-ea"/>
                <a:cs typeface="+mn-cs"/>
              </a:rPr>
              <a:t>Thermally Insulation Coating Requirements </a:t>
            </a:r>
            <a:r>
              <a:rPr kumimoji="0" lang="en-US" sz="1600" b="1" i="0" u="none" strike="noStrike" kern="1200" cap="none" spc="0" normalizeH="0" baseline="0" noProof="0" dirty="0">
                <a:ln w="0"/>
                <a:solidFill>
                  <a:srgbClr val="00ABC5"/>
                </a:solidFill>
                <a:effectLst/>
                <a:uLnTx/>
                <a:uFillTx/>
                <a:latin typeface="Calibri" panose="020F0502020204030204"/>
                <a:ea typeface="+mn-ea"/>
                <a:cs typeface="+mn-cs"/>
              </a:rPr>
              <a:t>(</a:t>
            </a: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ISO 21809-2 , KPO-00-PLS-SPC-00018-ER):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FBE Coating thickness</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minimum 450 µm;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Temperature rating: -40°</a:t>
            </a: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C / +110</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0ABC5"/>
                </a:solidFill>
                <a:effectLst/>
                <a:uLnTx/>
                <a:uFillTx/>
                <a:latin typeface="Calibri" panose="020F0502020204030204"/>
                <a:ea typeface="+mn-ea"/>
                <a:cs typeface="+mn-cs"/>
              </a:rPr>
              <a:t>PUF</a:t>
            </a: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Density ≥150 kg/m3 / ≥60kg/m3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Max operating temperature:  110°C</a:t>
            </a: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HDPE: </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Thickness 4-5mm; density ≥940kg/m3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Note: More detailed requirements specified in Company specification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Pre-qualification tests for FBE coating application is one of the main requirements of the COMPANY Specification. </a:t>
            </a:r>
            <a:endParaRPr kumimoji="0" lang="ru-RU"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C15D658A-2DC1-44E3-A10D-015019871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255" y="2886347"/>
            <a:ext cx="3888361" cy="242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
            <a:extLst>
              <a:ext uri="{FF2B5EF4-FFF2-40B4-BE49-F238E27FC236}">
                <a16:creationId xmlns:a16="http://schemas.microsoft.com/office/drawing/2014/main" id="{00D7D89E-F2C2-1654-8EBB-4BB7A47A6E47}"/>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85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Specification Overview - Core Technical Specifications</a:t>
            </a:r>
          </a:p>
        </p:txBody>
      </p:sp>
      <p:sp>
        <p:nvSpPr>
          <p:cNvPr id="5" name="Rectangle 4">
            <a:extLst>
              <a:ext uri="{FF2B5EF4-FFF2-40B4-BE49-F238E27FC236}">
                <a16:creationId xmlns:a16="http://schemas.microsoft.com/office/drawing/2014/main" id="{115EDF3F-6865-48F3-A720-DA53DDDB9F3D}"/>
              </a:ext>
            </a:extLst>
          </p:cNvPr>
          <p:cNvSpPr/>
          <p:nvPr/>
        </p:nvSpPr>
        <p:spPr>
          <a:xfrm>
            <a:off x="590379" y="1032134"/>
            <a:ext cx="9789297" cy="58477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All material shall be supplied in full compliance with the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LinePipe</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Induction Bends and Coating Specifications and Data Sheets, reference in RFQ or PR line item, as well as the following KPO documentation :</a:t>
            </a:r>
          </a:p>
        </p:txBody>
      </p:sp>
      <p:graphicFrame>
        <p:nvGraphicFramePr>
          <p:cNvPr id="4" name="Table 3">
            <a:extLst>
              <a:ext uri="{FF2B5EF4-FFF2-40B4-BE49-F238E27FC236}">
                <a16:creationId xmlns:a16="http://schemas.microsoft.com/office/drawing/2014/main" id="{E1F34320-B5A6-4F2B-B5DA-FF4571D26B18}"/>
              </a:ext>
            </a:extLst>
          </p:cNvPr>
          <p:cNvGraphicFramePr>
            <a:graphicFrameLocks noGrp="1"/>
          </p:cNvGraphicFramePr>
          <p:nvPr/>
        </p:nvGraphicFramePr>
        <p:xfrm>
          <a:off x="590379" y="1699640"/>
          <a:ext cx="10712026" cy="4450080"/>
        </p:xfrm>
        <a:graphic>
          <a:graphicData uri="http://schemas.openxmlformats.org/drawingml/2006/table">
            <a:tbl>
              <a:tblPr firstRow="1" bandRow="1">
                <a:tableStyleId>{74C1A8A3-306A-4EB7-A6B1-4F7E0EB9C5D6}</a:tableStyleId>
              </a:tblPr>
              <a:tblGrid>
                <a:gridCol w="637059">
                  <a:extLst>
                    <a:ext uri="{9D8B030D-6E8A-4147-A177-3AD203B41FA5}">
                      <a16:colId xmlns:a16="http://schemas.microsoft.com/office/drawing/2014/main" val="3348808567"/>
                    </a:ext>
                  </a:extLst>
                </a:gridCol>
                <a:gridCol w="2445068">
                  <a:extLst>
                    <a:ext uri="{9D8B030D-6E8A-4147-A177-3AD203B41FA5}">
                      <a16:colId xmlns:a16="http://schemas.microsoft.com/office/drawing/2014/main" val="2511173981"/>
                    </a:ext>
                  </a:extLst>
                </a:gridCol>
                <a:gridCol w="6393244">
                  <a:extLst>
                    <a:ext uri="{9D8B030D-6E8A-4147-A177-3AD203B41FA5}">
                      <a16:colId xmlns:a16="http://schemas.microsoft.com/office/drawing/2014/main" val="1662533819"/>
                    </a:ext>
                  </a:extLst>
                </a:gridCol>
                <a:gridCol w="1236655">
                  <a:extLst>
                    <a:ext uri="{9D8B030D-6E8A-4147-A177-3AD203B41FA5}">
                      <a16:colId xmlns:a16="http://schemas.microsoft.com/office/drawing/2014/main" val="612709303"/>
                    </a:ext>
                  </a:extLst>
                </a:gridCol>
              </a:tblGrid>
              <a:tr h="370840">
                <a:tc>
                  <a:txBody>
                    <a:bodyPr/>
                    <a:lstStyle/>
                    <a:p>
                      <a:r>
                        <a:rPr lang="en-US" sz="1600" dirty="0"/>
                        <a:t>S/N</a:t>
                      </a:r>
                      <a:endParaRPr lang="en-GB" sz="1600" dirty="0"/>
                    </a:p>
                  </a:txBody>
                  <a:tcPr/>
                </a:tc>
                <a:tc>
                  <a:txBody>
                    <a:bodyPr/>
                    <a:lstStyle/>
                    <a:p>
                      <a:r>
                        <a:rPr lang="en-US" sz="1600" dirty="0"/>
                        <a:t>Document Number</a:t>
                      </a:r>
                      <a:endParaRPr lang="en-GB" sz="1600" dirty="0"/>
                    </a:p>
                  </a:txBody>
                  <a:tcPr/>
                </a:tc>
                <a:tc>
                  <a:txBody>
                    <a:bodyPr/>
                    <a:lstStyle/>
                    <a:p>
                      <a:r>
                        <a:rPr lang="en-US" sz="1600" dirty="0"/>
                        <a:t>Title</a:t>
                      </a:r>
                      <a:endParaRPr lang="en-GB" sz="1600" dirty="0"/>
                    </a:p>
                  </a:txBody>
                  <a:tcPr/>
                </a:tc>
                <a:tc>
                  <a:txBody>
                    <a:bodyPr/>
                    <a:lstStyle/>
                    <a:p>
                      <a:r>
                        <a:rPr lang="en-US" sz="1600" dirty="0"/>
                        <a:t>Rev.</a:t>
                      </a:r>
                      <a:endParaRPr lang="en-GB" sz="1600" dirty="0"/>
                    </a:p>
                  </a:txBody>
                  <a:tcPr/>
                </a:tc>
                <a:extLst>
                  <a:ext uri="{0D108BD9-81ED-4DB2-BD59-A6C34878D82A}">
                    <a16:rowId xmlns:a16="http://schemas.microsoft.com/office/drawing/2014/main" val="249127117"/>
                  </a:ext>
                </a:extLst>
              </a:tr>
              <a:tr h="370840">
                <a:tc>
                  <a:txBody>
                    <a:bodyPr/>
                    <a:lstStyle/>
                    <a:p>
                      <a:r>
                        <a:rPr lang="en-US" sz="1600" dirty="0"/>
                        <a:t>1</a:t>
                      </a:r>
                      <a:endParaRPr lang="en-GB" sz="1600" dirty="0"/>
                    </a:p>
                  </a:txBody>
                  <a:tcPr/>
                </a:tc>
                <a:tc>
                  <a:txBody>
                    <a:bodyPr/>
                    <a:lstStyle/>
                    <a:p>
                      <a:r>
                        <a:rPr lang="en-GB" sz="1600" dirty="0">
                          <a:ln w="0"/>
                        </a:rPr>
                        <a:t>KPO-00-PLS-SPC-00003-E</a:t>
                      </a:r>
                      <a:endParaRPr lang="en-GB" sz="1600" dirty="0"/>
                    </a:p>
                  </a:txBody>
                  <a:tcPr/>
                </a:tc>
                <a:tc>
                  <a:txBody>
                    <a:bodyPr/>
                    <a:lstStyle/>
                    <a:p>
                      <a:r>
                        <a:rPr lang="en-US" sz="1600" dirty="0"/>
                        <a:t>Specification for API5L Seamless </a:t>
                      </a:r>
                      <a:r>
                        <a:rPr lang="en-US" sz="1600" dirty="0" err="1"/>
                        <a:t>Linepipe</a:t>
                      </a:r>
                      <a:r>
                        <a:rPr lang="en-US" sz="1600" dirty="0"/>
                        <a:t> for Sour Service</a:t>
                      </a:r>
                      <a:endParaRPr lang="en-GB" sz="1600" dirty="0"/>
                    </a:p>
                  </a:txBody>
                  <a:tcPr/>
                </a:tc>
                <a:tc>
                  <a:txBody>
                    <a:bodyPr/>
                    <a:lstStyle/>
                    <a:p>
                      <a:r>
                        <a:rPr lang="en-US" sz="1600" dirty="0"/>
                        <a:t>A7</a:t>
                      </a:r>
                      <a:endParaRPr lang="en-GB" sz="1600" dirty="0"/>
                    </a:p>
                  </a:txBody>
                  <a:tcPr/>
                </a:tc>
                <a:extLst>
                  <a:ext uri="{0D108BD9-81ED-4DB2-BD59-A6C34878D82A}">
                    <a16:rowId xmlns:a16="http://schemas.microsoft.com/office/drawing/2014/main" val="2085015017"/>
                  </a:ext>
                </a:extLst>
              </a:tr>
              <a:tr h="370840">
                <a:tc>
                  <a:txBody>
                    <a:bodyPr/>
                    <a:lstStyle/>
                    <a:p>
                      <a:r>
                        <a:rPr lang="en-US" sz="1600" dirty="0"/>
                        <a:t>2</a:t>
                      </a:r>
                      <a:endParaRPr lang="en-GB" sz="1600" dirty="0"/>
                    </a:p>
                  </a:txBody>
                  <a:tcPr/>
                </a:tc>
                <a:tc>
                  <a:txBody>
                    <a:bodyPr/>
                    <a:lstStyle/>
                    <a:p>
                      <a:r>
                        <a:rPr lang="en-GB" sz="1600" dirty="0"/>
                        <a:t>KPO-00-PLS-SPC-00007-ER</a:t>
                      </a:r>
                    </a:p>
                  </a:txBody>
                  <a:tcPr/>
                </a:tc>
                <a:tc>
                  <a:txBody>
                    <a:bodyPr/>
                    <a:lstStyle/>
                    <a:p>
                      <a:r>
                        <a:rPr lang="en-GB" sz="1600" kern="1200" dirty="0">
                          <a:solidFill>
                            <a:schemeClr val="dk1"/>
                          </a:solidFill>
                          <a:latin typeface="+mn-lt"/>
                          <a:ea typeface="+mn-ea"/>
                          <a:cs typeface="+mn-cs"/>
                        </a:rPr>
                        <a:t>Specification For Pipeline Induction Bends.</a:t>
                      </a:r>
                    </a:p>
                  </a:txBody>
                  <a:tcPr/>
                </a:tc>
                <a:tc>
                  <a:txBody>
                    <a:bodyPr/>
                    <a:lstStyle/>
                    <a:p>
                      <a:r>
                        <a:rPr lang="en-US" sz="1600" dirty="0"/>
                        <a:t>A1</a:t>
                      </a:r>
                      <a:endParaRPr lang="en-GB" sz="1600" dirty="0"/>
                    </a:p>
                  </a:txBody>
                  <a:tcPr/>
                </a:tc>
                <a:extLst>
                  <a:ext uri="{0D108BD9-81ED-4DB2-BD59-A6C34878D82A}">
                    <a16:rowId xmlns:a16="http://schemas.microsoft.com/office/drawing/2014/main" val="3813402057"/>
                  </a:ext>
                </a:extLst>
              </a:tr>
              <a:tr h="370840">
                <a:tc>
                  <a:txBody>
                    <a:bodyPr/>
                    <a:lstStyle/>
                    <a:p>
                      <a:r>
                        <a:rPr lang="en-US" sz="1600" dirty="0"/>
                        <a:t>3</a:t>
                      </a:r>
                      <a:endParaRPr lang="en-GB" sz="1600" dirty="0"/>
                    </a:p>
                  </a:txBody>
                  <a:tcPr/>
                </a:tc>
                <a:tc>
                  <a:txBody>
                    <a:bodyPr/>
                    <a:lstStyle/>
                    <a:p>
                      <a:r>
                        <a:rPr lang="en-US" sz="1600" dirty="0"/>
                        <a:t>KPO-00-PLS-SPC-00018-ER</a:t>
                      </a:r>
                      <a:endParaRPr lang="en-GB" sz="1600" dirty="0"/>
                    </a:p>
                  </a:txBody>
                  <a:tcPr/>
                </a:tc>
                <a:tc>
                  <a:txBody>
                    <a:bodyPr/>
                    <a:lstStyle/>
                    <a:p>
                      <a:r>
                        <a:rPr lang="en-US" sz="1600" dirty="0"/>
                        <a:t>Specification for Pipeline Coating and Thermal Insulation</a:t>
                      </a:r>
                      <a:endParaRPr lang="en-GB" sz="1600" dirty="0"/>
                    </a:p>
                  </a:txBody>
                  <a:tcPr/>
                </a:tc>
                <a:tc>
                  <a:txBody>
                    <a:bodyPr/>
                    <a:lstStyle/>
                    <a:p>
                      <a:r>
                        <a:rPr lang="en-US" sz="1600" dirty="0"/>
                        <a:t>A5</a:t>
                      </a:r>
                      <a:endParaRPr lang="en-GB" sz="1600" dirty="0"/>
                    </a:p>
                  </a:txBody>
                  <a:tcPr/>
                </a:tc>
                <a:extLst>
                  <a:ext uri="{0D108BD9-81ED-4DB2-BD59-A6C34878D82A}">
                    <a16:rowId xmlns:a16="http://schemas.microsoft.com/office/drawing/2014/main" val="2176511042"/>
                  </a:ext>
                </a:extLst>
              </a:tr>
              <a:tr h="370840">
                <a:tc>
                  <a:txBody>
                    <a:bodyPr/>
                    <a:lstStyle/>
                    <a:p>
                      <a:r>
                        <a:rPr lang="en-US" sz="1600" dirty="0"/>
                        <a:t>4</a:t>
                      </a:r>
                      <a:endParaRPr lang="en-GB" sz="1600" dirty="0"/>
                    </a:p>
                  </a:txBody>
                  <a:tcPr/>
                </a:tc>
                <a:tc>
                  <a:txBody>
                    <a:bodyPr/>
                    <a:lstStyle/>
                    <a:p>
                      <a:r>
                        <a:rPr lang="en-US" sz="1600" dirty="0"/>
                        <a:t>KPO-00-PLS-SPC-00019-ER</a:t>
                      </a:r>
                      <a:endParaRPr lang="en-GB" sz="1600" dirty="0"/>
                    </a:p>
                  </a:txBody>
                  <a:tcPr/>
                </a:tc>
                <a:tc>
                  <a:txBody>
                    <a:bodyPr/>
                    <a:lstStyle/>
                    <a:p>
                      <a:r>
                        <a:rPr lang="en-US" sz="1600" dirty="0"/>
                        <a:t>Specification for Fusion Bonded Epoxy Coating</a:t>
                      </a:r>
                      <a:endParaRPr lang="en-GB" sz="1600" dirty="0"/>
                    </a:p>
                  </a:txBody>
                  <a:tcPr/>
                </a:tc>
                <a:tc>
                  <a:txBody>
                    <a:bodyPr/>
                    <a:lstStyle/>
                    <a:p>
                      <a:r>
                        <a:rPr lang="en-US" sz="1600" dirty="0"/>
                        <a:t>A3</a:t>
                      </a:r>
                      <a:endParaRPr lang="en-GB" sz="1600" dirty="0"/>
                    </a:p>
                  </a:txBody>
                  <a:tcPr/>
                </a:tc>
                <a:extLst>
                  <a:ext uri="{0D108BD9-81ED-4DB2-BD59-A6C34878D82A}">
                    <a16:rowId xmlns:a16="http://schemas.microsoft.com/office/drawing/2014/main" val="1204553385"/>
                  </a:ext>
                </a:extLst>
              </a:tr>
              <a:tr h="370840">
                <a:tc>
                  <a:txBody>
                    <a:bodyPr/>
                    <a:lstStyle/>
                    <a:p>
                      <a:r>
                        <a:rPr lang="en-US" sz="1600" dirty="0"/>
                        <a:t>5</a:t>
                      </a:r>
                      <a:endParaRPr lang="en-GB" sz="1600" dirty="0"/>
                    </a:p>
                  </a:txBody>
                  <a:tcPr/>
                </a:tc>
                <a:tc>
                  <a:txBody>
                    <a:bodyPr/>
                    <a:lstStyle/>
                    <a:p>
                      <a:r>
                        <a:rPr lang="en-US" sz="1600" dirty="0"/>
                        <a:t>KPO-10-PLS-DTS-00001-ER</a:t>
                      </a:r>
                      <a:endParaRPr lang="en-GB" sz="1600" dirty="0"/>
                    </a:p>
                  </a:txBody>
                  <a:tcPr/>
                </a:tc>
                <a:tc>
                  <a:txBody>
                    <a:bodyPr/>
                    <a:lstStyle/>
                    <a:p>
                      <a:r>
                        <a:rPr lang="en-US" sz="1600" dirty="0"/>
                        <a:t>Gathering System – </a:t>
                      </a:r>
                      <a:r>
                        <a:rPr lang="en-US" sz="1600" dirty="0" err="1"/>
                        <a:t>Linepipe</a:t>
                      </a:r>
                      <a:r>
                        <a:rPr lang="en-US" sz="1600" dirty="0"/>
                        <a:t>. Line Pipe Data Sheet</a:t>
                      </a:r>
                      <a:endParaRPr lang="en-GB" sz="1600" dirty="0"/>
                    </a:p>
                  </a:txBody>
                  <a:tcPr/>
                </a:tc>
                <a:tc>
                  <a:txBody>
                    <a:bodyPr/>
                    <a:lstStyle/>
                    <a:p>
                      <a:r>
                        <a:rPr lang="en-US" sz="1600" dirty="0"/>
                        <a:t>A7</a:t>
                      </a:r>
                      <a:endParaRPr lang="en-GB" sz="1600" dirty="0"/>
                    </a:p>
                  </a:txBody>
                  <a:tcPr/>
                </a:tc>
                <a:extLst>
                  <a:ext uri="{0D108BD9-81ED-4DB2-BD59-A6C34878D82A}">
                    <a16:rowId xmlns:a16="http://schemas.microsoft.com/office/drawing/2014/main" val="1194736183"/>
                  </a:ext>
                </a:extLst>
              </a:tr>
              <a:tr h="370840">
                <a:tc>
                  <a:txBody>
                    <a:bodyPr/>
                    <a:lstStyle/>
                    <a:p>
                      <a:r>
                        <a:rPr lang="en-US" sz="1600" dirty="0"/>
                        <a:t>6</a:t>
                      </a:r>
                      <a:endParaRPr lang="en-GB" sz="1600" dirty="0"/>
                    </a:p>
                  </a:txBody>
                  <a:tcPr/>
                </a:tc>
                <a:tc>
                  <a:txBody>
                    <a:bodyPr/>
                    <a:lstStyle/>
                    <a:p>
                      <a:r>
                        <a:rPr lang="en-GB" sz="1600" dirty="0"/>
                        <a:t>KPO-10-PLS-DTS-00003-ER</a:t>
                      </a:r>
                    </a:p>
                  </a:txBody>
                  <a:tcPr/>
                </a:tc>
                <a:tc>
                  <a:txBody>
                    <a:bodyPr/>
                    <a:lstStyle/>
                    <a:p>
                      <a:r>
                        <a:rPr lang="en-US" sz="1600" dirty="0"/>
                        <a:t>Induction Bend Data Sheet for Gathering Lines</a:t>
                      </a:r>
                      <a:endParaRPr lang="en-GB" sz="1600" dirty="0"/>
                    </a:p>
                  </a:txBody>
                  <a:tcPr/>
                </a:tc>
                <a:tc>
                  <a:txBody>
                    <a:bodyPr/>
                    <a:lstStyle/>
                    <a:p>
                      <a:r>
                        <a:rPr lang="en-US" sz="1600" dirty="0"/>
                        <a:t>C8</a:t>
                      </a:r>
                      <a:endParaRPr lang="en-GB" sz="1600" dirty="0"/>
                    </a:p>
                  </a:txBody>
                  <a:tcPr/>
                </a:tc>
                <a:extLst>
                  <a:ext uri="{0D108BD9-81ED-4DB2-BD59-A6C34878D82A}">
                    <a16:rowId xmlns:a16="http://schemas.microsoft.com/office/drawing/2014/main" val="4226278566"/>
                  </a:ext>
                </a:extLst>
              </a:tr>
              <a:tr h="370840">
                <a:tc>
                  <a:txBody>
                    <a:bodyPr/>
                    <a:lstStyle/>
                    <a:p>
                      <a:r>
                        <a:rPr lang="en-US" sz="1600" dirty="0"/>
                        <a:t>7</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KPO-8B-PLS-DTS-00003-ER</a:t>
                      </a:r>
                      <a:endParaRPr lang="en-GB" sz="1600" dirty="0"/>
                    </a:p>
                  </a:txBody>
                  <a:tcPr/>
                </a:tc>
                <a:tc>
                  <a:txBody>
                    <a:bodyPr/>
                    <a:lstStyle/>
                    <a:p>
                      <a:r>
                        <a:rPr lang="en-US" sz="1600" dirty="0"/>
                        <a:t>Sour gas Re-Injection – </a:t>
                      </a:r>
                      <a:r>
                        <a:rPr lang="en-US" sz="1600" dirty="0" err="1"/>
                        <a:t>Linepipes</a:t>
                      </a:r>
                      <a:r>
                        <a:rPr lang="en-US" sz="1600" dirty="0"/>
                        <a:t>. Data Sheet</a:t>
                      </a:r>
                      <a:endParaRPr lang="en-GB" sz="1600" dirty="0"/>
                    </a:p>
                  </a:txBody>
                  <a:tcPr/>
                </a:tc>
                <a:tc>
                  <a:txBody>
                    <a:bodyPr/>
                    <a:lstStyle/>
                    <a:p>
                      <a:r>
                        <a:rPr lang="en-US" sz="1600" dirty="0"/>
                        <a:t>A7</a:t>
                      </a:r>
                      <a:endParaRPr lang="en-GB" sz="1600" dirty="0"/>
                    </a:p>
                  </a:txBody>
                  <a:tcPr/>
                </a:tc>
                <a:extLst>
                  <a:ext uri="{0D108BD9-81ED-4DB2-BD59-A6C34878D82A}">
                    <a16:rowId xmlns:a16="http://schemas.microsoft.com/office/drawing/2014/main" val="1523811265"/>
                  </a:ext>
                </a:extLst>
              </a:tr>
              <a:tr h="370840">
                <a:tc>
                  <a:txBody>
                    <a:bodyPr/>
                    <a:lstStyle/>
                    <a:p>
                      <a:r>
                        <a:rPr lang="en-US" sz="1600" dirty="0"/>
                        <a:t>8</a:t>
                      </a:r>
                      <a:endParaRPr lang="en-GB" sz="1600" dirty="0"/>
                    </a:p>
                  </a:txBody>
                  <a:tcPr/>
                </a:tc>
                <a:tc>
                  <a:txBody>
                    <a:bodyPr/>
                    <a:lstStyle/>
                    <a:p>
                      <a:r>
                        <a:rPr lang="en-GB" sz="1600" dirty="0"/>
                        <a:t>KPO-8B-PLS-DTS-00005-ER</a:t>
                      </a:r>
                    </a:p>
                  </a:txBody>
                  <a:tcPr/>
                </a:tc>
                <a:tc>
                  <a:txBody>
                    <a:bodyPr/>
                    <a:lstStyle/>
                    <a:p>
                      <a:r>
                        <a:rPr lang="en-US" sz="1600" dirty="0"/>
                        <a:t>Induction Bend Data Sheet for Sour Gas Re-injection System</a:t>
                      </a:r>
                      <a:endParaRPr lang="en-GB" sz="1600" dirty="0"/>
                    </a:p>
                  </a:txBody>
                  <a:tcPr/>
                </a:tc>
                <a:tc>
                  <a:txBody>
                    <a:bodyPr/>
                    <a:lstStyle/>
                    <a:p>
                      <a:r>
                        <a:rPr lang="en-US" sz="1600" dirty="0"/>
                        <a:t>A1</a:t>
                      </a:r>
                      <a:endParaRPr lang="en-GB" sz="1600" dirty="0"/>
                    </a:p>
                  </a:txBody>
                  <a:tcPr/>
                </a:tc>
                <a:extLst>
                  <a:ext uri="{0D108BD9-81ED-4DB2-BD59-A6C34878D82A}">
                    <a16:rowId xmlns:a16="http://schemas.microsoft.com/office/drawing/2014/main" val="36895482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9</a:t>
                      </a:r>
                      <a:endParaRPr lang="en-GB" sz="1600" dirty="0"/>
                    </a:p>
                  </a:txBody>
                  <a:tcPr/>
                </a:tc>
                <a:tc>
                  <a:txBody>
                    <a:bodyPr/>
                    <a:lstStyle/>
                    <a:p>
                      <a:r>
                        <a:rPr lang="en-GB" sz="1600" dirty="0">
                          <a:ln w="0"/>
                        </a:rPr>
                        <a:t>KPO-00-QAC-SPC-00001-E</a:t>
                      </a:r>
                      <a:endParaRPr lang="en-GB" sz="1600" dirty="0"/>
                    </a:p>
                  </a:txBody>
                  <a:tcPr/>
                </a:tc>
                <a:tc>
                  <a:txBody>
                    <a:bodyPr/>
                    <a:lstStyle/>
                    <a:p>
                      <a:r>
                        <a:rPr lang="en-GB" sz="1600" dirty="0"/>
                        <a:t>Supplier Welding Procedure Approval &amp; Welding Quality Reequipments.</a:t>
                      </a:r>
                    </a:p>
                  </a:txBody>
                  <a:tcPr/>
                </a:tc>
                <a:tc>
                  <a:txBody>
                    <a:bodyPr/>
                    <a:lstStyle/>
                    <a:p>
                      <a:r>
                        <a:rPr lang="en-US" sz="1600" dirty="0"/>
                        <a:t>A4</a:t>
                      </a:r>
                      <a:endParaRPr lang="en-GB" sz="1600" dirty="0"/>
                    </a:p>
                  </a:txBody>
                  <a:tcPr/>
                </a:tc>
                <a:extLst>
                  <a:ext uri="{0D108BD9-81ED-4DB2-BD59-A6C34878D82A}">
                    <a16:rowId xmlns:a16="http://schemas.microsoft.com/office/drawing/2014/main" val="2053310542"/>
                  </a:ext>
                </a:extLst>
              </a:tr>
              <a:tr h="370840">
                <a:tc>
                  <a:txBody>
                    <a:bodyPr/>
                    <a:lstStyle/>
                    <a:p>
                      <a:r>
                        <a:rPr lang="en-US" sz="1600" kern="1200" dirty="0">
                          <a:ln w="0"/>
                        </a:rPr>
                        <a:t>10</a:t>
                      </a:r>
                      <a:endParaRPr lang="en-GB" sz="1600" b="1" kern="1200" dirty="0">
                        <a:ln w="0"/>
                        <a:solidFill>
                          <a:schemeClr val="accent1"/>
                        </a:solidFill>
                        <a:latin typeface="+mn-lt"/>
                        <a:ea typeface="+mn-ea"/>
                        <a:cs typeface="+mn-cs"/>
                      </a:endParaRPr>
                    </a:p>
                  </a:txBody>
                  <a:tcPr/>
                </a:tc>
                <a:tc>
                  <a:txBody>
                    <a:bodyPr/>
                    <a:lstStyle/>
                    <a:p>
                      <a:r>
                        <a:rPr lang="en-US" sz="1600" kern="1200" dirty="0">
                          <a:ln w="0"/>
                        </a:rPr>
                        <a:t>KPO-AL-LGT-SPC-00001-E</a:t>
                      </a:r>
                      <a:endParaRPr lang="en-GB" sz="1600" b="1" kern="1200" dirty="0">
                        <a:ln w="0"/>
                        <a:solidFill>
                          <a:schemeClr val="accent1"/>
                        </a:solidFill>
                        <a:latin typeface="+mn-lt"/>
                        <a:ea typeface="+mn-ea"/>
                        <a:cs typeface="+mn-cs"/>
                      </a:endParaRPr>
                    </a:p>
                  </a:txBody>
                  <a:tcPr/>
                </a:tc>
                <a:tc>
                  <a:txBody>
                    <a:bodyPr/>
                    <a:lstStyle/>
                    <a:p>
                      <a:r>
                        <a:rPr lang="en-GB" sz="1600" dirty="0"/>
                        <a:t> I_01_Packing and Shipping Instructions </a:t>
                      </a:r>
                    </a:p>
                  </a:txBody>
                  <a:tcPr/>
                </a:tc>
                <a:tc>
                  <a:txBody>
                    <a:bodyPr/>
                    <a:lstStyle/>
                    <a:p>
                      <a:r>
                        <a:rPr lang="en-US" sz="1600" dirty="0"/>
                        <a:t>A8</a:t>
                      </a:r>
                      <a:endParaRPr lang="en-GB" sz="1600" dirty="0"/>
                    </a:p>
                  </a:txBody>
                  <a:tcPr/>
                </a:tc>
                <a:extLst>
                  <a:ext uri="{0D108BD9-81ED-4DB2-BD59-A6C34878D82A}">
                    <a16:rowId xmlns:a16="http://schemas.microsoft.com/office/drawing/2014/main" val="4203806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w="0"/>
                        </a:rPr>
                        <a:t>11</a:t>
                      </a:r>
                      <a:endParaRPr lang="en-GB" sz="1600" b="1" kern="1200" dirty="0">
                        <a:ln w="0"/>
                        <a:solidFill>
                          <a:schemeClr val="accen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w="0"/>
                        </a:rPr>
                        <a:t>KPO-AL-LGT-SPC-00002-E</a:t>
                      </a:r>
                      <a:endParaRPr lang="en-GB" sz="1600" b="1" kern="1200" dirty="0">
                        <a:ln w="0"/>
                        <a:solidFill>
                          <a:schemeClr val="accent1"/>
                        </a:solidFill>
                        <a:latin typeface="+mn-lt"/>
                        <a:ea typeface="+mn-ea"/>
                        <a:cs typeface="+mn-cs"/>
                      </a:endParaRPr>
                    </a:p>
                  </a:txBody>
                  <a:tcPr/>
                </a:tc>
                <a:tc>
                  <a:txBody>
                    <a:bodyPr/>
                    <a:lstStyle/>
                    <a:p>
                      <a:r>
                        <a:rPr lang="en-GB" sz="1600" dirty="0"/>
                        <a:t> I_02_Import Instructions </a:t>
                      </a:r>
                    </a:p>
                  </a:txBody>
                  <a:tcPr/>
                </a:tc>
                <a:tc>
                  <a:txBody>
                    <a:bodyPr/>
                    <a:lstStyle/>
                    <a:p>
                      <a:r>
                        <a:rPr lang="en-US" sz="1600" dirty="0"/>
                        <a:t>A7</a:t>
                      </a:r>
                      <a:endParaRPr lang="en-GB" sz="1600" dirty="0"/>
                    </a:p>
                  </a:txBody>
                  <a:tcPr/>
                </a:tc>
                <a:extLst>
                  <a:ext uri="{0D108BD9-81ED-4DB2-BD59-A6C34878D82A}">
                    <a16:rowId xmlns:a16="http://schemas.microsoft.com/office/drawing/2014/main" val="2671478401"/>
                  </a:ext>
                </a:extLst>
              </a:tr>
            </a:tbl>
          </a:graphicData>
        </a:graphic>
      </p:graphicFrame>
      <p:sp>
        <p:nvSpPr>
          <p:cNvPr id="2" name="Footer Placeholder 1">
            <a:extLst>
              <a:ext uri="{FF2B5EF4-FFF2-40B4-BE49-F238E27FC236}">
                <a16:creationId xmlns:a16="http://schemas.microsoft.com/office/drawing/2014/main" id="{192E91B9-C06E-8CC5-AA84-480AD9B0A90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2481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C5F7E-EF88-4170-915D-9CA16BA321F5}"/>
              </a:ext>
            </a:extLst>
          </p:cNvPr>
          <p:cNvSpPr>
            <a:spLocks noGrp="1"/>
          </p:cNvSpPr>
          <p:nvPr>
            <p:ph type="title"/>
          </p:nvPr>
        </p:nvSpPr>
        <p:spPr>
          <a:xfrm>
            <a:off x="2474839" y="329750"/>
            <a:ext cx="7242321" cy="473075"/>
          </a:xfrm>
        </p:spPr>
        <p:txBody>
          <a:bodyPr/>
          <a:lstStyle/>
          <a:p>
            <a:r>
              <a:rPr lang="en-US" dirty="0"/>
              <a:t>Specifications &amp; Data sheet</a:t>
            </a:r>
            <a:endParaRPr lang="en-GB" dirty="0"/>
          </a:p>
        </p:txBody>
      </p:sp>
      <p:sp>
        <p:nvSpPr>
          <p:cNvPr id="5" name="Slide Number Placeholder 4">
            <a:extLst>
              <a:ext uri="{FF2B5EF4-FFF2-40B4-BE49-F238E27FC236}">
                <a16:creationId xmlns:a16="http://schemas.microsoft.com/office/drawing/2014/main" id="{6526EC24-28C3-4409-B449-591F246F5B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F9C83FB9-0AF5-48E9-B9FA-A8CEC0CF0D21}"/>
              </a:ext>
            </a:extLst>
          </p:cNvPr>
          <p:cNvSpPr txBox="1">
            <a:spLocks/>
          </p:cNvSpPr>
          <p:nvPr/>
        </p:nvSpPr>
        <p:spPr>
          <a:xfrm>
            <a:off x="645680" y="1487922"/>
            <a:ext cx="5590363" cy="5332409"/>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rPr>
              <a:t>Data sheets includes ( Example attached)</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rPr>
              <a:t>Size, WT, Grade of </a:t>
            </a:r>
            <a:r>
              <a:rPr kumimoji="0" lang="en-US" altLang="en-US" sz="1800" b="1" i="0" u="none" strike="noStrike" kern="1200" cap="none" spc="0" normalizeH="0" baseline="0" noProof="0" dirty="0" err="1">
                <a:ln>
                  <a:noFill/>
                </a:ln>
                <a:solidFill>
                  <a:srgbClr val="00ABC5"/>
                </a:solidFill>
                <a:effectLst/>
                <a:uLnTx/>
                <a:uFillTx/>
                <a:latin typeface="Calibri Light" panose="020F0302020204030204"/>
                <a:ea typeface="+mj-ea"/>
                <a:cs typeface="+mj-cs"/>
              </a:rPr>
              <a:t>Linepipe</a:t>
            </a: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rPr>
              <a:t>Service Condition</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rPr>
              <a:t>Design Parameters</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rPr>
              <a:t>Hydrotest Pressure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rPr>
              <a:t>Coating requirements</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rPr>
              <a:t>Standards &amp; Certifications compliance</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591EC2E0-363A-4A69-B558-A330247E1AA4}"/>
              </a:ext>
            </a:extLst>
          </p:cNvPr>
          <p:cNvPicPr>
            <a:picLocks noChangeAspect="1"/>
          </p:cNvPicPr>
          <p:nvPr/>
        </p:nvPicPr>
        <p:blipFill>
          <a:blip r:embed="rId2"/>
          <a:stretch>
            <a:fillRect/>
          </a:stretch>
        </p:blipFill>
        <p:spPr>
          <a:xfrm>
            <a:off x="4504390" y="1301578"/>
            <a:ext cx="7563536" cy="4254843"/>
          </a:xfrm>
          <a:prstGeom prst="rect">
            <a:avLst/>
          </a:prstGeom>
        </p:spPr>
      </p:pic>
      <p:sp>
        <p:nvSpPr>
          <p:cNvPr id="3" name="Footer Placeholder 1">
            <a:extLst>
              <a:ext uri="{FF2B5EF4-FFF2-40B4-BE49-F238E27FC236}">
                <a16:creationId xmlns:a16="http://schemas.microsoft.com/office/drawing/2014/main" id="{C1BFF328-2976-482B-0924-46D643710ECE}"/>
              </a:ext>
            </a:extLst>
          </p:cNvPr>
          <p:cNvSpPr txBox="1">
            <a:spLocks/>
          </p:cNvSpPr>
          <p:nvPr/>
        </p:nvSpPr>
        <p:spPr>
          <a:xfrm>
            <a:off x="748144" y="6610027"/>
            <a:ext cx="11443855"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23/09/2024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9832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Field Joint Reparation Kit</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257086" y="1146168"/>
            <a:ext cx="11071654" cy="3293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In pipeline system, filed joint represent the areas where individual pipeline sections are welded together.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These area if joints is bare and requires restoring the protective coating which is </a:t>
            </a:r>
            <a:r>
              <a:rPr kumimoji="0" lang="en-US" sz="1600" b="1" i="0" u="none" strike="noStrike" kern="1200" cap="none" spc="0" normalizeH="0" baseline="0" noProof="0" dirty="0">
                <a:ln w="0"/>
                <a:solidFill>
                  <a:srgbClr val="00ABC5"/>
                </a:solidFill>
                <a:effectLst/>
                <a:uLnTx/>
                <a:uFillTx/>
                <a:latin typeface="Calibri" panose="020F0502020204030204"/>
                <a:ea typeface="+mn-ea"/>
                <a:cs typeface="+mn-cs"/>
              </a:rPr>
              <a:t>Field Joint reparation Kits (FJRK).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The</a:t>
            </a:r>
            <a:r>
              <a:rPr kumimoji="0" lang="en-US" sz="1600" b="1" i="0" u="none" strike="noStrike" kern="1200" cap="none" spc="0" normalizeH="0" baseline="0" noProof="0" dirty="0">
                <a:ln w="0"/>
                <a:solidFill>
                  <a:srgbClr val="00ABC5"/>
                </a:solidFill>
                <a:effectLst/>
                <a:uLnTx/>
                <a:uFillTx/>
                <a:latin typeface="Calibri" panose="020F0502020204030204"/>
                <a:ea typeface="+mn-ea"/>
                <a:cs typeface="+mn-cs"/>
              </a:rPr>
              <a:t> Field Joint Reparation Kits </a:t>
            </a: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required for Thermally Insulated and  FBE coated pipelines.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00ABC5"/>
                </a:solidFill>
                <a:effectLst/>
                <a:uLnTx/>
                <a:uFillTx/>
                <a:latin typeface="Calibri" panose="020F0502020204030204"/>
                <a:ea typeface="+mn-ea"/>
                <a:cs typeface="+mn-cs"/>
              </a:rPr>
              <a:t>FJRK for Thermally Insulated pipelines</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and FBE coated pipelines shall be according to COMPANY specification requirements (KPO-00-PLS-SPC-00027-ER)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A Pre-Production Trial / Pre-Production Test (PPT) shall be performed at the actual site of production field joint coating using the personnel mobilised for production FJC application in order to take into account the environmental and other site specific effects on the coating application.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en-GB" sz="1600" b="1" i="0" u="none" strike="noStrike" kern="1200" cap="none" spc="0" normalizeH="0" baseline="0" noProof="0" dirty="0">
                <a:ln w="0"/>
                <a:solidFill>
                  <a:srgbClr val="00ABC5"/>
                </a:solidFill>
                <a:effectLst/>
                <a:uLnTx/>
                <a:uFillTx/>
                <a:latin typeface="Calibri" panose="020F0502020204030204"/>
                <a:ea typeface="+mn-ea"/>
                <a:cs typeface="+mn-cs"/>
              </a:rPr>
              <a:t>Manufactures:</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KPO mainly uses </a:t>
            </a:r>
            <a:r>
              <a:rPr kumimoji="0" lang="en-GB" sz="1600" b="0" i="0" u="none" strike="noStrike" kern="1200" cap="none" spc="0" normalizeH="0" baseline="0" noProof="0" dirty="0" err="1">
                <a:ln w="0"/>
                <a:solidFill>
                  <a:srgbClr val="00ABC5"/>
                </a:solidFill>
                <a:effectLst/>
                <a:uLnTx/>
                <a:uFillTx/>
                <a:latin typeface="Calibri" panose="020F0502020204030204"/>
                <a:ea typeface="+mn-ea"/>
                <a:cs typeface="+mn-cs"/>
              </a:rPr>
              <a:t>Canusa</a:t>
            </a:r>
            <a:r>
              <a:rPr kumimoji="0" lang="en-GB" sz="1600" b="0" i="0" u="none" strike="noStrike" kern="1200" cap="none" spc="0" normalizeH="0" baseline="0" noProof="0" dirty="0">
                <a:ln w="0"/>
                <a:solidFill>
                  <a:srgbClr val="00ABC5"/>
                </a:solidFill>
                <a:effectLst/>
                <a:uLnTx/>
                <a:uFillTx/>
                <a:latin typeface="Calibri" panose="020F0502020204030204"/>
                <a:ea typeface="+mn-ea"/>
                <a:cs typeface="+mn-cs"/>
              </a:rPr>
              <a:t> or TIAL 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2DEC23C-28A1-411C-8575-D7926E57EBBD}"/>
              </a:ext>
            </a:extLst>
          </p:cNvPr>
          <p:cNvPicPr>
            <a:picLocks noChangeAspect="1"/>
          </p:cNvPicPr>
          <p:nvPr/>
        </p:nvPicPr>
        <p:blipFill>
          <a:blip r:embed="rId2"/>
          <a:stretch>
            <a:fillRect/>
          </a:stretch>
        </p:blipFill>
        <p:spPr>
          <a:xfrm>
            <a:off x="381720" y="4439377"/>
            <a:ext cx="2762919" cy="1859059"/>
          </a:xfrm>
          <a:prstGeom prst="rect">
            <a:avLst/>
          </a:prstGeom>
        </p:spPr>
      </p:pic>
      <p:pic>
        <p:nvPicPr>
          <p:cNvPr id="8" name="Picture 7">
            <a:extLst>
              <a:ext uri="{FF2B5EF4-FFF2-40B4-BE49-F238E27FC236}">
                <a16:creationId xmlns:a16="http://schemas.microsoft.com/office/drawing/2014/main" id="{CDFBBF04-0E31-428E-92AE-44A0D4524B72}"/>
              </a:ext>
            </a:extLst>
          </p:cNvPr>
          <p:cNvPicPr>
            <a:picLocks noChangeAspect="1"/>
          </p:cNvPicPr>
          <p:nvPr/>
        </p:nvPicPr>
        <p:blipFill>
          <a:blip r:embed="rId3"/>
          <a:stretch>
            <a:fillRect/>
          </a:stretch>
        </p:blipFill>
        <p:spPr>
          <a:xfrm>
            <a:off x="3548531" y="4211344"/>
            <a:ext cx="2547468" cy="2317745"/>
          </a:xfrm>
          <a:prstGeom prst="rect">
            <a:avLst/>
          </a:prstGeom>
        </p:spPr>
      </p:pic>
      <p:pic>
        <p:nvPicPr>
          <p:cNvPr id="10" name="Picture 9">
            <a:extLst>
              <a:ext uri="{FF2B5EF4-FFF2-40B4-BE49-F238E27FC236}">
                <a16:creationId xmlns:a16="http://schemas.microsoft.com/office/drawing/2014/main" id="{777204AB-FA5E-4972-9F0A-F102FFAD150F}"/>
              </a:ext>
            </a:extLst>
          </p:cNvPr>
          <p:cNvPicPr>
            <a:picLocks noChangeAspect="1"/>
          </p:cNvPicPr>
          <p:nvPr/>
        </p:nvPicPr>
        <p:blipFill>
          <a:blip r:embed="rId4"/>
          <a:stretch>
            <a:fillRect/>
          </a:stretch>
        </p:blipFill>
        <p:spPr>
          <a:xfrm>
            <a:off x="6319693" y="4030454"/>
            <a:ext cx="2430905" cy="2627262"/>
          </a:xfrm>
          <a:prstGeom prst="rect">
            <a:avLst/>
          </a:prstGeom>
        </p:spPr>
      </p:pic>
      <p:pic>
        <p:nvPicPr>
          <p:cNvPr id="12" name="Picture 11">
            <a:extLst>
              <a:ext uri="{FF2B5EF4-FFF2-40B4-BE49-F238E27FC236}">
                <a16:creationId xmlns:a16="http://schemas.microsoft.com/office/drawing/2014/main" id="{01A02407-7CEE-455E-B870-AF0F1E25A568}"/>
              </a:ext>
            </a:extLst>
          </p:cNvPr>
          <p:cNvPicPr>
            <a:picLocks noChangeAspect="1"/>
          </p:cNvPicPr>
          <p:nvPr/>
        </p:nvPicPr>
        <p:blipFill>
          <a:blip r:embed="rId5"/>
          <a:stretch>
            <a:fillRect/>
          </a:stretch>
        </p:blipFill>
        <p:spPr>
          <a:xfrm>
            <a:off x="9022428" y="4211344"/>
            <a:ext cx="3011544" cy="1500488"/>
          </a:xfrm>
          <a:prstGeom prst="rect">
            <a:avLst/>
          </a:prstGeom>
        </p:spPr>
      </p:pic>
      <p:sp>
        <p:nvSpPr>
          <p:cNvPr id="2" name="Footer Placeholder 1">
            <a:extLst>
              <a:ext uri="{FF2B5EF4-FFF2-40B4-BE49-F238E27FC236}">
                <a16:creationId xmlns:a16="http://schemas.microsoft.com/office/drawing/2014/main" id="{F24DE617-083A-0C69-8A1E-B76C866A7EDD}"/>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645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753902" y="4379392"/>
            <a:ext cx="4919518" cy="1200329"/>
          </a:xfrm>
          <a:prstGeom prst="rect">
            <a:avLst/>
          </a:prstGeom>
          <a:noFill/>
        </p:spPr>
        <p:txBody>
          <a:bodyPr wrap="square" rtlCol="0">
            <a:spAutoFit/>
          </a:bodyPr>
          <a:lstStyle/>
          <a:p>
            <a:pPr algn="l"/>
            <a:r>
              <a:rPr lang="en-GB" dirty="0"/>
              <a:t>Operations Field department</a:t>
            </a:r>
          </a:p>
        </p:txBody>
      </p:sp>
    </p:spTree>
    <p:extLst>
      <p:ext uri="{BB962C8B-B14F-4D97-AF65-F5344CB8AC3E}">
        <p14:creationId xmlns:p14="http://schemas.microsoft.com/office/powerpoint/2010/main" val="64263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0189" y="4946679"/>
            <a:ext cx="6940555" cy="480131"/>
          </a:xfrm>
          <a:prstGeom prst="rect">
            <a:avLst/>
          </a:prstGeom>
          <a:noFill/>
        </p:spPr>
        <p:txBody>
          <a:bodyPr wrap="square" rtlCol="0">
            <a:spAutoFit/>
          </a:bodyPr>
          <a:lstStyle/>
          <a:p>
            <a:pPr algn="l"/>
            <a:r>
              <a:rPr lang="en-GB" sz="2800"/>
              <a:t>Insulation materials overview</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3985811" y="2055737"/>
            <a:ext cx="326742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endParaRPr kumimoji="0" lang="ru-RU" sz="3200" b="1" i="0" u="none" strike="noStrike" kern="1200" cap="none" spc="0" normalizeH="0" baseline="0" noProof="0" dirty="0">
              <a:ln w="0"/>
              <a:solidFill>
                <a:srgbClr val="00ABC5"/>
              </a:solidFill>
              <a:effectLst/>
              <a:uLnTx/>
              <a:uFillTx/>
              <a:latin typeface="Calibri" panose="020F0502020204030204"/>
              <a:ea typeface="+mj-ea"/>
              <a:cs typeface="+mj-cs"/>
            </a:endParaRPr>
          </a:p>
        </p:txBody>
      </p:sp>
      <p:sp>
        <p:nvSpPr>
          <p:cNvPr id="7" name="TextBox 6">
            <a:extLst>
              <a:ext uri="{FF2B5EF4-FFF2-40B4-BE49-F238E27FC236}">
                <a16:creationId xmlns:a16="http://schemas.microsoft.com/office/drawing/2014/main" id="{6D197623-5384-4985-A729-1C57E7FF20FB}"/>
              </a:ext>
            </a:extLst>
          </p:cNvPr>
          <p:cNvSpPr txBox="1"/>
          <p:nvPr/>
        </p:nvSpPr>
        <p:spPr>
          <a:xfrm>
            <a:off x="3520555" y="1902602"/>
            <a:ext cx="609600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w="0"/>
                <a:solidFill>
                  <a:srgbClr val="00ABC5"/>
                </a:solidFill>
                <a:effectLst/>
                <a:uLnTx/>
                <a:uFillTx/>
                <a:latin typeface="Calibri" panose="020F0502020204030204"/>
                <a:ea typeface="+mn-ea"/>
                <a:cs typeface="+mn-cs"/>
              </a:rPr>
              <a:t>Insulation materials</a:t>
            </a:r>
          </a:p>
        </p:txBody>
      </p:sp>
    </p:spTree>
    <p:extLst>
      <p:ext uri="{BB962C8B-B14F-4D97-AF65-F5344CB8AC3E}">
        <p14:creationId xmlns:p14="http://schemas.microsoft.com/office/powerpoint/2010/main" val="635341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a:ln>
                  <a:noFill/>
                </a:ln>
                <a:solidFill>
                  <a:srgbClr val="00ABC5"/>
                </a:solidFill>
                <a:effectLst/>
                <a:uLnTx/>
                <a:uFillTx/>
                <a:latin typeface="Calibri" panose="020F0502020204030204" pitchFamily="34" charset="0"/>
                <a:ea typeface="+mj-ea"/>
                <a:cs typeface="+mj-cs"/>
              </a:rPr>
              <a:t>General Information</a:t>
            </a:r>
          </a:p>
        </p:txBody>
      </p:sp>
      <p:sp>
        <p:nvSpPr>
          <p:cNvPr id="2" name="Rectangle 1">
            <a:extLst>
              <a:ext uri="{FF2B5EF4-FFF2-40B4-BE49-F238E27FC236}">
                <a16:creationId xmlns:a16="http://schemas.microsoft.com/office/drawing/2014/main" id="{D8A16086-F9D7-42CB-938F-DBE652C764C1}"/>
              </a:ext>
            </a:extLst>
          </p:cNvPr>
          <p:cNvSpPr/>
          <p:nvPr/>
        </p:nvSpPr>
        <p:spPr>
          <a:xfrm>
            <a:off x="735434" y="1551563"/>
            <a:ext cx="10721130" cy="397031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Calibri" panose="020F0502020204030204"/>
                <a:ea typeface="+mn-ea"/>
                <a:cs typeface="+mn-cs"/>
              </a:rPr>
              <a:t>KPO is currently using a range of insulation materials, used in various facilities, units and pipelines of the company.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Calibri" panose="020F0502020204030204"/>
                <a:ea typeface="+mn-ea"/>
                <a:cs typeface="+mn-cs"/>
              </a:rPr>
              <a:t>The materials are critical for the process and are aimed to reduce losses of heat in pipelines and equipment, what is extremely important for maintaining the product temperature and preventing hydrocarbons crystallisation, which, in its turn, helps to improve energy efficiency of the systems.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Calibri" panose="020F0502020204030204"/>
                <a:ea typeface="+mn-ea"/>
                <a:cs typeface="+mn-cs"/>
              </a:rPr>
              <a:t>Proper selection of insulation materials contributes to reducing energy costs as additional heating or cooling requirement is reduced. Use of insulation materials ensure safety of personnel, reducing risks of burns from hot surfaces and providing required protection when working with toxic or flammable substances.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Calibri" panose="020F0502020204030204"/>
                <a:ea typeface="+mn-ea"/>
                <a:cs typeface="+mn-cs"/>
              </a:rPr>
              <a:t>All insulating materials must comply with established quality and safety standards and both to local and international norms, provided to ensure their reliability and efficiency.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Calibri" panose="020F0502020204030204"/>
                <a:ea typeface="+mn-ea"/>
                <a:cs typeface="+mn-cs"/>
              </a:rPr>
              <a:t>We have developed required technical specifications for insulation materials, which we are ready to present to you for review and making decisions.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ABC5"/>
                </a:solidFill>
                <a:effectLst/>
                <a:uLnTx/>
                <a:uFillTx/>
                <a:latin typeface="Calibri" panose="020F0502020204030204"/>
                <a:ea typeface="+mn-ea"/>
                <a:cs typeface="+mn-cs"/>
              </a:rPr>
              <a:t>       The details will be provided on the next slides.</a:t>
            </a:r>
          </a:p>
        </p:txBody>
      </p:sp>
      <p:sp>
        <p:nvSpPr>
          <p:cNvPr id="4" name="Footer Placeholder 1">
            <a:extLst>
              <a:ext uri="{FF2B5EF4-FFF2-40B4-BE49-F238E27FC236}">
                <a16:creationId xmlns:a16="http://schemas.microsoft.com/office/drawing/2014/main" id="{C8422BF8-F3AF-95D3-BA5B-45F24EB1DD6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330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263929" y="-16113"/>
            <a:ext cx="10013608"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Basic specifications of insulation materials –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General information</a:t>
            </a:r>
          </a:p>
        </p:txBody>
      </p:sp>
      <p:sp>
        <p:nvSpPr>
          <p:cNvPr id="5" name="TextBox 4">
            <a:extLst>
              <a:ext uri="{FF2B5EF4-FFF2-40B4-BE49-F238E27FC236}">
                <a16:creationId xmlns:a16="http://schemas.microsoft.com/office/drawing/2014/main" id="{E04F82FA-36B1-4AD1-913E-BA366B1A7EEC}"/>
              </a:ext>
            </a:extLst>
          </p:cNvPr>
          <p:cNvSpPr txBox="1"/>
          <p:nvPr/>
        </p:nvSpPr>
        <p:spPr>
          <a:xfrm>
            <a:off x="829223" y="4540663"/>
            <a:ext cx="10533554" cy="1292662"/>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0" i="0" u="none" strike="noStrike" kern="1200" cap="none" spc="0" normalizeH="0" baseline="0" noProof="0">
                <a:ln w="0"/>
                <a:solidFill>
                  <a:srgbClr val="00ABC5"/>
                </a:solidFill>
                <a:effectLst/>
                <a:uLnTx/>
                <a:uFillTx/>
                <a:latin typeface="Calibri" panose="020F0502020204030204"/>
                <a:ea typeface="+mn-ea"/>
                <a:cs typeface="+mn-cs"/>
              </a:rPr>
              <a:t>To cover KPO needs, various insulation material types such as mineral wool in rolls and mats, aluminium insulation, foam rubber insulation are used.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0" i="0" u="none" strike="noStrike" kern="1200" cap="none" spc="0" normalizeH="0" baseline="0" noProof="0">
                <a:ln w="0"/>
                <a:solidFill>
                  <a:srgbClr val="00ABC5"/>
                </a:solidFill>
                <a:effectLst/>
                <a:uLnTx/>
                <a:uFillTx/>
                <a:latin typeface="Calibri" panose="020F0502020204030204"/>
                <a:ea typeface="+mn-ea"/>
                <a:cs typeface="+mn-cs"/>
              </a:rPr>
              <a:t>Use of these insulation materials in the oil and gas industry increases process safety and efficiency and minimises the environmental impact.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700D1F5-6B8D-4B22-B0DB-8371AAAADE56}"/>
              </a:ext>
            </a:extLst>
          </p:cNvPr>
          <p:cNvPicPr>
            <a:picLocks noChangeAspect="1"/>
          </p:cNvPicPr>
          <p:nvPr/>
        </p:nvPicPr>
        <p:blipFill>
          <a:blip r:embed="rId2"/>
          <a:stretch>
            <a:fillRect/>
          </a:stretch>
        </p:blipFill>
        <p:spPr>
          <a:xfrm>
            <a:off x="914463" y="2317336"/>
            <a:ext cx="3523056" cy="1998897"/>
          </a:xfrm>
          <a:prstGeom prst="rect">
            <a:avLst/>
          </a:prstGeom>
        </p:spPr>
      </p:pic>
      <p:pic>
        <p:nvPicPr>
          <p:cNvPr id="1026" name="Picture 2" descr="Цилиндры теплоизоляционные PIPEWOOL кашированные фольгой ...">
            <a:extLst>
              <a:ext uri="{FF2B5EF4-FFF2-40B4-BE49-F238E27FC236}">
                <a16:creationId xmlns:a16="http://schemas.microsoft.com/office/drawing/2014/main" id="{94E483D8-3A87-49A6-92C2-76E57CEA4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519" y="2335659"/>
            <a:ext cx="3582854" cy="2015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Теплоизоляция на основе вспененного каучука купить в Москве от ...">
            <a:extLst>
              <a:ext uri="{FF2B5EF4-FFF2-40B4-BE49-F238E27FC236}">
                <a16:creationId xmlns:a16="http://schemas.microsoft.com/office/drawing/2014/main" id="{C8E4F81C-E858-457D-8246-8FD12D31D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373" y="2309860"/>
            <a:ext cx="3257164" cy="204867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93C86F75-84BD-6E27-EA26-51E91D3F08D3}"/>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5512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954636" y="277483"/>
            <a:ext cx="8649050"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Technical characteristics: Mineral wool cylinder</a:t>
            </a: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2608975" y="0"/>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337276" y="4575567"/>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endPar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58926" y="1249809"/>
            <a:ext cx="11489467" cy="138499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A mineral wool cylinder is a non-flammable heat insulation cylinder of non-organic insulation nature, made of rock melt, sedimentary rocks, volcanic scoria, smelter slug, industrial silicate wastes. Mineral wool used for manufacturing of the cylinders is produced in accordance with GOST and TSs of manufacturing plants. Mineral wool cylinders are used to provide heat insulation of the pipelines with the outer diameter from 18 mm to 1420 mm with the transported media temperature range from -1800</a:t>
            </a:r>
            <a:r>
              <a:rPr kumimoji="0" lang="en-GB" sz="1400" b="0" i="0" u="none" strike="noStrike" kern="1200" cap="none" spc="0" normalizeH="0" baseline="30000" noProof="0">
                <a:ln>
                  <a:noFill/>
                </a:ln>
                <a:solidFill>
                  <a:srgbClr val="00ABC5"/>
                </a:solidFill>
                <a:effectLst/>
                <a:uLnTx/>
                <a:uFillTx/>
                <a:latin typeface="Arial" panose="020B0604020202020204" pitchFamily="34" charset="0"/>
                <a:ea typeface="+mn-ea"/>
                <a:cs typeface="Arial" panose="020B0604020202020204" pitchFamily="34" charset="0"/>
              </a:rPr>
              <a:t>0</a:t>
            </a: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C to +7000</a:t>
            </a:r>
            <a:r>
              <a:rPr kumimoji="0" lang="en-GB" sz="1400" b="0" i="0" u="none" strike="noStrike" kern="1200" cap="none" spc="0" normalizeH="0" baseline="30000" noProof="0">
                <a:ln>
                  <a:noFill/>
                </a:ln>
                <a:solidFill>
                  <a:srgbClr val="00ABC5"/>
                </a:solidFill>
                <a:effectLst/>
                <a:uLnTx/>
                <a:uFillTx/>
                <a:latin typeface="Arial" panose="020B0604020202020204" pitchFamily="34" charset="0"/>
                <a:ea typeface="+mn-ea"/>
                <a:cs typeface="Arial" panose="020B0604020202020204" pitchFamily="34" charset="0"/>
              </a:rPr>
              <a:t>0</a:t>
            </a: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C. Mineral wool cylinders are used for heating insulation of gas and oil pipelines. </a:t>
            </a:r>
          </a:p>
        </p:txBody>
      </p:sp>
      <p:graphicFrame>
        <p:nvGraphicFramePr>
          <p:cNvPr id="53" name="Table 52">
            <a:extLst>
              <a:ext uri="{FF2B5EF4-FFF2-40B4-BE49-F238E27FC236}">
                <a16:creationId xmlns:a16="http://schemas.microsoft.com/office/drawing/2014/main" id="{8C06A7C5-6B78-461E-AD94-51B61466B1AF}"/>
              </a:ext>
            </a:extLst>
          </p:cNvPr>
          <p:cNvGraphicFramePr>
            <a:graphicFrameLocks noGrp="1"/>
          </p:cNvGraphicFramePr>
          <p:nvPr/>
        </p:nvGraphicFramePr>
        <p:xfrm>
          <a:off x="572860" y="3038047"/>
          <a:ext cx="4623056" cy="1925117"/>
        </p:xfrm>
        <a:graphic>
          <a:graphicData uri="http://schemas.openxmlformats.org/drawingml/2006/table">
            <a:tbl>
              <a:tblPr/>
              <a:tblGrid>
                <a:gridCol w="2394044">
                  <a:extLst>
                    <a:ext uri="{9D8B030D-6E8A-4147-A177-3AD203B41FA5}">
                      <a16:colId xmlns:a16="http://schemas.microsoft.com/office/drawing/2014/main" val="2058751837"/>
                    </a:ext>
                  </a:extLst>
                </a:gridCol>
                <a:gridCol w="2229012">
                  <a:extLst>
                    <a:ext uri="{9D8B030D-6E8A-4147-A177-3AD203B41FA5}">
                      <a16:colId xmlns:a16="http://schemas.microsoft.com/office/drawing/2014/main" val="2318079042"/>
                    </a:ext>
                  </a:extLst>
                </a:gridCol>
              </a:tblGrid>
              <a:tr h="202115">
                <a:tc gridSpan="2">
                  <a:txBody>
                    <a:bodyPr/>
                    <a:lstStyle/>
                    <a:p>
                      <a:pPr algn="ctr" fontAlgn="ctr"/>
                      <a:r>
                        <a:rPr lang="en-GB" sz="900" b="0" i="0" u="none" strike="noStrike">
                          <a:solidFill>
                            <a:schemeClr val="tx1"/>
                          </a:solidFill>
                          <a:effectLst/>
                          <a:latin typeface="Arial" panose="020B0604020202020204" pitchFamily="34" charset="0"/>
                        </a:rPr>
                        <a:t>Technical specifications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673893679"/>
                  </a:ext>
                </a:extLst>
              </a:tr>
              <a:tr h="202115">
                <a:tc>
                  <a:txBody>
                    <a:bodyPr/>
                    <a:lstStyle/>
                    <a:p>
                      <a:pPr algn="ctr" fontAlgn="ctr"/>
                      <a:r>
                        <a:rPr lang="en-GB" sz="900" b="0" i="0" u="none" strike="noStrike">
                          <a:solidFill>
                            <a:schemeClr val="tx1"/>
                          </a:solidFill>
                          <a:effectLst/>
                          <a:latin typeface="Arial" panose="020B0604020202020204" pitchFamily="34" charset="0"/>
                        </a:rPr>
                        <a:t>Density of layer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100 kg/м3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376342"/>
                  </a:ext>
                </a:extLst>
              </a:tr>
              <a:tr h="329693">
                <a:tc>
                  <a:txBody>
                    <a:bodyPr/>
                    <a:lstStyle/>
                    <a:p>
                      <a:pPr algn="ctr" fontAlgn="ctr"/>
                      <a:r>
                        <a:rPr lang="en-GB" sz="900" b="0" i="0" u="none" strike="noStrike">
                          <a:solidFill>
                            <a:schemeClr val="tx1"/>
                          </a:solidFill>
                          <a:effectLst/>
                          <a:latin typeface="Arial" panose="020B0604020202020204" pitchFamily="34" charset="0"/>
                        </a:rPr>
                        <a:t>Maximum operating temperature: t</a:t>
                      </a:r>
                      <a:r>
                        <a:rPr lang="en-GB" sz="900" b="0" i="0" u="none" strike="noStrike" baseline="30000">
                          <a:solidFill>
                            <a:schemeClr val="tx1"/>
                          </a:solidFill>
                          <a:effectLst/>
                          <a:latin typeface="Arial" panose="020B0604020202020204" pitchFamily="34" charset="0"/>
                        </a:rPr>
                        <a:t>0</a:t>
                      </a:r>
                      <a:r>
                        <a:rPr lang="en-GB" sz="900" b="0" i="0" u="none" strike="noStrike">
                          <a:solidFill>
                            <a:schemeClr val="tx1"/>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up to +600</a:t>
                      </a:r>
                      <a:r>
                        <a:rPr lang="en-GB" sz="900" b="0" i="0" u="none" strike="noStrike" baseline="30000">
                          <a:solidFill>
                            <a:schemeClr val="tx1"/>
                          </a:solidFill>
                          <a:effectLst/>
                          <a:latin typeface="Arial" panose="020B0604020202020204" pitchFamily="34" charset="0"/>
                        </a:rPr>
                        <a:t>0</a:t>
                      </a:r>
                      <a:r>
                        <a:rPr lang="en-GB" sz="900" b="0" i="0" u="none" strike="noStrike">
                          <a:solidFill>
                            <a:schemeClr val="tx1"/>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436524"/>
                  </a:ext>
                </a:extLst>
              </a:tr>
              <a:tr h="329693">
                <a:tc>
                  <a:txBody>
                    <a:bodyPr/>
                    <a:lstStyle/>
                    <a:p>
                      <a:pPr algn="ctr" fontAlgn="ctr"/>
                      <a:r>
                        <a:rPr lang="en-GB" sz="900" b="0" i="0" u="none" strike="noStrike">
                          <a:solidFill>
                            <a:schemeClr val="tx1"/>
                          </a:solidFill>
                          <a:effectLst/>
                          <a:latin typeface="Arial" panose="020B0604020202020204" pitchFamily="34" charset="0"/>
                        </a:rPr>
                        <a:t>Internal diameter: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18 mm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733668"/>
                  </a:ext>
                </a:extLst>
              </a:tr>
              <a:tr h="329693">
                <a:tc>
                  <a:txBody>
                    <a:bodyPr/>
                    <a:lstStyle/>
                    <a:p>
                      <a:pPr algn="ctr" fontAlgn="ctr"/>
                      <a:r>
                        <a:rPr lang="en-GB" sz="900" b="0" i="0" u="none" strike="noStrike">
                          <a:solidFill>
                            <a:schemeClr val="tx1"/>
                          </a:solidFill>
                          <a:effectLst/>
                          <a:latin typeface="Arial" panose="020B0604020202020204" pitchFamily="34" charset="0"/>
                        </a:rPr>
                        <a:t>Wall thickness: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50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811784"/>
                  </a:ext>
                </a:extLst>
              </a:tr>
              <a:tr h="329693">
                <a:tc>
                  <a:txBody>
                    <a:bodyPr/>
                    <a:lstStyle/>
                    <a:p>
                      <a:pPr algn="ctr" fontAlgn="ctr"/>
                      <a:r>
                        <a:rPr lang="en-GB" sz="900" b="0" i="0" u="none" strike="noStrike">
                          <a:solidFill>
                            <a:schemeClr val="tx1"/>
                          </a:solidFill>
                          <a:effectLst/>
                          <a:latin typeface="Arial" panose="020B0604020202020204" pitchFamily="34" charset="0"/>
                        </a:rPr>
                        <a:t>Length: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1-1.2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408835"/>
                  </a:ext>
                </a:extLst>
              </a:tr>
              <a:tr h="202115">
                <a:tc>
                  <a:txBody>
                    <a:bodyPr/>
                    <a:lstStyle/>
                    <a:p>
                      <a:pPr algn="ctr" fontAlgn="ctr"/>
                      <a:r>
                        <a:rPr lang="en-GB" sz="900" b="0" i="0" u="none" strike="noStrike">
                          <a:solidFill>
                            <a:schemeClr val="tx1"/>
                          </a:solidFill>
                          <a:effectLst/>
                          <a:latin typeface="Arial" panose="020B0604020202020204" pitchFamily="34" charset="0"/>
                        </a:rPr>
                        <a:t>The material complies with the procedure: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KPO-00-PIP-SPC-00020-E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308818"/>
                  </a:ext>
                </a:extLst>
              </a:tr>
            </a:tbl>
          </a:graphicData>
        </a:graphic>
      </p:graphicFrame>
      <p:pic>
        <p:nvPicPr>
          <p:cNvPr id="2050" name="Picture 2" descr="Glass Wool, Thickness: 20-40 mm, Shape: Rolls at Rs 100/square feet in Roha  | ID: 23196285130">
            <a:extLst>
              <a:ext uri="{FF2B5EF4-FFF2-40B4-BE49-F238E27FC236}">
                <a16:creationId xmlns:a16="http://schemas.microsoft.com/office/drawing/2014/main" id="{3CC52295-2580-40C2-BFE9-10EA0E594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005" y="2722822"/>
            <a:ext cx="4561345" cy="290153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50473A3-534A-5DD2-41F1-F379F90EC979}"/>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069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777809" y="297355"/>
            <a:ext cx="9570566"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Technical specifications: wire-sewed mineral wool mat</a:t>
            </a: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2608975" y="0"/>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337276" y="4575567"/>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endPar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78172" y="1205750"/>
            <a:ext cx="11222672" cy="116955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The sewed mat МП-125, made of mineral wood on the basis of the basalt rock, is manufactured according to the GOST 21880-2011 and is used as common technical insulation for equipment and pipelines operated in the temperature range from -170°С to +450°С.</a:t>
            </a:r>
          </a:p>
        </p:txBody>
      </p:sp>
      <p:graphicFrame>
        <p:nvGraphicFramePr>
          <p:cNvPr id="2" name="Table 1">
            <a:extLst>
              <a:ext uri="{FF2B5EF4-FFF2-40B4-BE49-F238E27FC236}">
                <a16:creationId xmlns:a16="http://schemas.microsoft.com/office/drawing/2014/main" id="{8DD60F66-D3D5-4F9B-9F87-EE862D21CA39}"/>
              </a:ext>
            </a:extLst>
          </p:cNvPr>
          <p:cNvGraphicFramePr>
            <a:graphicFrameLocks noGrp="1"/>
          </p:cNvGraphicFramePr>
          <p:nvPr/>
        </p:nvGraphicFramePr>
        <p:xfrm>
          <a:off x="791702" y="2734812"/>
          <a:ext cx="4745032" cy="3147525"/>
        </p:xfrm>
        <a:graphic>
          <a:graphicData uri="http://schemas.openxmlformats.org/drawingml/2006/table">
            <a:tbl>
              <a:tblPr/>
              <a:tblGrid>
                <a:gridCol w="2457249">
                  <a:extLst>
                    <a:ext uri="{9D8B030D-6E8A-4147-A177-3AD203B41FA5}">
                      <a16:colId xmlns:a16="http://schemas.microsoft.com/office/drawing/2014/main" val="3956577254"/>
                    </a:ext>
                  </a:extLst>
                </a:gridCol>
                <a:gridCol w="2287783">
                  <a:extLst>
                    <a:ext uri="{9D8B030D-6E8A-4147-A177-3AD203B41FA5}">
                      <a16:colId xmlns:a16="http://schemas.microsoft.com/office/drawing/2014/main" val="2027957043"/>
                    </a:ext>
                  </a:extLst>
                </a:gridCol>
              </a:tblGrid>
              <a:tr h="216245">
                <a:tc gridSpan="2">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Technical specifications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5490215"/>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Density of layer: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100 kg/м3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353912"/>
                  </a:ext>
                </a:extLst>
              </a:tr>
              <a:tr h="340132">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Maximum operating temperature: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up to +600</a:t>
                      </a:r>
                      <a:r>
                        <a:rPr lang="en-GB" sz="900" b="0" i="0" u="none" strike="noStrike" baseline="30000">
                          <a:solidFill>
                            <a:schemeClr val="tx1"/>
                          </a:solidFill>
                          <a:effectLst/>
                          <a:latin typeface="Arial" panose="020B0604020202020204" pitchFamily="34" charset="0"/>
                        </a:rPr>
                        <a:t>0</a:t>
                      </a:r>
                      <a:r>
                        <a:rPr lang="en-GB" sz="900" b="0" i="0" u="none" strike="noStrike">
                          <a:solidFill>
                            <a:schemeClr val="tx1"/>
                          </a:solidFill>
                          <a:effectLst/>
                          <a:latin typeface="Arial" panose="020B060402020202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570370"/>
                  </a:ext>
                </a:extLst>
              </a:tr>
              <a:tr h="430594">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Dimensions: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4000 mm x 1000 mm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408412"/>
                  </a:ext>
                </a:extLst>
              </a:tr>
              <a:tr h="430594">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Thickness of layer: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50 mm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112894"/>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Length: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1-1.2 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438174"/>
                  </a:ext>
                </a:extLst>
              </a:tr>
              <a:tr h="216245">
                <a:tc>
                  <a:txBody>
                    <a:bodyPr/>
                    <a:lstStyle/>
                    <a:p>
                      <a:pPr algn="ctr" fontAlgn="ctr"/>
                      <a:r>
                        <a:rPr lang="en-GB" sz="900" b="0" i="0" u="none" strike="noStrike">
                          <a:solidFill>
                            <a:schemeClr val="tx1"/>
                          </a:solidFill>
                          <a:effectLst/>
                          <a:latin typeface="Arial" panose="020B0604020202020204" pitchFamily="34" charset="0"/>
                        </a:rPr>
                        <a:t>The material complies with the procedure: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KPO-00-PIP-SPC-00020-E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77032"/>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Supplied in: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Rolls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931295"/>
                  </a:ext>
                </a:extLst>
              </a:tr>
              <a:tr h="216245">
                <a:tc>
                  <a:txBody>
                    <a:bodyPr/>
                    <a:lstStyle/>
                    <a:p>
                      <a:pPr algn="l" rtl="0">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794655"/>
                  </a:ext>
                </a:extLst>
              </a:tr>
              <a:tr h="216245">
                <a:tc>
                  <a:txBody>
                    <a:bodyPr/>
                    <a:lstStyle/>
                    <a:p>
                      <a:pPr algn="l" rtl="0">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67375"/>
                  </a:ext>
                </a:extLst>
              </a:tr>
              <a:tr h="216245">
                <a:tc>
                  <a:txBody>
                    <a:bodyPr/>
                    <a:lstStyle/>
                    <a:p>
                      <a:pPr algn="l" rtl="0">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64633"/>
                  </a:ext>
                </a:extLst>
              </a:tr>
              <a:tr h="216245">
                <a:tc>
                  <a:txBody>
                    <a:bodyPr/>
                    <a:lstStyle/>
                    <a:p>
                      <a:pPr algn="l" rtl="0">
                        <a:lnSpc>
                          <a:spcPct val="107000"/>
                        </a:lnSpc>
                        <a:spcAft>
                          <a:spcPts val="800"/>
                        </a:spcAft>
                      </a:pPr>
                      <a:endParaRPr lang="en-GB" sz="9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384943"/>
                  </a:ext>
                </a:extLst>
              </a:tr>
            </a:tbl>
          </a:graphicData>
        </a:graphic>
      </p:graphicFrame>
      <p:pic>
        <p:nvPicPr>
          <p:cNvPr id="3074" name="Picture 2" descr="PAROC Pro Wired Mat Rock wool Intumescent covering By LINK industries">
            <a:extLst>
              <a:ext uri="{FF2B5EF4-FFF2-40B4-BE49-F238E27FC236}">
                <a16:creationId xmlns:a16="http://schemas.microsoft.com/office/drawing/2014/main" id="{EA1DA8B9-0C0E-4826-9E19-EC61CE459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582" y="2709094"/>
            <a:ext cx="4960375" cy="372028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D4A4A7D8-EC85-F7DA-541E-B023741EF60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41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68001"/>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LINE PIPE / Piping – </a:t>
            </a:r>
            <a:r>
              <a:rPr kumimoji="0" lang="en-GB" sz="3200" b="1"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AGENDA</a:t>
            </a:r>
          </a:p>
        </p:txBody>
      </p:sp>
      <p:sp>
        <p:nvSpPr>
          <p:cNvPr id="5" name="TextBox 4">
            <a:extLst>
              <a:ext uri="{FF2B5EF4-FFF2-40B4-BE49-F238E27FC236}">
                <a16:creationId xmlns:a16="http://schemas.microsoft.com/office/drawing/2014/main" id="{E04F82FA-36B1-4AD1-913E-BA366B1A7EEC}"/>
              </a:ext>
            </a:extLst>
          </p:cNvPr>
          <p:cNvSpPr txBox="1"/>
          <p:nvPr/>
        </p:nvSpPr>
        <p:spPr>
          <a:xfrm>
            <a:off x="7144674" y="1120268"/>
            <a:ext cx="4550021" cy="2246769"/>
          </a:xfrm>
          <a:prstGeom prst="rect">
            <a:avLst/>
          </a:prstGeom>
          <a:noFill/>
          <a:ln>
            <a:solidFill>
              <a:schemeClr val="accent1"/>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0"/>
                <a:solidFill>
                  <a:srgbClr val="00ABC5"/>
                </a:solidFill>
                <a:effectLst/>
                <a:uLnTx/>
                <a:uFillTx/>
                <a:ea typeface="+mn-ea"/>
                <a:cs typeface="+mn-cs"/>
              </a:rPr>
              <a:t>B: Line Pipe</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Overview</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Type of Line Pipe</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Line Pipe Specification </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Line Pipe Datasheet </a:t>
            </a:r>
          </a:p>
        </p:txBody>
      </p:sp>
      <p:sp>
        <p:nvSpPr>
          <p:cNvPr id="6" name="TextBox 5">
            <a:extLst>
              <a:ext uri="{FF2B5EF4-FFF2-40B4-BE49-F238E27FC236}">
                <a16:creationId xmlns:a16="http://schemas.microsoft.com/office/drawing/2014/main" id="{C85C7F30-D390-4FD4-8853-DE709AD5062A}"/>
              </a:ext>
            </a:extLst>
          </p:cNvPr>
          <p:cNvSpPr txBox="1"/>
          <p:nvPr/>
        </p:nvSpPr>
        <p:spPr>
          <a:xfrm>
            <a:off x="1766164" y="3838387"/>
            <a:ext cx="5081959" cy="2246769"/>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0"/>
                <a:solidFill>
                  <a:srgbClr val="00ABC5"/>
                </a:solidFill>
                <a:effectLst/>
                <a:uLnTx/>
                <a:uFillTx/>
                <a:ea typeface="+mn-ea"/>
                <a:cs typeface="+mn-cs"/>
              </a:rPr>
              <a:t>C: Line Pipe External Coating</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Overview</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Type of Line Pipe Coating</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Coating specification requirements</a:t>
            </a:r>
          </a:p>
        </p:txBody>
      </p:sp>
      <p:sp>
        <p:nvSpPr>
          <p:cNvPr id="8" name="TextBox 7">
            <a:extLst>
              <a:ext uri="{FF2B5EF4-FFF2-40B4-BE49-F238E27FC236}">
                <a16:creationId xmlns:a16="http://schemas.microsoft.com/office/drawing/2014/main" id="{67612E1A-B35F-4B60-A1A4-30581D5A7FD3}"/>
              </a:ext>
            </a:extLst>
          </p:cNvPr>
          <p:cNvSpPr txBox="1"/>
          <p:nvPr/>
        </p:nvSpPr>
        <p:spPr>
          <a:xfrm>
            <a:off x="288346" y="1108774"/>
            <a:ext cx="6680343" cy="2246769"/>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w="0"/>
                <a:solidFill>
                  <a:srgbClr val="00ABC5"/>
                </a:solidFill>
                <a:effectLst/>
                <a:uLnTx/>
                <a:uFillTx/>
                <a:ea typeface="+mn-ea"/>
                <a:cs typeface="+mn-cs"/>
              </a:rPr>
              <a:t>A: Piping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Overview</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w="0"/>
                <a:solidFill>
                  <a:srgbClr val="00ABC5"/>
                </a:solidFill>
                <a:effectLst/>
                <a:uLnTx/>
                <a:uFillTx/>
                <a:ea typeface="+mn-ea"/>
                <a:cs typeface="+mn-cs"/>
              </a:rPr>
              <a:t>Piping Materials &amp; Testing Req.</a:t>
            </a:r>
            <a:endParaRPr kumimoji="0" lang="en-GB" sz="2800" b="0" i="0" u="none" strike="noStrike" kern="1200" cap="none" spc="0" normalizeH="0" baseline="0" noProof="0" dirty="0">
              <a:ln w="0"/>
              <a:solidFill>
                <a:srgbClr val="00ABC5"/>
              </a:solidFill>
              <a:effectLst/>
              <a:uLnTx/>
              <a:uFillTx/>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w="0"/>
                <a:solidFill>
                  <a:srgbClr val="00ABC5"/>
                </a:solidFill>
                <a:effectLst/>
                <a:uLnTx/>
                <a:uFillTx/>
                <a:ea typeface="+mn-ea"/>
                <a:cs typeface="+mn-cs"/>
              </a:rPr>
              <a:t>Specification overview</a:t>
            </a:r>
            <a:endParaRPr kumimoji="0" lang="en-GB" sz="2800" b="0" i="0" u="none" strike="noStrike" kern="1200" cap="none" spc="0" normalizeH="0" baseline="0" noProof="0" dirty="0">
              <a:ln w="0"/>
              <a:solidFill>
                <a:srgbClr val="00ABC5"/>
              </a:solidFill>
              <a:effectLst/>
              <a:uLnTx/>
              <a:uFillTx/>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w="0"/>
                <a:solidFill>
                  <a:srgbClr val="00ABC5"/>
                </a:solidFill>
                <a:effectLst/>
                <a:uLnTx/>
                <a:uFillTx/>
                <a:ea typeface="+mn-ea"/>
                <a:cs typeface="+mn-cs"/>
              </a:rPr>
              <a:t>Piping Frequently Used and Forecast</a:t>
            </a:r>
          </a:p>
        </p:txBody>
      </p:sp>
      <p:sp>
        <p:nvSpPr>
          <p:cNvPr id="2" name="Footer Placeholder 1">
            <a:extLst>
              <a:ext uri="{FF2B5EF4-FFF2-40B4-BE49-F238E27FC236}">
                <a16:creationId xmlns:a16="http://schemas.microsoft.com/office/drawing/2014/main" id="{17FAA298-B0EB-4AD2-1164-580E6242BDA4}"/>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815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676209" y="287436"/>
            <a:ext cx="9773766"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Technical specification: foam rubber heat insulation</a:t>
            </a: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2608975" y="0"/>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337276" y="4575567"/>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endPar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78172" y="1205750"/>
            <a:ext cx="11222672" cy="138499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Density of foam rubber insulation – 40-80 kg/m3. Presence of open pores not exceeding 10% is allowed. Various types of insulation materials allow operating an item in the temperature range from -200</a:t>
            </a:r>
            <a:r>
              <a:rPr kumimoji="0" lang="en-GB" sz="1400" b="0" i="0" u="none" strike="noStrike" kern="1200" cap="none" spc="0" normalizeH="0" baseline="30000" noProof="0">
                <a:ln>
                  <a:noFill/>
                </a:ln>
                <a:solidFill>
                  <a:srgbClr val="00ABC5"/>
                </a:solidFill>
                <a:effectLst/>
                <a:uLnTx/>
                <a:uFillTx/>
                <a:latin typeface="Arial" panose="020B0604020202020204" pitchFamily="34" charset="0"/>
                <a:ea typeface="+mn-ea"/>
                <a:cs typeface="Arial" panose="020B0604020202020204" pitchFamily="34" charset="0"/>
              </a:rPr>
              <a:t>0</a:t>
            </a: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C to +175</a:t>
            </a:r>
            <a:r>
              <a:rPr kumimoji="0" lang="en-GB" sz="1400" b="0" i="0" u="none" strike="noStrike" kern="1200" cap="none" spc="0" normalizeH="0" baseline="30000" noProof="0">
                <a:ln>
                  <a:noFill/>
                </a:ln>
                <a:solidFill>
                  <a:srgbClr val="00ABC5"/>
                </a:solidFill>
                <a:effectLst/>
                <a:uLnTx/>
                <a:uFillTx/>
                <a:latin typeface="Arial" panose="020B0604020202020204" pitchFamily="34" charset="0"/>
                <a:ea typeface="+mn-ea"/>
                <a:cs typeface="Arial" panose="020B0604020202020204" pitchFamily="34" charset="0"/>
              </a:rPr>
              <a:t>0</a:t>
            </a: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C; for this, they are used to ensure heating insulation not only for heating, water supply and air conditioning systems, but also for process pipelines. Foam rubber insulation is processable, resistant to chemicals and water, and capable of ensuring up to 70% of energy saving, as well as reliable long-lasting protection of pipelines from condensation.</a:t>
            </a:r>
          </a:p>
        </p:txBody>
      </p:sp>
      <p:graphicFrame>
        <p:nvGraphicFramePr>
          <p:cNvPr id="2" name="Table 1">
            <a:extLst>
              <a:ext uri="{FF2B5EF4-FFF2-40B4-BE49-F238E27FC236}">
                <a16:creationId xmlns:a16="http://schemas.microsoft.com/office/drawing/2014/main" id="{8DD60F66-D3D5-4F9B-9F87-EE862D21CA39}"/>
              </a:ext>
            </a:extLst>
          </p:cNvPr>
          <p:cNvGraphicFramePr>
            <a:graphicFrameLocks noGrp="1"/>
          </p:cNvGraphicFramePr>
          <p:nvPr/>
        </p:nvGraphicFramePr>
        <p:xfrm>
          <a:off x="791702" y="2734812"/>
          <a:ext cx="4745032" cy="3147525"/>
        </p:xfrm>
        <a:graphic>
          <a:graphicData uri="http://schemas.openxmlformats.org/drawingml/2006/table">
            <a:tbl>
              <a:tblPr/>
              <a:tblGrid>
                <a:gridCol w="2457249">
                  <a:extLst>
                    <a:ext uri="{9D8B030D-6E8A-4147-A177-3AD203B41FA5}">
                      <a16:colId xmlns:a16="http://schemas.microsoft.com/office/drawing/2014/main" val="3956577254"/>
                    </a:ext>
                  </a:extLst>
                </a:gridCol>
                <a:gridCol w="2287783">
                  <a:extLst>
                    <a:ext uri="{9D8B030D-6E8A-4147-A177-3AD203B41FA5}">
                      <a16:colId xmlns:a16="http://schemas.microsoft.com/office/drawing/2014/main" val="2027957043"/>
                    </a:ext>
                  </a:extLst>
                </a:gridCol>
              </a:tblGrid>
              <a:tr h="216245">
                <a:tc gridSpan="2">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Technical specifications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5490215"/>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Material: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Tube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353912"/>
                  </a:ext>
                </a:extLst>
              </a:tr>
              <a:tr h="340132">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Maximum operating temperature: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-40</a:t>
                      </a:r>
                      <a:r>
                        <a:rPr lang="en-GB" sz="900" b="0" i="0" u="none" strike="noStrike" baseline="30000">
                          <a:solidFill>
                            <a:schemeClr val="tx1"/>
                          </a:solidFill>
                          <a:effectLst/>
                          <a:latin typeface="Arial" panose="020B0604020202020204" pitchFamily="34" charset="0"/>
                        </a:rPr>
                        <a:t>0</a:t>
                      </a:r>
                      <a:r>
                        <a:rPr lang="en-GB" sz="900" b="0" i="0" u="none" strike="noStrike">
                          <a:solidFill>
                            <a:schemeClr val="tx1"/>
                          </a:solidFill>
                          <a:effectLst/>
                          <a:latin typeface="Arial" panose="020B0604020202020204" pitchFamily="34" charset="0"/>
                        </a:rPr>
                        <a:t>С/+125C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570370"/>
                  </a:ext>
                </a:extLst>
              </a:tr>
              <a:tr h="430594">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Diameter: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10 mm; 15 mm; 22 mm; 28 mm; 35 mm; 48 mm; 60 mm; 89 mm; 114 mm; 168 mm;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408412"/>
                  </a:ext>
                </a:extLst>
              </a:tr>
              <a:tr h="430594">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Wall thickness: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19 mm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112894"/>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Colour: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Black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438174"/>
                  </a:ext>
                </a:extLst>
              </a:tr>
              <a:tr h="216245">
                <a:tc>
                  <a:txBody>
                    <a:bodyPr/>
                    <a:lstStyle/>
                    <a:p>
                      <a:pPr algn="ctr" fontAlgn="ctr"/>
                      <a:r>
                        <a:rPr lang="en-GB" sz="900" b="0" i="0" u="none" strike="noStrike">
                          <a:solidFill>
                            <a:schemeClr val="tx1"/>
                          </a:solidFill>
                          <a:effectLst/>
                          <a:latin typeface="Arial" panose="020B0604020202020204" pitchFamily="34" charset="0"/>
                        </a:rPr>
                        <a:t>Supplied in: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Sheets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77032"/>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Maximum operating temperature: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chemeClr val="tx1"/>
                          </a:solidFill>
                          <a:effectLst/>
                          <a:latin typeface="Arial" panose="020B0604020202020204" pitchFamily="34" charset="0"/>
                        </a:rPr>
                        <a:t>-40</a:t>
                      </a:r>
                      <a:r>
                        <a:rPr lang="en-GB" sz="900" b="0" i="0" u="none" strike="noStrike" baseline="30000">
                          <a:solidFill>
                            <a:schemeClr val="tx1"/>
                          </a:solidFill>
                          <a:effectLst/>
                          <a:latin typeface="Arial" panose="020B0604020202020204" pitchFamily="34" charset="0"/>
                        </a:rPr>
                        <a:t>0</a:t>
                      </a:r>
                      <a:r>
                        <a:rPr lang="en-GB" sz="900" b="0" i="0" u="none" strike="noStrike">
                          <a:solidFill>
                            <a:schemeClr val="tx1"/>
                          </a:solidFill>
                          <a:effectLst/>
                          <a:latin typeface="Arial" panose="020B0604020202020204" pitchFamily="34" charset="0"/>
                        </a:rPr>
                        <a:t>С/+125</a:t>
                      </a:r>
                      <a:r>
                        <a:rPr lang="en-GB" sz="900" b="0" i="0" u="none" strike="noStrike" baseline="30000">
                          <a:solidFill>
                            <a:schemeClr val="tx1"/>
                          </a:solidFill>
                          <a:effectLst/>
                          <a:latin typeface="Arial" panose="020B0604020202020204" pitchFamily="34" charset="0"/>
                        </a:rPr>
                        <a:t>0</a:t>
                      </a:r>
                      <a:r>
                        <a:rPr lang="en-GB" sz="900" b="0" i="0" u="none" strike="noStrike">
                          <a:solidFill>
                            <a:schemeClr val="tx1"/>
                          </a:solidFill>
                          <a:effectLst/>
                          <a:latin typeface="Arial" panose="020B060402020202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931295"/>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Width: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1 meter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794655"/>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Length: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6 meters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67375"/>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Sheet thickness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25 mm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64633"/>
                  </a:ext>
                </a:extLst>
              </a:tr>
              <a:tr h="216245">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Colour: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900" b="0">
                          <a:effectLst/>
                          <a:latin typeface="Arial" panose="020B0604020202020204" pitchFamily="34" charset="0"/>
                          <a:ea typeface="Calibri" panose="020F0502020204030204" pitchFamily="34" charset="0"/>
                          <a:cs typeface="Arial" panose="020B0604020202020204" pitchFamily="34" charset="0"/>
                        </a:rPr>
                        <a:t>Black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384943"/>
                  </a:ext>
                </a:extLst>
              </a:tr>
            </a:tbl>
          </a:graphicData>
        </a:graphic>
      </p:graphicFrame>
      <p:pic>
        <p:nvPicPr>
          <p:cNvPr id="5" name="Picture 4">
            <a:extLst>
              <a:ext uri="{FF2B5EF4-FFF2-40B4-BE49-F238E27FC236}">
                <a16:creationId xmlns:a16="http://schemas.microsoft.com/office/drawing/2014/main" id="{F764956B-C624-44A5-AA59-F8FD1690FFB5}"/>
              </a:ext>
            </a:extLst>
          </p:cNvPr>
          <p:cNvPicPr>
            <a:picLocks noChangeAspect="1"/>
          </p:cNvPicPr>
          <p:nvPr/>
        </p:nvPicPr>
        <p:blipFill>
          <a:blip r:embed="rId2"/>
          <a:stretch>
            <a:fillRect/>
          </a:stretch>
        </p:blipFill>
        <p:spPr>
          <a:xfrm>
            <a:off x="5652699" y="2734812"/>
            <a:ext cx="3066802" cy="3066802"/>
          </a:xfrm>
          <a:prstGeom prst="rect">
            <a:avLst/>
          </a:prstGeom>
        </p:spPr>
      </p:pic>
      <p:pic>
        <p:nvPicPr>
          <p:cNvPr id="7" name="Picture 6">
            <a:extLst>
              <a:ext uri="{FF2B5EF4-FFF2-40B4-BE49-F238E27FC236}">
                <a16:creationId xmlns:a16="http://schemas.microsoft.com/office/drawing/2014/main" id="{1EC062B3-8BC9-448D-8C26-4AFC418124F7}"/>
              </a:ext>
            </a:extLst>
          </p:cNvPr>
          <p:cNvPicPr>
            <a:picLocks noChangeAspect="1"/>
          </p:cNvPicPr>
          <p:nvPr/>
        </p:nvPicPr>
        <p:blipFill>
          <a:blip r:embed="rId3"/>
          <a:stretch>
            <a:fillRect/>
          </a:stretch>
        </p:blipFill>
        <p:spPr>
          <a:xfrm>
            <a:off x="8615054" y="2815535"/>
            <a:ext cx="3239670" cy="3066802"/>
          </a:xfrm>
          <a:prstGeom prst="rect">
            <a:avLst/>
          </a:prstGeom>
        </p:spPr>
      </p:pic>
      <p:sp>
        <p:nvSpPr>
          <p:cNvPr id="4" name="Footer Placeholder 1">
            <a:extLst>
              <a:ext uri="{FF2B5EF4-FFF2-40B4-BE49-F238E27FC236}">
                <a16:creationId xmlns:a16="http://schemas.microsoft.com/office/drawing/2014/main" id="{76A6BFAC-5708-CBE9-B5F7-C59331853BA5}"/>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6990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828798" y="257247"/>
            <a:ext cx="8649050"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Technical specifications: </a:t>
            </a:r>
            <a:r>
              <a:rPr kumimoji="0" lang="en-GB" sz="3200" i="0" u="none" strike="noStrike" kern="1200" cap="none" spc="0" normalizeH="0" baseline="0" noProof="0" dirty="0" err="1">
                <a:ln>
                  <a:noFill/>
                </a:ln>
                <a:solidFill>
                  <a:srgbClr val="00ABC5"/>
                </a:solidFill>
                <a:effectLst/>
                <a:uLnTx/>
                <a:uFillTx/>
                <a:latin typeface="Calibri" panose="020F0502020204030204"/>
                <a:ea typeface="+mn-ea"/>
                <a:cs typeface="Arial" pitchFamily="34"/>
              </a:rPr>
              <a:t>тaluminium</a:t>
            </a:r>
            <a:r>
              <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 sheet</a:t>
            </a: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912689" y="26507"/>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937851" y="4341974"/>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br>
              <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rPr>
            </a:br>
            <a:endParaRPr kumimoji="0" lang="en-GB" sz="1800" b="1" i="0" u="none" strike="noStrike" kern="1200" cap="none" spc="0" normalizeH="0" baseline="0" noProof="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86560" y="1116051"/>
            <a:ext cx="11333527" cy="116955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An aluminium sheet is a low-value and, compared with rolls of steel and other metals and alloys, light-weight material. An aluminium sheet is easy to treat, and ready items are durable, corrosion-resistant, highly strong from mechanical and atmospheric points of view.</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srgbClr val="00ABC5"/>
                </a:solidFill>
                <a:effectLst/>
                <a:uLnTx/>
                <a:uFillTx/>
                <a:latin typeface="Arial" panose="020B0604020202020204" pitchFamily="34" charset="0"/>
                <a:ea typeface="+mn-ea"/>
                <a:cs typeface="Arial" panose="020B0604020202020204" pitchFamily="34" charset="0"/>
              </a:rPr>
              <a:t>An aluminium sheet is necessary for the media, which required corrosion-resistance. Tapes are used to provide insulation of pipeline structures, they ensure waterproofing for water, oil and gas pipeline systems.</a:t>
            </a:r>
          </a:p>
        </p:txBody>
      </p:sp>
      <p:graphicFrame>
        <p:nvGraphicFramePr>
          <p:cNvPr id="2" name="Table 1">
            <a:extLst>
              <a:ext uri="{FF2B5EF4-FFF2-40B4-BE49-F238E27FC236}">
                <a16:creationId xmlns:a16="http://schemas.microsoft.com/office/drawing/2014/main" id="{6792A017-F5EE-457D-9E03-9ABE4E44362D}"/>
              </a:ext>
            </a:extLst>
          </p:cNvPr>
          <p:cNvGraphicFramePr>
            <a:graphicFrameLocks noGrp="1"/>
          </p:cNvGraphicFramePr>
          <p:nvPr/>
        </p:nvGraphicFramePr>
        <p:xfrm>
          <a:off x="797671" y="2837706"/>
          <a:ext cx="4749800" cy="3037877"/>
        </p:xfrm>
        <a:graphic>
          <a:graphicData uri="http://schemas.openxmlformats.org/drawingml/2006/table">
            <a:tbl>
              <a:tblPr/>
              <a:tblGrid>
                <a:gridCol w="2463800">
                  <a:extLst>
                    <a:ext uri="{9D8B030D-6E8A-4147-A177-3AD203B41FA5}">
                      <a16:colId xmlns:a16="http://schemas.microsoft.com/office/drawing/2014/main" val="1505395399"/>
                    </a:ext>
                  </a:extLst>
                </a:gridCol>
                <a:gridCol w="2286000">
                  <a:extLst>
                    <a:ext uri="{9D8B030D-6E8A-4147-A177-3AD203B41FA5}">
                      <a16:colId xmlns:a16="http://schemas.microsoft.com/office/drawing/2014/main" val="3785848899"/>
                    </a:ext>
                  </a:extLst>
                </a:gridCol>
              </a:tblGrid>
              <a:tr h="226060">
                <a:tc gridSpan="2">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Technical specifications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142152318"/>
                  </a:ext>
                </a:extLst>
              </a:tr>
              <a:tr h="226060">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Width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0.914-1 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362961"/>
                  </a:ext>
                </a:extLst>
              </a:tr>
              <a:tr h="226060">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Length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meters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212472"/>
                  </a:ext>
                </a:extLst>
              </a:tr>
              <a:tr h="281199">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Thickness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 mm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538523"/>
                  </a:ext>
                </a:extLst>
              </a:tr>
              <a:tr h="286718">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Moisture barrier, type: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Polysurlyn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158412"/>
                  </a:ext>
                </a:extLst>
              </a:tr>
              <a:tr h="226060">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Requirements for aluminium: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Alloy 5005 or 3003-H14 or H16 Temper as per ASTM B209, an alternative according to the GOST ВД1 АМ</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702129"/>
                  </a:ext>
                </a:extLst>
              </a:tr>
              <a:tr h="226060">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Barrier requirements: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181298"/>
                  </a:ext>
                </a:extLst>
              </a:tr>
              <a:tr h="226060">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Thickness: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GB" sz="9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76 microns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718075"/>
                  </a:ext>
                </a:extLst>
              </a:tr>
              <a:tr h="226060">
                <a:tc>
                  <a:txBody>
                    <a:bodyPr/>
                    <a:lstStyle/>
                    <a:p>
                      <a:pPr algn="l" rtl="0">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792512"/>
                  </a:ext>
                </a:extLst>
              </a:tr>
              <a:tr h="226060">
                <a:tc>
                  <a:txBody>
                    <a:bodyPr/>
                    <a:lstStyle/>
                    <a:p>
                      <a:pPr algn="l" rtl="0">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214172"/>
                  </a:ext>
                </a:extLst>
              </a:tr>
              <a:tr h="226060">
                <a:tc>
                  <a:txBody>
                    <a:bodyPr/>
                    <a:lstStyle/>
                    <a:p>
                      <a:pPr algn="l" rtl="0">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882956"/>
                  </a:ext>
                </a:extLst>
              </a:tr>
              <a:tr h="226060">
                <a:tc>
                  <a:txBody>
                    <a:bodyPr/>
                    <a:lstStyle/>
                    <a:p>
                      <a:pPr algn="l" rtl="0">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346302"/>
                  </a:ext>
                </a:extLst>
              </a:tr>
            </a:tbl>
          </a:graphicData>
        </a:graphic>
      </p:graphicFrame>
      <p:pic>
        <p:nvPicPr>
          <p:cNvPr id="9" name="Picture 8">
            <a:extLst>
              <a:ext uri="{FF2B5EF4-FFF2-40B4-BE49-F238E27FC236}">
                <a16:creationId xmlns:a16="http://schemas.microsoft.com/office/drawing/2014/main" id="{50F7284A-B686-4AB4-904B-8A493C900F2B}"/>
              </a:ext>
            </a:extLst>
          </p:cNvPr>
          <p:cNvPicPr>
            <a:picLocks noChangeAspect="1"/>
          </p:cNvPicPr>
          <p:nvPr/>
        </p:nvPicPr>
        <p:blipFill>
          <a:blip r:embed="rId2"/>
          <a:stretch>
            <a:fillRect/>
          </a:stretch>
        </p:blipFill>
        <p:spPr>
          <a:xfrm>
            <a:off x="6170104" y="2900827"/>
            <a:ext cx="4967935" cy="3033518"/>
          </a:xfrm>
          <a:prstGeom prst="rect">
            <a:avLst/>
          </a:prstGeom>
        </p:spPr>
      </p:pic>
      <p:sp>
        <p:nvSpPr>
          <p:cNvPr id="4" name="Footer Placeholder 1">
            <a:extLst>
              <a:ext uri="{FF2B5EF4-FFF2-40B4-BE49-F238E27FC236}">
                <a16:creationId xmlns:a16="http://schemas.microsoft.com/office/drawing/2014/main" id="{4BD36E75-6F76-C9E1-9E4D-7371EB822BF9}"/>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255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7211" y="231096"/>
            <a:ext cx="12184789" cy="570451"/>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Arial" panose="020B0604020202020204" pitchFamily="34" charset="0"/>
              </a:rPr>
              <a:t> </a:t>
            </a:r>
            <a:r>
              <a:rPr kumimoji="0" lang="en-GB" sz="3200" i="0" u="none" strike="noStrike" kern="1200" cap="none" spc="0" normalizeH="0" baseline="0" noProof="0" dirty="0">
                <a:ln>
                  <a:noFill/>
                </a:ln>
                <a:solidFill>
                  <a:srgbClr val="00ABC5"/>
                </a:solidFill>
                <a:effectLst/>
                <a:uLnTx/>
                <a:uFillTx/>
                <a:latin typeface="Calibri" panose="020F0502020204030204"/>
                <a:ea typeface="+mj-ea"/>
                <a:cs typeface="Arial" panose="020B0604020202020204" pitchFamily="34" charset="0"/>
              </a:rPr>
              <a:t>Requirements to insulation materials</a:t>
            </a:r>
          </a:p>
        </p:txBody>
      </p:sp>
      <p:sp>
        <p:nvSpPr>
          <p:cNvPr id="16" name="Rectangle 15">
            <a:extLst>
              <a:ext uri="{FF2B5EF4-FFF2-40B4-BE49-F238E27FC236}">
                <a16:creationId xmlns:a16="http://schemas.microsoft.com/office/drawing/2014/main" id="{37437C49-49C7-4EA9-8B58-89047E5ADCBB}"/>
              </a:ext>
            </a:extLst>
          </p:cNvPr>
          <p:cNvSpPr/>
          <p:nvPr/>
        </p:nvSpPr>
        <p:spPr>
          <a:xfrm>
            <a:off x="934436" y="1512085"/>
            <a:ext cx="10511570" cy="424731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The following certificates must be provided by a manufacturer in the process of the given materials supply: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  Certificate of Conformity from the manufacturer (confirming compliance of filters to set standards and specifications);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Certificate of Conformity to Standards (confirming the insulation materials to be manufactured in compliance with international standards as ASTM, BS, EN, ISO,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Certificate of Origin: confirming the country of origin;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ru-RU"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Certificate 3.1 (for metal items): According to the Standard 10204, the Act of Acceptance confirms the goods, supplied to a client, to comply with the requirements set in the purchase order. Relevant testing results (e.g. strength test) shall be enclosed to the document;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The supplied goods comply with the requirement set in the procedure KPO-00-PIP-SPC-00020-E.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ru-RU"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Note: Requirements to certificates will be additionally discussed at the stage of concluding a contract between KPO and a potential insulation materials manufacturer.</a:t>
            </a:r>
          </a:p>
        </p:txBody>
      </p:sp>
      <p:sp>
        <p:nvSpPr>
          <p:cNvPr id="2" name="Footer Placeholder 1">
            <a:extLst>
              <a:ext uri="{FF2B5EF4-FFF2-40B4-BE49-F238E27FC236}">
                <a16:creationId xmlns:a16="http://schemas.microsoft.com/office/drawing/2014/main" id="{32B72578-F599-FAF5-34D4-2023F7FC4FC6}"/>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0337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ON Linepipes &amp; piping and </a:t>
            </a: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insulation materials</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84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DATA PROCESSING &amp; CONSOLIDATION</a:t>
              </a:r>
              <a:endParaRPr kumimoji="0" lang="en-US" sz="1200" b="1" i="0" u="none" strike="noStrike" kern="1200" cap="none" spc="0" normalizeH="0" baseline="0" noProof="0" dirty="0">
                <a:ln w="0">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LOCALIZATION</a:t>
              </a:r>
              <a:b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Preferences &amp;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screen">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screen">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screen">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screen">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50484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statistical data of  Situational-analytical center of the Fuel and Energy complex of the Republic of Kazakhstan</a:t>
            </a:r>
            <a:endPar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our analyses of demands and identifying localization priorities, we utilize the FPAL coding system</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1.09</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4</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in above commodity groups accounts for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75% of all procurement of goods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three Operators **</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1.07</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1.16</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2.08</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Drivers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83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олилиния: фигура 48">
            <a:extLst>
              <a:ext uri="{FF2B5EF4-FFF2-40B4-BE49-F238E27FC236}">
                <a16:creationId xmlns:a16="http://schemas.microsoft.com/office/drawing/2014/main" id="{A540F50B-91C2-BE01-5A5F-7EDF16A94E67}"/>
              </a:ext>
            </a:extLst>
          </p:cNvPr>
          <p:cNvSpPr/>
          <p:nvPr/>
        </p:nvSpPr>
        <p:spPr>
          <a:xfrm rot="10800000">
            <a:off x="9818451" y="2126547"/>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82406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2093650"/>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7,000 items analysed</a:t>
            </a: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4357356"/>
            <a:ext cx="2143048" cy="5023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53735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8552" y="4934580"/>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4359712"/>
            <a:ext cx="2143048" cy="52187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50854" y="4929724"/>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3175476"/>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80</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773871"/>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519589"/>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8510" y="4925064"/>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647271"/>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262462" y="6179012"/>
            <a:ext cx="7284144" cy="362335"/>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71665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503940" y="2136576"/>
            <a:ext cx="1491691"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509042" y="2606963"/>
            <a:ext cx="149169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208281" y="3196565"/>
            <a:ext cx="179679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Market analysis,</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7702" y="3795692"/>
            <a:ext cx="196302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Site surveys,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manufacturers who expressed interest</a:t>
            </a:r>
            <a:endPar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126910" y="4271123"/>
            <a:ext cx="1878165"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Shortlisting,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manufacturers</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producing  types of goods with</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high demands</a:t>
            </a:r>
            <a:endPar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80882" y="4895919"/>
            <a:ext cx="16085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Capacity development</a:t>
            </a: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292227" y="5507902"/>
            <a:ext cx="168775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Implementation </a:t>
            </a:r>
            <a:b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209125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35,000 items analysed</a:t>
            </a: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657562"/>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 types of goods</a:t>
            </a: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3200890"/>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90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798373"/>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 site surveys conducted</a:t>
            </a: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4333607"/>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 manufacturers shortlisted</a:t>
            </a: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1646783" y="4962208"/>
            <a:ext cx="3387106"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CDPs developed</a:t>
            </a: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1820215" y="5535950"/>
            <a:ext cx="30402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recommended </a:t>
            </a:r>
            <a:b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manufacturers</a:t>
            </a: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209125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55,000 items analysed</a:t>
            </a: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613121"/>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 types of goods </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3212049"/>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more than 100 </a:t>
            </a:r>
            <a:b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78998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544724"/>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recommended manufacturers</a:t>
            </a: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70862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4387504"/>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manufacturers shortlisted </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621027"/>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 types of goods</a:t>
            </a: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8013343" y="492438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53487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72240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2">
            <a:alphaModFix/>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4792947" y="1231844"/>
            <a:ext cx="48481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3" y="1182519"/>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4">
              <a:alphaModFix/>
              <a:biLevel thresh="7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6" cstate="screen">
              <a:alphaModFix/>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8" cstate="screen">
              <a:alphaModFix/>
              <a:biLevel thresh="7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0">
            <a:biLevel thresh="75000"/>
            <a:extLst>
              <a:ext uri="{28A0092B-C50C-407E-A947-70E740481C1C}">
                <a14:useLocalDpi xmlns:a14="http://schemas.microsoft.com/office/drawing/2010/main"/>
              </a:ext>
            </a:extLst>
          </a:blip>
          <a:stretch>
            <a:fillRect/>
          </a:stretch>
        </p:blipFill>
        <p:spPr>
          <a:xfrm>
            <a:off x="3826191" y="1223445"/>
            <a:ext cx="446984"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1">
            <a:alphaModFix/>
            <a:biLevel thresh="75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3077598" y="1162900"/>
            <a:ext cx="532025"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3">
            <a:alphaModFix/>
            <a:biLevel thresh="75000"/>
            <a:extLst>
              <a:ext uri="{28A0092B-C50C-407E-A947-70E740481C1C}">
                <a14:useLocalDpi xmlns:a14="http://schemas.microsoft.com/office/drawing/2010/main"/>
              </a:ext>
            </a:extLst>
          </a:blip>
          <a:stretch>
            <a:fillRect/>
          </a:stretch>
        </p:blipFill>
        <p:spPr>
          <a:xfrm>
            <a:off x="5368573" y="1160053"/>
            <a:ext cx="546069"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977442" y="1193622"/>
            <a:ext cx="444128" cy="444128"/>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5">
            <a:alphaModFix/>
            <a:biLevel thresh="75000"/>
            <a:extLst>
              <a:ext uri="{28A0092B-C50C-407E-A947-70E740481C1C}">
                <a14:useLocalDpi xmlns:a14="http://schemas.microsoft.com/office/drawing/2010/main"/>
              </a:ext>
            </a:extLst>
          </a:blip>
          <a:stretch>
            <a:fillRect/>
          </a:stretch>
        </p:blipFill>
        <p:spPr>
          <a:xfrm>
            <a:off x="6484370" y="1196416"/>
            <a:ext cx="444127" cy="444127"/>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6" cstate="screen">
            <a:alphaModFix/>
            <a:biLevel thresh="75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tretch>
            <a:fillRect/>
          </a:stretch>
        </p:blipFill>
        <p:spPr>
          <a:xfrm>
            <a:off x="7336550" y="1241594"/>
            <a:ext cx="444703"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8" cstate="screen">
            <a:alphaModFix/>
            <a:biLevel thresh="75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a:ext>
            </a:extLst>
          </a:blip>
          <a:stretch>
            <a:fillRect/>
          </a:stretch>
        </p:blipFill>
        <p:spPr>
          <a:xfrm>
            <a:off x="7805566" y="130564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25990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0" cstate="screen">
              <a:alphaModFix/>
              <a:biLevel thresh="75000"/>
              <a:extLst>
                <a:ext uri="{BEBA8EAE-BF5A-486C-A8C5-ECC9F3942E4B}">
                  <a14:imgProps xmlns:a14="http://schemas.microsoft.com/office/drawing/2010/main">
                    <a14:imgLayer r:embed="rId21">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2">
              <a:alphaModFix/>
              <a:biLevel thresh="75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4" cstate="screen">
              <a:alphaModFix/>
              <a:biLevel thresh="75000"/>
              <a:extLst>
                <a:ext uri="{BEBA8EAE-BF5A-486C-A8C5-ECC9F3942E4B}">
                  <a14:imgProps xmlns:a14="http://schemas.microsoft.com/office/drawing/2010/main">
                    <a14:imgLayer r:embed="rId25">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6" cstate="screen">
            <a:alphaModFix/>
            <a:biLevel thresh="75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a:ext>
            </a:extLst>
          </a:blip>
          <a:stretch>
            <a:fillRect/>
          </a:stretch>
        </p:blipFill>
        <p:spPr>
          <a:xfrm>
            <a:off x="9032955" y="123141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8">
            <a:alphaModFix/>
            <a:biLevel thresh="75000"/>
            <a:extLst>
              <a:ext uri="{BEBA8EAE-BF5A-486C-A8C5-ECC9F3942E4B}">
                <a14:imgProps xmlns:a14="http://schemas.microsoft.com/office/drawing/2010/main">
                  <a14:imgLayer r:embed="rId29">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1233781"/>
            <a:ext cx="495562" cy="495562"/>
          </a:xfrm>
          <a:prstGeom prst="rect">
            <a:avLst/>
          </a:prstGeom>
        </p:spPr>
      </p:pic>
      <p:sp>
        <p:nvSpPr>
          <p:cNvPr id="147" name="Rectangle: Rounded Corners 174">
            <a:extLst>
              <a:ext uri="{FF2B5EF4-FFF2-40B4-BE49-F238E27FC236}">
                <a16:creationId xmlns:a16="http://schemas.microsoft.com/office/drawing/2014/main" id="{D63C28CD-CFB6-CFBF-2B39-0E6F8B2E6AEA}"/>
              </a:ext>
            </a:extLst>
          </p:cNvPr>
          <p:cNvSpPr/>
          <p:nvPr/>
        </p:nvSpPr>
        <p:spPr>
          <a:xfrm>
            <a:off x="4805674" y="495609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CDPs developed</a:t>
            </a:r>
          </a:p>
        </p:txBody>
      </p:sp>
      <p:sp>
        <p:nvSpPr>
          <p:cNvPr id="153" name="Title 32">
            <a:extLst>
              <a:ext uri="{FF2B5EF4-FFF2-40B4-BE49-F238E27FC236}">
                <a16:creationId xmlns:a16="http://schemas.microsoft.com/office/drawing/2014/main" id="{560496A2-5967-B00C-5788-EA458F4D14BA}"/>
              </a:ext>
            </a:extLst>
          </p:cNvPr>
          <p:cNvSpPr>
            <a:spLocks noGrp="1"/>
          </p:cNvSpPr>
          <p:nvPr>
            <p:ph type="title"/>
          </p:nvPr>
        </p:nvSpPr>
        <p:spPr>
          <a:xfrm>
            <a:off x="2038339" y="108000"/>
            <a:ext cx="9360000" cy="720000"/>
          </a:xfrm>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PROGRESS UNDER COMMODITY GROUPS</a:t>
            </a: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4357356"/>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4354498"/>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process</a:t>
            </a: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3189304"/>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Полилиния: фигура 52">
            <a:extLst>
              <a:ext uri="{FF2B5EF4-FFF2-40B4-BE49-F238E27FC236}">
                <a16:creationId xmlns:a16="http://schemas.microsoft.com/office/drawing/2014/main" id="{F53614FD-E962-3DED-BFD4-345FD00D18BF}"/>
              </a:ext>
            </a:extLst>
          </p:cNvPr>
          <p:cNvSpPr/>
          <p:nvPr/>
        </p:nvSpPr>
        <p:spPr>
          <a:xfrm rot="10800000">
            <a:off x="9813901" y="383045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2100031"/>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12,000 items analysed</a:t>
            </a: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3901" y="4936105"/>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525108"/>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3181857"/>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1" name="Rectangle: Rounded Corners 25">
            <a:extLst>
              <a:ext uri="{FF2B5EF4-FFF2-40B4-BE49-F238E27FC236}">
                <a16:creationId xmlns:a16="http://schemas.microsoft.com/office/drawing/2014/main" id="{7D03711F-0F79-02BC-D17F-EED2D7708F33}"/>
              </a:ext>
            </a:extLst>
          </p:cNvPr>
          <p:cNvSpPr/>
          <p:nvPr/>
        </p:nvSpPr>
        <p:spPr>
          <a:xfrm>
            <a:off x="9673167" y="3780252"/>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653652"/>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627408"/>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6390" y="4930766"/>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54125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72878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436373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4360879"/>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838734" y="1175949"/>
            <a:ext cx="495563"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367684" y="1165222"/>
            <a:ext cx="495563"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928218" y="1189232"/>
            <a:ext cx="470121"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505305" y="1189232"/>
            <a:ext cx="437339" cy="437339"/>
          </a:xfrm>
          <a:prstGeom prst="rect">
            <a:avLst/>
          </a:prstGeom>
        </p:spPr>
      </p:pic>
    </p:spTree>
    <p:extLst>
      <p:ext uri="{BB962C8B-B14F-4D97-AF65-F5344CB8AC3E}">
        <p14:creationId xmlns:p14="http://schemas.microsoft.com/office/powerpoint/2010/main" val="2513818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F32E-3A8A-2B08-38DB-09A7307F0A1C}"/>
              </a:ext>
            </a:extLst>
          </p:cNvPr>
          <p:cNvSpPr>
            <a:spLocks noGrp="1"/>
          </p:cNvSpPr>
          <p:nvPr>
            <p:ph type="title"/>
          </p:nvPr>
        </p:nvSpPr>
        <p:spPr/>
        <p:txBody>
          <a:bodyPr/>
          <a:lstStyle/>
          <a:p>
            <a:pPr defTabSz="342900">
              <a:lnSpc>
                <a:spcPct val="100000"/>
              </a:lnSpc>
              <a:spcBef>
                <a:spcPts val="0"/>
              </a:spcBef>
              <a:defRPr/>
            </a:pPr>
            <a:r>
              <a:rPr lang="en-US" b="1" cap="all" dirty="0">
                <a:solidFill>
                  <a:schemeClr val="bg1"/>
                </a:solidFill>
                <a:latin typeface="Arial" panose="020B0604020202020204" pitchFamily="34" charset="0"/>
                <a:cs typeface="Arial" panose="020B0604020202020204" pitchFamily="34" charset="0"/>
              </a:rPr>
              <a:t>Linepipes &amp; piping and insulation materials</a:t>
            </a:r>
            <a:endParaRPr lang="ru-RU" b="1" cap="all"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175D07E-3075-2564-A02C-4A72E5430B4C}"/>
              </a:ext>
            </a:extLst>
          </p:cNvPr>
          <p:cNvSpPr txBox="1"/>
          <p:nvPr/>
        </p:nvSpPr>
        <p:spPr>
          <a:xfrm>
            <a:off x="2094968" y="2386753"/>
            <a:ext cx="1294020" cy="769441"/>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Seamless, plastic, GOST Linepipe</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821,958 m</a:t>
            </a:r>
          </a:p>
        </p:txBody>
      </p:sp>
      <p:sp>
        <p:nvSpPr>
          <p:cNvPr id="42" name="TextBox 41">
            <a:extLst>
              <a:ext uri="{FF2B5EF4-FFF2-40B4-BE49-F238E27FC236}">
                <a16:creationId xmlns:a16="http://schemas.microsoft.com/office/drawing/2014/main" id="{5562D296-C7E4-98F6-76C5-45055174CFA1}"/>
              </a:ext>
            </a:extLst>
          </p:cNvPr>
          <p:cNvSpPr txBox="1"/>
          <p:nvPr/>
        </p:nvSpPr>
        <p:spPr>
          <a:xfrm>
            <a:off x="6731981" y="2464083"/>
            <a:ext cx="1250851" cy="600164"/>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Tubes, Fittings and Flanges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20,301 ea/pk</a:t>
            </a:r>
          </a:p>
        </p:txBody>
      </p:sp>
      <p:sp>
        <p:nvSpPr>
          <p:cNvPr id="43" name="TextBox 42">
            <a:extLst>
              <a:ext uri="{FF2B5EF4-FFF2-40B4-BE49-F238E27FC236}">
                <a16:creationId xmlns:a16="http://schemas.microsoft.com/office/drawing/2014/main" id="{EA6069F6-EEDA-A19E-64FD-1D4498F80D24}"/>
              </a:ext>
            </a:extLst>
          </p:cNvPr>
          <p:cNvSpPr txBox="1"/>
          <p:nvPr/>
        </p:nvSpPr>
        <p:spPr>
          <a:xfrm>
            <a:off x="4474191" y="2526875"/>
            <a:ext cx="1018602" cy="600164"/>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Fastenings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108,442 ea/pk/box</a:t>
            </a:r>
          </a:p>
        </p:txBody>
      </p:sp>
      <p:sp>
        <p:nvSpPr>
          <p:cNvPr id="44" name="TextBox 43">
            <a:extLst>
              <a:ext uri="{FF2B5EF4-FFF2-40B4-BE49-F238E27FC236}">
                <a16:creationId xmlns:a16="http://schemas.microsoft.com/office/drawing/2014/main" id="{CC44BFD6-5F7A-56F1-0E14-FB749D208929}"/>
              </a:ext>
            </a:extLst>
          </p:cNvPr>
          <p:cNvSpPr txBox="1"/>
          <p:nvPr/>
        </p:nvSpPr>
        <p:spPr>
          <a:xfrm>
            <a:off x="9048664" y="2458390"/>
            <a:ext cx="1401622" cy="600164"/>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Gaskets and packings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84,529 ea/pk/box</a:t>
            </a:r>
          </a:p>
        </p:txBody>
      </p:sp>
      <p:pic>
        <p:nvPicPr>
          <p:cNvPr id="47" name="Picture 6">
            <a:extLst>
              <a:ext uri="{FF2B5EF4-FFF2-40B4-BE49-F238E27FC236}">
                <a16:creationId xmlns:a16="http://schemas.microsoft.com/office/drawing/2014/main" id="{BFCAE527-D4E8-DEB3-2740-959CAB0931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8175" y="2332245"/>
            <a:ext cx="989534" cy="663143"/>
          </a:xfrm>
          <a:prstGeom prst="rect">
            <a:avLst/>
          </a:prstGeom>
        </p:spPr>
      </p:pic>
      <p:pic>
        <p:nvPicPr>
          <p:cNvPr id="48" name="Picture 16">
            <a:extLst>
              <a:ext uri="{FF2B5EF4-FFF2-40B4-BE49-F238E27FC236}">
                <a16:creationId xmlns:a16="http://schemas.microsoft.com/office/drawing/2014/main" id="{227035C8-B5C5-4CAE-A7CB-876AC88185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3800" y="2503126"/>
            <a:ext cx="913332" cy="400188"/>
          </a:xfrm>
          <a:prstGeom prst="rect">
            <a:avLst/>
          </a:prstGeom>
        </p:spPr>
      </p:pic>
      <p:pic>
        <p:nvPicPr>
          <p:cNvPr id="49" name="Picture 2">
            <a:extLst>
              <a:ext uri="{FF2B5EF4-FFF2-40B4-BE49-F238E27FC236}">
                <a16:creationId xmlns:a16="http://schemas.microsoft.com/office/drawing/2014/main" id="{89F2B1CA-A955-3D7F-FA0E-5BC7C39EED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494330" y="2496108"/>
            <a:ext cx="901389" cy="5344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a:extLst>
              <a:ext uri="{FF2B5EF4-FFF2-40B4-BE49-F238E27FC236}">
                <a16:creationId xmlns:a16="http://schemas.microsoft.com/office/drawing/2014/main" id="{243D57F5-0F86-BD36-17C0-709861864B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0567"/>
          <a:stretch/>
        </p:blipFill>
        <p:spPr>
          <a:xfrm>
            <a:off x="7961562" y="2459987"/>
            <a:ext cx="1018602" cy="549822"/>
          </a:xfrm>
          <a:prstGeom prst="rect">
            <a:avLst/>
          </a:prstGeom>
        </p:spPr>
      </p:pic>
      <p:sp>
        <p:nvSpPr>
          <p:cNvPr id="70" name="Прямоугольник 14">
            <a:extLst>
              <a:ext uri="{FF2B5EF4-FFF2-40B4-BE49-F238E27FC236}">
                <a16:creationId xmlns:a16="http://schemas.microsoft.com/office/drawing/2014/main" id="{940A5119-5CF7-7657-59FA-FDB450B4D7FC}"/>
              </a:ext>
            </a:extLst>
          </p:cNvPr>
          <p:cNvSpPr/>
          <p:nvPr/>
        </p:nvSpPr>
        <p:spPr>
          <a:xfrm>
            <a:off x="297680" y="1908497"/>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44"/>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LINEPIPES &amp; PIPING PRODUCTS</a:t>
            </a:r>
          </a:p>
        </p:txBody>
      </p:sp>
      <p:sp>
        <p:nvSpPr>
          <p:cNvPr id="3" name="Прямоугольник 14">
            <a:extLst>
              <a:ext uri="{FF2B5EF4-FFF2-40B4-BE49-F238E27FC236}">
                <a16:creationId xmlns:a16="http://schemas.microsoft.com/office/drawing/2014/main" id="{80323ADA-47C2-E4DB-AAA2-0ACAC9F7FE4C}"/>
              </a:ext>
            </a:extLst>
          </p:cNvPr>
          <p:cNvSpPr/>
          <p:nvPr/>
        </p:nvSpPr>
        <p:spPr>
          <a:xfrm>
            <a:off x="297679" y="4131877"/>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44"/>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INSULATION / REFRACTORY MATERIALS</a:t>
            </a:r>
          </a:p>
        </p:txBody>
      </p:sp>
      <p:sp>
        <p:nvSpPr>
          <p:cNvPr id="4" name="TextBox 3">
            <a:extLst>
              <a:ext uri="{FF2B5EF4-FFF2-40B4-BE49-F238E27FC236}">
                <a16:creationId xmlns:a16="http://schemas.microsoft.com/office/drawing/2014/main" id="{CD35A818-93BC-1359-32DA-CA652A665C9C}"/>
              </a:ext>
            </a:extLst>
          </p:cNvPr>
          <p:cNvSpPr txBox="1"/>
          <p:nvPr/>
        </p:nvSpPr>
        <p:spPr>
          <a:xfrm>
            <a:off x="4506714" y="4490842"/>
            <a:ext cx="1351987"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Insulation (mineral wool)</a:t>
            </a:r>
          </a:p>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95 782 rl, m, m2</a:t>
            </a:r>
          </a:p>
        </p:txBody>
      </p:sp>
      <p:sp>
        <p:nvSpPr>
          <p:cNvPr id="5" name="TextBox 4">
            <a:extLst>
              <a:ext uri="{FF2B5EF4-FFF2-40B4-BE49-F238E27FC236}">
                <a16:creationId xmlns:a16="http://schemas.microsoft.com/office/drawing/2014/main" id="{05D6FB73-A648-C2E9-5304-A20ED2645689}"/>
              </a:ext>
            </a:extLst>
          </p:cNvPr>
          <p:cNvSpPr txBox="1"/>
          <p:nvPr/>
        </p:nvSpPr>
        <p:spPr>
          <a:xfrm>
            <a:off x="6942342" y="4488948"/>
            <a:ext cx="1939597"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Insulation (foam, jacket, sheet, fiber, blanket) </a:t>
            </a:r>
          </a:p>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89 163 m, ea, m2, rl</a:t>
            </a:r>
          </a:p>
        </p:txBody>
      </p:sp>
      <p:pic>
        <p:nvPicPr>
          <p:cNvPr id="6" name="Picture 5">
            <a:extLst>
              <a:ext uri="{FF2B5EF4-FFF2-40B4-BE49-F238E27FC236}">
                <a16:creationId xmlns:a16="http://schemas.microsoft.com/office/drawing/2014/main" id="{A9C9C4FE-6605-1020-AB01-AB96739157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313" t="23636" r="15824" b="16361"/>
          <a:stretch/>
        </p:blipFill>
        <p:spPr>
          <a:xfrm>
            <a:off x="3666779" y="4508217"/>
            <a:ext cx="742768" cy="620168"/>
          </a:xfrm>
          <a:prstGeom prst="rect">
            <a:avLst/>
          </a:prstGeom>
        </p:spPr>
      </p:pic>
      <p:pic>
        <p:nvPicPr>
          <p:cNvPr id="7" name="Picture 6">
            <a:extLst>
              <a:ext uri="{FF2B5EF4-FFF2-40B4-BE49-F238E27FC236}">
                <a16:creationId xmlns:a16="http://schemas.microsoft.com/office/drawing/2014/main" id="{A807C1C4-F6DF-9CE9-E5F2-B3FABC528A1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19977" y="4481744"/>
            <a:ext cx="650347" cy="65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72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technicalsupport</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@imbc.kz</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60699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533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06150" y="4044065"/>
            <a:ext cx="7047623" cy="1754326"/>
          </a:xfrm>
          <a:prstGeom prst="rect">
            <a:avLst/>
          </a:prstGeom>
          <a:noFill/>
        </p:spPr>
        <p:txBody>
          <a:bodyPr wrap="square" rtlCol="0">
            <a:spAutoFit/>
          </a:bodyPr>
          <a:lstStyle/>
          <a:p>
            <a:pPr algn="l"/>
            <a:r>
              <a:rPr lang="en-GB" dirty="0"/>
              <a:t>Project Execution </a:t>
            </a:r>
            <a:r>
              <a:rPr lang="en-US" dirty="0"/>
              <a:t>Directorate</a:t>
            </a:r>
            <a:br>
              <a:rPr lang="ru-RU" b="1" dirty="0"/>
            </a:br>
            <a:r>
              <a:rPr lang="en-GB" dirty="0"/>
              <a:t>Engineering and Technical Authority Department</a:t>
            </a:r>
          </a:p>
        </p:txBody>
      </p:sp>
    </p:spTree>
    <p:extLst>
      <p:ext uri="{BB962C8B-B14F-4D97-AF65-F5344CB8AC3E}">
        <p14:creationId xmlns:p14="http://schemas.microsoft.com/office/powerpoint/2010/main" val="1172074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grpSp>
        <p:nvGrpSpPr>
          <p:cNvPr id="6" name="Group 5">
            <a:extLst>
              <a:ext uri="{FF2B5EF4-FFF2-40B4-BE49-F238E27FC236}">
                <a16:creationId xmlns:a16="http://schemas.microsoft.com/office/drawing/2014/main" id="{308F3A4E-3EF6-41EC-98EF-5CBBFAB71703}"/>
              </a:ext>
            </a:extLst>
          </p:cNvPr>
          <p:cNvGrpSpPr/>
          <p:nvPr/>
        </p:nvGrpSpPr>
        <p:grpSpPr>
          <a:xfrm>
            <a:off x="526687" y="1142637"/>
            <a:ext cx="11373213" cy="5244932"/>
            <a:chOff x="-1" y="-277576"/>
            <a:chExt cx="11660698" cy="7132014"/>
          </a:xfrm>
        </p:grpSpPr>
        <p:pic>
          <p:nvPicPr>
            <p:cNvPr id="4" name="Picture 3">
              <a:extLst>
                <a:ext uri="{FF2B5EF4-FFF2-40B4-BE49-F238E27FC236}">
                  <a16:creationId xmlns:a16="http://schemas.microsoft.com/office/drawing/2014/main" id="{28E13AF8-EDC0-4D2C-A260-3C63403D7D27}"/>
                </a:ext>
              </a:extLst>
            </p:cNvPr>
            <p:cNvPicPr>
              <a:picLocks noChangeAspect="1"/>
            </p:cNvPicPr>
            <p:nvPr/>
          </p:nvPicPr>
          <p:blipFill rotWithShape="1">
            <a:blip r:embed="rId2"/>
            <a:srcRect r="52150" b="6348"/>
            <a:stretch/>
          </p:blipFill>
          <p:spPr>
            <a:xfrm>
              <a:off x="-1" y="-277576"/>
              <a:ext cx="11660698" cy="7132014"/>
            </a:xfrm>
            <a:prstGeom prst="rect">
              <a:avLst/>
            </a:prstGeom>
          </p:spPr>
        </p:pic>
        <p:sp>
          <p:nvSpPr>
            <p:cNvPr id="5" name="Rectangle: Rounded Corners 4">
              <a:extLst>
                <a:ext uri="{FF2B5EF4-FFF2-40B4-BE49-F238E27FC236}">
                  <a16:creationId xmlns:a16="http://schemas.microsoft.com/office/drawing/2014/main" id="{8FA7F987-055D-4DF3-866E-844B18288C2C}"/>
                </a:ext>
              </a:extLst>
            </p:cNvPr>
            <p:cNvSpPr/>
            <p:nvPr/>
          </p:nvSpPr>
          <p:spPr>
            <a:xfrm>
              <a:off x="6845417" y="1082180"/>
              <a:ext cx="1266737" cy="4446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Footer Placeholder 1">
            <a:extLst>
              <a:ext uri="{FF2B5EF4-FFF2-40B4-BE49-F238E27FC236}">
                <a16:creationId xmlns:a16="http://schemas.microsoft.com/office/drawing/2014/main" id="{D3D5DD96-6051-6A7D-4833-CB343799D2A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Footer Placeholder 1">
            <a:extLst>
              <a:ext uri="{FF2B5EF4-FFF2-40B4-BE49-F238E27FC236}">
                <a16:creationId xmlns:a16="http://schemas.microsoft.com/office/drawing/2014/main" id="{9DE4F91C-0686-39BC-7BF7-6B57F626D5F2}"/>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211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2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F2C473E-B0F6-B800-C745-42A8BB6DF7F5}"/>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04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2" name="Footer Placeholder 1">
            <a:extLst>
              <a:ext uri="{FF2B5EF4-FFF2-40B4-BE49-F238E27FC236}">
                <a16:creationId xmlns:a16="http://schemas.microsoft.com/office/drawing/2014/main" id="{A24E444F-57D2-71D8-5C2D-E83E8CF68CB1}"/>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325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2" name="Footer Placeholder 1">
            <a:extLst>
              <a:ext uri="{FF2B5EF4-FFF2-40B4-BE49-F238E27FC236}">
                <a16:creationId xmlns:a16="http://schemas.microsoft.com/office/drawing/2014/main" id="{4EC2FD9D-5194-48F8-ACB2-D0082BA6E614}"/>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288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703770" y="3974794"/>
            <a:ext cx="6136280"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Procurement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Process</a:t>
            </a:r>
          </a:p>
        </p:txBody>
      </p:sp>
      <p:sp>
        <p:nvSpPr>
          <p:cNvPr id="2" name="Footer Placeholder 1">
            <a:extLst>
              <a:ext uri="{FF2B5EF4-FFF2-40B4-BE49-F238E27FC236}">
                <a16:creationId xmlns:a16="http://schemas.microsoft.com/office/drawing/2014/main" id="{12103392-C519-2C69-C2B1-C76408ADE2A0}"/>
              </a:ext>
            </a:extLst>
          </p:cNvPr>
          <p:cNvSpPr txBox="1">
            <a:spLocks/>
          </p:cNvSpPr>
          <p:nvPr/>
        </p:nvSpPr>
        <p:spPr>
          <a:xfrm>
            <a:off x="858982" y="6610027"/>
            <a:ext cx="113330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23/09/2024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137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2" name="Footer Placeholder 1">
            <a:extLst>
              <a:ext uri="{FF2B5EF4-FFF2-40B4-BE49-F238E27FC236}">
                <a16:creationId xmlns:a16="http://schemas.microsoft.com/office/drawing/2014/main" id="{6C17CE42-19DB-032F-7AA6-262FC85D2AF1}"/>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2" name="Footer Placeholder 1">
            <a:extLst>
              <a:ext uri="{FF2B5EF4-FFF2-40B4-BE49-F238E27FC236}">
                <a16:creationId xmlns:a16="http://schemas.microsoft.com/office/drawing/2014/main" id="{7677DC8F-33A3-978B-736C-2D6F6F92463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2" name="Footer Placeholder 1">
            <a:extLst>
              <a:ext uri="{FF2B5EF4-FFF2-40B4-BE49-F238E27FC236}">
                <a16:creationId xmlns:a16="http://schemas.microsoft.com/office/drawing/2014/main" id="{E2ACACFC-BDEC-A470-94A7-BC76E8A47358}"/>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732473" y="4079125"/>
            <a:ext cx="399899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lgn="l">
              <a:defRPr/>
            </a:pPr>
            <a:r>
              <a:rPr lang="en-GB" sz="4000" b="1" dirty="0">
                <a:solidFill>
                  <a:srgbClr val="FFFFFF"/>
                </a:solidFill>
                <a:latin typeface="Calibri" panose="020F0502020204030204" pitchFamily="34" charset="0"/>
                <a:cs typeface="Calibri" panose="020F0502020204030204" pitchFamily="34" charset="0"/>
              </a:rPr>
              <a:t>Local Content </a:t>
            </a:r>
          </a:p>
          <a:p>
            <a:pPr lvl="0" algn="l">
              <a:defRPr/>
            </a:pPr>
            <a:r>
              <a:rPr lang="en-GB" sz="4000" b="1" dirty="0">
                <a:solidFill>
                  <a:srgbClr val="FFFFFF"/>
                </a:solidFill>
                <a:latin typeface="Calibri" panose="020F0502020204030204" pitchFamily="34" charset="0"/>
                <a:cs typeface="Calibri" panose="020F0502020204030204" pitchFamily="34" charset="0"/>
              </a:rPr>
              <a:t>Mechanisms</a:t>
            </a:r>
            <a:endParaRPr lang="en-GB" sz="4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124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9179543" cy="1311128"/>
          </a:xfrm>
          <a:prstGeom prst="rect">
            <a:avLst/>
          </a:prstGeom>
          <a:noFill/>
        </p:spPr>
        <p:txBody>
          <a:bodyPr wrap="square" rtlCol="0">
            <a:spAutoFit/>
          </a:bodyPr>
          <a:lstStyle/>
          <a:p>
            <a:pPr algn="l"/>
            <a:r>
              <a:rPr lang="en-GB" dirty="0"/>
              <a:t>Overview</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Technical Workshop on Piping / Pipelines and Insulation materials</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1</a:t>
            </a:r>
            <a:endParaRPr kumimoji="0" lang="en-GB"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w="0"/>
                <a:solidFill>
                  <a:srgbClr val="00ABC5"/>
                </a:solidFill>
                <a:effectLst/>
                <a:uLnTx/>
                <a:uFillTx/>
                <a:latin typeface="Calibri Light" panose="020F0302020204030204"/>
                <a:ea typeface="+mj-ea"/>
                <a:cs typeface="+mj-cs"/>
              </a:rPr>
              <a:t>Section A</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w="0"/>
                <a:solidFill>
                  <a:srgbClr val="00ABC5"/>
                </a:solidFill>
                <a:effectLst/>
                <a:uLnTx/>
                <a:uFillTx/>
                <a:latin typeface="Calibri Light" panose="020F0302020204030204"/>
                <a:ea typeface="+mj-ea"/>
                <a:cs typeface="+mj-cs"/>
              </a:rPr>
              <a:t>Piping </a:t>
            </a:r>
            <a:endParaRPr kumimoji="0" lang="en-GB" sz="32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31537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412387" y="391757"/>
            <a:ext cx="11693982" cy="584775"/>
          </a:xfrm>
          <a:prstGeom prst="rect">
            <a:avLst/>
          </a:prstGeom>
          <a:noFill/>
        </p:spPr>
        <p:txBody>
          <a:bodyPr wrap="square">
            <a:spAutoFit/>
          </a:bodyPr>
          <a:lstStyle/>
          <a:p>
            <a:pPr algn="ctr"/>
            <a:r>
              <a:rPr lang="en-US" sz="3200" dirty="0">
                <a:solidFill>
                  <a:schemeClr val="accent1"/>
                </a:solidFill>
                <a:latin typeface="Calibri" panose="020F0502020204030204"/>
                <a:ea typeface="+mj-ea"/>
                <a:cs typeface="+mj-cs"/>
              </a:rPr>
              <a:t>S</a:t>
            </a:r>
            <a:r>
              <a:rPr lang="en-GB" sz="3200" dirty="0">
                <a:solidFill>
                  <a:schemeClr val="accent1"/>
                </a:solidFill>
                <a:latin typeface="Calibri" panose="020F0502020204030204"/>
                <a:ea typeface="+mj-ea"/>
                <a:cs typeface="+mj-cs"/>
              </a:rPr>
              <a:t>UPPORTING MECHANISMS FOR LOCAL COMPANIES</a:t>
            </a:r>
            <a:endParaRPr lang="en-GB" sz="3200" dirty="0">
              <a:solidFill>
                <a:srgbClr val="FF0000"/>
              </a:solidFill>
              <a:latin typeface="Calibri" panose="020F0502020204030204"/>
              <a:ea typeface="+mj-ea"/>
              <a:cs typeface="+mj-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50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txBody>
            <a:bodyPr/>
            <a:lstStyle/>
            <a:p>
              <a:endParaRPr lang="en-GB"/>
            </a:p>
          </p:txBody>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53" name="Group 23">
            <a:extLst>
              <a:ext uri="{FF2B5EF4-FFF2-40B4-BE49-F238E27FC236}">
                <a16:creationId xmlns:a16="http://schemas.microsoft.com/office/drawing/2014/main" id="{3BD270F3-8730-4A0E-8B79-A63C31DDC92F}"/>
              </a:ext>
            </a:extLst>
          </p:cNvPr>
          <p:cNvGrpSpPr/>
          <p:nvPr/>
        </p:nvGrpSpPr>
        <p:grpSpPr>
          <a:xfrm>
            <a:off x="9457039" y="1214019"/>
            <a:ext cx="4019362" cy="5396008"/>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txBody>
            <a:bodyPr/>
            <a:lstStyle/>
            <a:p>
              <a:endParaRPr lang="en-GB"/>
            </a:p>
          </p:txBody>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r>
              <a:rPr lang="en-US" dirty="0">
                <a:latin typeface="+mn-lt"/>
              </a:rPr>
              <a:t>CONTRACT IN </a:t>
            </a:r>
            <a:r>
              <a:rPr lang="en-US" b="1" dirty="0">
                <a:latin typeface="+mn-lt"/>
              </a:rPr>
              <a:t>EXCHANGE</a:t>
            </a:r>
            <a:r>
              <a:rPr lang="en-US" dirty="0">
                <a:latin typeface="+mn-lt"/>
              </a:rPr>
              <a:t> FOR INVESTMENTS</a:t>
            </a:r>
            <a:r>
              <a:rPr lang="ru-RU" dirty="0">
                <a:latin typeface="+mn-lt"/>
              </a:rPr>
              <a:t> (</a:t>
            </a:r>
            <a:r>
              <a:rPr lang="en-US" dirty="0">
                <a:latin typeface="+mn-lt"/>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algn="ctr"/>
              <a:r>
                <a:rPr lang="en-US" sz="1600" b="1" dirty="0">
                  <a:solidFill>
                    <a:srgbClr val="000000"/>
                  </a:solidFill>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algn="ctr"/>
              <a:r>
                <a:rPr lang="en-US" sz="1600" b="1" dirty="0">
                  <a:solidFill>
                    <a:srgbClr val="000000"/>
                  </a:solidFill>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algn="ctr">
              <a:spcBef>
                <a:spcPct val="0"/>
              </a:spcBef>
            </a:pPr>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algn="ctr"/>
              <a:r>
                <a:rPr lang="en-US" sz="1600" b="1" dirty="0">
                  <a:solidFill>
                    <a:srgbClr val="000000"/>
                  </a:solidFill>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algn="just">
              <a:lnSpc>
                <a:spcPts val="2415"/>
              </a:lnSpc>
            </a:pPr>
            <a:r>
              <a:rPr lang="en-US" sz="1200" dirty="0">
                <a:solidFill>
                  <a:srgbClr val="000000"/>
                </a:solidFill>
              </a:rPr>
              <a:t>C</a:t>
            </a:r>
            <a:r>
              <a:rPr lang="en-US" sz="1200" u="none" strike="noStrike" dirty="0">
                <a:solidFill>
                  <a:srgbClr val="000000"/>
                </a:solidFill>
              </a:rPr>
              <a:t>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lvl="1" indent="0" algn="just">
              <a:lnSpc>
                <a:spcPts val="2552"/>
              </a:lnSpc>
              <a:spcBef>
                <a:spcPct val="0"/>
              </a:spcBef>
            </a:pPr>
            <a:r>
              <a:rPr lang="en-US" sz="1400" u="none" strike="noStrike" dirty="0">
                <a:solidFill>
                  <a:srgbClr val="000000"/>
                </a:solidFill>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 name="Footer Placeholder 1">
            <a:extLst>
              <a:ext uri="{FF2B5EF4-FFF2-40B4-BE49-F238E27FC236}">
                <a16:creationId xmlns:a16="http://schemas.microsoft.com/office/drawing/2014/main" id="{8CB0E297-64FE-047C-3355-53F5796DD7D4}"/>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defTabSz="1219170" rtl="0" eaLnBrk="1" fontAlgn="auto" latinLnBrk="1" hangingPunct="1">
              <a:lnSpc>
                <a:spcPct val="100000"/>
              </a:lnSpc>
              <a:spcBef>
                <a:spcPct val="0"/>
              </a:spcBef>
              <a:spcAft>
                <a:spcPts val="0"/>
              </a:spcAft>
              <a:buClrTx/>
              <a:buSzTx/>
              <a:buFontTx/>
              <a:buNone/>
              <a:tabLst/>
              <a:defRPr/>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t>
            </a:r>
          </a:p>
        </p:txBody>
      </p:sp>
      <p:sp>
        <p:nvSpPr>
          <p:cNvPr id="2" name="Footer Placeholder 1">
            <a:extLst>
              <a:ext uri="{FF2B5EF4-FFF2-40B4-BE49-F238E27FC236}">
                <a16:creationId xmlns:a16="http://schemas.microsoft.com/office/drawing/2014/main" id="{38BA79C9-34DF-82BA-AC24-915FE6DD3469}"/>
              </a:ext>
            </a:extLst>
          </p:cNvPr>
          <p:cNvSpPr txBox="1">
            <a:spLocks/>
          </p:cNvSpPr>
          <p:nvPr/>
        </p:nvSpPr>
        <p:spPr>
          <a:xfrm>
            <a:off x="877454" y="6610027"/>
            <a:ext cx="11314545"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23/09/2024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60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Piping Overview</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8" name="TextBox 7">
            <a:extLst>
              <a:ext uri="{FF2B5EF4-FFF2-40B4-BE49-F238E27FC236}">
                <a16:creationId xmlns:a16="http://schemas.microsoft.com/office/drawing/2014/main" id="{B22FAA64-32B8-41FD-B915-6AD77539AD95}"/>
              </a:ext>
            </a:extLst>
          </p:cNvPr>
          <p:cNvSpPr txBox="1"/>
          <p:nvPr/>
        </p:nvSpPr>
        <p:spPr>
          <a:xfrm>
            <a:off x="675503" y="1639329"/>
            <a:ext cx="11071654" cy="37856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w="0"/>
                <a:solidFill>
                  <a:srgbClr val="00ABC5"/>
                </a:solidFill>
                <a:effectLst/>
                <a:uLnTx/>
                <a:uFillTx/>
                <a:latin typeface="Calibri" panose="020F0502020204030204"/>
                <a:ea typeface="+mn-ea"/>
                <a:cs typeface="+mn-cs"/>
              </a:rPr>
              <a:t>Objective: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w="0"/>
                <a:solidFill>
                  <a:srgbClr val="00ABC5"/>
                </a:solidFill>
                <a:effectLst/>
                <a:uLnTx/>
                <a:uFillTx/>
                <a:latin typeface="Calibri" panose="020F0502020204030204"/>
                <a:ea typeface="+mn-ea"/>
                <a:cs typeface="+mn-cs"/>
              </a:rPr>
              <a:t>The goal of this presentation is to provide a clear understanding of the piping materials used in KPO for both sour and non-sour services, and how they comply with ASME standards. We will explore historical development, material requirements, restrictions, and international specifications.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w="0"/>
                <a:solidFill>
                  <a:srgbClr val="00ABC5"/>
                </a:solidFill>
                <a:effectLst/>
                <a:uLnTx/>
                <a:uFillTx/>
                <a:latin typeface="Calibri" panose="020F0502020204030204"/>
                <a:ea typeface="+mn-ea"/>
                <a:cs typeface="+mn-cs"/>
              </a:rPr>
              <a:t>Importance: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w="0"/>
                <a:solidFill>
                  <a:srgbClr val="00ABC5"/>
                </a:solidFill>
                <a:effectLst/>
                <a:uLnTx/>
                <a:uFillTx/>
                <a:latin typeface="Calibri" panose="020F0502020204030204"/>
                <a:ea typeface="+mn-ea"/>
                <a:cs typeface="+mn-cs"/>
              </a:rPr>
              <a:t>KPO operates in a demanding environment where piping systems are subjected to extreme conditions. Compliance with ASME standards is necessary to ensure safety, integrity, and longevity of piping systems.</a:t>
            </a:r>
          </a:p>
        </p:txBody>
      </p:sp>
      <p:sp>
        <p:nvSpPr>
          <p:cNvPr id="2" name="Footer Placeholder 1">
            <a:extLst>
              <a:ext uri="{FF2B5EF4-FFF2-40B4-BE49-F238E27FC236}">
                <a16:creationId xmlns:a16="http://schemas.microsoft.com/office/drawing/2014/main" id="{106BB18F-8482-D698-DC63-F0315A500076}"/>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598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76860"/>
            <a:ext cx="9035164" cy="1311128"/>
          </a:xfrm>
          <a:prstGeom prst="rect">
            <a:avLst/>
          </a:prstGeom>
          <a:noFill/>
        </p:spPr>
        <p:txBody>
          <a:bodyPr wrap="square" rtlCol="0">
            <a:spAutoFit/>
          </a:bodyPr>
          <a:lstStyle/>
          <a:p>
            <a:pPr algn="l"/>
            <a:r>
              <a:rPr lang="en-GB" dirty="0"/>
              <a:t>Piping Materials &amp; Testing Req.</a:t>
            </a:r>
            <a:br>
              <a:rPr lang="en-GB" dirty="0"/>
            </a:br>
            <a:r>
              <a:rPr lang="en-GB" sz="2400" dirty="0">
                <a:solidFill>
                  <a:schemeClr val="accent2">
                    <a:lumMod val="20000"/>
                    <a:lumOff val="80000"/>
                  </a:schemeClr>
                </a:solidFill>
                <a:latin typeface="Calibri" panose="020F0502020204030204" pitchFamily="34" charset="0"/>
                <a:cs typeface="Calibri" panose="020F0502020204030204" pitchFamily="34" charset="0"/>
              </a:rPr>
              <a:t>Technical Workshop on Piping / Pipelines and Insulation materials</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en-GB" sz="2400" dirty="0">
                <a:solidFill>
                  <a:schemeClr val="accent2">
                    <a:lumMod val="20000"/>
                    <a:lumOff val="80000"/>
                  </a:schemeClr>
                </a:solidFill>
                <a:latin typeface="Calibri" panose="020F0502020204030204" pitchFamily="34" charset="0"/>
                <a:cs typeface="Calibri" panose="020F0502020204030204" pitchFamily="34" charset="0"/>
              </a:rPr>
              <a:t>world class expertise – world class asset</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2</a:t>
            </a:r>
            <a:endParaRPr kumimoji="0" lang="en-GB"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w="0"/>
                <a:solidFill>
                  <a:srgbClr val="00ABC5"/>
                </a:solidFill>
                <a:effectLst/>
                <a:uLnTx/>
                <a:uFillTx/>
                <a:latin typeface="Calibri Light" panose="020F0302020204030204"/>
                <a:ea typeface="+mj-ea"/>
                <a:cs typeface="+mj-cs"/>
              </a:rPr>
              <a:t>Section A</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w="0"/>
                <a:solidFill>
                  <a:srgbClr val="00ABC5"/>
                </a:solidFill>
                <a:effectLst/>
                <a:uLnTx/>
                <a:uFillTx/>
                <a:latin typeface="Calibri Light" panose="020F0302020204030204"/>
                <a:ea typeface="+mj-ea"/>
                <a:cs typeface="+mj-cs"/>
              </a:rPr>
              <a:t>Piping </a:t>
            </a:r>
            <a:endParaRPr kumimoji="0" lang="en-GB" sz="32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9442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Piping Material and Testing requirement </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8" name="TextBox 7">
            <a:extLst>
              <a:ext uri="{FF2B5EF4-FFF2-40B4-BE49-F238E27FC236}">
                <a16:creationId xmlns:a16="http://schemas.microsoft.com/office/drawing/2014/main" id="{B22FAA64-32B8-41FD-B915-6AD77539AD95}"/>
              </a:ext>
            </a:extLst>
          </p:cNvPr>
          <p:cNvSpPr txBox="1"/>
          <p:nvPr/>
        </p:nvSpPr>
        <p:spPr>
          <a:xfrm>
            <a:off x="194464" y="1061619"/>
            <a:ext cx="5777709" cy="48320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w="0"/>
                <a:solidFill>
                  <a:srgbClr val="00ABC5"/>
                </a:solidFill>
                <a:effectLst/>
                <a:uLnTx/>
                <a:uFillTx/>
                <a:latin typeface="Calibri" panose="020F0502020204030204"/>
                <a:ea typeface="+mn-ea"/>
                <a:cs typeface="+mn-cs"/>
              </a:rPr>
              <a:t>Sour Service Materials: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For sour service, we use materials that comply with NACE MR0175/ISO 15156 standards to prevent sulphide stress cracking.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Common materials include high-performance alloys (e.g., Inconel 625 / 825) and carbon steels with controlled hardness (e.g. A333 gr.6)</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w="0"/>
                <a:solidFill>
                  <a:srgbClr val="00ABC5"/>
                </a:solidFill>
                <a:effectLst/>
                <a:uLnTx/>
                <a:uFillTx/>
                <a:latin typeface="Calibri" panose="020F0502020204030204"/>
                <a:ea typeface="+mn-ea"/>
                <a:cs typeface="+mn-cs"/>
              </a:rPr>
              <a:t>Material Selection Factors: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Corrosion resistance, temperature, and pressure ratings.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Resistance to sulphide stress cracking (SSC) in sour service.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00ABC5"/>
                </a:solidFill>
                <a:effectLst/>
                <a:uLnTx/>
                <a:uFillTx/>
                <a:latin typeface="Calibri" panose="020F0502020204030204"/>
                <a:ea typeface="+mn-ea"/>
                <a:cs typeface="+mn-cs"/>
              </a:rPr>
              <a:t>Construction </a:t>
            </a:r>
            <a:r>
              <a:rPr kumimoji="0" lang="en-GB" sz="1400" b="1" i="0" u="none" strike="noStrike" kern="1200" cap="none" spc="0" normalizeH="0" baseline="0" noProof="0" dirty="0">
                <a:ln w="0"/>
                <a:solidFill>
                  <a:srgbClr val="00ABC5"/>
                </a:solidFill>
                <a:effectLst/>
                <a:uLnTx/>
                <a:uFillTx/>
                <a:latin typeface="Calibri" panose="020F0502020204030204"/>
                <a:ea typeface="+mn-ea"/>
                <a:cs typeface="+mn-cs"/>
              </a:rPr>
              <a:t>type: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Seamless Pipe (</a:t>
            </a:r>
            <a:r>
              <a:rPr kumimoji="0" lang="en-GB" sz="1400" b="1" i="0" u="none" strike="noStrike" kern="1200" cap="none" spc="0" normalizeH="0" baseline="0" noProof="0" dirty="0">
                <a:ln w="0"/>
                <a:solidFill>
                  <a:srgbClr val="00ABC5"/>
                </a:solidFill>
                <a:effectLst/>
                <a:uLnTx/>
                <a:uFillTx/>
                <a:latin typeface="Calibri" panose="020F0502020204030204"/>
                <a:ea typeface="+mn-ea"/>
                <a:cs typeface="+mn-cs"/>
              </a:rPr>
              <a:t>SMLS</a:t>
            </a: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Manufactured without a seam or a weld, produced by extruding a solid steel billet through a piercing rod to create a hollow tube.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Electric Fusion Welded Pipe (</a:t>
            </a:r>
            <a:r>
              <a:rPr kumimoji="0" lang="en-GB" sz="1400" b="1" i="0" u="none" strike="noStrike" kern="1200" cap="none" spc="0" normalizeH="0" baseline="0" noProof="0" dirty="0">
                <a:ln w="0"/>
                <a:solidFill>
                  <a:srgbClr val="00ABC5"/>
                </a:solidFill>
                <a:effectLst/>
                <a:uLnTx/>
                <a:uFillTx/>
                <a:latin typeface="Calibri" panose="020F0502020204030204"/>
                <a:ea typeface="+mn-ea"/>
                <a:cs typeface="+mn-cs"/>
              </a:rPr>
              <a:t>EFW</a:t>
            </a: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Produced by rolling plate and then joining the edges by electric fusion welding. Includes subcategories such as Double Submerged Arc Welded (DSAW) and High-Frequency Welded (HFW).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Electric Resistance Welded Pipe (</a:t>
            </a:r>
            <a:r>
              <a:rPr kumimoji="0" lang="en-GB" sz="1400" b="1" i="0" u="none" strike="noStrike" kern="1200" cap="none" spc="0" normalizeH="0" baseline="0" noProof="0" dirty="0">
                <a:ln w="0"/>
                <a:solidFill>
                  <a:srgbClr val="00ABC5"/>
                </a:solidFill>
                <a:effectLst/>
                <a:uLnTx/>
                <a:uFillTx/>
                <a:latin typeface="Calibri" panose="020F0502020204030204"/>
                <a:ea typeface="+mn-ea"/>
                <a:cs typeface="+mn-cs"/>
              </a:rPr>
              <a:t>ERW</a:t>
            </a: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w="0"/>
                <a:solidFill>
                  <a:srgbClr val="00ABC5"/>
                </a:solidFill>
                <a:effectLst/>
                <a:uLnTx/>
                <a:uFillTx/>
                <a:latin typeface="Calibri" panose="020F0502020204030204"/>
                <a:ea typeface="+mn-ea"/>
                <a:cs typeface="+mn-cs"/>
              </a:rPr>
              <a:t>Manufactured by rolling a metal plate or strip and welding the seam with electric resistance heating. ERW pipes are commonly used in lower-pressure systems.</a:t>
            </a:r>
          </a:p>
        </p:txBody>
      </p:sp>
      <p:pic>
        <p:nvPicPr>
          <p:cNvPr id="5" name="Picture 4">
            <a:extLst>
              <a:ext uri="{FF2B5EF4-FFF2-40B4-BE49-F238E27FC236}">
                <a16:creationId xmlns:a16="http://schemas.microsoft.com/office/drawing/2014/main" id="{EE3F26A4-B015-478D-A141-BBBA866E4367}"/>
              </a:ext>
            </a:extLst>
          </p:cNvPr>
          <p:cNvPicPr>
            <a:picLocks noChangeAspect="1"/>
          </p:cNvPicPr>
          <p:nvPr/>
        </p:nvPicPr>
        <p:blipFill>
          <a:blip r:embed="rId2"/>
          <a:stretch>
            <a:fillRect/>
          </a:stretch>
        </p:blipFill>
        <p:spPr>
          <a:xfrm>
            <a:off x="6219829" y="3743066"/>
            <a:ext cx="4953000" cy="2914650"/>
          </a:xfrm>
          <a:prstGeom prst="rect">
            <a:avLst/>
          </a:prstGeom>
        </p:spPr>
      </p:pic>
      <p:pic>
        <p:nvPicPr>
          <p:cNvPr id="6" name="Picture 5">
            <a:extLst>
              <a:ext uri="{FF2B5EF4-FFF2-40B4-BE49-F238E27FC236}">
                <a16:creationId xmlns:a16="http://schemas.microsoft.com/office/drawing/2014/main" id="{2A7FC326-E1B4-4788-9086-088DC7721D13}"/>
              </a:ext>
            </a:extLst>
          </p:cNvPr>
          <p:cNvPicPr>
            <a:picLocks noChangeAspect="1"/>
          </p:cNvPicPr>
          <p:nvPr/>
        </p:nvPicPr>
        <p:blipFill>
          <a:blip r:embed="rId3"/>
          <a:stretch>
            <a:fillRect/>
          </a:stretch>
        </p:blipFill>
        <p:spPr>
          <a:xfrm>
            <a:off x="6224586" y="1061619"/>
            <a:ext cx="4948243" cy="2599584"/>
          </a:xfrm>
          <a:prstGeom prst="rect">
            <a:avLst/>
          </a:prstGeom>
        </p:spPr>
      </p:pic>
      <p:sp>
        <p:nvSpPr>
          <p:cNvPr id="2" name="Footer Placeholder 1">
            <a:extLst>
              <a:ext uri="{FF2B5EF4-FFF2-40B4-BE49-F238E27FC236}">
                <a16:creationId xmlns:a16="http://schemas.microsoft.com/office/drawing/2014/main" id="{9EC74D2D-A42F-53A0-F27E-9C410B72684D}"/>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22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it-IT" sz="8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Piping Material and Testing requirement </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graphicFrame>
        <p:nvGraphicFramePr>
          <p:cNvPr id="10" name="Table 9">
            <a:extLst>
              <a:ext uri="{FF2B5EF4-FFF2-40B4-BE49-F238E27FC236}">
                <a16:creationId xmlns:a16="http://schemas.microsoft.com/office/drawing/2014/main" id="{AC9AA1B2-5628-4879-8339-ED436FF001A9}"/>
              </a:ext>
            </a:extLst>
          </p:cNvPr>
          <p:cNvGraphicFramePr>
            <a:graphicFrameLocks noGrp="1"/>
          </p:cNvGraphicFramePr>
          <p:nvPr>
            <p:extLst>
              <p:ext uri="{D42A27DB-BD31-4B8C-83A1-F6EECF244321}">
                <p14:modId xmlns:p14="http://schemas.microsoft.com/office/powerpoint/2010/main" val="833313017"/>
              </p:ext>
            </p:extLst>
          </p:nvPr>
        </p:nvGraphicFramePr>
        <p:xfrm>
          <a:off x="766119" y="1162425"/>
          <a:ext cx="10682932" cy="5458960"/>
        </p:xfrm>
        <a:graphic>
          <a:graphicData uri="http://schemas.openxmlformats.org/drawingml/2006/table">
            <a:tbl>
              <a:tblPr>
                <a:tableStyleId>{BDBED569-4797-4DF1-A0F4-6AAB3CD982D8}</a:tableStyleId>
              </a:tblPr>
              <a:tblGrid>
                <a:gridCol w="2670733">
                  <a:extLst>
                    <a:ext uri="{9D8B030D-6E8A-4147-A177-3AD203B41FA5}">
                      <a16:colId xmlns:a16="http://schemas.microsoft.com/office/drawing/2014/main" val="2339957259"/>
                    </a:ext>
                  </a:extLst>
                </a:gridCol>
                <a:gridCol w="2670733">
                  <a:extLst>
                    <a:ext uri="{9D8B030D-6E8A-4147-A177-3AD203B41FA5}">
                      <a16:colId xmlns:a16="http://schemas.microsoft.com/office/drawing/2014/main" val="3166480275"/>
                    </a:ext>
                  </a:extLst>
                </a:gridCol>
                <a:gridCol w="2670733">
                  <a:extLst>
                    <a:ext uri="{9D8B030D-6E8A-4147-A177-3AD203B41FA5}">
                      <a16:colId xmlns:a16="http://schemas.microsoft.com/office/drawing/2014/main" val="2161842517"/>
                    </a:ext>
                  </a:extLst>
                </a:gridCol>
                <a:gridCol w="2670733">
                  <a:extLst>
                    <a:ext uri="{9D8B030D-6E8A-4147-A177-3AD203B41FA5}">
                      <a16:colId xmlns:a16="http://schemas.microsoft.com/office/drawing/2014/main" val="3039723553"/>
                    </a:ext>
                  </a:extLst>
                </a:gridCol>
              </a:tblGrid>
              <a:tr h="183881">
                <a:tc>
                  <a:txBody>
                    <a:bodyPr/>
                    <a:lstStyle/>
                    <a:p>
                      <a:r>
                        <a:rPr lang="en-GB" sz="1100" dirty="0"/>
                        <a:t>Material</a:t>
                      </a:r>
                    </a:p>
                  </a:txBody>
                  <a:tcPr marL="26213" marR="26213" marT="13106" marB="13106" anchor="ctr">
                    <a:solidFill>
                      <a:schemeClr val="accent1">
                        <a:lumMod val="20000"/>
                        <a:lumOff val="80000"/>
                      </a:schemeClr>
                    </a:solidFill>
                  </a:tcPr>
                </a:tc>
                <a:tc>
                  <a:txBody>
                    <a:bodyPr/>
                    <a:lstStyle/>
                    <a:p>
                      <a:r>
                        <a:rPr lang="en-GB" sz="1100"/>
                        <a:t>Code Reference</a:t>
                      </a:r>
                    </a:p>
                  </a:txBody>
                  <a:tcPr marL="26213" marR="26213" marT="13106" marB="13106" anchor="ctr">
                    <a:solidFill>
                      <a:schemeClr val="accent1">
                        <a:lumMod val="20000"/>
                        <a:lumOff val="80000"/>
                      </a:schemeClr>
                    </a:solidFill>
                  </a:tcPr>
                </a:tc>
                <a:tc>
                  <a:txBody>
                    <a:bodyPr/>
                    <a:lstStyle/>
                    <a:p>
                      <a:r>
                        <a:rPr lang="en-GB" sz="1100"/>
                        <a:t>Test Required (By Manufacturer)</a:t>
                      </a:r>
                    </a:p>
                  </a:txBody>
                  <a:tcPr marL="26213" marR="26213" marT="13106" marB="13106" anchor="ctr">
                    <a:solidFill>
                      <a:schemeClr val="accent1">
                        <a:lumMod val="20000"/>
                        <a:lumOff val="80000"/>
                      </a:schemeClr>
                    </a:solidFill>
                  </a:tcPr>
                </a:tc>
                <a:tc>
                  <a:txBody>
                    <a:bodyPr/>
                    <a:lstStyle/>
                    <a:p>
                      <a:r>
                        <a:rPr lang="en-GB" sz="1100" dirty="0"/>
                        <a:t>Remarks (Service/MAWP)</a:t>
                      </a:r>
                    </a:p>
                  </a:txBody>
                  <a:tcPr marL="26213" marR="26213" marT="13106" marB="13106" anchor="ctr">
                    <a:solidFill>
                      <a:schemeClr val="accent1">
                        <a:lumMod val="20000"/>
                        <a:lumOff val="80000"/>
                      </a:schemeClr>
                    </a:solidFill>
                  </a:tcPr>
                </a:tc>
                <a:extLst>
                  <a:ext uri="{0D108BD9-81ED-4DB2-BD59-A6C34878D82A}">
                    <a16:rowId xmlns:a16="http://schemas.microsoft.com/office/drawing/2014/main" val="4224978844"/>
                  </a:ext>
                </a:extLst>
              </a:tr>
              <a:tr h="501915">
                <a:tc>
                  <a:txBody>
                    <a:bodyPr/>
                    <a:lstStyle/>
                    <a:p>
                      <a:r>
                        <a:rPr lang="en-GB" sz="1100"/>
                        <a:t>Low-Temperature Carbon Steel (A333 Gr. 6)</a:t>
                      </a:r>
                    </a:p>
                  </a:txBody>
                  <a:tcPr marL="26213" marR="26213" marT="13106" marB="13106" anchor="ctr"/>
                </a:tc>
                <a:tc>
                  <a:txBody>
                    <a:bodyPr/>
                    <a:lstStyle/>
                    <a:p>
                      <a:r>
                        <a:rPr lang="en-GB" sz="1100" dirty="0"/>
                        <a:t>ASME B31.3, ASME B16.5, NACE MR0175</a:t>
                      </a:r>
                    </a:p>
                  </a:txBody>
                  <a:tcPr marL="26213" marR="26213" marT="13106" marB="13106" anchor="ctr"/>
                </a:tc>
                <a:tc>
                  <a:txBody>
                    <a:bodyPr/>
                    <a:lstStyle/>
                    <a:p>
                      <a:r>
                        <a:rPr lang="en-GB" sz="1100" dirty="0"/>
                        <a:t>Tensile Test, Charpy Impact Test (-45°C), Hardness Test (By Manufacturer)</a:t>
                      </a:r>
                    </a:p>
                  </a:txBody>
                  <a:tcPr marL="26213" marR="26213" marT="13106" marB="13106" anchor="ctr"/>
                </a:tc>
                <a:tc>
                  <a:txBody>
                    <a:bodyPr/>
                    <a:lstStyle/>
                    <a:p>
                      <a:r>
                        <a:rPr lang="en-GB" sz="1100" dirty="0"/>
                        <a:t>Sour and non-sour service, suitable for low-temperature applications (down to -45°C). MAWP typically up to 1440 psi.</a:t>
                      </a:r>
                    </a:p>
                  </a:txBody>
                  <a:tcPr marL="26213" marR="26213" marT="13106" marB="13106" anchor="ctr"/>
                </a:tc>
                <a:extLst>
                  <a:ext uri="{0D108BD9-81ED-4DB2-BD59-A6C34878D82A}">
                    <a16:rowId xmlns:a16="http://schemas.microsoft.com/office/drawing/2014/main" val="1976352923"/>
                  </a:ext>
                </a:extLst>
              </a:tr>
              <a:tr h="524731">
                <a:tc>
                  <a:txBody>
                    <a:bodyPr/>
                    <a:lstStyle/>
                    <a:p>
                      <a:r>
                        <a:rPr lang="en-GB" sz="1100" dirty="0"/>
                        <a:t>Carbon Steel (A671 CC 60)</a:t>
                      </a:r>
                    </a:p>
                  </a:txBody>
                  <a:tcPr marL="26213" marR="26213" marT="13106" marB="13106" anchor="ctr"/>
                </a:tc>
                <a:tc>
                  <a:txBody>
                    <a:bodyPr/>
                    <a:lstStyle/>
                    <a:p>
                      <a:r>
                        <a:rPr lang="en-GB" sz="1100" dirty="0"/>
                        <a:t>ASME B31.3, ASME B16.5, NACE MR0175</a:t>
                      </a:r>
                    </a:p>
                  </a:txBody>
                  <a:tcPr marL="26213" marR="26213" marT="13106" marB="13106" anchor="ctr"/>
                </a:tc>
                <a:tc>
                  <a:txBody>
                    <a:bodyPr/>
                    <a:lstStyle/>
                    <a:p>
                      <a:r>
                        <a:rPr lang="en-GB" sz="1100"/>
                        <a:t>Ultrasonic Test, Tensile Test, Charpy Impact Test (-45°C) (By Manufacturer)</a:t>
                      </a:r>
                    </a:p>
                  </a:txBody>
                  <a:tcPr marL="26213" marR="26213" marT="13106" marB="13106" anchor="ctr"/>
                </a:tc>
                <a:tc>
                  <a:txBody>
                    <a:bodyPr/>
                    <a:lstStyle/>
                    <a:p>
                      <a:r>
                        <a:rPr lang="en-GB" sz="1100" dirty="0"/>
                        <a:t>Sour and non-sour service, primarily for welded pressure piping. MAWP varies with wall thickness, typically up to 1500 psi.</a:t>
                      </a:r>
                    </a:p>
                  </a:txBody>
                  <a:tcPr marL="26213" marR="26213" marT="13106" marB="13106" anchor="ctr"/>
                </a:tc>
                <a:extLst>
                  <a:ext uri="{0D108BD9-81ED-4DB2-BD59-A6C34878D82A}">
                    <a16:rowId xmlns:a16="http://schemas.microsoft.com/office/drawing/2014/main" val="1577010431"/>
                  </a:ext>
                </a:extLst>
              </a:tr>
              <a:tr h="524731">
                <a:tc>
                  <a:txBody>
                    <a:bodyPr/>
                    <a:lstStyle/>
                    <a:p>
                      <a:r>
                        <a:rPr lang="en-GB" sz="1100" dirty="0"/>
                        <a:t>Stainless Steel 304/304L (A312/A358 TP304/304L)</a:t>
                      </a:r>
                    </a:p>
                  </a:txBody>
                  <a:tcPr marL="26213" marR="26213" marT="13106" marB="13106" anchor="ctr"/>
                </a:tc>
                <a:tc>
                  <a:txBody>
                    <a:bodyPr/>
                    <a:lstStyle/>
                    <a:p>
                      <a:r>
                        <a:rPr lang="en-GB" sz="1100" dirty="0"/>
                        <a:t>ASME B31.3, ASME B16.5, NACE MR0175</a:t>
                      </a:r>
                    </a:p>
                  </a:txBody>
                  <a:tcPr marL="26213" marR="26213" marT="13106" marB="13106" anchor="ctr"/>
                </a:tc>
                <a:tc>
                  <a:txBody>
                    <a:bodyPr/>
                    <a:lstStyle/>
                    <a:p>
                      <a:r>
                        <a:rPr lang="en-GB" sz="1100"/>
                        <a:t>PMI, Intergranular Corrosion Test, Tensile Test (By Manufacturer)</a:t>
                      </a:r>
                    </a:p>
                  </a:txBody>
                  <a:tcPr marL="26213" marR="26213" marT="13106" marB="13106" anchor="ctr"/>
                </a:tc>
                <a:tc>
                  <a:txBody>
                    <a:bodyPr/>
                    <a:lstStyle/>
                    <a:p>
                      <a:r>
                        <a:rPr lang="en-GB" sz="1100" dirty="0"/>
                        <a:t>Non-sour service, good general corrosion resistance. MAWP typically up to 1000 psi, depending on schedule and size.</a:t>
                      </a:r>
                    </a:p>
                  </a:txBody>
                  <a:tcPr marL="26213" marR="26213" marT="13106" marB="13106" anchor="ctr"/>
                </a:tc>
                <a:extLst>
                  <a:ext uri="{0D108BD9-81ED-4DB2-BD59-A6C34878D82A}">
                    <a16:rowId xmlns:a16="http://schemas.microsoft.com/office/drawing/2014/main" val="2363571569"/>
                  </a:ext>
                </a:extLst>
              </a:tr>
              <a:tr h="660932">
                <a:tc>
                  <a:txBody>
                    <a:bodyPr/>
                    <a:lstStyle/>
                    <a:p>
                      <a:r>
                        <a:rPr lang="en-GB" sz="1100"/>
                        <a:t>Stainless Steel 316/316L (A312/A358 TP316/316L)</a:t>
                      </a:r>
                    </a:p>
                  </a:txBody>
                  <a:tcPr marL="26213" marR="26213" marT="13106" marB="13106" anchor="ctr"/>
                </a:tc>
                <a:tc>
                  <a:txBody>
                    <a:bodyPr/>
                    <a:lstStyle/>
                    <a:p>
                      <a:r>
                        <a:rPr lang="en-GB" sz="1100" dirty="0"/>
                        <a:t>ASME B31.3, ASME B16.5, NACE MR0175</a:t>
                      </a:r>
                    </a:p>
                  </a:txBody>
                  <a:tcPr marL="26213" marR="26213" marT="13106" marB="13106" anchor="ctr"/>
                </a:tc>
                <a:tc>
                  <a:txBody>
                    <a:bodyPr/>
                    <a:lstStyle/>
                    <a:p>
                      <a:r>
                        <a:rPr lang="en-GB" sz="1100"/>
                        <a:t>PMI, Intergranular Corrosion Test, Tensile Test (By Manufacturer)</a:t>
                      </a:r>
                    </a:p>
                  </a:txBody>
                  <a:tcPr marL="26213" marR="26213" marT="13106" marB="13106" anchor="ctr"/>
                </a:tc>
                <a:tc>
                  <a:txBody>
                    <a:bodyPr/>
                    <a:lstStyle/>
                    <a:p>
                      <a:r>
                        <a:rPr lang="en-GB" sz="1100" dirty="0"/>
                        <a:t>Sour and non-sour service, excellent resistance to chloride and acidic environments. MAWP up to 1000 psi for general use.</a:t>
                      </a:r>
                    </a:p>
                  </a:txBody>
                  <a:tcPr marL="26213" marR="26213" marT="13106" marB="13106" anchor="ctr"/>
                </a:tc>
                <a:extLst>
                  <a:ext uri="{0D108BD9-81ED-4DB2-BD59-A6C34878D82A}">
                    <a16:rowId xmlns:a16="http://schemas.microsoft.com/office/drawing/2014/main" val="3315514489"/>
                  </a:ext>
                </a:extLst>
              </a:tr>
              <a:tr h="524731">
                <a:tc>
                  <a:txBody>
                    <a:bodyPr/>
                    <a:lstStyle/>
                    <a:p>
                      <a:r>
                        <a:rPr lang="en-GB" sz="1100"/>
                        <a:t>Inconel 625 (B444)</a:t>
                      </a:r>
                    </a:p>
                  </a:txBody>
                  <a:tcPr marL="26213" marR="26213" marT="13106" marB="13106" anchor="ctr"/>
                </a:tc>
                <a:tc>
                  <a:txBody>
                    <a:bodyPr/>
                    <a:lstStyle/>
                    <a:p>
                      <a:r>
                        <a:rPr lang="en-GB" sz="1100" dirty="0"/>
                        <a:t>ASME B31.3, NACE MR0175</a:t>
                      </a:r>
                    </a:p>
                  </a:txBody>
                  <a:tcPr marL="26213" marR="26213" marT="13106" marB="13106" anchor="ctr"/>
                </a:tc>
                <a:tc>
                  <a:txBody>
                    <a:bodyPr/>
                    <a:lstStyle/>
                    <a:p>
                      <a:r>
                        <a:rPr lang="en-GB" sz="1100"/>
                        <a:t>Tensile Test, Corrosion Resistance Test (By Manufacturer)</a:t>
                      </a:r>
                    </a:p>
                  </a:txBody>
                  <a:tcPr marL="26213" marR="26213" marT="13106" marB="13106" anchor="ctr"/>
                </a:tc>
                <a:tc>
                  <a:txBody>
                    <a:bodyPr/>
                    <a:lstStyle/>
                    <a:p>
                      <a:r>
                        <a:rPr lang="en-GB" sz="1100" dirty="0"/>
                        <a:t>Sour service, high resistance to H2S, chloride stress, and pitting corrosion. MAWP can exceed 5000 psi in critical services.</a:t>
                      </a:r>
                    </a:p>
                  </a:txBody>
                  <a:tcPr marL="26213" marR="26213" marT="13106" marB="13106" anchor="ctr"/>
                </a:tc>
                <a:extLst>
                  <a:ext uri="{0D108BD9-81ED-4DB2-BD59-A6C34878D82A}">
                    <a16:rowId xmlns:a16="http://schemas.microsoft.com/office/drawing/2014/main" val="1109567204"/>
                  </a:ext>
                </a:extLst>
              </a:tr>
              <a:tr h="501915">
                <a:tc>
                  <a:txBody>
                    <a:bodyPr/>
                    <a:lstStyle/>
                    <a:p>
                      <a:r>
                        <a:rPr lang="en-GB" sz="1100"/>
                        <a:t>Incoloy 825 (B423)</a:t>
                      </a:r>
                    </a:p>
                  </a:txBody>
                  <a:tcPr marL="26213" marR="26213" marT="13106" marB="13106" anchor="ctr"/>
                </a:tc>
                <a:tc>
                  <a:txBody>
                    <a:bodyPr/>
                    <a:lstStyle/>
                    <a:p>
                      <a:r>
                        <a:rPr lang="en-GB" sz="1100" dirty="0"/>
                        <a:t>ASME B31.3, NACE MR0175</a:t>
                      </a:r>
                    </a:p>
                  </a:txBody>
                  <a:tcPr marL="26213" marR="26213" marT="13106" marB="13106" anchor="ctr"/>
                </a:tc>
                <a:tc>
                  <a:txBody>
                    <a:bodyPr/>
                    <a:lstStyle/>
                    <a:p>
                      <a:r>
                        <a:rPr lang="en-GB" sz="1100" dirty="0"/>
                        <a:t>Corrosion Resistance Test, Tensile Test (By Manufacturer)</a:t>
                      </a:r>
                    </a:p>
                  </a:txBody>
                  <a:tcPr marL="26213" marR="26213" marT="13106" marB="13106" anchor="ctr"/>
                </a:tc>
                <a:tc>
                  <a:txBody>
                    <a:bodyPr/>
                    <a:lstStyle/>
                    <a:p>
                      <a:r>
                        <a:rPr lang="en-GB" sz="1100" dirty="0"/>
                        <a:t>Sour service, highly resistant to sulfuric and phosphoric acids. MAWP typically up to 4000 psi in high-pressure systems.</a:t>
                      </a:r>
                    </a:p>
                  </a:txBody>
                  <a:tcPr marL="26213" marR="26213" marT="13106" marB="13106" anchor="ctr"/>
                </a:tc>
                <a:extLst>
                  <a:ext uri="{0D108BD9-81ED-4DB2-BD59-A6C34878D82A}">
                    <a16:rowId xmlns:a16="http://schemas.microsoft.com/office/drawing/2014/main" val="2587760742"/>
                  </a:ext>
                </a:extLst>
              </a:tr>
              <a:tr h="660932">
                <a:tc>
                  <a:txBody>
                    <a:bodyPr/>
                    <a:lstStyle/>
                    <a:p>
                      <a:r>
                        <a:rPr lang="en-GB" sz="1100" dirty="0"/>
                        <a:t>Alloy 20 (B729-N08020)</a:t>
                      </a:r>
                    </a:p>
                  </a:txBody>
                  <a:tcPr marL="26213" marR="26213" marT="13106" marB="13106" anchor="ctr"/>
                </a:tc>
                <a:tc>
                  <a:txBody>
                    <a:bodyPr/>
                    <a:lstStyle/>
                    <a:p>
                      <a:r>
                        <a:rPr lang="en-GB" sz="1100" dirty="0"/>
                        <a:t>ASME B31.3, NACE MR0175</a:t>
                      </a:r>
                    </a:p>
                  </a:txBody>
                  <a:tcPr marL="26213" marR="26213" marT="13106" marB="13106" anchor="ctr"/>
                </a:tc>
                <a:tc>
                  <a:txBody>
                    <a:bodyPr/>
                    <a:lstStyle/>
                    <a:p>
                      <a:r>
                        <a:rPr lang="en-GB" sz="1100"/>
                        <a:t>Intergranular Corrosion Test, Tensile Test (By Manufacturer)</a:t>
                      </a:r>
                    </a:p>
                  </a:txBody>
                  <a:tcPr marL="26213" marR="26213" marT="13106" marB="13106" anchor="ctr"/>
                </a:tc>
                <a:tc>
                  <a:txBody>
                    <a:bodyPr/>
                    <a:lstStyle/>
                    <a:p>
                      <a:r>
                        <a:rPr lang="en-GB" sz="1100" dirty="0"/>
                        <a:t>Sour and non-sour service, excellent resistance to sulfuric acid corrosion. MAWP up to 2000 psi depending on size and thickness.</a:t>
                      </a:r>
                    </a:p>
                  </a:txBody>
                  <a:tcPr marL="26213" marR="26213" marT="13106" marB="13106" anchor="ctr"/>
                </a:tc>
                <a:extLst>
                  <a:ext uri="{0D108BD9-81ED-4DB2-BD59-A6C34878D82A}">
                    <a16:rowId xmlns:a16="http://schemas.microsoft.com/office/drawing/2014/main" val="2058936125"/>
                  </a:ext>
                </a:extLst>
              </a:tr>
              <a:tr h="501915">
                <a:tc>
                  <a:txBody>
                    <a:bodyPr/>
                    <a:lstStyle/>
                    <a:p>
                      <a:r>
                        <a:rPr lang="en-GB" sz="1100"/>
                        <a:t>Titanium Gr. 2 (B337)</a:t>
                      </a:r>
                    </a:p>
                  </a:txBody>
                  <a:tcPr marL="26213" marR="26213" marT="13106" marB="13106" anchor="ctr"/>
                </a:tc>
                <a:tc>
                  <a:txBody>
                    <a:bodyPr/>
                    <a:lstStyle/>
                    <a:p>
                      <a:r>
                        <a:rPr lang="en-GB" sz="1100" dirty="0"/>
                        <a:t>ASME B31.3, NACE MR0175</a:t>
                      </a:r>
                    </a:p>
                  </a:txBody>
                  <a:tcPr marL="26213" marR="26213" marT="13106" marB="13106" anchor="ctr"/>
                </a:tc>
                <a:tc>
                  <a:txBody>
                    <a:bodyPr/>
                    <a:lstStyle/>
                    <a:p>
                      <a:r>
                        <a:rPr lang="en-GB" sz="1100"/>
                        <a:t>Tensile Test, Corrosion Resistance Test (By Manufacturer)</a:t>
                      </a:r>
                    </a:p>
                  </a:txBody>
                  <a:tcPr marL="26213" marR="26213" marT="13106" marB="13106" anchor="ctr"/>
                </a:tc>
                <a:tc>
                  <a:txBody>
                    <a:bodyPr/>
                    <a:lstStyle/>
                    <a:p>
                      <a:r>
                        <a:rPr lang="en-GB" sz="1100"/>
                        <a:t>Sour service, extreme corrosion resistance in oxidizing environments. MAWP typically up to 1500 psi.</a:t>
                      </a:r>
                    </a:p>
                  </a:txBody>
                  <a:tcPr marL="26213" marR="26213" marT="13106" marB="13106" anchor="ctr"/>
                </a:tc>
                <a:extLst>
                  <a:ext uri="{0D108BD9-81ED-4DB2-BD59-A6C34878D82A}">
                    <a16:rowId xmlns:a16="http://schemas.microsoft.com/office/drawing/2014/main" val="3702814791"/>
                  </a:ext>
                </a:extLst>
              </a:tr>
              <a:tr h="660932">
                <a:tc>
                  <a:txBody>
                    <a:bodyPr/>
                    <a:lstStyle/>
                    <a:p>
                      <a:r>
                        <a:rPr lang="en-GB" sz="1100" dirty="0"/>
                        <a:t>ASTM A182/A336 F22 Modified</a:t>
                      </a:r>
                    </a:p>
                  </a:txBody>
                  <a:tcPr marL="26213" marR="26213" marT="13106" marB="1310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ASME B31.3 chapter IX, NACE MR0175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KPO-80-PIP-SPC-00004-E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*Custom</a:t>
                      </a:r>
                      <a:r>
                        <a:rPr lang="en-GB" sz="1100" dirty="0"/>
                        <a:t> Made for KPO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txBody>
                  <a:tcPr marL="26213" marR="26213" marT="13106" marB="1310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KPO-80-PIP-SPC-00004-E</a:t>
                      </a:r>
                    </a:p>
                  </a:txBody>
                  <a:tcPr marL="26213" marR="26213" marT="13106" marB="13106" anchor="ctr"/>
                </a:tc>
                <a:tc>
                  <a:txBody>
                    <a:bodyPr/>
                    <a:lstStyle/>
                    <a:p>
                      <a:r>
                        <a:rPr lang="en-US" sz="1100" dirty="0"/>
                        <a:t>Material it is designed for high pressure, 605 bar, sour service with ambient temperature as low as -45</a:t>
                      </a:r>
                      <a:r>
                        <a:rPr lang="en-GB" sz="1100" dirty="0"/>
                        <a:t>°C</a:t>
                      </a:r>
                    </a:p>
                  </a:txBody>
                  <a:tcPr marL="26213" marR="26213" marT="13106" marB="13106" anchor="ctr"/>
                </a:tc>
                <a:extLst>
                  <a:ext uri="{0D108BD9-81ED-4DB2-BD59-A6C34878D82A}">
                    <a16:rowId xmlns:a16="http://schemas.microsoft.com/office/drawing/2014/main" val="1543911689"/>
                  </a:ext>
                </a:extLst>
              </a:tr>
            </a:tbl>
          </a:graphicData>
        </a:graphic>
      </p:graphicFrame>
      <p:sp>
        <p:nvSpPr>
          <p:cNvPr id="2" name="Footer Placeholder 1">
            <a:extLst>
              <a:ext uri="{FF2B5EF4-FFF2-40B4-BE49-F238E27FC236}">
                <a16:creationId xmlns:a16="http://schemas.microsoft.com/office/drawing/2014/main" id="{584D4BED-398F-6637-D633-69BEC5D00B85}"/>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23/09/2024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74690"/>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2.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KPO PRESENTATION TEMPLATE ENG</Template>
  <TotalTime>4607</TotalTime>
  <Words>4888</Words>
  <Application>Microsoft Office PowerPoint</Application>
  <PresentationFormat>Widescreen</PresentationFormat>
  <Paragraphs>714</Paragraphs>
  <Slides>51</Slides>
  <Notes>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51</vt:i4>
      </vt:variant>
    </vt:vector>
  </HeadingPairs>
  <TitlesOfParts>
    <vt:vector size="62" baseType="lpstr">
      <vt:lpstr>Arial</vt:lpstr>
      <vt:lpstr>Arial Narrow</vt:lpstr>
      <vt:lpstr>Bahnschrift Light</vt:lpstr>
      <vt:lpstr>Calibri</vt:lpstr>
      <vt:lpstr>Calibri Light</vt:lpstr>
      <vt:lpstr>Wingdings</vt:lpstr>
      <vt:lpstr>Custom Design</vt:lpstr>
      <vt:lpstr>1_Custom Design</vt:lpstr>
      <vt:lpstr>1_IMBC Light (Widescreen)</vt:lpstr>
      <vt:lpstr>2_Custom Design</vt:lpstr>
      <vt:lpstr>3_Custom Design</vt:lpstr>
      <vt:lpstr>PowerPoint Presentation</vt:lpstr>
      <vt:lpstr>PowerPoint Presentation</vt:lpstr>
      <vt:lpstr>PowerPoint Presentation</vt:lpstr>
      <vt:lpstr>Project Execution Directorate Engineering and Technical Authority Department</vt:lpstr>
      <vt:lpstr>Overview Technical Workshop on Piping / Pipelines and Insulation materials world class expertise – world class asset</vt:lpstr>
      <vt:lpstr>PowerPoint Presentation</vt:lpstr>
      <vt:lpstr>Piping Materials &amp; Testing Req. Technical Workshop on Piping / Pipelines and Insulation materials world class expertise – world class asset</vt:lpstr>
      <vt:lpstr>PowerPoint Presentation</vt:lpstr>
      <vt:lpstr>PowerPoint Presentation</vt:lpstr>
      <vt:lpstr>Specification Overview Technical Workshop on Piping / Pipelines and Insulation materials world class expertise – world class asset</vt:lpstr>
      <vt:lpstr>PowerPoint Presentation</vt:lpstr>
      <vt:lpstr>Project Execution Directorate Engineering and Technical Authority Department</vt:lpstr>
      <vt:lpstr>Overview Technical Workshop on Insulation materials and Pipelines world class expertise – world class asset</vt:lpstr>
      <vt:lpstr>PowerPoint Presentation</vt:lpstr>
      <vt:lpstr>LinePipe Key Features Technical Workshop on Insulation materials and Pipelines world class expertise – world class asset</vt:lpstr>
      <vt:lpstr>PowerPoint Presentation</vt:lpstr>
      <vt:lpstr>PowerPoint Presentation</vt:lpstr>
      <vt:lpstr>PowerPoint Presentation</vt:lpstr>
      <vt:lpstr>Specification Overview Technical Workshop on Insulation materials and Pipelines world class expertise – world class asset</vt:lpstr>
      <vt:lpstr>PowerPoint Presentation</vt:lpstr>
      <vt:lpstr>PowerPoint Presentation</vt:lpstr>
      <vt:lpstr>Specifications &amp; Data sheet</vt:lpstr>
      <vt:lpstr>PowerPoint Presentation</vt:lpstr>
      <vt:lpstr>Operations Field department</vt:lpstr>
      <vt:lpstr>Insulation materials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SCOPE OF ACTIVITIES </vt:lpstr>
      <vt:lpstr>Commodities of interest</vt:lpstr>
      <vt:lpstr>PROGRESS UNDER COMMODITY GROUPS</vt:lpstr>
      <vt:lpstr>Linepipes &amp; piping and insulation materials</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Karachaganak Petroleum Operating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Kushayev, Asset</dc:creator>
  <cp:lastModifiedBy>Kazhushev, Damir</cp:lastModifiedBy>
  <cp:revision>286</cp:revision>
  <dcterms:created xsi:type="dcterms:W3CDTF">2022-04-10T06:10:03Z</dcterms:created>
  <dcterms:modified xsi:type="dcterms:W3CDTF">2025-04-24T10:38:59Z</dcterms:modified>
</cp:coreProperties>
</file>