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7FFFD460_735B17A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 id="2147483873" r:id="rId3"/>
  </p:sldMasterIdLst>
  <p:notesMasterIdLst>
    <p:notesMasterId r:id="rId57"/>
  </p:notesMasterIdLst>
  <p:handoutMasterIdLst>
    <p:handoutMasterId r:id="rId58"/>
  </p:handoutMasterIdLst>
  <p:sldIdLst>
    <p:sldId id="465" r:id="rId4"/>
    <p:sldId id="2147471449" r:id="rId5"/>
    <p:sldId id="260" r:id="rId6"/>
    <p:sldId id="472" r:id="rId7"/>
    <p:sldId id="2147472476" r:id="rId8"/>
    <p:sldId id="2147472510" r:id="rId9"/>
    <p:sldId id="2147472478" r:id="rId10"/>
    <p:sldId id="2147472479" r:id="rId11"/>
    <p:sldId id="2147472480" r:id="rId12"/>
    <p:sldId id="2147472481" r:id="rId13"/>
    <p:sldId id="2147472482" r:id="rId14"/>
    <p:sldId id="2147472483" r:id="rId15"/>
    <p:sldId id="2147472509" r:id="rId16"/>
    <p:sldId id="550" r:id="rId17"/>
    <p:sldId id="552" r:id="rId18"/>
    <p:sldId id="505" r:id="rId19"/>
    <p:sldId id="506" r:id="rId20"/>
    <p:sldId id="507" r:id="rId21"/>
    <p:sldId id="510" r:id="rId22"/>
    <p:sldId id="501" r:id="rId23"/>
    <p:sldId id="502" r:id="rId24"/>
    <p:sldId id="504" r:id="rId25"/>
    <p:sldId id="535" r:id="rId26"/>
    <p:sldId id="2147472508" r:id="rId27"/>
    <p:sldId id="490" r:id="rId28"/>
    <p:sldId id="556" r:id="rId29"/>
    <p:sldId id="499" r:id="rId30"/>
    <p:sldId id="536" r:id="rId31"/>
    <p:sldId id="539" r:id="rId32"/>
    <p:sldId id="557" r:id="rId33"/>
    <p:sldId id="554" r:id="rId34"/>
    <p:sldId id="555" r:id="rId35"/>
    <p:sldId id="2147471545" r:id="rId36"/>
    <p:sldId id="2147471549" r:id="rId37"/>
    <p:sldId id="2147471550" r:id="rId38"/>
    <p:sldId id="2147472506" r:id="rId39"/>
    <p:sldId id="2147472507" r:id="rId40"/>
    <p:sldId id="2147471552" r:id="rId41"/>
    <p:sldId id="2147472493" r:id="rId42"/>
    <p:sldId id="2147472494" r:id="rId43"/>
    <p:sldId id="2147472495" r:id="rId44"/>
    <p:sldId id="2147472496" r:id="rId45"/>
    <p:sldId id="2147472497" r:id="rId46"/>
    <p:sldId id="2147472498" r:id="rId47"/>
    <p:sldId id="2147472477" r:id="rId48"/>
    <p:sldId id="496" r:id="rId49"/>
    <p:sldId id="497" r:id="rId50"/>
    <p:sldId id="2147472415" r:id="rId51"/>
    <p:sldId id="2147472505" r:id="rId52"/>
    <p:sldId id="513" r:id="rId53"/>
    <p:sldId id="2147472418" r:id="rId54"/>
    <p:sldId id="2147472420" r:id="rId55"/>
    <p:sldId id="214747244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9B0CE8-A3C7-CF3E-E93D-C1959DFA7DF1}" name="Kazhushev, Damir" initials="DK" userId="S::KazhuD@kpo.kz::42dd30aa-e5ab-401e-9ce0-25ce2b1c02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1C9"/>
    <a:srgbClr val="00ABC5"/>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04" d="100"/>
          <a:sy n="104" d="100"/>
        </p:scale>
        <p:origin x="114" y="5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omments/modernComment_7FFFD460_735B17AE.xml><?xml version="1.0" encoding="utf-8"?>
<p188:cmLst xmlns:a="http://schemas.openxmlformats.org/drawingml/2006/main" xmlns:r="http://schemas.openxmlformats.org/officeDocument/2006/relationships" xmlns:p188="http://schemas.microsoft.com/office/powerpoint/2018/8/main">
  <p188:cm id="{1ECA96A9-F64B-459F-B695-938109A3DAF9}" authorId="{0A9B0CE8-A3C7-CF3E-E93D-C1959DFA7DF1}" created="2025-03-27T06:20:35.260">
    <ac:deMkLst xmlns:ac="http://schemas.microsoft.com/office/drawing/2013/main/command">
      <pc:docMk xmlns:pc="http://schemas.microsoft.com/office/powerpoint/2013/main/command"/>
      <pc:sldMk xmlns:pc="http://schemas.microsoft.com/office/powerpoint/2013/main/command" cId="1935349678" sldId="2147472480"/>
      <ac:picMk id="10" creationId="{8A693E8B-0410-3A7C-9EE4-57A578195497}"/>
    </ac:deMkLst>
    <p188:txBody>
      <a:bodyPr/>
      <a:lstStyle/>
      <a:p>
        <a:r>
          <a:rPr lang="en-GB"/>
          <a:t>Попросил перевод со скрина у Рината</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36</a:t>
            </a:fld>
            <a:endParaRPr lang="ru-RU"/>
          </a:p>
        </p:txBody>
      </p:sp>
    </p:spTree>
    <p:extLst>
      <p:ext uri="{BB962C8B-B14F-4D97-AF65-F5344CB8AC3E}">
        <p14:creationId xmlns:p14="http://schemas.microsoft.com/office/powerpoint/2010/main" val="79128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37</a:t>
            </a:fld>
            <a:endParaRPr lang="ru-RU"/>
          </a:p>
        </p:txBody>
      </p:sp>
    </p:spTree>
    <p:extLst>
      <p:ext uri="{BB962C8B-B14F-4D97-AF65-F5344CB8AC3E}">
        <p14:creationId xmlns:p14="http://schemas.microsoft.com/office/powerpoint/2010/main" val="63780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52</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178155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43052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901481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874999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22142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691318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458198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25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3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ustainable Coworking Space near Midi Station : WAO !">
            <a:extLst>
              <a:ext uri="{FF2B5EF4-FFF2-40B4-BE49-F238E27FC236}">
                <a16:creationId xmlns:a16="http://schemas.microsoft.com/office/drawing/2014/main" id="{4607B22B-6FB3-736A-2678-2AC06B559AA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373B00B-F551-54C8-0A0D-85E616EC5E03}"/>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2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576538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200498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409241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62923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5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905538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18764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710625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3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083003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1011634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79940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924648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557258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984556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93575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540079007"/>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0853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837840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274291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62" r:id="rId8"/>
    <p:sldLayoutId id="2147483900" r:id="rId9"/>
    <p:sldLayoutId id="2147483901" r:id="rId10"/>
    <p:sldLayoutId id="2147483902" r:id="rId11"/>
    <p:sldLayoutId id="214748390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4" r:id="rId8"/>
    <p:sldLayoutId id="2147483868" r:id="rId9"/>
    <p:sldLayoutId id="2147483891" r:id="rId10"/>
    <p:sldLayoutId id="2147483892" r:id="rId11"/>
    <p:sldLayoutId id="214748389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853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4" r:id="rId17"/>
    <p:sldLayoutId id="2147483895" r:id="rId18"/>
    <p:sldLayoutId id="2147483896" r:id="rId19"/>
    <p:sldLayoutId id="2147483897" r:id="rId20"/>
    <p:sldLayoutId id="2147483898" r:id="rId21"/>
    <p:sldLayoutId id="214748389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1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2.png"/><Relationship Id="rId11" Type="http://schemas.microsoft.com/office/2007/relationships/hdphoto" Target="../media/hdphoto7.wdp"/><Relationship Id="rId5" Type="http://schemas.openxmlformats.org/officeDocument/2006/relationships/image" Target="../media/image31.png"/><Relationship Id="rId15" Type="http://schemas.microsoft.com/office/2007/relationships/hdphoto" Target="../media/hdphoto9.wdp"/><Relationship Id="rId10" Type="http://schemas.openxmlformats.org/officeDocument/2006/relationships/image" Target="../media/image36.png"/><Relationship Id="rId19" Type="http://schemas.microsoft.com/office/2007/relationships/hdphoto" Target="../media/hdphoto10.wdp"/><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image" Target="../media/image43.png"/><Relationship Id="rId21" Type="http://schemas.openxmlformats.org/officeDocument/2006/relationships/image" Target="../media/image54.png"/><Relationship Id="rId34" Type="http://schemas.openxmlformats.org/officeDocument/2006/relationships/image" Target="../media/image62.png"/><Relationship Id="rId7" Type="http://schemas.openxmlformats.org/officeDocument/2006/relationships/image" Target="../media/image45.png"/><Relationship Id="rId12" Type="http://schemas.openxmlformats.org/officeDocument/2006/relationships/image" Target="../media/image48.png"/><Relationship Id="rId17" Type="http://schemas.openxmlformats.org/officeDocument/2006/relationships/image" Target="../media/image52.png"/><Relationship Id="rId25" Type="http://schemas.openxmlformats.org/officeDocument/2006/relationships/image" Target="../media/image56.png"/><Relationship Id="rId33"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51.png"/><Relationship Id="rId20" Type="http://schemas.microsoft.com/office/2007/relationships/hdphoto" Target="../media/hdphoto17.wdp"/><Relationship Id="rId29" Type="http://schemas.openxmlformats.org/officeDocument/2006/relationships/image" Target="../media/image58.png"/><Relationship Id="rId1" Type="http://schemas.openxmlformats.org/officeDocument/2006/relationships/slideLayout" Target="../slideLayouts/slideLayout11.xml"/><Relationship Id="rId6" Type="http://schemas.microsoft.com/office/2007/relationships/hdphoto" Target="../media/hdphoto12.wdp"/><Relationship Id="rId11" Type="http://schemas.openxmlformats.org/officeDocument/2006/relationships/image" Target="../media/image47.png"/><Relationship Id="rId24" Type="http://schemas.microsoft.com/office/2007/relationships/hdphoto" Target="../media/hdphoto19.wdp"/><Relationship Id="rId32" Type="http://schemas.openxmlformats.org/officeDocument/2006/relationships/image" Target="../media/image60.png"/><Relationship Id="rId5" Type="http://schemas.openxmlformats.org/officeDocument/2006/relationships/image" Target="../media/image44.png"/><Relationship Id="rId15" Type="http://schemas.openxmlformats.org/officeDocument/2006/relationships/image" Target="../media/image50.png"/><Relationship Id="rId23" Type="http://schemas.openxmlformats.org/officeDocument/2006/relationships/image" Target="../media/image55.png"/><Relationship Id="rId28" Type="http://schemas.microsoft.com/office/2007/relationships/hdphoto" Target="../media/hdphoto21.wdp"/><Relationship Id="rId10" Type="http://schemas.microsoft.com/office/2007/relationships/hdphoto" Target="../media/hdphoto14.wdp"/><Relationship Id="rId19" Type="http://schemas.openxmlformats.org/officeDocument/2006/relationships/image" Target="../media/image53.png"/><Relationship Id="rId31" Type="http://schemas.openxmlformats.org/officeDocument/2006/relationships/image" Target="../media/image59.png"/><Relationship Id="rId4" Type="http://schemas.microsoft.com/office/2007/relationships/hdphoto" Target="../media/hdphoto11.wdp"/><Relationship Id="rId9" Type="http://schemas.openxmlformats.org/officeDocument/2006/relationships/image" Target="../media/image46.png"/><Relationship Id="rId14" Type="http://schemas.openxmlformats.org/officeDocument/2006/relationships/image" Target="../media/image49.png"/><Relationship Id="rId22" Type="http://schemas.microsoft.com/office/2007/relationships/hdphoto" Target="../media/hdphoto18.wdp"/><Relationship Id="rId27" Type="http://schemas.openxmlformats.org/officeDocument/2006/relationships/image" Target="../media/image57.png"/><Relationship Id="rId30"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hyperlink" Target="http://www.imbc.kz/"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svg"/><Relationship Id="rId2" Type="http://schemas.openxmlformats.org/officeDocument/2006/relationships/notesSlide" Target="../notesSlides/notesSlide6.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7FFFD460_735B17AE.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mj-ea"/>
                <a:cs typeface="Calibri" panose="020F0502020204030204" pitchFamily="34" charset="0"/>
              </a:rPr>
              <a:t>28</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3</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5</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lvl="0" algn="r" defTabSz="914377">
              <a:lnSpc>
                <a:spcPts val="2400"/>
              </a:lnSpc>
              <a:spcBef>
                <a:spcPct val="0"/>
              </a:spcBef>
              <a:defRPr/>
            </a:pPr>
            <a:r>
              <a:rPr lang="en-US" b="1" dirty="0">
                <a:solidFill>
                  <a:srgbClr val="FFFFFF"/>
                </a:solidFill>
                <a:latin typeface="Calibri Light" panose="020F0302020204030204"/>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400110"/>
          </a:xfrm>
          <a:prstGeom prst="rect">
            <a:avLst/>
          </a:prstGeom>
          <a:noFill/>
        </p:spPr>
        <p:txBody>
          <a:bodyPr wrap="square">
            <a:spAutoFit/>
          </a:bodyPr>
          <a:lstStyle/>
          <a:p>
            <a:pPr algn="r"/>
            <a:r>
              <a:rPr lang="ru-RU" sz="2000" b="1" dirty="0">
                <a:solidFill>
                  <a:schemeClr val="bg1"/>
                </a:solidFill>
              </a:rPr>
              <a:t>KPO TECHNICAL WEBINAR ON </a:t>
            </a:r>
            <a:r>
              <a:rPr lang="en-US" sz="2000" b="1" dirty="0">
                <a:solidFill>
                  <a:schemeClr val="bg1"/>
                </a:solidFill>
              </a:rPr>
              <a:t>DRIVES </a:t>
            </a:r>
            <a:r>
              <a:rPr lang="ru-RU" sz="2000" b="1" dirty="0">
                <a:solidFill>
                  <a:schemeClr val="bg1"/>
                </a:solidFill>
              </a:rPr>
              <a:t>WITH THE PARTICIPATION OF THE IMB CENTER</a:t>
            </a:r>
            <a:endParaRPr lang="en-GB" sz="2000" dirty="0">
              <a:solidFill>
                <a:schemeClr val="bg1"/>
              </a:solidFill>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6601-9749-9E2C-AE83-364BB0829C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AF79D-61AA-1DD5-D39D-608C4127622D}"/>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023D23A-2A94-8AB8-13E6-C89FCBD148E8}"/>
              </a:ext>
            </a:extLst>
          </p:cNvPr>
          <p:cNvSpPr txBox="1">
            <a:spLocks/>
          </p:cNvSpPr>
          <p:nvPr/>
        </p:nvSpPr>
        <p:spPr>
          <a:xfrm>
            <a:off x="38100" y="308432"/>
            <a:ext cx="12192000" cy="600525"/>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800" b="0" i="0" u="none" strike="noStrike" kern="0" cap="none" spc="0" normalizeH="0" baseline="0" noProof="0" dirty="0">
                <a:ln>
                  <a:noFill/>
                </a:ln>
                <a:solidFill>
                  <a:srgbClr val="01B1C9"/>
                </a:solidFill>
                <a:effectLst/>
                <a:uLnTx/>
                <a:uFillTx/>
                <a:latin typeface="Calibri"/>
                <a:ea typeface="+mj-ea"/>
                <a:cs typeface="+mj-cs"/>
              </a:rPr>
              <a:t>  </a:t>
            </a:r>
            <a:r>
              <a:rPr kumimoji="0" lang="en-GB" sz="2800" b="0" i="0" u="none" strike="noStrike" kern="0" cap="none" spc="0" normalizeH="0" baseline="0" noProof="0" dirty="0">
                <a:ln>
                  <a:noFill/>
                </a:ln>
                <a:solidFill>
                  <a:srgbClr val="01B1C9"/>
                </a:solidFill>
                <a:effectLst/>
                <a:uLnTx/>
                <a:uFillTx/>
                <a:latin typeface="Calibri"/>
                <a:ea typeface="+mj-ea"/>
                <a:cs typeface="+mj-cs"/>
              </a:rPr>
              <a:t>ELECTRIC MOTORS MAINTENANCE EXECUTION STRATEGY</a:t>
            </a:r>
            <a:endParaRPr kumimoji="0" lang="en-US"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9D2CE40D-1566-2CCA-F69C-9B717B40FEFE}"/>
              </a:ext>
            </a:extLst>
          </p:cNvPr>
          <p:cNvSpPr>
            <a:spLocks/>
          </p:cNvSpPr>
          <p:nvPr/>
        </p:nvSpPr>
        <p:spPr bwMode="auto">
          <a:xfrm>
            <a:off x="626075" y="1326619"/>
            <a:ext cx="11186984" cy="37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Maintenance of electric motors is carried out in accordance with strategy KPO-AL-MAI-GTS-00014-ER, which prescribes a maintenance interval of once every 48 months. As part of the maintenance, replacement of bearings is performed, the integrity and compliance of the EX enclosure with IEC 60079 standards is verified, and electrical parameter diagnostics are carried out at the KPO Workshop.</a:t>
            </a:r>
            <a:endParaRPr kumimoji="0" lang="kk-KZ"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If non-compliance with technical requirements is identified, the electric motor is sent for overhaul to a specialized Workshop of Business partner. If restoration is not possible, a new electric motor with identical technical specifications is procured.</a:t>
            </a: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830D3A39-0B62-48BA-698A-4F8825FFDFBF}"/>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945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9F26-A69E-CF11-FFE6-64B2175DCE2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BC49CC-B3AC-934E-8BE6-9BAD43A70DC8}"/>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1B31062C-743C-F2D2-ABE5-C275F8A83722}"/>
              </a:ext>
            </a:extLst>
          </p:cNvPr>
          <p:cNvSpPr txBox="1">
            <a:spLocks/>
          </p:cNvSpPr>
          <p:nvPr/>
        </p:nvSpPr>
        <p:spPr>
          <a:xfrm>
            <a:off x="14420" y="326984"/>
            <a:ext cx="12192000" cy="591951"/>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0" cap="none" spc="0" normalizeH="0" baseline="0" noProof="0" dirty="0">
                <a:ln>
                  <a:noFill/>
                </a:ln>
                <a:solidFill>
                  <a:srgbClr val="01B1C9"/>
                </a:solidFill>
                <a:effectLst/>
                <a:uLnTx/>
                <a:uFillTx/>
                <a:latin typeface="Calibri"/>
                <a:ea typeface="+mj-ea"/>
                <a:cs typeface="+mj-cs"/>
              </a:rPr>
              <a:t>TECHNICAL REQUIREMENTS FOR BEARINGS</a:t>
            </a:r>
            <a:endParaRPr kumimoji="0" lang="en-US"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449B165D-E9DB-9751-B5E7-0EDED2F43205}"/>
              </a:ext>
            </a:extLst>
          </p:cNvPr>
          <p:cNvSpPr>
            <a:spLocks/>
          </p:cNvSpPr>
          <p:nvPr/>
        </p:nvSpPr>
        <p:spPr bwMode="auto">
          <a:xfrm>
            <a:off x="626075" y="1326619"/>
            <a:ext cx="11186984" cy="389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Requirements to the ball bearings in accordance with ISO R281</a:t>
            </a:r>
            <a:r>
              <a:rPr kumimoji="0" lang="ru-RU"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R281 </a:t>
            </a:r>
            <a:r>
              <a:rPr kumimoji="0" lang="en-GB"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(Ball bearings. Dynamic load rating and </a:t>
            </a:r>
            <a:r>
              <a:rPr lang="en-GB" sz="2000" dirty="0">
                <a:solidFill>
                  <a:srgbClr val="01B1C9"/>
                </a:solidFill>
                <a:latin typeface="Calibri" panose="020F0502020204030204" pitchFamily="34" charset="0"/>
                <a:cs typeface="Calibri" panose="020F0502020204030204" pitchFamily="34" charset="0"/>
              </a:rPr>
              <a:t>rated service life</a:t>
            </a:r>
            <a:r>
              <a:rPr lang="en-US" sz="2000" dirty="0">
                <a:solidFill>
                  <a:srgbClr val="01B1C9"/>
                </a:solidFill>
                <a:latin typeface="Calibri" panose="020F0502020204030204" pitchFamily="34" charset="0"/>
                <a:ea typeface="Calibri" panose="020F0502020204030204" pitchFamily="34" charset="0"/>
                <a:cs typeface="Calibri" panose="020F0502020204030204" pitchFamily="34" charset="0"/>
              </a:rPr>
              <a:t>)</a:t>
            </a:r>
            <a:r>
              <a:rPr kumimoji="0" lang="ru-RU"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ru-RU"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2524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Rolling bearings must be of type C3</a:t>
            </a:r>
            <a:r>
              <a:rPr kumimoji="0" lang="en-US"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ru-RU"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2524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Bearings must have B10 service life of at least 40,000 hours, calculated in accordance with ISO R281</a:t>
            </a:r>
            <a:r>
              <a:rPr kumimoji="0" lang="ru-RU"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90487" marR="0" lvl="0" algn="just" defTabSz="457200" rtl="0" eaLnBrk="1" fontAlgn="auto" latinLnBrk="0" hangingPunct="1">
              <a:lnSpc>
                <a:spcPct val="107000"/>
              </a:lnSpc>
              <a:spcBef>
                <a:spcPts val="0"/>
              </a:spcBef>
              <a:spcAft>
                <a:spcPts val="0"/>
              </a:spcAft>
              <a:buClr>
                <a:srgbClr val="FFC000"/>
              </a:buClr>
              <a:buSzPct val="70000"/>
              <a:tabLst/>
              <a:defRPr/>
            </a:pPr>
            <a:endParaRPr kumimoji="0" lang="ru-RU"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2524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6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ISO 281 is an international standard that specifies methods of calculating the rated service life of rolling bearings based on dynamic loading and operating conditions. It defines the B10 (L10) service life, at which at least 90% of the bearings in a batch are expected to remain operational, taking into account factors such as lubrication, temperature, and contamination. </a:t>
            </a:r>
            <a:r>
              <a:rPr kumimoji="0" lang="ru-RU" sz="16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2" name="Footer Placeholder 1">
            <a:extLst>
              <a:ext uri="{FF2B5EF4-FFF2-40B4-BE49-F238E27FC236}">
                <a16:creationId xmlns:a16="http://schemas.microsoft.com/office/drawing/2014/main" id="{43F40839-9D5C-310C-D06E-5F73B9933E41}"/>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971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88921-9CA2-3A2A-A521-1B7D8FE6F3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10AF7-BDCC-DF18-BB88-B702C071F6AF}"/>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7003A07C-6266-7BF8-9E5E-954565E78308}"/>
              </a:ext>
            </a:extLst>
          </p:cNvPr>
          <p:cNvSpPr txBox="1">
            <a:spLocks/>
          </p:cNvSpPr>
          <p:nvPr/>
        </p:nvSpPr>
        <p:spPr>
          <a:xfrm>
            <a:off x="7210" y="208535"/>
            <a:ext cx="12192000" cy="66208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0" cap="none" spc="0" normalizeH="0" baseline="0" noProof="0" dirty="0">
                <a:ln>
                  <a:noFill/>
                </a:ln>
                <a:solidFill>
                  <a:srgbClr val="01B1C9"/>
                </a:solidFill>
                <a:effectLst/>
                <a:uLnTx/>
                <a:uFillTx/>
                <a:latin typeface="Calibri"/>
                <a:ea typeface="+mj-ea"/>
                <a:cs typeface="+mj-cs"/>
              </a:rPr>
              <a:t>CONSUMPTION FORECAST</a:t>
            </a:r>
            <a:endParaRPr kumimoji="0" lang="ru-RU" sz="3200" b="0" i="0" u="none" strike="noStrike" kern="0" cap="none" spc="0" normalizeH="0" baseline="0" noProof="0" dirty="0">
              <a:ln>
                <a:noFill/>
              </a:ln>
              <a:solidFill>
                <a:srgbClr val="01B1C9"/>
              </a:solidFill>
              <a:effectLst/>
              <a:uLnTx/>
              <a:uFillTx/>
              <a:latin typeface="Calibri"/>
              <a:ea typeface="+mj-ea"/>
              <a:cs typeface="+mj-cs"/>
            </a:endParaRPr>
          </a:p>
        </p:txBody>
      </p:sp>
      <p:sp>
        <p:nvSpPr>
          <p:cNvPr id="6" name="Rectangle 3">
            <a:extLst>
              <a:ext uri="{FF2B5EF4-FFF2-40B4-BE49-F238E27FC236}">
                <a16:creationId xmlns:a16="http://schemas.microsoft.com/office/drawing/2014/main" id="{C971741E-B7B8-9A88-C6A1-FDF0C26D07BE}"/>
              </a:ext>
            </a:extLst>
          </p:cNvPr>
          <p:cNvSpPr>
            <a:spLocks/>
          </p:cNvSpPr>
          <p:nvPr/>
        </p:nvSpPr>
        <p:spPr bwMode="auto">
          <a:xfrm>
            <a:off x="634313" y="1099990"/>
            <a:ext cx="11186984" cy="6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Demand forecast for the most commonly used bearings in maintenance operations:</a:t>
            </a:r>
          </a:p>
        </p:txBody>
      </p:sp>
      <p:graphicFrame>
        <p:nvGraphicFramePr>
          <p:cNvPr id="2" name="Table 1">
            <a:extLst>
              <a:ext uri="{FF2B5EF4-FFF2-40B4-BE49-F238E27FC236}">
                <a16:creationId xmlns:a16="http://schemas.microsoft.com/office/drawing/2014/main" id="{4F80C82B-714F-3903-51CC-050DC0E0176A}"/>
              </a:ext>
            </a:extLst>
          </p:cNvPr>
          <p:cNvGraphicFramePr>
            <a:graphicFrameLocks noGrp="1"/>
          </p:cNvGraphicFramePr>
          <p:nvPr>
            <p:extLst>
              <p:ext uri="{D42A27DB-BD31-4B8C-83A1-F6EECF244321}">
                <p14:modId xmlns:p14="http://schemas.microsoft.com/office/powerpoint/2010/main" val="2334638732"/>
              </p:ext>
            </p:extLst>
          </p:nvPr>
        </p:nvGraphicFramePr>
        <p:xfrm>
          <a:off x="2644345" y="1964620"/>
          <a:ext cx="6221180" cy="4165111"/>
        </p:xfrm>
        <a:graphic>
          <a:graphicData uri="http://schemas.openxmlformats.org/drawingml/2006/table">
            <a:tbl>
              <a:tblPr firstRow="1" firstCol="1" bandRow="1"/>
              <a:tblGrid>
                <a:gridCol w="3125180">
                  <a:extLst>
                    <a:ext uri="{9D8B030D-6E8A-4147-A177-3AD203B41FA5}">
                      <a16:colId xmlns:a16="http://schemas.microsoft.com/office/drawing/2014/main" val="2751423318"/>
                    </a:ext>
                  </a:extLst>
                </a:gridCol>
                <a:gridCol w="3096000">
                  <a:extLst>
                    <a:ext uri="{9D8B030D-6E8A-4147-A177-3AD203B41FA5}">
                      <a16:colId xmlns:a16="http://schemas.microsoft.com/office/drawing/2014/main" val="288609702"/>
                    </a:ext>
                  </a:extLst>
                </a:gridCol>
              </a:tblGrid>
              <a:tr h="455307">
                <a:tc>
                  <a:txBody>
                    <a:bodyPr/>
                    <a:lstStyle/>
                    <a:p>
                      <a:pPr algn="ctr">
                        <a:lnSpc>
                          <a:spcPct val="107000"/>
                        </a:lnSpc>
                        <a:spcAft>
                          <a:spcPts val="800"/>
                        </a:spcAft>
                        <a:buNone/>
                      </a:pPr>
                      <a:r>
                        <a:rPr lang="en-US" sz="1700" b="1" dirty="0">
                          <a:effectLst/>
                          <a:latin typeface="Calibri" panose="020F0502020204030204" pitchFamily="34" charset="0"/>
                          <a:ea typeface="Calibri" panose="020F0502020204030204" pitchFamily="34" charset="0"/>
                          <a:cs typeface="Calibri" panose="020F0502020204030204" pitchFamily="34" charset="0"/>
                        </a:rPr>
                        <a:t>MODEL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741"/>
                    </a:solidFill>
                  </a:tcPr>
                </a:tc>
                <a:tc>
                  <a:txBody>
                    <a:bodyPr/>
                    <a:lstStyle/>
                    <a:p>
                      <a:pPr algn="ctr">
                        <a:lnSpc>
                          <a:spcPct val="107000"/>
                        </a:lnSpc>
                        <a:spcAft>
                          <a:spcPts val="800"/>
                        </a:spcAft>
                        <a:buNone/>
                      </a:pPr>
                      <a:r>
                        <a:rPr lang="ru-RU" sz="1700" b="1" dirty="0">
                          <a:effectLst/>
                          <a:latin typeface="Calibri" panose="020F0502020204030204" pitchFamily="34" charset="0"/>
                          <a:ea typeface="Calibri" panose="020F0502020204030204" pitchFamily="34" charset="0"/>
                          <a:cs typeface="Calibri" panose="020F0502020204030204" pitchFamily="34" charset="0"/>
                        </a:rPr>
                        <a:t>2025-2026</a:t>
                      </a:r>
                      <a:r>
                        <a:rPr lang="en-US" sz="1700" b="1" dirty="0">
                          <a:effectLst/>
                          <a:latin typeface="Calibri" panose="020F0502020204030204" pitchFamily="34" charset="0"/>
                          <a:ea typeface="Calibri" panose="020F0502020204030204" pitchFamily="34" charset="0"/>
                          <a:cs typeface="Calibri" panose="020F0502020204030204" pitchFamily="34" charset="0"/>
                        </a:rPr>
                        <a:t> </a:t>
                      </a:r>
                      <a:r>
                        <a:rPr lang="ru-RU" sz="1700" b="1" dirty="0">
                          <a:effectLst/>
                          <a:latin typeface="Calibri" panose="020F0502020204030204" pitchFamily="34" charset="0"/>
                          <a:ea typeface="Calibri" panose="020F0502020204030204" pitchFamily="34" charset="0"/>
                          <a:cs typeface="Calibri" panose="020F0502020204030204" pitchFamily="34" charset="0"/>
                        </a:rPr>
                        <a:t> (</a:t>
                      </a:r>
                      <a:r>
                        <a:rPr lang="en-US" sz="1700" b="1" dirty="0">
                          <a:effectLst/>
                          <a:latin typeface="Calibri" panose="020F0502020204030204" pitchFamily="34" charset="0"/>
                          <a:ea typeface="Calibri" panose="020F0502020204030204" pitchFamily="34" charset="0"/>
                          <a:cs typeface="Calibri" panose="020F0502020204030204" pitchFamily="34" charset="0"/>
                        </a:rPr>
                        <a:t>quantity, ea</a:t>
                      </a:r>
                      <a:r>
                        <a:rPr lang="ru-RU" sz="1700" b="1" dirty="0">
                          <a:effectLst/>
                          <a:latin typeface="Calibri" panose="020F0502020204030204" pitchFamily="34" charset="0"/>
                          <a:ea typeface="Calibri" panose="020F0502020204030204" pitchFamily="34" charset="0"/>
                          <a:cs typeface="Calibri" panose="020F0502020204030204" pitchFamily="34" charset="0"/>
                        </a:rPr>
                        <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741"/>
                    </a:solidFill>
                  </a:tcPr>
                </a:tc>
                <a:extLst>
                  <a:ext uri="{0D108BD9-81ED-4DB2-BD59-A6C34878D82A}">
                    <a16:rowId xmlns:a16="http://schemas.microsoft.com/office/drawing/2014/main" val="2217983098"/>
                  </a:ext>
                </a:extLst>
              </a:tr>
              <a:tr h="231385">
                <a:tc>
                  <a:txBody>
                    <a:bodyPr/>
                    <a:lstStyle/>
                    <a:p>
                      <a:pP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6203 ZZ C3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110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7314066"/>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6204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88</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2893684"/>
                  </a:ext>
                </a:extLst>
              </a:tr>
              <a:tr h="231385">
                <a:tc>
                  <a:txBody>
                    <a:bodyPr/>
                    <a:lstStyle/>
                    <a:p>
                      <a:pPr>
                        <a:lnSpc>
                          <a:spcPct val="107000"/>
                        </a:lnSpc>
                        <a:spcAft>
                          <a:spcPts val="800"/>
                        </a:spcAft>
                        <a:buNone/>
                      </a:pPr>
                      <a:r>
                        <a:rPr lang="en-US" sz="1700" dirty="0">
                          <a:effectLst/>
                          <a:latin typeface="Calibri" panose="020F0502020204030204" pitchFamily="34" charset="0"/>
                          <a:ea typeface="Calibri" panose="020F0502020204030204" pitchFamily="34" charset="0"/>
                          <a:cs typeface="Calibri" panose="020F0502020204030204" pitchFamily="34" charset="0"/>
                        </a:rPr>
                        <a:t>6206 ZZ C3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70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4878791"/>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6208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dirty="0">
                          <a:effectLst/>
                          <a:latin typeface="Calibri" panose="020F0502020204030204" pitchFamily="34" charset="0"/>
                          <a:ea typeface="Calibri" panose="020F0502020204030204" pitchFamily="34" charset="0"/>
                          <a:cs typeface="Calibri" panose="020F0502020204030204" pitchFamily="34" charset="0"/>
                        </a:rPr>
                        <a:t>36</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325845"/>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6212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dirty="0">
                          <a:effectLst/>
                          <a:latin typeface="Calibri" panose="020F0502020204030204" pitchFamily="34" charset="0"/>
                          <a:ea typeface="Calibri" panose="020F0502020204030204" pitchFamily="34" charset="0"/>
                          <a:cs typeface="Calibri" panose="020F0502020204030204" pitchFamily="34" charset="0"/>
                        </a:rPr>
                        <a:t>40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5528886"/>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6213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2</a:t>
                      </a:r>
                      <a:r>
                        <a:rPr lang="en-US" sz="1700">
                          <a:effectLst/>
                          <a:latin typeface="Calibri" panose="020F0502020204030204" pitchFamily="34" charset="0"/>
                          <a:ea typeface="Calibri" panose="020F0502020204030204" pitchFamily="34" charset="0"/>
                          <a:cs typeface="Calibri" panose="020F0502020204030204" pitchFamily="34" charset="0"/>
                        </a:rPr>
                        <a:t>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8488657"/>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6306 ZZ C3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44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2400545"/>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6308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120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209096"/>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6309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84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5542650"/>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6310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44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7281276"/>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6311 ZZ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22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907157"/>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6312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150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8611845"/>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6313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a:effectLst/>
                          <a:latin typeface="Calibri" panose="020F0502020204030204" pitchFamily="34" charset="0"/>
                          <a:ea typeface="Calibri" panose="020F0502020204030204" pitchFamily="34" charset="0"/>
                          <a:cs typeface="Calibri" panose="020F0502020204030204" pitchFamily="34" charset="0"/>
                        </a:rPr>
                        <a:t>38</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149162"/>
                  </a:ext>
                </a:extLst>
              </a:tr>
              <a:tr h="231385">
                <a:tc>
                  <a:txBody>
                    <a:bodyPr/>
                    <a:lstStyle/>
                    <a:p>
                      <a:pPr>
                        <a:lnSpc>
                          <a:spcPct val="107000"/>
                        </a:lnSpc>
                        <a:spcAft>
                          <a:spcPts val="800"/>
                        </a:spcAft>
                        <a:buNone/>
                      </a:pPr>
                      <a:r>
                        <a:rPr lang="en-US" sz="1700">
                          <a:effectLst/>
                          <a:latin typeface="Calibri" panose="020F0502020204030204" pitchFamily="34" charset="0"/>
                          <a:ea typeface="Calibri" panose="020F0502020204030204" pitchFamily="34" charset="0"/>
                          <a:cs typeface="Calibri" panose="020F0502020204030204" pitchFamily="34" charset="0"/>
                        </a:rPr>
                        <a:t>6319 C3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ru-RU" sz="1700" dirty="0">
                          <a:effectLst/>
                          <a:latin typeface="Calibri" panose="020F0502020204030204" pitchFamily="34" charset="0"/>
                          <a:ea typeface="Calibri" panose="020F0502020204030204" pitchFamily="34" charset="0"/>
                          <a:cs typeface="Calibri" panose="020F0502020204030204" pitchFamily="34" charset="0"/>
                        </a:rPr>
                        <a:t>2</a:t>
                      </a:r>
                      <a:r>
                        <a:rPr lang="en-US" sz="1700" dirty="0">
                          <a:effectLst/>
                          <a:latin typeface="Calibri" panose="020F0502020204030204" pitchFamily="34" charset="0"/>
                          <a:ea typeface="Calibri" panose="020F0502020204030204" pitchFamily="34" charset="0"/>
                          <a:cs typeface="Calibri" panose="020F0502020204030204" pitchFamily="34" charset="0"/>
                        </a:rPr>
                        <a:t>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71" marR="59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504821"/>
                  </a:ext>
                </a:extLst>
              </a:tr>
            </a:tbl>
          </a:graphicData>
        </a:graphic>
      </p:graphicFrame>
      <p:sp>
        <p:nvSpPr>
          <p:cNvPr id="5" name="Footer Placeholder 1">
            <a:extLst>
              <a:ext uri="{FF2B5EF4-FFF2-40B4-BE49-F238E27FC236}">
                <a16:creationId xmlns:a16="http://schemas.microsoft.com/office/drawing/2014/main" id="{E866B73A-7E64-1F8B-85B2-27E310D7A4C2}"/>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9634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722D-C898-5BDF-539B-712E2E18F09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897B0F7-755C-752B-1647-70CE1419BB35}"/>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475F0DD0-82A5-D290-29AA-EEA121E0F567}"/>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8D1F1DBA-8022-8B45-790E-EA177088C990}"/>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23754C7D-A066-7CFC-118D-26DDAEBED6EF}"/>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D870FE08-EFFF-0C18-806F-6D96E1FD9547}"/>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CECCEB88-47AF-01AA-8FE1-74A9E67CC52B}"/>
              </a:ext>
            </a:extLst>
          </p:cNvPr>
          <p:cNvSpPr txBox="1">
            <a:spLocks noGrp="1"/>
          </p:cNvSpPr>
          <p:nvPr>
            <p:ph type="ctrTitle"/>
          </p:nvPr>
        </p:nvSpPr>
        <p:spPr>
          <a:xfrm>
            <a:off x="1578069" y="4324894"/>
            <a:ext cx="4590119" cy="1200329"/>
          </a:xfrm>
          <a:prstGeom prst="rect">
            <a:avLst/>
          </a:prstGeom>
          <a:noFill/>
        </p:spPr>
        <p:txBody>
          <a:bodyPr wrap="square" rtlCol="0">
            <a:spAutoFit/>
          </a:bodyPr>
          <a:lstStyle/>
          <a:p>
            <a:pPr algn="l"/>
            <a:r>
              <a:rPr lang="fr-FR" dirty="0">
                <a:solidFill>
                  <a:schemeClr val="bg1"/>
                </a:solidFill>
                <a:latin typeface="Calibri" panose="020F0502020204030204" pitchFamily="34" charset="0"/>
                <a:cs typeface="Calibri" panose="020F0502020204030204" pitchFamily="34" charset="0"/>
              </a:rPr>
              <a:t>Maintenance &amp; </a:t>
            </a:r>
            <a:br>
              <a:rPr lang="fr-FR" dirty="0">
                <a:solidFill>
                  <a:schemeClr val="bg1"/>
                </a:solidFill>
                <a:latin typeface="Calibri" panose="020F0502020204030204" pitchFamily="34" charset="0"/>
                <a:cs typeface="Calibri" panose="020F0502020204030204" pitchFamily="34" charset="0"/>
              </a:rPr>
            </a:br>
            <a:r>
              <a:rPr lang="fr-FR" dirty="0">
                <a:solidFill>
                  <a:schemeClr val="bg1"/>
                </a:solidFill>
                <a:latin typeface="Calibri" panose="020F0502020204030204" pitchFamily="34" charset="0"/>
                <a:cs typeface="Calibri" panose="020F0502020204030204" pitchFamily="34" charset="0"/>
              </a:rPr>
              <a:t>Spare Parts </a:t>
            </a:r>
            <a:r>
              <a:rPr lang="fr-FR" dirty="0" err="1">
                <a:solidFill>
                  <a:schemeClr val="bg1"/>
                </a:solidFill>
                <a:latin typeface="Calibri" panose="020F0502020204030204" pitchFamily="34" charset="0"/>
                <a:cs typeface="Calibri" panose="020F0502020204030204" pitchFamily="34" charset="0"/>
              </a:rPr>
              <a:t>Strategy</a:t>
            </a:r>
            <a:r>
              <a:rPr lang="fr-FR"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1491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002D-4125-4107-B58C-AFCBDF229028}"/>
              </a:ext>
            </a:extLst>
          </p:cNvPr>
          <p:cNvSpPr>
            <a:spLocks noGrp="1"/>
          </p:cNvSpPr>
          <p:nvPr>
            <p:ph type="title"/>
          </p:nvPr>
        </p:nvSpPr>
        <p:spPr/>
        <p:txBody>
          <a:bodyPr/>
          <a:lstStyle/>
          <a:p>
            <a:r>
              <a:rPr lang="en-US" b="0" dirty="0">
                <a:latin typeface="Calibri" panose="020F0502020204030204" pitchFamily="34" charset="0"/>
                <a:ea typeface="Calibri" panose="020F0502020204030204" pitchFamily="34" charset="0"/>
                <a:cs typeface="Calibri" panose="020F0502020204030204" pitchFamily="34" charset="0"/>
              </a:rPr>
              <a:t>Content</a:t>
            </a:r>
            <a:endParaRPr lang="en-GB" b="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401AF4F-6281-4E60-93AA-34B93B824E29}"/>
              </a:ext>
            </a:extLst>
          </p:cNvPr>
          <p:cNvSpPr>
            <a:spLocks noGrp="1"/>
          </p:cNvSpPr>
          <p:nvPr>
            <p:ph type="sldNum" sz="quarter" idx="12"/>
          </p:nvPr>
        </p:nvSpPr>
        <p:spPr/>
        <p:txBody>
          <a:bodyPr/>
          <a:lstStyle/>
          <a:p>
            <a:fld id="{A1EA0EE8-F7EB-4374-9F2A-CCC72ADA4E99}" type="slidenum">
              <a:rPr lang="en-GB" smtClean="0"/>
              <a:pPr/>
              <a:t>14</a:t>
            </a:fld>
            <a:endParaRPr lang="en-GB" dirty="0"/>
          </a:p>
        </p:txBody>
      </p:sp>
      <p:sp>
        <p:nvSpPr>
          <p:cNvPr id="6" name="TextBox 5">
            <a:extLst>
              <a:ext uri="{FF2B5EF4-FFF2-40B4-BE49-F238E27FC236}">
                <a16:creationId xmlns:a16="http://schemas.microsoft.com/office/drawing/2014/main" id="{10920860-12E4-4D3D-A993-D7D531DE5907}"/>
              </a:ext>
            </a:extLst>
          </p:cNvPr>
          <p:cNvSpPr txBox="1"/>
          <p:nvPr/>
        </p:nvSpPr>
        <p:spPr>
          <a:xfrm>
            <a:off x="467591" y="1344706"/>
            <a:ext cx="11186527" cy="3046988"/>
          </a:xfrm>
          <a:prstGeom prst="rect">
            <a:avLst/>
          </a:prstGeom>
          <a:noFill/>
        </p:spPr>
        <p:txBody>
          <a:bodyPr wrap="square" rtlCol="0">
            <a:spAutoFit/>
          </a:bodyPr>
          <a:lstStyle/>
          <a:p>
            <a:pPr marL="514350" indent="-514350" algn="l">
              <a:buAutoNum type="arabicPeriod"/>
            </a:pPr>
            <a:r>
              <a:rPr lang="en-US" sz="3200" dirty="0">
                <a:solidFill>
                  <a:schemeClr val="accent1"/>
                </a:solidFill>
              </a:rPr>
              <a:t>Summary</a:t>
            </a:r>
          </a:p>
          <a:p>
            <a:pPr marL="514350" indent="-514350" algn="l">
              <a:buAutoNum type="arabicPeriod"/>
            </a:pPr>
            <a:r>
              <a:rPr lang="en-US" sz="3200" dirty="0">
                <a:solidFill>
                  <a:schemeClr val="accent1"/>
                </a:solidFill>
              </a:rPr>
              <a:t>Gas Turbines - Maintenance activities</a:t>
            </a:r>
          </a:p>
          <a:p>
            <a:pPr marL="514350" indent="-514350">
              <a:buFontTx/>
              <a:buAutoNum type="arabicPeriod"/>
            </a:pPr>
            <a:r>
              <a:rPr lang="en-US" sz="3200" dirty="0">
                <a:solidFill>
                  <a:schemeClr val="accent1"/>
                </a:solidFill>
              </a:rPr>
              <a:t>Steam Turbines - Maintenance activities</a:t>
            </a:r>
          </a:p>
          <a:p>
            <a:pPr marL="514350" indent="-514350" algn="l">
              <a:buAutoNum type="arabicPeriod"/>
            </a:pPr>
            <a:r>
              <a:rPr lang="en-US" sz="3200" dirty="0">
                <a:solidFill>
                  <a:schemeClr val="accent1"/>
                </a:solidFill>
              </a:rPr>
              <a:t>Diesel Engines – Maintenance activities</a:t>
            </a:r>
          </a:p>
          <a:p>
            <a:pPr marL="514350" indent="-514350" algn="l">
              <a:buAutoNum type="arabicPeriod"/>
            </a:pPr>
            <a:r>
              <a:rPr lang="en-US" sz="3200" dirty="0">
                <a:solidFill>
                  <a:schemeClr val="accent1"/>
                </a:solidFill>
              </a:rPr>
              <a:t>Gear Boxes – Maintenance activities</a:t>
            </a:r>
          </a:p>
          <a:p>
            <a:pPr marL="514350" indent="-514350" algn="l">
              <a:buAutoNum type="arabicPeriod"/>
            </a:pPr>
            <a:endParaRPr lang="en-GB" sz="3200" dirty="0">
              <a:solidFill>
                <a:schemeClr val="accent1"/>
              </a:solidFill>
            </a:endParaRPr>
          </a:p>
        </p:txBody>
      </p:sp>
      <p:sp>
        <p:nvSpPr>
          <p:cNvPr id="3" name="Footer Placeholder 1">
            <a:extLst>
              <a:ext uri="{FF2B5EF4-FFF2-40B4-BE49-F238E27FC236}">
                <a16:creationId xmlns:a16="http://schemas.microsoft.com/office/drawing/2014/main" id="{E40CF0F5-EAC1-D432-8A0B-EAF095D6032A}"/>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06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002D-4125-4107-B58C-AFCBDF229028}"/>
              </a:ext>
            </a:extLst>
          </p:cNvPr>
          <p:cNvSpPr>
            <a:spLocks noGrp="1"/>
          </p:cNvSpPr>
          <p:nvPr>
            <p:ph type="title"/>
          </p:nvPr>
        </p:nvSpPr>
        <p:spPr>
          <a:xfrm>
            <a:off x="0" y="403225"/>
            <a:ext cx="12191999" cy="473075"/>
          </a:xfrm>
        </p:spPr>
        <p:txBody>
          <a:bodyPr/>
          <a:lstStyle/>
          <a:p>
            <a:r>
              <a:rPr lang="en-GB" sz="3400" dirty="0">
                <a:solidFill>
                  <a:schemeClr val="accent1"/>
                </a:solidFill>
              </a:rPr>
              <a:t>CONTENT SUMMARY</a:t>
            </a:r>
          </a:p>
        </p:txBody>
      </p:sp>
      <p:sp>
        <p:nvSpPr>
          <p:cNvPr id="5" name="Slide Number Placeholder 4">
            <a:extLst>
              <a:ext uri="{FF2B5EF4-FFF2-40B4-BE49-F238E27FC236}">
                <a16:creationId xmlns:a16="http://schemas.microsoft.com/office/drawing/2014/main" id="{F401AF4F-6281-4E60-93AA-34B93B824E29}"/>
              </a:ext>
            </a:extLst>
          </p:cNvPr>
          <p:cNvSpPr>
            <a:spLocks noGrp="1"/>
          </p:cNvSpPr>
          <p:nvPr>
            <p:ph type="sldNum" sz="quarter" idx="12"/>
          </p:nvPr>
        </p:nvSpPr>
        <p:spPr/>
        <p:txBody>
          <a:bodyPr/>
          <a:lstStyle/>
          <a:p>
            <a:fld id="{A1EA0EE8-F7EB-4374-9F2A-CCC72ADA4E99}" type="slidenum">
              <a:rPr lang="en-GB" smtClean="0"/>
              <a:pPr/>
              <a:t>15</a:t>
            </a:fld>
            <a:endParaRPr lang="en-GB" dirty="0"/>
          </a:p>
        </p:txBody>
      </p:sp>
      <p:sp>
        <p:nvSpPr>
          <p:cNvPr id="6" name="TextBox 5">
            <a:extLst>
              <a:ext uri="{FF2B5EF4-FFF2-40B4-BE49-F238E27FC236}">
                <a16:creationId xmlns:a16="http://schemas.microsoft.com/office/drawing/2014/main" id="{10920860-12E4-4D3D-A993-D7D531DE5907}"/>
              </a:ext>
            </a:extLst>
          </p:cNvPr>
          <p:cNvSpPr txBox="1"/>
          <p:nvPr/>
        </p:nvSpPr>
        <p:spPr>
          <a:xfrm>
            <a:off x="467591" y="1344706"/>
            <a:ext cx="11186527" cy="3416320"/>
          </a:xfrm>
          <a:prstGeom prst="rect">
            <a:avLst/>
          </a:prstGeom>
          <a:noFill/>
        </p:spPr>
        <p:txBody>
          <a:bodyPr wrap="square" rtlCol="0">
            <a:spAutoFit/>
          </a:bodyPr>
          <a:lstStyle/>
          <a:p>
            <a:pPr algn="l"/>
            <a:r>
              <a:rPr lang="en-GB" sz="2400" dirty="0">
                <a:solidFill>
                  <a:schemeClr val="accent1"/>
                </a:solidFill>
              </a:rPr>
              <a:t>Maintenance &amp; Spare Parts Strategy:</a:t>
            </a:r>
          </a:p>
          <a:p>
            <a:pPr marL="342900" indent="-342900" algn="l">
              <a:buClr>
                <a:srgbClr val="FFC000"/>
              </a:buClr>
              <a:buFont typeface="Wingdings" panose="05000000000000000000" pitchFamily="2" charset="2"/>
              <a:buChar char="§"/>
            </a:pPr>
            <a:r>
              <a:rPr lang="en-GB" sz="2400" dirty="0">
                <a:solidFill>
                  <a:schemeClr val="accent1"/>
                </a:solidFill>
              </a:rPr>
              <a:t>Overview of strategies and alignment with local content requirements.</a:t>
            </a:r>
          </a:p>
          <a:p>
            <a:pPr marL="342900" indent="-342900" algn="l">
              <a:buClr>
                <a:srgbClr val="FFC000"/>
              </a:buClr>
              <a:buFont typeface="Wingdings" panose="05000000000000000000" pitchFamily="2" charset="2"/>
              <a:buChar char="§"/>
            </a:pPr>
            <a:r>
              <a:rPr lang="en-GB" sz="2400" dirty="0">
                <a:solidFill>
                  <a:schemeClr val="accent1"/>
                </a:solidFill>
              </a:rPr>
              <a:t>Equipment Overviews &amp; Maintenance</a:t>
            </a:r>
          </a:p>
          <a:p>
            <a:pPr marL="809625" indent="-184150" algn="l">
              <a:buClr>
                <a:srgbClr val="FFC000"/>
              </a:buClr>
              <a:buSzPct val="70000"/>
              <a:buFont typeface="Wingdings" panose="05000000000000000000" pitchFamily="2" charset="2"/>
              <a:buChar char="§"/>
            </a:pPr>
            <a:r>
              <a:rPr lang="en-GB" sz="2400" dirty="0">
                <a:solidFill>
                  <a:schemeClr val="accent1"/>
                </a:solidFill>
              </a:rPr>
              <a:t>Gas Turbines (MS5002D, PG6561B)</a:t>
            </a:r>
          </a:p>
          <a:p>
            <a:pPr marL="809625" indent="-184150" algn="l">
              <a:buClr>
                <a:srgbClr val="FFC000"/>
              </a:buClr>
              <a:buSzPct val="70000"/>
              <a:buFont typeface="Wingdings" panose="05000000000000000000" pitchFamily="2" charset="2"/>
              <a:buChar char="§"/>
            </a:pPr>
            <a:r>
              <a:rPr lang="en-GB" sz="2400" dirty="0">
                <a:solidFill>
                  <a:schemeClr val="accent1"/>
                </a:solidFill>
              </a:rPr>
              <a:t>Steam Turbines (353T, 503E)</a:t>
            </a:r>
          </a:p>
          <a:p>
            <a:pPr marL="809625" indent="-184150" algn="l">
              <a:buClr>
                <a:srgbClr val="FFC000"/>
              </a:buClr>
              <a:buSzPct val="70000"/>
              <a:buFont typeface="Wingdings" panose="05000000000000000000" pitchFamily="2" charset="2"/>
              <a:buChar char="§"/>
            </a:pPr>
            <a:r>
              <a:rPr lang="en-GB" sz="2400" dirty="0">
                <a:solidFill>
                  <a:schemeClr val="accent1"/>
                </a:solidFill>
              </a:rPr>
              <a:t>Diesel Engines</a:t>
            </a:r>
          </a:p>
          <a:p>
            <a:pPr marL="809625" indent="-184150" algn="l">
              <a:buClr>
                <a:srgbClr val="FFC000"/>
              </a:buClr>
              <a:buSzPct val="70000"/>
              <a:buFont typeface="Wingdings" panose="05000000000000000000" pitchFamily="2" charset="2"/>
              <a:buChar char="§"/>
            </a:pPr>
            <a:r>
              <a:rPr lang="en-GB" sz="2400" dirty="0">
                <a:solidFill>
                  <a:schemeClr val="accent1"/>
                </a:solidFill>
              </a:rPr>
              <a:t>Gearboxes (</a:t>
            </a:r>
            <a:r>
              <a:rPr lang="en-GB" sz="2400" dirty="0" err="1">
                <a:solidFill>
                  <a:schemeClr val="accent1"/>
                </a:solidFill>
              </a:rPr>
              <a:t>Flender</a:t>
            </a:r>
            <a:r>
              <a:rPr lang="en-GB" sz="2400" dirty="0">
                <a:solidFill>
                  <a:schemeClr val="accent1"/>
                </a:solidFill>
              </a:rPr>
              <a:t>, MAAG, Voith)</a:t>
            </a:r>
          </a:p>
          <a:p>
            <a:pPr algn="l"/>
            <a:endParaRPr lang="en-GB" sz="2400" dirty="0">
              <a:solidFill>
                <a:schemeClr val="accent1"/>
              </a:solidFill>
            </a:endParaRPr>
          </a:p>
          <a:p>
            <a:pPr algn="l"/>
            <a:r>
              <a:rPr lang="en-GB" sz="2400" dirty="0">
                <a:solidFill>
                  <a:schemeClr val="accent1"/>
                </a:solidFill>
              </a:rPr>
              <a:t>Each section includes general overviews and maintenance activities.</a:t>
            </a:r>
          </a:p>
        </p:txBody>
      </p:sp>
      <p:sp>
        <p:nvSpPr>
          <p:cNvPr id="3" name="Footer Placeholder 1">
            <a:extLst>
              <a:ext uri="{FF2B5EF4-FFF2-40B4-BE49-F238E27FC236}">
                <a16:creationId xmlns:a16="http://schemas.microsoft.com/office/drawing/2014/main" id="{0707D094-B466-E2B7-E028-0001135E06D9}"/>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082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69" y="4841657"/>
            <a:ext cx="6759779" cy="646331"/>
          </a:xfrm>
          <a:prstGeom prst="rect">
            <a:avLst/>
          </a:prstGeom>
          <a:noFill/>
        </p:spPr>
        <p:txBody>
          <a:bodyPr wrap="square" rtlCol="0">
            <a:spAutoFit/>
          </a:bodyPr>
          <a:lstStyle/>
          <a:p>
            <a:pPr algn="l"/>
            <a:r>
              <a:rPr lang="en-GB" dirty="0"/>
              <a:t>KPO </a:t>
            </a:r>
            <a:r>
              <a:rPr lang="en-US" dirty="0"/>
              <a:t>Gas</a:t>
            </a:r>
            <a:r>
              <a:rPr lang="en-GB" dirty="0"/>
              <a:t> Turbines Overview</a:t>
            </a:r>
            <a:endParaRPr lang="en-GB" sz="48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1</a:t>
            </a:r>
            <a:endParaRPr lang="en-GB" sz="5400" b="1" dirty="0">
              <a:solidFill>
                <a:schemeClr val="bg1"/>
              </a:solidFill>
            </a:endParaRPr>
          </a:p>
        </p:txBody>
      </p:sp>
    </p:spTree>
    <p:extLst>
      <p:ext uri="{BB962C8B-B14F-4D97-AF65-F5344CB8AC3E}">
        <p14:creationId xmlns:p14="http://schemas.microsoft.com/office/powerpoint/2010/main" val="420581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17</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GAS TURBINE OVERVIEW</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5C4AB95C-53D6-47A7-A008-BC30D28977F4}"/>
              </a:ext>
            </a:extLst>
          </p:cNvPr>
          <p:cNvGraphicFramePr>
            <a:graphicFrameLocks noGrp="1"/>
          </p:cNvGraphicFramePr>
          <p:nvPr>
            <p:extLst>
              <p:ext uri="{D42A27DB-BD31-4B8C-83A1-F6EECF244321}">
                <p14:modId xmlns:p14="http://schemas.microsoft.com/office/powerpoint/2010/main" val="4179993300"/>
              </p:ext>
            </p:extLst>
          </p:nvPr>
        </p:nvGraphicFramePr>
        <p:xfrm>
          <a:off x="1120345" y="1410987"/>
          <a:ext cx="9951309" cy="1112520"/>
        </p:xfrm>
        <a:graphic>
          <a:graphicData uri="http://schemas.openxmlformats.org/drawingml/2006/table">
            <a:tbl>
              <a:tblPr firstRow="1" bandRow="1">
                <a:tableStyleId>{5C22544A-7EE6-4342-B048-85BDC9FD1C3A}</a:tableStyleId>
              </a:tblPr>
              <a:tblGrid>
                <a:gridCol w="3130379">
                  <a:extLst>
                    <a:ext uri="{9D8B030D-6E8A-4147-A177-3AD203B41FA5}">
                      <a16:colId xmlns:a16="http://schemas.microsoft.com/office/drawing/2014/main" val="566387943"/>
                    </a:ext>
                  </a:extLst>
                </a:gridCol>
                <a:gridCol w="3982957">
                  <a:extLst>
                    <a:ext uri="{9D8B030D-6E8A-4147-A177-3AD203B41FA5}">
                      <a16:colId xmlns:a16="http://schemas.microsoft.com/office/drawing/2014/main" val="608389155"/>
                    </a:ext>
                  </a:extLst>
                </a:gridCol>
                <a:gridCol w="2837973">
                  <a:extLst>
                    <a:ext uri="{9D8B030D-6E8A-4147-A177-3AD203B41FA5}">
                      <a16:colId xmlns:a16="http://schemas.microsoft.com/office/drawing/2014/main" val="1702471229"/>
                    </a:ext>
                  </a:extLst>
                </a:gridCol>
              </a:tblGrid>
              <a:tr h="370840">
                <a:tc>
                  <a:txBody>
                    <a:bodyPr/>
                    <a:lstStyle/>
                    <a:p>
                      <a:pPr algn="ctr"/>
                      <a:r>
                        <a:rPr lang="en-US" dirty="0"/>
                        <a:t>OEM</a:t>
                      </a:r>
                      <a:endParaRPr lang="en-GB" dirty="0"/>
                    </a:p>
                  </a:txBody>
                  <a:tcPr anchor="ctr"/>
                </a:tc>
                <a:tc>
                  <a:txBody>
                    <a:bodyPr/>
                    <a:lstStyle/>
                    <a:p>
                      <a:pPr algn="ctr"/>
                      <a:r>
                        <a:rPr lang="en-US" dirty="0"/>
                        <a:t>Type</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Power Range</a:t>
                      </a:r>
                      <a:endParaRPr lang="en-GB" dirty="0"/>
                    </a:p>
                  </a:txBody>
                  <a:tcPr anchor="ctr"/>
                </a:tc>
                <a:extLst>
                  <a:ext uri="{0D108BD9-81ED-4DB2-BD59-A6C34878D82A}">
                    <a16:rowId xmlns:a16="http://schemas.microsoft.com/office/drawing/2014/main" val="1418895034"/>
                  </a:ext>
                </a:extLst>
              </a:tr>
              <a:tr h="370840">
                <a:tc>
                  <a:txBody>
                    <a:bodyPr/>
                    <a:lstStyle/>
                    <a:p>
                      <a:pPr algn="l"/>
                      <a:r>
                        <a:rPr lang="en-US" dirty="0"/>
                        <a:t>G</a:t>
                      </a:r>
                      <a:r>
                        <a:rPr lang="en-GB" dirty="0" err="1"/>
                        <a:t>eneral</a:t>
                      </a:r>
                      <a:r>
                        <a:rPr lang="en-GB" dirty="0"/>
                        <a:t> Electric (x5)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MS5002D dual shaft*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32.5MW</a:t>
                      </a:r>
                    </a:p>
                  </a:txBody>
                  <a:tcPr anchor="ctr"/>
                </a:tc>
                <a:extLst>
                  <a:ext uri="{0D108BD9-81ED-4DB2-BD59-A6C34878D82A}">
                    <a16:rowId xmlns:a16="http://schemas.microsoft.com/office/drawing/2014/main" val="3641880406"/>
                  </a:ext>
                </a:extLst>
              </a:tr>
              <a:tr h="370840">
                <a:tc>
                  <a:txBody>
                    <a:bodyPr/>
                    <a:lstStyle/>
                    <a:p>
                      <a:pPr algn="l"/>
                      <a:r>
                        <a:rPr lang="en-US" dirty="0"/>
                        <a:t>G</a:t>
                      </a:r>
                      <a:r>
                        <a:rPr lang="en-GB" dirty="0" err="1"/>
                        <a:t>eneral</a:t>
                      </a:r>
                      <a:r>
                        <a:rPr lang="en-GB" dirty="0"/>
                        <a:t> Electric (x4)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PG6561B single shaft*</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3</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6.3MW</a:t>
                      </a:r>
                    </a:p>
                  </a:txBody>
                  <a:tcPr anchor="ctr"/>
                </a:tc>
                <a:extLst>
                  <a:ext uri="{0D108BD9-81ED-4DB2-BD59-A6C34878D82A}">
                    <a16:rowId xmlns:a16="http://schemas.microsoft.com/office/drawing/2014/main" val="1846162113"/>
                  </a:ext>
                </a:extLst>
              </a:tr>
            </a:tbl>
          </a:graphicData>
        </a:graphic>
      </p:graphicFrame>
      <p:pic>
        <p:nvPicPr>
          <p:cNvPr id="1026" name="Picture 2" descr="Frame 5 MS5002D">
            <a:extLst>
              <a:ext uri="{FF2B5EF4-FFF2-40B4-BE49-F238E27FC236}">
                <a16:creationId xmlns:a16="http://schemas.microsoft.com/office/drawing/2014/main" id="{CE21357C-05F1-4AE3-BB5B-CB27474BD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5" y="3587765"/>
            <a:ext cx="4883236" cy="2554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9E3DC1-2379-4993-A39D-D5A95C5C0127}"/>
              </a:ext>
            </a:extLst>
          </p:cNvPr>
          <p:cNvSpPr txBox="1"/>
          <p:nvPr/>
        </p:nvSpPr>
        <p:spPr>
          <a:xfrm>
            <a:off x="521555" y="2991607"/>
            <a:ext cx="4883236" cy="584775"/>
          </a:xfrm>
          <a:prstGeom prst="rect">
            <a:avLst/>
          </a:prstGeom>
          <a:noFill/>
        </p:spPr>
        <p:txBody>
          <a:bodyPr wrap="square" rtlCol="0">
            <a:spAutoFit/>
          </a:bodyPr>
          <a:lstStyle/>
          <a:p>
            <a:pPr algn="ctr"/>
            <a:r>
              <a:rPr lang="en-US" sz="3200" dirty="0">
                <a:solidFill>
                  <a:schemeClr val="accent1"/>
                </a:solidFill>
              </a:rPr>
              <a:t>G .T. MS5002D</a:t>
            </a:r>
            <a:endParaRPr lang="en-GB" sz="3200" dirty="0">
              <a:solidFill>
                <a:schemeClr val="accent1"/>
              </a:solidFill>
            </a:endParaRPr>
          </a:p>
        </p:txBody>
      </p:sp>
      <p:pic>
        <p:nvPicPr>
          <p:cNvPr id="1028" name="Picture 4" descr="Frame 6/1B Fuel Flexibility">
            <a:extLst>
              <a:ext uri="{FF2B5EF4-FFF2-40B4-BE49-F238E27FC236}">
                <a16:creationId xmlns:a16="http://schemas.microsoft.com/office/drawing/2014/main" id="{81BF49C0-BF04-40CA-93DB-F0F9D3824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555" y="3576382"/>
            <a:ext cx="4883236" cy="25541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960C18-C6C1-4FFA-B66F-41DA950BF2AB}"/>
              </a:ext>
            </a:extLst>
          </p:cNvPr>
          <p:cNvSpPr txBox="1"/>
          <p:nvPr/>
        </p:nvSpPr>
        <p:spPr>
          <a:xfrm>
            <a:off x="6754555" y="2991607"/>
            <a:ext cx="4883236" cy="584775"/>
          </a:xfrm>
          <a:prstGeom prst="rect">
            <a:avLst/>
          </a:prstGeom>
          <a:noFill/>
        </p:spPr>
        <p:txBody>
          <a:bodyPr wrap="square" rtlCol="0">
            <a:spAutoFit/>
          </a:bodyPr>
          <a:lstStyle/>
          <a:p>
            <a:pPr algn="ctr"/>
            <a:r>
              <a:rPr lang="en-US" sz="3200" dirty="0">
                <a:solidFill>
                  <a:schemeClr val="accent1"/>
                </a:solidFill>
              </a:rPr>
              <a:t>G .T. PG6561B</a:t>
            </a:r>
            <a:endParaRPr lang="en-GB" sz="3200" dirty="0">
              <a:solidFill>
                <a:schemeClr val="accent1"/>
              </a:solidFill>
            </a:endParaRPr>
          </a:p>
        </p:txBody>
      </p:sp>
      <p:sp>
        <p:nvSpPr>
          <p:cNvPr id="2" name="Footer Placeholder 1">
            <a:extLst>
              <a:ext uri="{FF2B5EF4-FFF2-40B4-BE49-F238E27FC236}">
                <a16:creationId xmlns:a16="http://schemas.microsoft.com/office/drawing/2014/main" id="{C1BF3384-B0D4-99C3-1856-4003A7797606}"/>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1193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18</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5917" y="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MAINTENANCE ACTIVITIES ON THE </a:t>
            </a:r>
          </a:p>
          <a:p>
            <a:r>
              <a:rPr lang="en-US" sz="3200" dirty="0">
                <a:solidFill>
                  <a:srgbClr val="01B1C9"/>
                </a:solidFill>
                <a:latin typeface="Calibri" panose="020F0502020204030204" pitchFamily="34" charset="0"/>
                <a:cs typeface="Calibri" panose="020F0502020204030204" pitchFamily="34" charset="0"/>
              </a:rPr>
              <a:t>GAS TURBINE MS5002D</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3473081145"/>
              </p:ext>
            </p:extLst>
          </p:nvPr>
        </p:nvGraphicFramePr>
        <p:xfrm>
          <a:off x="3050870" y="1171403"/>
          <a:ext cx="6090259" cy="4907280"/>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1278081">
                <a:tc>
                  <a:txBody>
                    <a:bodyPr/>
                    <a:lstStyle/>
                    <a:p>
                      <a:pPr algn="ctr"/>
                      <a:r>
                        <a:rPr lang="en-US" sz="1400" dirty="0"/>
                        <a:t>LTPI </a:t>
                      </a:r>
                    </a:p>
                    <a:p>
                      <a:pPr algn="ctr"/>
                      <a:r>
                        <a:rPr lang="en-US" sz="1400" dirty="0"/>
                        <a:t>Liner &amp; Transition pieces inspections</a:t>
                      </a:r>
                      <a:endParaRPr lang="en-GB" sz="1400" dirty="0"/>
                    </a:p>
                  </a:txBody>
                  <a:tcPr anchor="ctr"/>
                </a:tc>
                <a:tc>
                  <a:txBody>
                    <a:bodyPr/>
                    <a:lstStyle/>
                    <a:p>
                      <a:pPr algn="ctr"/>
                      <a:r>
                        <a:rPr lang="en-US" sz="1400" dirty="0"/>
                        <a:t>24 k HRS</a:t>
                      </a:r>
                    </a:p>
                    <a:p>
                      <a:pPr algn="ctr"/>
                      <a:r>
                        <a:rPr lang="en-US" sz="1400" dirty="0"/>
                        <a:t>Will be combined with HGPI</a:t>
                      </a:r>
                      <a:endParaRPr lang="en-GB" sz="1400" dirty="0"/>
                    </a:p>
                  </a:txBody>
                  <a:tcPr anchor="ctr"/>
                </a:tc>
                <a:tc>
                  <a:txBody>
                    <a:bodyPr/>
                    <a:lstStyle/>
                    <a:p>
                      <a:pPr algn="ctr"/>
                      <a:r>
                        <a:rPr lang="en-GB" sz="1400" dirty="0"/>
                        <a:t>Cap &amp; Liner </a:t>
                      </a:r>
                    </a:p>
                    <a:p>
                      <a:pPr algn="ctr"/>
                      <a:r>
                        <a:rPr lang="en-GB" sz="1400" dirty="0"/>
                        <a:t>Transition Pieces</a:t>
                      </a:r>
                    </a:p>
                    <a:p>
                      <a:pPr algn="ctr"/>
                      <a:r>
                        <a:rPr lang="en-GB" sz="1400" dirty="0"/>
                        <a:t>Primary Burners</a:t>
                      </a:r>
                    </a:p>
                    <a:p>
                      <a:pPr algn="ctr"/>
                      <a:r>
                        <a:rPr lang="en-GB" sz="1400" dirty="0"/>
                        <a:t>Secondary Burners</a:t>
                      </a:r>
                    </a:p>
                    <a:p>
                      <a:pPr algn="ctr"/>
                      <a:r>
                        <a:rPr lang="en-GB" sz="1400" dirty="0"/>
                        <a:t>Cross Fire Tubes</a:t>
                      </a:r>
                    </a:p>
                    <a:p>
                      <a:pPr algn="ctr"/>
                      <a:r>
                        <a:rPr lang="en-GB" sz="1400" dirty="0"/>
                        <a:t>Consumables</a:t>
                      </a:r>
                    </a:p>
                  </a:txBody>
                  <a:tcPr anchor="ctr"/>
                </a:tc>
                <a:extLst>
                  <a:ext uri="{0D108BD9-81ED-4DB2-BD59-A6C34878D82A}">
                    <a16:rowId xmlns:a16="http://schemas.microsoft.com/office/drawing/2014/main" val="1156134538"/>
                  </a:ext>
                </a:extLst>
              </a:tr>
              <a:tr h="992818">
                <a:tc>
                  <a:txBody>
                    <a:bodyPr/>
                    <a:lstStyle/>
                    <a:p>
                      <a:pPr algn="ctr"/>
                      <a:r>
                        <a:rPr lang="en-US" sz="1400" dirty="0"/>
                        <a:t>HGPI</a:t>
                      </a:r>
                    </a:p>
                    <a:p>
                      <a:pPr algn="ctr"/>
                      <a:r>
                        <a:rPr lang="en-US" sz="1400" dirty="0"/>
                        <a:t>Hot Gas Inspections</a:t>
                      </a:r>
                      <a:endParaRPr lang="en-GB" sz="1400" dirty="0"/>
                    </a:p>
                  </a:txBody>
                  <a:tcPr anchor="ctr"/>
                </a:tc>
                <a:tc>
                  <a:txBody>
                    <a:bodyPr/>
                    <a:lstStyle/>
                    <a:p>
                      <a:pPr algn="ctr"/>
                      <a:r>
                        <a:rPr lang="en-US" sz="1400" dirty="0"/>
                        <a:t>32 k HRS</a:t>
                      </a:r>
                      <a:endParaRPr lang="en-GB" sz="1400" dirty="0"/>
                    </a:p>
                  </a:txBody>
                  <a:tcPr anchor="ctr"/>
                </a:tc>
                <a:tc>
                  <a:txBody>
                    <a:bodyPr/>
                    <a:lstStyle/>
                    <a:p>
                      <a:pPr algn="ctr"/>
                      <a:r>
                        <a:rPr lang="en-US" sz="1400" dirty="0"/>
                        <a:t>LTPI spares*</a:t>
                      </a:r>
                      <a:br>
                        <a:rPr lang="en-US" sz="1400" dirty="0"/>
                      </a:br>
                      <a:r>
                        <a:rPr lang="en-US" sz="1400" dirty="0"/>
                        <a:t>+</a:t>
                      </a:r>
                    </a:p>
                    <a:p>
                      <a:pPr algn="ctr"/>
                      <a:r>
                        <a:rPr lang="en-GB" sz="1400" dirty="0"/>
                        <a:t>1st Stage Nozzle Set</a:t>
                      </a:r>
                    </a:p>
                    <a:p>
                      <a:pPr algn="ctr"/>
                      <a:r>
                        <a:rPr lang="en-GB" sz="1400" dirty="0"/>
                        <a:t>1st Stage Bucket</a:t>
                      </a:r>
                    </a:p>
                    <a:p>
                      <a:pPr algn="ctr"/>
                      <a:r>
                        <a:rPr lang="en-GB" sz="1400" dirty="0"/>
                        <a:t>1st Stage Cover Plate Set</a:t>
                      </a:r>
                    </a:p>
                    <a:p>
                      <a:pPr algn="ctr"/>
                      <a:r>
                        <a:rPr lang="en-GB" sz="1400" dirty="0"/>
                        <a:t>1st Stage Shroud Set</a:t>
                      </a:r>
                    </a:p>
                    <a:p>
                      <a:pPr algn="ctr"/>
                      <a:r>
                        <a:rPr lang="en-GB" sz="1400" dirty="0"/>
                        <a:t>Consumables</a:t>
                      </a:r>
                    </a:p>
                  </a:txBody>
                  <a:tcPr anchor="ctr"/>
                </a:tc>
                <a:extLst>
                  <a:ext uri="{0D108BD9-81ED-4DB2-BD59-A6C34878D82A}">
                    <a16:rowId xmlns:a16="http://schemas.microsoft.com/office/drawing/2014/main" val="4071637191"/>
                  </a:ext>
                </a:extLst>
              </a:tr>
              <a:tr h="992818">
                <a:tc>
                  <a:txBody>
                    <a:bodyPr/>
                    <a:lstStyle/>
                    <a:p>
                      <a:pPr algn="ctr"/>
                      <a:r>
                        <a:rPr lang="en-US" sz="1400" dirty="0"/>
                        <a:t>Major Over Haul</a:t>
                      </a:r>
                      <a:endParaRPr lang="en-GB" sz="1400" dirty="0"/>
                    </a:p>
                  </a:txBody>
                  <a:tcPr anchor="ctr"/>
                </a:tc>
                <a:tc>
                  <a:txBody>
                    <a:bodyPr/>
                    <a:lstStyle/>
                    <a:p>
                      <a:pPr algn="ctr"/>
                      <a:r>
                        <a:rPr lang="en-US" sz="1400" dirty="0"/>
                        <a:t>64 </a:t>
                      </a:r>
                      <a:r>
                        <a:rPr lang="en-US" sz="1400" dirty="0" err="1"/>
                        <a:t>kHRS</a:t>
                      </a:r>
                      <a:endParaRPr lang="en-GB" sz="1400" dirty="0"/>
                    </a:p>
                  </a:txBody>
                  <a:tcPr anchor="ctr"/>
                </a:tc>
                <a:tc>
                  <a:txBody>
                    <a:bodyPr/>
                    <a:lstStyle/>
                    <a:p>
                      <a:pPr algn="ctr"/>
                      <a:r>
                        <a:rPr lang="en-US" sz="1400" dirty="0"/>
                        <a:t>HGPI spares*</a:t>
                      </a:r>
                      <a:br>
                        <a:rPr lang="en-US" sz="1400" dirty="0"/>
                      </a:br>
                      <a:r>
                        <a:rPr lang="en-US" sz="1400" dirty="0"/>
                        <a:t>+</a:t>
                      </a:r>
                    </a:p>
                    <a:p>
                      <a:pPr algn="ctr"/>
                      <a:r>
                        <a:rPr lang="en-GB" sz="1400" dirty="0"/>
                        <a:t>1</a:t>
                      </a:r>
                      <a:r>
                        <a:rPr lang="en-GB" sz="1400" baseline="30000" dirty="0"/>
                        <a:t>st</a:t>
                      </a:r>
                      <a:r>
                        <a:rPr lang="en-GB" sz="1400" dirty="0"/>
                        <a:t>&amp;2</a:t>
                      </a:r>
                      <a:r>
                        <a:rPr lang="en-GB" sz="1400" baseline="30000" dirty="0"/>
                        <a:t>nd</a:t>
                      </a:r>
                      <a:r>
                        <a:rPr lang="en-GB" sz="1400" dirty="0"/>
                        <a:t> Stage Nozzle Set</a:t>
                      </a:r>
                    </a:p>
                    <a:p>
                      <a:pPr algn="ctr"/>
                      <a:r>
                        <a:rPr lang="en-GB" sz="1400" dirty="0"/>
                        <a:t>1</a:t>
                      </a:r>
                      <a:r>
                        <a:rPr lang="en-GB" sz="1400" baseline="30000" dirty="0"/>
                        <a:t>st</a:t>
                      </a:r>
                      <a:r>
                        <a:rPr lang="en-GB" sz="1400" dirty="0"/>
                        <a:t>&amp;2</a:t>
                      </a:r>
                      <a:r>
                        <a:rPr lang="en-GB" sz="1400" baseline="30000" dirty="0"/>
                        <a:t>nd</a:t>
                      </a:r>
                      <a:r>
                        <a:rPr lang="en-GB" sz="1400" dirty="0"/>
                        <a:t> Stage Bucket</a:t>
                      </a:r>
                    </a:p>
                    <a:p>
                      <a:pPr algn="ctr"/>
                      <a:r>
                        <a:rPr lang="en-GB" sz="1400" dirty="0"/>
                        <a:t>1</a:t>
                      </a:r>
                      <a:r>
                        <a:rPr lang="en-GB" sz="1400" baseline="30000" dirty="0"/>
                        <a:t>st</a:t>
                      </a:r>
                      <a:r>
                        <a:rPr lang="en-GB" sz="1400" dirty="0"/>
                        <a:t>&amp;2</a:t>
                      </a:r>
                      <a:r>
                        <a:rPr lang="en-GB" sz="1400" baseline="30000" dirty="0"/>
                        <a:t>nd</a:t>
                      </a:r>
                      <a:r>
                        <a:rPr lang="en-GB" sz="1400" dirty="0"/>
                        <a:t>  Stage Cover Plate Set</a:t>
                      </a:r>
                    </a:p>
                    <a:p>
                      <a:pPr algn="ctr"/>
                      <a:r>
                        <a:rPr lang="en-GB" sz="1400" dirty="0"/>
                        <a:t>1</a:t>
                      </a:r>
                      <a:r>
                        <a:rPr lang="en-GB" sz="1400" baseline="30000" dirty="0"/>
                        <a:t>st</a:t>
                      </a:r>
                      <a:r>
                        <a:rPr lang="en-GB" sz="1400" dirty="0"/>
                        <a:t>&amp;2</a:t>
                      </a:r>
                      <a:r>
                        <a:rPr lang="en-GB" sz="1400" baseline="30000" dirty="0"/>
                        <a:t>nd</a:t>
                      </a:r>
                      <a:r>
                        <a:rPr lang="en-GB" sz="1400" dirty="0"/>
                        <a:t>  Stage Shroud Set</a:t>
                      </a:r>
                    </a:p>
                    <a:p>
                      <a:pPr algn="ctr"/>
                      <a:r>
                        <a:rPr lang="en-GB" sz="1400" dirty="0"/>
                        <a:t>Consumables</a:t>
                      </a:r>
                    </a:p>
                  </a:txBody>
                  <a:tcPr anchor="ctr"/>
                </a:tc>
                <a:extLst>
                  <a:ext uri="{0D108BD9-81ED-4DB2-BD59-A6C34878D82A}">
                    <a16:rowId xmlns:a16="http://schemas.microsoft.com/office/drawing/2014/main" val="2033964230"/>
                  </a:ext>
                </a:extLst>
              </a:tr>
            </a:tbl>
          </a:graphicData>
        </a:graphic>
      </p:graphicFrame>
      <p:sp>
        <p:nvSpPr>
          <p:cNvPr id="2" name="Footer Placeholder 1">
            <a:extLst>
              <a:ext uri="{FF2B5EF4-FFF2-40B4-BE49-F238E27FC236}">
                <a16:creationId xmlns:a16="http://schemas.microsoft.com/office/drawing/2014/main" id="{21D2F611-592E-E906-F618-65B2F9462E43}"/>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90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19</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rgbClr val="01B1C9"/>
                </a:solidFill>
                <a:latin typeface="Calibri" panose="020F0502020204030204" pitchFamily="34" charset="0"/>
                <a:cs typeface="Calibri" panose="020F0502020204030204" pitchFamily="34" charset="0"/>
              </a:rPr>
              <a:t>MAINTENANCE ACTIVITIES ON THE </a:t>
            </a:r>
          </a:p>
          <a:p>
            <a:r>
              <a:rPr lang="en-GB" sz="3200" dirty="0">
                <a:solidFill>
                  <a:srgbClr val="01B1C9"/>
                </a:solidFill>
                <a:latin typeface="Calibri" panose="020F0502020204030204" pitchFamily="34" charset="0"/>
                <a:cs typeface="Calibri" panose="020F0502020204030204" pitchFamily="34" charset="0"/>
              </a:rPr>
              <a:t>GAS TURBINE </a:t>
            </a:r>
            <a:r>
              <a:rPr lang="en-US" sz="3200" dirty="0">
                <a:solidFill>
                  <a:srgbClr val="01B1C9"/>
                </a:solidFill>
                <a:latin typeface="Calibri" panose="020F0502020204030204" pitchFamily="34" charset="0"/>
                <a:cs typeface="Calibri" panose="020F0502020204030204" pitchFamily="34" charset="0"/>
              </a:rPr>
              <a:t>PG6561B</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2633777513"/>
              </p:ext>
            </p:extLst>
          </p:nvPr>
        </p:nvGraphicFramePr>
        <p:xfrm>
          <a:off x="2970995" y="1278019"/>
          <a:ext cx="6090259" cy="3653838"/>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1489758">
                <a:tc>
                  <a:txBody>
                    <a:bodyPr/>
                    <a:lstStyle/>
                    <a:p>
                      <a:pPr algn="ctr"/>
                      <a:r>
                        <a:rPr lang="en-US" sz="1400" dirty="0"/>
                        <a:t>Combustion Inspection</a:t>
                      </a:r>
                      <a:endParaRPr lang="en-GB" sz="1400" dirty="0"/>
                    </a:p>
                  </a:txBody>
                  <a:tcPr anchor="ctr"/>
                </a:tc>
                <a:tc>
                  <a:txBody>
                    <a:bodyPr/>
                    <a:lstStyle/>
                    <a:p>
                      <a:pPr algn="ctr"/>
                      <a:r>
                        <a:rPr lang="ru-RU" sz="1400" dirty="0"/>
                        <a:t>12</a:t>
                      </a:r>
                      <a:r>
                        <a:rPr lang="en-US" sz="1400" dirty="0"/>
                        <a:t>k HRS</a:t>
                      </a:r>
                    </a:p>
                    <a:p>
                      <a:pPr algn="ctr"/>
                      <a:r>
                        <a:rPr lang="en-US" sz="1400" dirty="0"/>
                        <a:t>will be moved 24k HRS</a:t>
                      </a:r>
                      <a:endParaRPr lang="en-GB" sz="1400" dirty="0"/>
                    </a:p>
                  </a:txBody>
                  <a:tcPr anchor="ctr"/>
                </a:tc>
                <a:tc>
                  <a:txBody>
                    <a:bodyPr/>
                    <a:lstStyle/>
                    <a:p>
                      <a:pPr algn="ctr"/>
                      <a:r>
                        <a:rPr lang="en-GB" sz="1400" dirty="0"/>
                        <a:t>Cap &amp; Liner </a:t>
                      </a:r>
                    </a:p>
                    <a:p>
                      <a:pPr algn="ctr"/>
                      <a:r>
                        <a:rPr lang="en-GB" sz="1400" dirty="0"/>
                        <a:t>Transition Pieces</a:t>
                      </a:r>
                    </a:p>
                    <a:p>
                      <a:pPr algn="ctr"/>
                      <a:r>
                        <a:rPr lang="en-GB" sz="1400" dirty="0"/>
                        <a:t>Primary Burners</a:t>
                      </a:r>
                    </a:p>
                    <a:p>
                      <a:pPr algn="ctr"/>
                      <a:r>
                        <a:rPr lang="en-GB" sz="1400" dirty="0"/>
                        <a:t>Secondary Burners</a:t>
                      </a:r>
                    </a:p>
                    <a:p>
                      <a:pPr algn="ctr"/>
                      <a:r>
                        <a:rPr lang="en-GB" sz="1400" dirty="0"/>
                        <a:t>Cross Fire Tubes</a:t>
                      </a:r>
                    </a:p>
                    <a:p>
                      <a:pPr algn="ctr"/>
                      <a:r>
                        <a:rPr lang="en-GB" sz="1400" dirty="0"/>
                        <a:t>Consumables</a:t>
                      </a:r>
                    </a:p>
                  </a:txBody>
                  <a:tcPr anchor="ctr"/>
                </a:tc>
                <a:extLst>
                  <a:ext uri="{0D108BD9-81ED-4DB2-BD59-A6C34878D82A}">
                    <a16:rowId xmlns:a16="http://schemas.microsoft.com/office/drawing/2014/main" val="1156134538"/>
                  </a:ext>
                </a:extLst>
              </a:tr>
              <a:tr h="992818">
                <a:tc>
                  <a:txBody>
                    <a:bodyPr/>
                    <a:lstStyle/>
                    <a:p>
                      <a:pPr algn="ctr"/>
                      <a:r>
                        <a:rPr lang="en-US" sz="1400" dirty="0"/>
                        <a:t>Major Over Haul</a:t>
                      </a:r>
                      <a:endParaRPr lang="en-GB" sz="1400" dirty="0"/>
                    </a:p>
                  </a:txBody>
                  <a:tcPr anchor="ctr"/>
                </a:tc>
                <a:tc>
                  <a:txBody>
                    <a:bodyPr/>
                    <a:lstStyle/>
                    <a:p>
                      <a:pPr algn="ctr"/>
                      <a:r>
                        <a:rPr lang="ru-RU" sz="1400" dirty="0"/>
                        <a:t>48</a:t>
                      </a:r>
                      <a:r>
                        <a:rPr lang="en-US" sz="1400" dirty="0"/>
                        <a:t> k HRS</a:t>
                      </a:r>
                      <a:endParaRPr lang="en-GB" sz="1400" dirty="0"/>
                    </a:p>
                  </a:txBody>
                  <a:tcPr anchor="ctr"/>
                </a:tc>
                <a:tc>
                  <a:txBody>
                    <a:bodyPr/>
                    <a:lstStyle/>
                    <a:p>
                      <a:pPr algn="ctr"/>
                      <a:r>
                        <a:rPr lang="en-US" sz="1400" dirty="0"/>
                        <a:t>Combustion Insp  spares*</a:t>
                      </a:r>
                      <a:br>
                        <a:rPr lang="en-US" sz="1400" dirty="0"/>
                      </a:br>
                      <a:r>
                        <a:rPr lang="en-US" sz="1400" dirty="0"/>
                        <a:t>+</a:t>
                      </a:r>
                    </a:p>
                    <a:p>
                      <a:pPr algn="ctr"/>
                      <a:r>
                        <a:rPr lang="en-GB" sz="1400" dirty="0"/>
                        <a:t>1</a:t>
                      </a:r>
                      <a:r>
                        <a:rPr lang="en-GB" sz="1400" baseline="30000" dirty="0"/>
                        <a:t>st</a:t>
                      </a:r>
                      <a:r>
                        <a:rPr lang="en-GB" sz="1400" dirty="0"/>
                        <a:t>&amp;2</a:t>
                      </a:r>
                      <a:r>
                        <a:rPr lang="en-GB" sz="1400" baseline="30000" dirty="0"/>
                        <a:t>nd</a:t>
                      </a:r>
                      <a:r>
                        <a:rPr lang="en-GB" sz="1400" dirty="0"/>
                        <a:t>&amp;3</a:t>
                      </a:r>
                      <a:r>
                        <a:rPr lang="en-GB" sz="1400" baseline="30000" dirty="0"/>
                        <a:t>rd</a:t>
                      </a:r>
                      <a:r>
                        <a:rPr lang="en-GB" sz="1400" dirty="0"/>
                        <a:t> Stage Nozzle Set</a:t>
                      </a:r>
                    </a:p>
                    <a:p>
                      <a:pPr algn="ctr"/>
                      <a:r>
                        <a:rPr lang="en-GB" sz="1400" dirty="0"/>
                        <a:t>1</a:t>
                      </a:r>
                      <a:r>
                        <a:rPr lang="en-GB" sz="1400" baseline="30000" dirty="0"/>
                        <a:t>st</a:t>
                      </a:r>
                      <a:r>
                        <a:rPr lang="en-GB" sz="1400" dirty="0"/>
                        <a:t>&amp;2</a:t>
                      </a:r>
                      <a:r>
                        <a:rPr lang="en-GB" sz="1400" baseline="30000" dirty="0"/>
                        <a:t>nd</a:t>
                      </a:r>
                      <a:r>
                        <a:rPr lang="en-GB" sz="1400" dirty="0"/>
                        <a:t>&amp;3</a:t>
                      </a:r>
                      <a:r>
                        <a:rPr lang="en-GB" sz="1400" baseline="30000" dirty="0"/>
                        <a:t>rd</a:t>
                      </a:r>
                      <a:r>
                        <a:rPr lang="en-GB" sz="1400" dirty="0"/>
                        <a:t>  Stage Bucket</a:t>
                      </a:r>
                    </a:p>
                    <a:p>
                      <a:pPr algn="ctr"/>
                      <a:r>
                        <a:rPr lang="en-GB" sz="1400" dirty="0"/>
                        <a:t>1</a:t>
                      </a:r>
                      <a:r>
                        <a:rPr lang="en-GB" sz="1400" baseline="30000" dirty="0"/>
                        <a:t>st</a:t>
                      </a:r>
                      <a:r>
                        <a:rPr lang="en-GB" sz="1400" dirty="0"/>
                        <a:t>&amp;2</a:t>
                      </a:r>
                      <a:r>
                        <a:rPr lang="en-GB" sz="1400" baseline="30000" dirty="0"/>
                        <a:t>nd</a:t>
                      </a:r>
                      <a:r>
                        <a:rPr lang="en-GB" sz="1400" dirty="0"/>
                        <a:t>&amp;3</a:t>
                      </a:r>
                      <a:r>
                        <a:rPr lang="en-GB" sz="1400" baseline="30000" dirty="0"/>
                        <a:t>rd</a:t>
                      </a:r>
                      <a:r>
                        <a:rPr lang="en-GB" sz="1400" dirty="0"/>
                        <a:t> Cover Plate Set</a:t>
                      </a:r>
                    </a:p>
                    <a:p>
                      <a:pPr algn="ctr"/>
                      <a:r>
                        <a:rPr lang="en-GB" sz="1400" dirty="0"/>
                        <a:t>1</a:t>
                      </a:r>
                      <a:r>
                        <a:rPr lang="en-GB" sz="1400" baseline="30000" dirty="0"/>
                        <a:t>st</a:t>
                      </a:r>
                      <a:r>
                        <a:rPr lang="en-GB" sz="1400" dirty="0"/>
                        <a:t>&amp;2</a:t>
                      </a:r>
                      <a:r>
                        <a:rPr lang="en-GB" sz="1400" baseline="30000" dirty="0"/>
                        <a:t>nd</a:t>
                      </a:r>
                      <a:r>
                        <a:rPr lang="en-GB" sz="1400" dirty="0"/>
                        <a:t>&amp;3</a:t>
                      </a:r>
                      <a:r>
                        <a:rPr lang="en-GB" sz="1400" baseline="30000" dirty="0"/>
                        <a:t>rd</a:t>
                      </a:r>
                      <a:r>
                        <a:rPr lang="en-GB" sz="1400" dirty="0"/>
                        <a:t>  Stage Shroud Set</a:t>
                      </a:r>
                    </a:p>
                    <a:p>
                      <a:pPr algn="ctr"/>
                      <a:r>
                        <a:rPr lang="en-GB" sz="1400" dirty="0"/>
                        <a:t>Consumables</a:t>
                      </a:r>
                    </a:p>
                    <a:p>
                      <a:pPr algn="ctr"/>
                      <a:endParaRPr lang="en-GB" sz="1400" dirty="0"/>
                    </a:p>
                  </a:txBody>
                  <a:tcPr anchor="ctr"/>
                </a:tc>
                <a:extLst>
                  <a:ext uri="{0D108BD9-81ED-4DB2-BD59-A6C34878D82A}">
                    <a16:rowId xmlns:a16="http://schemas.microsoft.com/office/drawing/2014/main" val="4071637191"/>
                  </a:ext>
                </a:extLst>
              </a:tr>
            </a:tbl>
          </a:graphicData>
        </a:graphic>
      </p:graphicFrame>
      <p:sp>
        <p:nvSpPr>
          <p:cNvPr id="2" name="Footer Placeholder 1">
            <a:extLst>
              <a:ext uri="{FF2B5EF4-FFF2-40B4-BE49-F238E27FC236}">
                <a16:creationId xmlns:a16="http://schemas.microsoft.com/office/drawing/2014/main" id="{1309AC77-0BC9-1C8B-4088-D2E0A1B745CB}"/>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256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2" name="Footer Placeholder 1">
            <a:extLst>
              <a:ext uri="{FF2B5EF4-FFF2-40B4-BE49-F238E27FC236}">
                <a16:creationId xmlns:a16="http://schemas.microsoft.com/office/drawing/2014/main" id="{44D1D7E1-849F-9A50-C580-BF7C82FF26DB}"/>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69" y="4841657"/>
            <a:ext cx="6759779" cy="646331"/>
          </a:xfrm>
          <a:prstGeom prst="rect">
            <a:avLst/>
          </a:prstGeom>
          <a:noFill/>
        </p:spPr>
        <p:txBody>
          <a:bodyPr wrap="square" rtlCol="0">
            <a:spAutoFit/>
          </a:bodyPr>
          <a:lstStyle/>
          <a:p>
            <a:pPr algn="l"/>
            <a:r>
              <a:rPr lang="en-GB" dirty="0"/>
              <a:t>KPO Steam Turbines Overview</a:t>
            </a:r>
            <a:endParaRPr lang="en-GB" sz="48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2</a:t>
            </a:r>
            <a:endParaRPr lang="en-GB" sz="5400" b="1" dirty="0">
              <a:solidFill>
                <a:schemeClr val="bg1"/>
              </a:solidFill>
            </a:endParaRPr>
          </a:p>
        </p:txBody>
      </p:sp>
    </p:spTree>
    <p:extLst>
      <p:ext uri="{BB962C8B-B14F-4D97-AF65-F5344CB8AC3E}">
        <p14:creationId xmlns:p14="http://schemas.microsoft.com/office/powerpoint/2010/main" val="674714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resser Rand SST 350 Steam Turbine Best With Isomag Bearing… | ISOMAG">
            <a:extLst>
              <a:ext uri="{FF2B5EF4-FFF2-40B4-BE49-F238E27FC236}">
                <a16:creationId xmlns:a16="http://schemas.microsoft.com/office/drawing/2014/main" id="{FD4F8BDF-3CD0-49FE-BB77-2600C4712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381" y="3789652"/>
            <a:ext cx="4883237" cy="25541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21</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STEAM TURBINES OVERVIEW</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5C4AB95C-53D6-47A7-A008-BC30D28977F4}"/>
              </a:ext>
            </a:extLst>
          </p:cNvPr>
          <p:cNvGraphicFramePr>
            <a:graphicFrameLocks noGrp="1"/>
          </p:cNvGraphicFramePr>
          <p:nvPr/>
        </p:nvGraphicFramePr>
        <p:xfrm>
          <a:off x="2093853" y="1187007"/>
          <a:ext cx="8018713" cy="1150322"/>
        </p:xfrm>
        <a:graphic>
          <a:graphicData uri="http://schemas.openxmlformats.org/drawingml/2006/table">
            <a:tbl>
              <a:tblPr firstRow="1" bandRow="1">
                <a:tableStyleId>{5C22544A-7EE6-4342-B048-85BDC9FD1C3A}</a:tableStyleId>
              </a:tblPr>
              <a:tblGrid>
                <a:gridCol w="3445065">
                  <a:extLst>
                    <a:ext uri="{9D8B030D-6E8A-4147-A177-3AD203B41FA5}">
                      <a16:colId xmlns:a16="http://schemas.microsoft.com/office/drawing/2014/main" val="566387943"/>
                    </a:ext>
                  </a:extLst>
                </a:gridCol>
                <a:gridCol w="2286824">
                  <a:extLst>
                    <a:ext uri="{9D8B030D-6E8A-4147-A177-3AD203B41FA5}">
                      <a16:colId xmlns:a16="http://schemas.microsoft.com/office/drawing/2014/main" val="608389155"/>
                    </a:ext>
                  </a:extLst>
                </a:gridCol>
                <a:gridCol w="2286824">
                  <a:extLst>
                    <a:ext uri="{9D8B030D-6E8A-4147-A177-3AD203B41FA5}">
                      <a16:colId xmlns:a16="http://schemas.microsoft.com/office/drawing/2014/main" val="1702471229"/>
                    </a:ext>
                  </a:extLst>
                </a:gridCol>
              </a:tblGrid>
              <a:tr h="370840">
                <a:tc>
                  <a:txBody>
                    <a:bodyPr/>
                    <a:lstStyle/>
                    <a:p>
                      <a:pPr algn="ctr"/>
                      <a:r>
                        <a:rPr lang="en-US" dirty="0"/>
                        <a:t>OEM</a:t>
                      </a:r>
                      <a:endParaRPr lang="en-GB" dirty="0"/>
                    </a:p>
                  </a:txBody>
                  <a:tcPr anchor="ctr"/>
                </a:tc>
                <a:tc>
                  <a:txBody>
                    <a:bodyPr/>
                    <a:lstStyle/>
                    <a:p>
                      <a:pPr algn="ctr"/>
                      <a:r>
                        <a:rPr lang="en-US" dirty="0"/>
                        <a:t>Type</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Power Range</a:t>
                      </a:r>
                      <a:endParaRPr lang="en-GB" dirty="0"/>
                    </a:p>
                  </a:txBody>
                  <a:tcPr anchor="ctr"/>
                </a:tc>
                <a:extLst>
                  <a:ext uri="{0D108BD9-81ED-4DB2-BD59-A6C34878D82A}">
                    <a16:rowId xmlns:a16="http://schemas.microsoft.com/office/drawing/2014/main" val="1418895034"/>
                  </a:ext>
                </a:extLst>
              </a:tr>
              <a:tr h="408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resser</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Rand (x2)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353T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375 kW</a:t>
                      </a:r>
                    </a:p>
                  </a:txBody>
                  <a:tcPr anchor="ctr"/>
                </a:tc>
                <a:extLst>
                  <a:ext uri="{0D108BD9-81ED-4DB2-BD59-A6C34878D82A}">
                    <a16:rowId xmlns:a16="http://schemas.microsoft.com/office/drawing/2014/main" val="923311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D</a:t>
                      </a:r>
                      <a:r>
                        <a:rPr kumimoji="0" lang="en-GB" sz="1800" b="0" i="0" u="none" strike="noStrike" kern="1200" cap="none" spc="0" normalizeH="0" baseline="0" noProof="0" dirty="0" err="1">
                          <a:ln>
                            <a:noFill/>
                          </a:ln>
                          <a:solidFill>
                            <a:srgbClr val="000000"/>
                          </a:solidFill>
                          <a:effectLst/>
                          <a:uLnTx/>
                          <a:uFillTx/>
                          <a:latin typeface="+mn-lt"/>
                          <a:ea typeface="+mn-ea"/>
                          <a:cs typeface="+mn-cs"/>
                        </a:rPr>
                        <a:t>resser</a:t>
                      </a:r>
                      <a:r>
                        <a:rPr kumimoji="0" lang="en-GB" sz="1800" b="0" i="0" u="none" strike="noStrike" kern="1200" cap="none" spc="0" normalizeH="0" baseline="0" noProof="0" dirty="0">
                          <a:ln>
                            <a:noFill/>
                          </a:ln>
                          <a:solidFill>
                            <a:srgbClr val="000000"/>
                          </a:solidFill>
                          <a:effectLst/>
                          <a:uLnTx/>
                          <a:uFillTx/>
                          <a:latin typeface="+mn-lt"/>
                          <a:ea typeface="+mn-ea"/>
                          <a:cs typeface="+mn-cs"/>
                        </a:rPr>
                        <a:t> Rand</a:t>
                      </a:r>
                      <a:r>
                        <a:rPr kumimoji="0" lang="ru-RU" sz="1800" b="0" i="0" u="none" strike="noStrike" kern="1200" cap="none" spc="0" normalizeH="0" baseline="0" noProof="0" dirty="0">
                          <a:ln>
                            <a:noFill/>
                          </a:ln>
                          <a:solidFill>
                            <a:srgbClr val="000000"/>
                          </a:solidFill>
                          <a:effectLst/>
                          <a:uLnTx/>
                          <a:uFillTx/>
                          <a:latin typeface="+mn-lt"/>
                          <a:ea typeface="+mn-ea"/>
                          <a:cs typeface="+mn-cs"/>
                        </a:rPr>
                        <a:t> (</a:t>
                      </a:r>
                      <a:r>
                        <a:rPr kumimoji="0" lang="en-US" sz="1800" b="0" i="0" u="none" strike="noStrike" kern="1200" cap="none" spc="0" normalizeH="0" baseline="0" noProof="0" dirty="0">
                          <a:ln>
                            <a:noFill/>
                          </a:ln>
                          <a:solidFill>
                            <a:srgbClr val="000000"/>
                          </a:solidFill>
                          <a:effectLst/>
                          <a:uLnTx/>
                          <a:uFillTx/>
                          <a:latin typeface="+mn-lt"/>
                          <a:ea typeface="+mn-ea"/>
                          <a:cs typeface="+mn-cs"/>
                        </a:rPr>
                        <a:t>x4)</a:t>
                      </a:r>
                      <a:endParaRPr kumimoji="0" lang="en-GB" sz="1800" b="0" i="0" u="none" strike="noStrike" kern="1200" cap="none" spc="0" normalizeH="0" baseline="0" noProof="0" dirty="0">
                        <a:ln>
                          <a:noFill/>
                        </a:ln>
                        <a:solidFill>
                          <a:srgbClr val="000000"/>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503E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03 kW</a:t>
                      </a:r>
                    </a:p>
                  </a:txBody>
                  <a:tcPr anchor="ctr"/>
                </a:tc>
                <a:extLst>
                  <a:ext uri="{0D108BD9-81ED-4DB2-BD59-A6C34878D82A}">
                    <a16:rowId xmlns:a16="http://schemas.microsoft.com/office/drawing/2014/main" val="754672642"/>
                  </a:ext>
                </a:extLst>
              </a:tr>
            </a:tbl>
          </a:graphicData>
        </a:graphic>
      </p:graphicFrame>
      <p:sp>
        <p:nvSpPr>
          <p:cNvPr id="7" name="TextBox 6">
            <a:extLst>
              <a:ext uri="{FF2B5EF4-FFF2-40B4-BE49-F238E27FC236}">
                <a16:creationId xmlns:a16="http://schemas.microsoft.com/office/drawing/2014/main" id="{B47BDB4F-6CCB-468C-A04A-53D0B4DB634D}"/>
              </a:ext>
            </a:extLst>
          </p:cNvPr>
          <p:cNvSpPr txBox="1"/>
          <p:nvPr/>
        </p:nvSpPr>
        <p:spPr>
          <a:xfrm>
            <a:off x="3654383" y="3204877"/>
            <a:ext cx="4883236" cy="584775"/>
          </a:xfrm>
          <a:prstGeom prst="rect">
            <a:avLst/>
          </a:prstGeom>
          <a:noFill/>
        </p:spPr>
        <p:txBody>
          <a:bodyPr wrap="square" rtlCol="0">
            <a:spAutoFit/>
          </a:bodyPr>
          <a:lstStyle/>
          <a:p>
            <a:pPr algn="ctr"/>
            <a:r>
              <a:rPr lang="en-US" sz="3200" dirty="0">
                <a:solidFill>
                  <a:schemeClr val="accent1"/>
                </a:solidFill>
              </a:rPr>
              <a:t>Steam Turbine</a:t>
            </a:r>
            <a:endParaRPr lang="en-GB" sz="3200" dirty="0">
              <a:solidFill>
                <a:schemeClr val="accent1"/>
              </a:solidFill>
            </a:endParaRPr>
          </a:p>
        </p:txBody>
      </p:sp>
      <p:sp>
        <p:nvSpPr>
          <p:cNvPr id="2" name="Footer Placeholder 1">
            <a:extLst>
              <a:ext uri="{FF2B5EF4-FFF2-40B4-BE49-F238E27FC236}">
                <a16:creationId xmlns:a16="http://schemas.microsoft.com/office/drawing/2014/main" id="{2A17FAB5-C396-4EA7-3B48-15A7ED7CC042}"/>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7721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22</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81459" y="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MAINTENANCE ACTIVITIES OF </a:t>
            </a:r>
          </a:p>
          <a:p>
            <a:r>
              <a:rPr lang="en-US" sz="3200" dirty="0">
                <a:solidFill>
                  <a:srgbClr val="01B1C9"/>
                </a:solidFill>
                <a:latin typeface="Calibri" panose="020F0502020204030204" pitchFamily="34" charset="0"/>
                <a:cs typeface="Calibri" panose="020F0502020204030204" pitchFamily="34" charset="0"/>
              </a:rPr>
              <a:t>STEAM TURBINES TYPE 353T</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3894787136"/>
              </p:ext>
            </p:extLst>
          </p:nvPr>
        </p:nvGraphicFramePr>
        <p:xfrm>
          <a:off x="3050870" y="1207262"/>
          <a:ext cx="6090259" cy="4414913"/>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1763153">
                <a:tc>
                  <a:txBody>
                    <a:bodyPr/>
                    <a:lstStyle/>
                    <a:p>
                      <a:pPr algn="ctr"/>
                      <a:r>
                        <a:rPr lang="en-US" dirty="0"/>
                        <a:t>Partial Inspection</a:t>
                      </a:r>
                      <a:endParaRPr lang="en-GB" dirty="0"/>
                    </a:p>
                  </a:txBody>
                  <a:tcPr anchor="ctr"/>
                </a:tc>
                <a:tc>
                  <a:txBody>
                    <a:bodyPr/>
                    <a:lstStyle/>
                    <a:p>
                      <a:pPr algn="ctr"/>
                      <a:r>
                        <a:rPr lang="en-US" dirty="0"/>
                        <a:t>1Y</a:t>
                      </a:r>
                      <a:endParaRPr lang="en-GB" dirty="0"/>
                    </a:p>
                  </a:txBody>
                  <a:tcPr anchor="ctr"/>
                </a:tc>
                <a:tc>
                  <a:txBody>
                    <a:bodyPr/>
                    <a:lstStyle/>
                    <a:p>
                      <a:pPr algn="ctr"/>
                      <a:r>
                        <a:rPr lang="en-US" dirty="0"/>
                        <a:t>Oil</a:t>
                      </a:r>
                    </a:p>
                    <a:p>
                      <a:pPr algn="ctr"/>
                      <a:r>
                        <a:rPr lang="en-US" dirty="0"/>
                        <a:t>Oil filter</a:t>
                      </a:r>
                      <a:endParaRPr lang="en-GB" dirty="0"/>
                    </a:p>
                  </a:txBody>
                  <a:tcPr anchor="ctr"/>
                </a:tc>
                <a:extLst>
                  <a:ext uri="{0D108BD9-81ED-4DB2-BD59-A6C34878D82A}">
                    <a16:rowId xmlns:a16="http://schemas.microsoft.com/office/drawing/2014/main" val="1156134538"/>
                  </a:ext>
                </a:extLst>
              </a:tr>
              <a:tr h="2153172">
                <a:tc>
                  <a:txBody>
                    <a:bodyPr/>
                    <a:lstStyle/>
                    <a:p>
                      <a:pPr marL="0" algn="ctr" defTabSz="914400" rtl="0" eaLnBrk="1" latinLnBrk="0" hangingPunct="1"/>
                      <a:r>
                        <a:rPr lang="en-US" sz="1800" kern="1200" dirty="0">
                          <a:solidFill>
                            <a:schemeClr val="dk1"/>
                          </a:solidFill>
                          <a:latin typeface="+mn-lt"/>
                          <a:ea typeface="+mn-ea"/>
                          <a:cs typeface="+mn-cs"/>
                        </a:rPr>
                        <a:t>Major Overhaul</a:t>
                      </a:r>
                      <a:endParaRPr lang="en-GB"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a:solidFill>
                            <a:schemeClr val="dk1"/>
                          </a:solidFill>
                          <a:latin typeface="+mn-lt"/>
                          <a:ea typeface="+mn-ea"/>
                          <a:cs typeface="+mn-cs"/>
                        </a:rPr>
                        <a:t>6Y</a:t>
                      </a:r>
                      <a:endParaRPr lang="en-GB"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a:solidFill>
                            <a:schemeClr val="dk1"/>
                          </a:solidFill>
                          <a:latin typeface="+mn-lt"/>
                          <a:ea typeface="+mn-ea"/>
                          <a:cs typeface="+mn-cs"/>
                        </a:rPr>
                        <a:t>Rotor (Optional)</a:t>
                      </a:r>
                    </a:p>
                    <a:p>
                      <a:pPr marL="0" algn="ctr" defTabSz="914400" rtl="0" eaLnBrk="1" latinLnBrk="0" hangingPunct="1"/>
                      <a:r>
                        <a:rPr lang="en-US" sz="1800" kern="1200" dirty="0">
                          <a:solidFill>
                            <a:schemeClr val="dk1"/>
                          </a:solidFill>
                          <a:latin typeface="+mn-lt"/>
                          <a:ea typeface="+mn-ea"/>
                          <a:cs typeface="+mn-cs"/>
                        </a:rPr>
                        <a:t>Bearings</a:t>
                      </a:r>
                    </a:p>
                    <a:p>
                      <a:pPr marL="0" algn="ctr" defTabSz="914400" rtl="0" eaLnBrk="1" latinLnBrk="0" hangingPunct="1"/>
                      <a:r>
                        <a:rPr lang="en-US" sz="1800" kern="1200" dirty="0">
                          <a:solidFill>
                            <a:schemeClr val="dk1"/>
                          </a:solidFill>
                          <a:latin typeface="+mn-lt"/>
                          <a:ea typeface="+mn-ea"/>
                          <a:cs typeface="+mn-cs"/>
                        </a:rPr>
                        <a:t>Rings</a:t>
                      </a:r>
                    </a:p>
                    <a:p>
                      <a:pPr marL="0" algn="ctr" defTabSz="914400" rtl="0" eaLnBrk="1" latinLnBrk="0" hangingPunct="1"/>
                      <a:r>
                        <a:rPr lang="en-US" sz="1800" kern="1200" dirty="0">
                          <a:solidFill>
                            <a:schemeClr val="dk1"/>
                          </a:solidFill>
                          <a:latin typeface="+mn-lt"/>
                          <a:ea typeface="+mn-ea"/>
                          <a:cs typeface="+mn-cs"/>
                        </a:rPr>
                        <a:t>Valves</a:t>
                      </a:r>
                    </a:p>
                    <a:p>
                      <a:pPr marL="0" algn="ctr" defTabSz="914400" rtl="0" eaLnBrk="1" latinLnBrk="0" hangingPunct="1"/>
                      <a:r>
                        <a:rPr lang="en-US" sz="1800" kern="1200" dirty="0">
                          <a:solidFill>
                            <a:schemeClr val="dk1"/>
                          </a:solidFill>
                          <a:latin typeface="+mn-lt"/>
                          <a:ea typeface="+mn-ea"/>
                          <a:cs typeface="+mn-cs"/>
                        </a:rPr>
                        <a:t>Governor valve</a:t>
                      </a:r>
                    </a:p>
                    <a:p>
                      <a:pPr marL="0" algn="ctr" defTabSz="914400" rtl="0" eaLnBrk="1" latinLnBrk="0" hangingPunct="1"/>
                      <a:r>
                        <a:rPr lang="en-US" sz="1800" kern="1200" dirty="0">
                          <a:solidFill>
                            <a:schemeClr val="dk1"/>
                          </a:solidFill>
                          <a:latin typeface="+mn-lt"/>
                          <a:ea typeface="+mn-ea"/>
                          <a:cs typeface="+mn-cs"/>
                        </a:rPr>
                        <a:t>Bushing </a:t>
                      </a:r>
                    </a:p>
                    <a:p>
                      <a:pPr marL="0" algn="ctr" defTabSz="914400" rtl="0" eaLnBrk="1" latinLnBrk="0" hangingPunct="1"/>
                      <a:r>
                        <a:rPr lang="en-US" sz="1800" kern="1200" dirty="0">
                          <a:solidFill>
                            <a:schemeClr val="dk1"/>
                          </a:solidFill>
                          <a:latin typeface="+mn-lt"/>
                          <a:ea typeface="+mn-ea"/>
                          <a:cs typeface="+mn-cs"/>
                        </a:rPr>
                        <a:t>Stem</a:t>
                      </a:r>
                    </a:p>
                    <a:p>
                      <a:pPr marL="0" algn="ctr" defTabSz="914400" rtl="0" eaLnBrk="1" latinLnBrk="0" hangingPunct="1"/>
                      <a:r>
                        <a:rPr lang="en-US" sz="1800" kern="1200" dirty="0">
                          <a:solidFill>
                            <a:schemeClr val="dk1"/>
                          </a:solidFill>
                          <a:latin typeface="+mn-lt"/>
                          <a:ea typeface="+mn-ea"/>
                          <a:cs typeface="+mn-cs"/>
                        </a:rPr>
                        <a:t>Consumables</a:t>
                      </a:r>
                      <a:endParaRPr lang="en-GB" sz="1800" kern="1200" dirty="0">
                        <a:solidFill>
                          <a:schemeClr val="dk1"/>
                        </a:solidFill>
                        <a:latin typeface="+mn-lt"/>
                        <a:ea typeface="+mn-ea"/>
                        <a:cs typeface="+mn-cs"/>
                      </a:endParaRPr>
                    </a:p>
                  </a:txBody>
                  <a:tcPr anchor="ctr"/>
                </a:tc>
                <a:extLst>
                  <a:ext uri="{0D108BD9-81ED-4DB2-BD59-A6C34878D82A}">
                    <a16:rowId xmlns:a16="http://schemas.microsoft.com/office/drawing/2014/main" val="2783049822"/>
                  </a:ext>
                </a:extLst>
              </a:tr>
            </a:tbl>
          </a:graphicData>
        </a:graphic>
      </p:graphicFrame>
      <p:sp>
        <p:nvSpPr>
          <p:cNvPr id="2" name="Footer Placeholder 1">
            <a:extLst>
              <a:ext uri="{FF2B5EF4-FFF2-40B4-BE49-F238E27FC236}">
                <a16:creationId xmlns:a16="http://schemas.microsoft.com/office/drawing/2014/main" id="{40905A87-5EAD-A1ED-5029-6AFBA7DF071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86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23</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         MAINTENANCE ACTIVITIES OF STEAM TURBINES 503E</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2918693932"/>
              </p:ext>
            </p:extLst>
          </p:nvPr>
        </p:nvGraphicFramePr>
        <p:xfrm>
          <a:off x="3058080" y="1198297"/>
          <a:ext cx="6090259" cy="4124817"/>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1473057">
                <a:tc>
                  <a:txBody>
                    <a:bodyPr/>
                    <a:lstStyle/>
                    <a:p>
                      <a:pPr algn="ctr"/>
                      <a:r>
                        <a:rPr lang="en-US" dirty="0"/>
                        <a:t>Partial Inspection</a:t>
                      </a:r>
                      <a:endParaRPr lang="en-GB" dirty="0"/>
                    </a:p>
                  </a:txBody>
                  <a:tcPr anchor="ctr"/>
                </a:tc>
                <a:tc>
                  <a:txBody>
                    <a:bodyPr/>
                    <a:lstStyle/>
                    <a:p>
                      <a:pPr algn="ctr"/>
                      <a:r>
                        <a:rPr lang="en-US" dirty="0"/>
                        <a:t>1Y</a:t>
                      </a:r>
                      <a:endParaRPr lang="en-GB" dirty="0"/>
                    </a:p>
                  </a:txBody>
                  <a:tcPr anchor="ctr"/>
                </a:tc>
                <a:tc>
                  <a:txBody>
                    <a:bodyPr/>
                    <a:lstStyle/>
                    <a:p>
                      <a:pPr algn="ctr"/>
                      <a:r>
                        <a:rPr lang="en-US" dirty="0"/>
                        <a:t>Oil</a:t>
                      </a:r>
                      <a:endParaRPr lang="en-GB" dirty="0"/>
                    </a:p>
                  </a:txBody>
                  <a:tcPr anchor="ctr"/>
                </a:tc>
                <a:extLst>
                  <a:ext uri="{0D108BD9-81ED-4DB2-BD59-A6C34878D82A}">
                    <a16:rowId xmlns:a16="http://schemas.microsoft.com/office/drawing/2014/main" val="1156134538"/>
                  </a:ext>
                </a:extLst>
              </a:tr>
              <a:tr h="2153172">
                <a:tc>
                  <a:txBody>
                    <a:bodyPr/>
                    <a:lstStyle/>
                    <a:p>
                      <a:pPr marL="0" algn="ctr" defTabSz="914400" rtl="0" eaLnBrk="1" latinLnBrk="0" hangingPunct="1"/>
                      <a:r>
                        <a:rPr lang="en-US" sz="1800" kern="1200" dirty="0">
                          <a:solidFill>
                            <a:schemeClr val="dk1"/>
                          </a:solidFill>
                          <a:latin typeface="+mn-lt"/>
                          <a:ea typeface="+mn-ea"/>
                          <a:cs typeface="+mn-cs"/>
                        </a:rPr>
                        <a:t>Major Overhaul</a:t>
                      </a:r>
                      <a:endParaRPr lang="en-GB"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a:solidFill>
                            <a:schemeClr val="dk1"/>
                          </a:solidFill>
                          <a:latin typeface="+mn-lt"/>
                          <a:ea typeface="+mn-ea"/>
                          <a:cs typeface="+mn-cs"/>
                        </a:rPr>
                        <a:t>6Y</a:t>
                      </a:r>
                      <a:endParaRPr lang="en-GB" sz="18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800" kern="1200" dirty="0">
                          <a:solidFill>
                            <a:schemeClr val="dk1"/>
                          </a:solidFill>
                          <a:latin typeface="+mn-lt"/>
                          <a:ea typeface="+mn-ea"/>
                          <a:cs typeface="+mn-cs"/>
                        </a:rPr>
                        <a:t>Rotor (Optional)</a:t>
                      </a:r>
                    </a:p>
                    <a:p>
                      <a:pPr marL="0" algn="ctr" defTabSz="914400" rtl="0" eaLnBrk="1" latinLnBrk="0" hangingPunct="1"/>
                      <a:r>
                        <a:rPr lang="en-US" sz="1800" kern="1200" dirty="0">
                          <a:solidFill>
                            <a:schemeClr val="dk1"/>
                          </a:solidFill>
                          <a:latin typeface="+mn-lt"/>
                          <a:ea typeface="+mn-ea"/>
                          <a:cs typeface="+mn-cs"/>
                        </a:rPr>
                        <a:t>Bearings</a:t>
                      </a:r>
                    </a:p>
                    <a:p>
                      <a:pPr marL="0" algn="ctr" defTabSz="914400" rtl="0" eaLnBrk="1" latinLnBrk="0" hangingPunct="1"/>
                      <a:r>
                        <a:rPr lang="en-US" sz="1800" kern="1200" dirty="0">
                          <a:solidFill>
                            <a:schemeClr val="dk1"/>
                          </a:solidFill>
                          <a:latin typeface="+mn-lt"/>
                          <a:ea typeface="+mn-ea"/>
                          <a:cs typeface="+mn-cs"/>
                        </a:rPr>
                        <a:t>Rings</a:t>
                      </a:r>
                    </a:p>
                    <a:p>
                      <a:pPr marL="0" algn="ctr" defTabSz="914400" rtl="0" eaLnBrk="1" latinLnBrk="0" hangingPunct="1"/>
                      <a:r>
                        <a:rPr lang="en-US" sz="1800" kern="1200" dirty="0">
                          <a:solidFill>
                            <a:schemeClr val="dk1"/>
                          </a:solidFill>
                          <a:latin typeface="+mn-lt"/>
                          <a:ea typeface="+mn-ea"/>
                          <a:cs typeface="+mn-cs"/>
                        </a:rPr>
                        <a:t>Valves</a:t>
                      </a:r>
                    </a:p>
                    <a:p>
                      <a:pPr marL="0" algn="ctr" defTabSz="914400" rtl="0" eaLnBrk="1" latinLnBrk="0" hangingPunct="1"/>
                      <a:r>
                        <a:rPr lang="en-US" sz="1800" kern="1200" dirty="0">
                          <a:solidFill>
                            <a:schemeClr val="dk1"/>
                          </a:solidFill>
                          <a:latin typeface="+mn-lt"/>
                          <a:ea typeface="+mn-ea"/>
                          <a:cs typeface="+mn-cs"/>
                        </a:rPr>
                        <a:t>Governor valve</a:t>
                      </a:r>
                    </a:p>
                    <a:p>
                      <a:pPr marL="0" algn="ctr" defTabSz="914400" rtl="0" eaLnBrk="1" latinLnBrk="0" hangingPunct="1"/>
                      <a:r>
                        <a:rPr lang="en-US" sz="1800" kern="1200" dirty="0">
                          <a:solidFill>
                            <a:schemeClr val="dk1"/>
                          </a:solidFill>
                          <a:latin typeface="+mn-lt"/>
                          <a:ea typeface="+mn-ea"/>
                          <a:cs typeface="+mn-cs"/>
                        </a:rPr>
                        <a:t>Bushing </a:t>
                      </a:r>
                    </a:p>
                    <a:p>
                      <a:pPr marL="0" algn="ctr" defTabSz="914400" rtl="0" eaLnBrk="1" latinLnBrk="0" hangingPunct="1"/>
                      <a:r>
                        <a:rPr lang="en-US" sz="1800" kern="1200" dirty="0">
                          <a:solidFill>
                            <a:schemeClr val="dk1"/>
                          </a:solidFill>
                          <a:latin typeface="+mn-lt"/>
                          <a:ea typeface="+mn-ea"/>
                          <a:cs typeface="+mn-cs"/>
                        </a:rPr>
                        <a:t>Stem</a:t>
                      </a:r>
                    </a:p>
                    <a:p>
                      <a:pPr marL="0" algn="ctr" defTabSz="914400" rtl="0" eaLnBrk="1" latinLnBrk="0" hangingPunct="1"/>
                      <a:r>
                        <a:rPr lang="en-US" sz="1800" kern="1200" dirty="0">
                          <a:solidFill>
                            <a:schemeClr val="dk1"/>
                          </a:solidFill>
                          <a:latin typeface="+mn-lt"/>
                          <a:ea typeface="+mn-ea"/>
                          <a:cs typeface="+mn-cs"/>
                        </a:rPr>
                        <a:t>Consumables</a:t>
                      </a:r>
                    </a:p>
                  </a:txBody>
                  <a:tcPr anchor="ctr"/>
                </a:tc>
                <a:extLst>
                  <a:ext uri="{0D108BD9-81ED-4DB2-BD59-A6C34878D82A}">
                    <a16:rowId xmlns:a16="http://schemas.microsoft.com/office/drawing/2014/main" val="2783049822"/>
                  </a:ext>
                </a:extLst>
              </a:tr>
            </a:tbl>
          </a:graphicData>
        </a:graphic>
      </p:graphicFrame>
      <p:sp>
        <p:nvSpPr>
          <p:cNvPr id="2" name="Footer Placeholder 1">
            <a:extLst>
              <a:ext uri="{FF2B5EF4-FFF2-40B4-BE49-F238E27FC236}">
                <a16:creationId xmlns:a16="http://schemas.microsoft.com/office/drawing/2014/main" id="{6C626EEF-4F2E-D25B-A996-9161E31798EA}"/>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176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70" y="4600749"/>
            <a:ext cx="6759779" cy="646331"/>
          </a:xfrm>
          <a:prstGeom prst="rect">
            <a:avLst/>
          </a:prstGeom>
          <a:noFill/>
        </p:spPr>
        <p:txBody>
          <a:bodyPr wrap="square" rtlCol="0">
            <a:spAutoFit/>
          </a:bodyPr>
          <a:lstStyle/>
          <a:p>
            <a:pPr algn="l"/>
            <a:r>
              <a:rPr lang="en-GB" dirty="0">
                <a:latin typeface="Calibri" panose="020F0502020204030204" pitchFamily="34" charset="0"/>
                <a:ea typeface="Calibri" panose="020F0502020204030204" pitchFamily="34" charset="0"/>
                <a:cs typeface="Calibri" panose="020F0502020204030204" pitchFamily="34" charset="0"/>
              </a:rPr>
              <a:t>KPO Diesel Engines Overview</a:t>
            </a:r>
            <a:endParaRPr lang="en-GB" sz="4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3</a:t>
            </a:r>
            <a:endParaRPr lang="en-GB" sz="5400" b="1" dirty="0">
              <a:solidFill>
                <a:schemeClr val="bg1"/>
              </a:solidFill>
            </a:endParaRPr>
          </a:p>
        </p:txBody>
      </p:sp>
    </p:spTree>
    <p:extLst>
      <p:ext uri="{BB962C8B-B14F-4D97-AF65-F5344CB8AC3E}">
        <p14:creationId xmlns:p14="http://schemas.microsoft.com/office/powerpoint/2010/main" val="2634581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25</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DIESEL ENGINES OVERVIEW</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5C4AB95C-53D6-47A7-A008-BC30D28977F4}"/>
              </a:ext>
            </a:extLst>
          </p:cNvPr>
          <p:cNvGraphicFramePr>
            <a:graphicFrameLocks noGrp="1"/>
          </p:cNvGraphicFramePr>
          <p:nvPr/>
        </p:nvGraphicFramePr>
        <p:xfrm>
          <a:off x="2086643" y="1364060"/>
          <a:ext cx="8018713" cy="2999442"/>
        </p:xfrm>
        <a:graphic>
          <a:graphicData uri="http://schemas.openxmlformats.org/drawingml/2006/table">
            <a:tbl>
              <a:tblPr firstRow="1" bandRow="1">
                <a:tableStyleId>{5C22544A-7EE6-4342-B048-85BDC9FD1C3A}</a:tableStyleId>
              </a:tblPr>
              <a:tblGrid>
                <a:gridCol w="3445065">
                  <a:extLst>
                    <a:ext uri="{9D8B030D-6E8A-4147-A177-3AD203B41FA5}">
                      <a16:colId xmlns:a16="http://schemas.microsoft.com/office/drawing/2014/main" val="566387943"/>
                    </a:ext>
                  </a:extLst>
                </a:gridCol>
                <a:gridCol w="2286824">
                  <a:extLst>
                    <a:ext uri="{9D8B030D-6E8A-4147-A177-3AD203B41FA5}">
                      <a16:colId xmlns:a16="http://schemas.microsoft.com/office/drawing/2014/main" val="608389155"/>
                    </a:ext>
                  </a:extLst>
                </a:gridCol>
                <a:gridCol w="2286824">
                  <a:extLst>
                    <a:ext uri="{9D8B030D-6E8A-4147-A177-3AD203B41FA5}">
                      <a16:colId xmlns:a16="http://schemas.microsoft.com/office/drawing/2014/main" val="1702471229"/>
                    </a:ext>
                  </a:extLst>
                </a:gridCol>
              </a:tblGrid>
              <a:tr h="370840">
                <a:tc>
                  <a:txBody>
                    <a:bodyPr/>
                    <a:lstStyle/>
                    <a:p>
                      <a:pPr algn="ctr"/>
                      <a:r>
                        <a:rPr lang="en-US" dirty="0"/>
                        <a:t>OEM</a:t>
                      </a:r>
                      <a:endParaRPr lang="en-GB" dirty="0"/>
                    </a:p>
                  </a:txBody>
                  <a:tcPr anchor="ctr"/>
                </a:tc>
                <a:tc>
                  <a:txBody>
                    <a:bodyPr/>
                    <a:lstStyle/>
                    <a:p>
                      <a:pPr algn="ctr"/>
                      <a:r>
                        <a:rPr lang="en-US" dirty="0"/>
                        <a:t>Type</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Power Range</a:t>
                      </a:r>
                      <a:endParaRPr lang="en-GB" dirty="0"/>
                    </a:p>
                  </a:txBody>
                  <a:tcPr anchor="ctr"/>
                </a:tc>
                <a:extLst>
                  <a:ext uri="{0D108BD9-81ED-4DB2-BD59-A6C34878D82A}">
                    <a16:rowId xmlns:a16="http://schemas.microsoft.com/office/drawing/2014/main" val="1418895034"/>
                  </a:ext>
                </a:extLst>
              </a:tr>
              <a:tr h="370840">
                <a:tc>
                  <a:txBody>
                    <a:bodyPr/>
                    <a:lstStyle/>
                    <a:p>
                      <a:pPr algn="l"/>
                      <a:r>
                        <a:rPr lang="en-GB" dirty="0"/>
                        <a:t>John Deere</a:t>
                      </a:r>
                    </a:p>
                  </a:txBody>
                  <a:tcPr anchor="ctr"/>
                </a:tc>
                <a:tc>
                  <a:txBody>
                    <a:bodyPr/>
                    <a:lstStyle/>
                    <a:p>
                      <a:pPr algn="ctr"/>
                      <a:r>
                        <a:rPr lang="en-GB" dirty="0"/>
                        <a:t>4045HF158</a:t>
                      </a:r>
                    </a:p>
                  </a:txBody>
                  <a:tcPr anchor="ctr"/>
                </a:tc>
                <a:tc>
                  <a:txBody>
                    <a:bodyPr/>
                    <a:lstStyle/>
                    <a:p>
                      <a:pPr algn="ctr"/>
                      <a:r>
                        <a:rPr lang="en-US" dirty="0"/>
                        <a:t>112kW</a:t>
                      </a:r>
                      <a:endParaRPr lang="en-GB" dirty="0"/>
                    </a:p>
                  </a:txBody>
                  <a:tcPr anchor="ctr"/>
                </a:tc>
                <a:extLst>
                  <a:ext uri="{0D108BD9-81ED-4DB2-BD59-A6C34878D82A}">
                    <a16:rowId xmlns:a16="http://schemas.microsoft.com/office/drawing/2014/main" val="3641880406"/>
                  </a:ext>
                </a:extLst>
              </a:tr>
              <a:tr h="408642">
                <a:tc>
                  <a:txBody>
                    <a:bodyPr/>
                    <a:lstStyle/>
                    <a:p>
                      <a:pPr algn="l"/>
                      <a:r>
                        <a:rPr lang="en-GB" dirty="0"/>
                        <a:t>Caterpillar (x5)</a:t>
                      </a:r>
                    </a:p>
                  </a:txBody>
                  <a:tcPr anchor="ctr"/>
                </a:tc>
                <a:tc>
                  <a:txBody>
                    <a:bodyPr/>
                    <a:lstStyle/>
                    <a:p>
                      <a:pPr algn="ctr"/>
                      <a:r>
                        <a:rPr lang="en-GB" dirty="0"/>
                        <a:t>3408</a:t>
                      </a:r>
                    </a:p>
                  </a:txBody>
                  <a:tcPr anchor="ctr"/>
                </a:tc>
                <a:tc>
                  <a:txBody>
                    <a:bodyPr/>
                    <a:lstStyle/>
                    <a:p>
                      <a:pPr algn="ctr"/>
                      <a:r>
                        <a:rPr lang="en-US" dirty="0"/>
                        <a:t>377kW</a:t>
                      </a:r>
                      <a:endParaRPr lang="en-GB" dirty="0"/>
                    </a:p>
                  </a:txBody>
                  <a:tcPr anchor="ctr"/>
                </a:tc>
                <a:extLst>
                  <a:ext uri="{0D108BD9-81ED-4DB2-BD59-A6C34878D82A}">
                    <a16:rowId xmlns:a16="http://schemas.microsoft.com/office/drawing/2014/main" val="923311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Caterpillar</a:t>
                      </a:r>
                    </a:p>
                  </a:txBody>
                  <a:tcPr anchor="ctr"/>
                </a:tc>
                <a:tc>
                  <a:txBody>
                    <a:bodyPr/>
                    <a:lstStyle/>
                    <a:p>
                      <a:pPr algn="ctr"/>
                      <a:r>
                        <a:rPr lang="en-GB" dirty="0"/>
                        <a:t>3516-TA-EPG</a:t>
                      </a:r>
                    </a:p>
                  </a:txBody>
                  <a:tcPr anchor="ctr"/>
                </a:tc>
                <a:tc>
                  <a:txBody>
                    <a:bodyPr/>
                    <a:lstStyle/>
                    <a:p>
                      <a:pPr algn="ctr"/>
                      <a:r>
                        <a:rPr lang="en-US" dirty="0"/>
                        <a:t>1710kW</a:t>
                      </a:r>
                      <a:endParaRPr lang="en-GB" dirty="0"/>
                    </a:p>
                  </a:txBody>
                  <a:tcPr anchor="ctr"/>
                </a:tc>
                <a:extLst>
                  <a:ext uri="{0D108BD9-81ED-4DB2-BD59-A6C34878D82A}">
                    <a16:rowId xmlns:a16="http://schemas.microsoft.com/office/drawing/2014/main" val="207551864"/>
                  </a:ext>
                </a:extLst>
              </a:tr>
              <a:tr h="370840">
                <a:tc>
                  <a:txBody>
                    <a:bodyPr/>
                    <a:lstStyle/>
                    <a:p>
                      <a:pPr algn="l"/>
                      <a:r>
                        <a:rPr lang="en-US" dirty="0"/>
                        <a:t>Perkins</a:t>
                      </a:r>
                      <a:endParaRPr lang="en-GB" dirty="0"/>
                    </a:p>
                  </a:txBody>
                  <a:tcPr anchor="ctr"/>
                </a:tc>
                <a:tc>
                  <a:txBody>
                    <a:bodyPr/>
                    <a:lstStyle/>
                    <a:p>
                      <a:pPr algn="ctr"/>
                      <a:r>
                        <a:rPr lang="en-GB" dirty="0"/>
                        <a:t>4012-46 TAG2A</a:t>
                      </a:r>
                    </a:p>
                  </a:txBody>
                  <a:tcPr anchor="ctr"/>
                </a:tc>
                <a:tc>
                  <a:txBody>
                    <a:bodyPr/>
                    <a:lstStyle/>
                    <a:p>
                      <a:pPr algn="ctr"/>
                      <a:r>
                        <a:rPr lang="en-US" dirty="0"/>
                        <a:t>1331kW</a:t>
                      </a:r>
                      <a:endParaRPr lang="en-GB" dirty="0"/>
                    </a:p>
                  </a:txBody>
                  <a:tcPr anchor="ctr"/>
                </a:tc>
                <a:extLst>
                  <a:ext uri="{0D108BD9-81ED-4DB2-BD59-A6C34878D82A}">
                    <a16:rowId xmlns:a16="http://schemas.microsoft.com/office/drawing/2014/main" val="754672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General Electric C</a:t>
                      </a:r>
                      <a:r>
                        <a:rPr lang="en-US" dirty="0"/>
                        <a:t>o. (x2)</a:t>
                      </a:r>
                      <a:endParaRPr lang="en-GB" dirty="0"/>
                    </a:p>
                  </a:txBody>
                  <a:tcPr anchor="ctr"/>
                </a:tc>
                <a:tc>
                  <a:txBody>
                    <a:bodyPr/>
                    <a:lstStyle/>
                    <a:p>
                      <a:pPr algn="ctr"/>
                      <a:r>
                        <a:rPr lang="en-GB" dirty="0"/>
                        <a:t>25Z06567</a:t>
                      </a:r>
                    </a:p>
                  </a:txBody>
                  <a:tcPr anchor="ctr"/>
                </a:tc>
                <a:tc>
                  <a:txBody>
                    <a:bodyPr/>
                    <a:lstStyle/>
                    <a:p>
                      <a:pPr algn="ctr"/>
                      <a:r>
                        <a:rPr lang="en-US" dirty="0"/>
                        <a:t>3028kW</a:t>
                      </a:r>
                      <a:endParaRPr lang="en-GB" dirty="0"/>
                    </a:p>
                  </a:txBody>
                  <a:tcPr anchor="ctr"/>
                </a:tc>
                <a:extLst>
                  <a:ext uri="{0D108BD9-81ED-4DB2-BD59-A6C34878D82A}">
                    <a16:rowId xmlns:a16="http://schemas.microsoft.com/office/drawing/2014/main" val="1032841738"/>
                  </a:ext>
                </a:extLst>
              </a:tr>
              <a:tr h="370840">
                <a:tc>
                  <a:txBody>
                    <a:bodyPr/>
                    <a:lstStyle/>
                    <a:p>
                      <a:pPr algn="l"/>
                      <a:r>
                        <a:rPr lang="en-GB" dirty="0"/>
                        <a:t>General Electric C</a:t>
                      </a:r>
                      <a:r>
                        <a:rPr lang="en-US" dirty="0"/>
                        <a:t>o.</a:t>
                      </a:r>
                      <a:endParaRPr lang="en-GB" dirty="0"/>
                    </a:p>
                  </a:txBody>
                  <a:tcPr anchor="ctr"/>
                </a:tc>
                <a:tc>
                  <a:txBody>
                    <a:bodyPr/>
                    <a:lstStyle/>
                    <a:p>
                      <a:pPr algn="ctr"/>
                      <a:r>
                        <a:rPr lang="sv-SE" dirty="0"/>
                        <a:t>GE 12 V 250 / VEE</a:t>
                      </a:r>
                      <a:endParaRPr lang="en-GB" dirty="0"/>
                    </a:p>
                  </a:txBody>
                  <a:tcPr anchor="ctr"/>
                </a:tc>
                <a:tc>
                  <a:txBody>
                    <a:bodyPr/>
                    <a:lstStyle/>
                    <a:p>
                      <a:pPr algn="ctr"/>
                      <a:r>
                        <a:rPr lang="en-US" dirty="0"/>
                        <a:t>3028kW</a:t>
                      </a:r>
                      <a:endParaRPr lang="en-GB" dirty="0"/>
                    </a:p>
                  </a:txBody>
                  <a:tcPr anchor="ctr"/>
                </a:tc>
                <a:extLst>
                  <a:ext uri="{0D108BD9-81ED-4DB2-BD59-A6C34878D82A}">
                    <a16:rowId xmlns:a16="http://schemas.microsoft.com/office/drawing/2014/main" val="1846162113"/>
                  </a:ext>
                </a:extLst>
              </a:tr>
              <a:tr h="0">
                <a:tc>
                  <a:txBody>
                    <a:bodyPr/>
                    <a:lstStyle/>
                    <a:p>
                      <a:pPr algn="l"/>
                      <a:r>
                        <a:rPr lang="en-US" dirty="0"/>
                        <a:t>Patterson (x2)</a:t>
                      </a:r>
                      <a:endParaRPr lang="en-GB" dirty="0"/>
                    </a:p>
                  </a:txBody>
                  <a:tcPr anchor="ctr"/>
                </a:tc>
                <a:tc>
                  <a:txBody>
                    <a:bodyPr/>
                    <a:lstStyle/>
                    <a:p>
                      <a:pPr algn="ctr"/>
                      <a:r>
                        <a:rPr lang="en-GB" dirty="0"/>
                        <a:t>3406B</a:t>
                      </a:r>
                    </a:p>
                  </a:txBody>
                  <a:tcPr anchor="ctr"/>
                </a:tc>
                <a:tc>
                  <a:txBody>
                    <a:bodyPr/>
                    <a:lstStyle/>
                    <a:p>
                      <a:pPr algn="ctr"/>
                      <a:r>
                        <a:rPr lang="en-US" dirty="0"/>
                        <a:t>314kW</a:t>
                      </a:r>
                      <a:endParaRPr lang="en-GB" dirty="0"/>
                    </a:p>
                  </a:txBody>
                  <a:tcPr anchor="ctr"/>
                </a:tc>
                <a:extLst>
                  <a:ext uri="{0D108BD9-81ED-4DB2-BD59-A6C34878D82A}">
                    <a16:rowId xmlns:a16="http://schemas.microsoft.com/office/drawing/2014/main" val="2595011079"/>
                  </a:ext>
                </a:extLst>
              </a:tr>
            </a:tbl>
          </a:graphicData>
        </a:graphic>
      </p:graphicFrame>
      <p:sp>
        <p:nvSpPr>
          <p:cNvPr id="2" name="Footer Placeholder 1">
            <a:extLst>
              <a:ext uri="{FF2B5EF4-FFF2-40B4-BE49-F238E27FC236}">
                <a16:creationId xmlns:a16="http://schemas.microsoft.com/office/drawing/2014/main" id="{1BD5EF1F-8B5B-EB26-E93E-E6184C106C5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59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26</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DIESEL ENGINE OVERVIEW</a:t>
            </a:r>
            <a:endParaRPr lang="en-GB" sz="3200" dirty="0">
              <a:solidFill>
                <a:srgbClr val="01B1C9"/>
              </a:solidFill>
              <a:latin typeface="Calibri" panose="020F0502020204030204" pitchFamily="34" charset="0"/>
              <a:cs typeface="Calibri" panose="020F0502020204030204" pitchFamily="34" charset="0"/>
            </a:endParaRPr>
          </a:p>
        </p:txBody>
      </p:sp>
      <p:pic>
        <p:nvPicPr>
          <p:cNvPr id="3074" name="Picture 2" descr="Caterpillar 3408 Diesel Engine 67U11805">
            <a:extLst>
              <a:ext uri="{FF2B5EF4-FFF2-40B4-BE49-F238E27FC236}">
                <a16:creationId xmlns:a16="http://schemas.microsoft.com/office/drawing/2014/main" id="{C04C60A9-7F55-432C-8960-34B996CBE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805" y="2429436"/>
            <a:ext cx="4854389" cy="3316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B35FC9-A12D-4A1F-9377-3BE3B6E82B3F}"/>
              </a:ext>
            </a:extLst>
          </p:cNvPr>
          <p:cNvSpPr txBox="1"/>
          <p:nvPr/>
        </p:nvSpPr>
        <p:spPr>
          <a:xfrm>
            <a:off x="3564736" y="1573301"/>
            <a:ext cx="4883236" cy="584775"/>
          </a:xfrm>
          <a:prstGeom prst="rect">
            <a:avLst/>
          </a:prstGeom>
          <a:noFill/>
        </p:spPr>
        <p:txBody>
          <a:bodyPr wrap="square" rtlCol="0">
            <a:spAutoFit/>
          </a:bodyPr>
          <a:lstStyle/>
          <a:p>
            <a:pPr algn="ctr"/>
            <a:r>
              <a:rPr lang="en-US" sz="3200" dirty="0">
                <a:solidFill>
                  <a:schemeClr val="accent1"/>
                </a:solidFill>
              </a:rPr>
              <a:t>Diesel Engine: 3408</a:t>
            </a:r>
            <a:endParaRPr lang="en-GB" sz="3200" dirty="0">
              <a:solidFill>
                <a:schemeClr val="accent1"/>
              </a:solidFill>
            </a:endParaRPr>
          </a:p>
        </p:txBody>
      </p:sp>
      <p:sp>
        <p:nvSpPr>
          <p:cNvPr id="2" name="Footer Placeholder 1">
            <a:extLst>
              <a:ext uri="{FF2B5EF4-FFF2-40B4-BE49-F238E27FC236}">
                <a16:creationId xmlns:a16="http://schemas.microsoft.com/office/drawing/2014/main" id="{56B1960D-4173-2638-0549-6B62B0C8E9B3}"/>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149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27</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1"/>
            <a:ext cx="12192000" cy="689194"/>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        MAINTENANCE ACTIVITIES ON THE DIESEL ENGINES</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nvGraphicFramePr>
        <p:xfrm>
          <a:off x="3058080" y="1270014"/>
          <a:ext cx="6090259" cy="3291840"/>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282416">
                <a:tc>
                  <a:txBody>
                    <a:bodyPr/>
                    <a:lstStyle/>
                    <a:p>
                      <a:pPr algn="ctr"/>
                      <a:r>
                        <a:rPr lang="en-US" dirty="0"/>
                        <a:t>Partial Inspection</a:t>
                      </a:r>
                      <a:endParaRPr lang="en-GB" dirty="0"/>
                    </a:p>
                  </a:txBody>
                  <a:tcPr anchor="ctr"/>
                </a:tc>
                <a:tc>
                  <a:txBody>
                    <a:bodyPr/>
                    <a:lstStyle/>
                    <a:p>
                      <a:pPr algn="ctr"/>
                      <a:r>
                        <a:rPr lang="en-US" dirty="0"/>
                        <a:t>6M</a:t>
                      </a:r>
                      <a:endParaRPr lang="en-GB" dirty="0"/>
                    </a:p>
                  </a:txBody>
                  <a:tcPr anchor="ctr"/>
                </a:tc>
                <a:tc>
                  <a:txBody>
                    <a:bodyPr/>
                    <a:lstStyle/>
                    <a:p>
                      <a:pPr algn="ctr"/>
                      <a:r>
                        <a:rPr lang="en-US" dirty="0"/>
                        <a:t>Air / Oil / Fuel filters</a:t>
                      </a:r>
                      <a:endParaRPr lang="en-GB" dirty="0"/>
                    </a:p>
                  </a:txBody>
                  <a:tcPr anchor="ctr"/>
                </a:tc>
                <a:extLst>
                  <a:ext uri="{0D108BD9-81ED-4DB2-BD59-A6C34878D82A}">
                    <a16:rowId xmlns:a16="http://schemas.microsoft.com/office/drawing/2014/main" val="988289087"/>
                  </a:ext>
                </a:extLst>
              </a:tr>
              <a:tr h="2153172">
                <a:tc>
                  <a:txBody>
                    <a:bodyPr/>
                    <a:lstStyle/>
                    <a:p>
                      <a:pPr algn="ctr"/>
                      <a:r>
                        <a:rPr lang="en-US" dirty="0"/>
                        <a:t>Full Overhaul</a:t>
                      </a:r>
                      <a:endParaRPr lang="en-GB" dirty="0"/>
                    </a:p>
                  </a:txBody>
                  <a:tcPr anchor="ctr"/>
                </a:tc>
                <a:tc>
                  <a:txBody>
                    <a:bodyPr/>
                    <a:lstStyle/>
                    <a:p>
                      <a:pPr algn="ctr"/>
                      <a:r>
                        <a:rPr lang="en-US" dirty="0"/>
                        <a:t>36M</a:t>
                      </a:r>
                      <a:endParaRPr lang="en-GB" dirty="0"/>
                    </a:p>
                  </a:txBody>
                  <a:tcPr anchor="ctr"/>
                </a:tc>
                <a:tc>
                  <a:txBody>
                    <a:bodyPr/>
                    <a:lstStyle/>
                    <a:p>
                      <a:pPr algn="ctr"/>
                      <a:r>
                        <a:rPr lang="en-US" dirty="0"/>
                        <a:t>Belt,</a:t>
                      </a:r>
                    </a:p>
                    <a:p>
                      <a:pPr algn="ctr"/>
                      <a:r>
                        <a:rPr lang="en-US" dirty="0"/>
                        <a:t>Fuel pump,</a:t>
                      </a:r>
                    </a:p>
                    <a:p>
                      <a:pPr algn="ctr"/>
                      <a:r>
                        <a:rPr lang="en-US" dirty="0"/>
                        <a:t>Radiator Cap,</a:t>
                      </a:r>
                    </a:p>
                    <a:p>
                      <a:pPr algn="ctr"/>
                      <a:r>
                        <a:rPr lang="en-US" dirty="0"/>
                        <a:t>Rocker Cover gasket,</a:t>
                      </a:r>
                    </a:p>
                    <a:p>
                      <a:pPr algn="ctr"/>
                      <a:r>
                        <a:rPr lang="en-US" dirty="0"/>
                        <a:t>O-ring,</a:t>
                      </a:r>
                    </a:p>
                    <a:p>
                      <a:pPr algn="ctr"/>
                      <a:r>
                        <a:rPr lang="en-US" dirty="0"/>
                        <a:t>Seal ring,</a:t>
                      </a:r>
                    </a:p>
                    <a:p>
                      <a:pPr algn="ctr"/>
                      <a:r>
                        <a:rPr lang="en-US" dirty="0"/>
                        <a:t>Injector gasket,</a:t>
                      </a:r>
                    </a:p>
                    <a:p>
                      <a:pPr algn="ctr"/>
                      <a:r>
                        <a:rPr lang="en-US" dirty="0"/>
                        <a:t>Injector,</a:t>
                      </a:r>
                    </a:p>
                    <a:p>
                      <a:pPr algn="ctr"/>
                      <a:r>
                        <a:rPr lang="en-US" dirty="0"/>
                        <a:t>Oil Cap</a:t>
                      </a:r>
                      <a:endParaRPr lang="en-GB" dirty="0"/>
                    </a:p>
                  </a:txBody>
                  <a:tcPr anchor="ctr"/>
                </a:tc>
                <a:extLst>
                  <a:ext uri="{0D108BD9-81ED-4DB2-BD59-A6C34878D82A}">
                    <a16:rowId xmlns:a16="http://schemas.microsoft.com/office/drawing/2014/main" val="1156134538"/>
                  </a:ext>
                </a:extLst>
              </a:tr>
            </a:tbl>
          </a:graphicData>
        </a:graphic>
      </p:graphicFrame>
      <p:sp>
        <p:nvSpPr>
          <p:cNvPr id="2" name="Footer Placeholder 1">
            <a:extLst>
              <a:ext uri="{FF2B5EF4-FFF2-40B4-BE49-F238E27FC236}">
                <a16:creationId xmlns:a16="http://schemas.microsoft.com/office/drawing/2014/main" id="{36482390-6B7C-7D0B-39EB-98D670F817CA}"/>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881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703769" y="4841657"/>
            <a:ext cx="6759779" cy="646331"/>
          </a:xfrm>
          <a:prstGeom prst="rect">
            <a:avLst/>
          </a:prstGeom>
          <a:noFill/>
        </p:spPr>
        <p:txBody>
          <a:bodyPr wrap="square" rtlCol="0">
            <a:spAutoFit/>
          </a:bodyPr>
          <a:lstStyle/>
          <a:p>
            <a:pPr algn="l"/>
            <a:r>
              <a:rPr lang="en-GB" dirty="0"/>
              <a:t>KPO Gears Boxes Overview</a:t>
            </a:r>
            <a:endParaRPr lang="en-GB" sz="48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r>
              <a:rPr lang="en-US" sz="5400" b="1" dirty="0">
                <a:solidFill>
                  <a:schemeClr val="bg1"/>
                </a:solidFill>
              </a:rPr>
              <a:t>4</a:t>
            </a:r>
            <a:endParaRPr lang="en-GB" sz="5400" b="1" dirty="0">
              <a:solidFill>
                <a:schemeClr val="bg1"/>
              </a:solidFill>
            </a:endParaRPr>
          </a:p>
        </p:txBody>
      </p:sp>
    </p:spTree>
    <p:extLst>
      <p:ext uri="{BB962C8B-B14F-4D97-AF65-F5344CB8AC3E}">
        <p14:creationId xmlns:p14="http://schemas.microsoft.com/office/powerpoint/2010/main" val="120718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29</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GEAR BOXES OVERVIEW</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5C4AB95C-53D6-47A7-A008-BC30D28977F4}"/>
              </a:ext>
            </a:extLst>
          </p:cNvPr>
          <p:cNvGraphicFramePr>
            <a:graphicFrameLocks noGrp="1"/>
          </p:cNvGraphicFramePr>
          <p:nvPr/>
        </p:nvGraphicFramePr>
        <p:xfrm>
          <a:off x="3237265" y="1359456"/>
          <a:ext cx="5731889" cy="3375362"/>
        </p:xfrm>
        <a:graphic>
          <a:graphicData uri="http://schemas.openxmlformats.org/drawingml/2006/table">
            <a:tbl>
              <a:tblPr firstRow="1" bandRow="1">
                <a:tableStyleId>{5C22544A-7EE6-4342-B048-85BDC9FD1C3A}</a:tableStyleId>
              </a:tblPr>
              <a:tblGrid>
                <a:gridCol w="3445065">
                  <a:extLst>
                    <a:ext uri="{9D8B030D-6E8A-4147-A177-3AD203B41FA5}">
                      <a16:colId xmlns:a16="http://schemas.microsoft.com/office/drawing/2014/main" val="566387943"/>
                    </a:ext>
                  </a:extLst>
                </a:gridCol>
                <a:gridCol w="2286824">
                  <a:extLst>
                    <a:ext uri="{9D8B030D-6E8A-4147-A177-3AD203B41FA5}">
                      <a16:colId xmlns:a16="http://schemas.microsoft.com/office/drawing/2014/main" val="608389155"/>
                    </a:ext>
                  </a:extLst>
                </a:gridCol>
              </a:tblGrid>
              <a:tr h="370840">
                <a:tc>
                  <a:txBody>
                    <a:bodyPr/>
                    <a:lstStyle/>
                    <a:p>
                      <a:pPr algn="ctr"/>
                      <a:r>
                        <a:rPr lang="en-US" dirty="0"/>
                        <a:t>OEM</a:t>
                      </a:r>
                      <a:endParaRPr lang="en-GB" dirty="0"/>
                    </a:p>
                  </a:txBody>
                  <a:tcPr anchor="ctr"/>
                </a:tc>
                <a:tc>
                  <a:txBody>
                    <a:bodyPr/>
                    <a:lstStyle/>
                    <a:p>
                      <a:pPr algn="ctr"/>
                      <a:r>
                        <a:rPr lang="en-US" dirty="0"/>
                        <a:t>Type</a:t>
                      </a:r>
                      <a:endParaRPr lang="en-GB" dirty="0"/>
                    </a:p>
                  </a:txBody>
                  <a:tcPr anchor="ctr"/>
                </a:tc>
                <a:extLst>
                  <a:ext uri="{0D108BD9-81ED-4DB2-BD59-A6C34878D82A}">
                    <a16:rowId xmlns:a16="http://schemas.microsoft.com/office/drawing/2014/main" val="1418895034"/>
                  </a:ext>
                </a:extLst>
              </a:tr>
              <a:tr h="408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mn-lt"/>
                          <a:ea typeface="+mn-ea"/>
                          <a:cs typeface="+mn-cs"/>
                        </a:rPr>
                        <a:t>Flender</a:t>
                      </a:r>
                      <a:r>
                        <a:rPr kumimoji="0" lang="ru-RU" sz="1800" b="0" i="0" u="none" strike="noStrike" kern="1200" cap="none" spc="0" normalizeH="0" baseline="0" noProof="0" dirty="0">
                          <a:ln>
                            <a:noFill/>
                          </a:ln>
                          <a:solidFill>
                            <a:srgbClr val="000000"/>
                          </a:solidFill>
                          <a:effectLst/>
                          <a:uLnTx/>
                          <a:uFillTx/>
                          <a:latin typeface="+mn-lt"/>
                          <a:ea typeface="+mn-ea"/>
                          <a:cs typeface="+mn-cs"/>
                        </a:rPr>
                        <a:t>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TX32/5X</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923311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mn-lt"/>
                          <a:ea typeface="+mn-ea"/>
                          <a:cs typeface="+mn-cs"/>
                        </a:rPr>
                        <a:t>Flender</a:t>
                      </a:r>
                      <a:r>
                        <a:rPr kumimoji="0" lang="ru-RU" sz="1800" b="0" i="0" u="none" strike="noStrike" kern="1200" cap="none" spc="0" normalizeH="0" baseline="0" noProof="0" dirty="0">
                          <a:ln>
                            <a:noFill/>
                          </a:ln>
                          <a:solidFill>
                            <a:srgbClr val="000000"/>
                          </a:solidFill>
                          <a:effectLst/>
                          <a:uLnTx/>
                          <a:uFillTx/>
                          <a:latin typeface="+mn-lt"/>
                          <a:ea typeface="+mn-ea"/>
                          <a:cs typeface="+mn-cs"/>
                        </a:rPr>
                        <a:t> (</a:t>
                      </a:r>
                      <a:r>
                        <a:rPr kumimoji="0" lang="en-US" sz="1800" b="0" i="0" u="none" strike="noStrike" kern="1200" cap="none" spc="0" normalizeH="0" baseline="0" noProof="0" dirty="0">
                          <a:ln>
                            <a:noFill/>
                          </a:ln>
                          <a:solidFill>
                            <a:srgbClr val="000000"/>
                          </a:solidFill>
                          <a:effectLst/>
                          <a:uLnTx/>
                          <a:uFillTx/>
                          <a:latin typeface="+mn-lt"/>
                          <a:ea typeface="+mn-ea"/>
                          <a:cs typeface="+mn-cs"/>
                        </a:rPr>
                        <a:t>x2)</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TX32/4X</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207551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mn-lt"/>
                          <a:ea typeface="+mn-ea"/>
                          <a:cs typeface="+mn-cs"/>
                        </a:rPr>
                        <a:t>Flender</a:t>
                      </a:r>
                      <a:r>
                        <a:rPr kumimoji="0" lang="en-GB" sz="1800" b="0" i="0" u="none" strike="noStrike" kern="1200" cap="none" spc="0" normalizeH="0" baseline="0" noProof="0" dirty="0">
                          <a:ln>
                            <a:noFill/>
                          </a:ln>
                          <a:solidFill>
                            <a:srgbClr val="000000"/>
                          </a:solidFill>
                          <a:effectLst/>
                          <a:uLnTx/>
                          <a:uFillTx/>
                          <a:latin typeface="+mn-lt"/>
                          <a:ea typeface="+mn-ea"/>
                          <a:cs typeface="+mn-cs"/>
                        </a:rPr>
                        <a:t> (x9)</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TX80/9X</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1032841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MAAG (x5)</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GB-50/2</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3996022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Flender</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(x5)</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GF51BE</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2645623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Voith (x4)</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mn-lt"/>
                          <a:ea typeface="+mn-ea"/>
                          <a:cs typeface="+mn-cs"/>
                        </a:rPr>
                        <a:t>FLUIDRIVE-GST50</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7723592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Voith (x4)</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A609</a:t>
                      </a:r>
                      <a:endParaRPr kumimoji="0" lang="en-GB" sz="1800" b="0" i="0" u="none" strike="noStrike" kern="1200" cap="none" spc="0" normalizeH="0" baseline="0" noProof="0" dirty="0">
                        <a:ln>
                          <a:noFill/>
                        </a:ln>
                        <a:solidFill>
                          <a:srgbClr val="000000"/>
                        </a:solidFill>
                        <a:effectLst/>
                        <a:uLnTx/>
                        <a:uFillTx/>
                        <a:latin typeface="+mn-lt"/>
                        <a:ea typeface="+mn-ea"/>
                        <a:cs typeface="+mn-cs"/>
                      </a:endParaRPr>
                    </a:p>
                  </a:txBody>
                  <a:tcPr anchor="ctr"/>
                </a:tc>
                <a:extLst>
                  <a:ext uri="{0D108BD9-81ED-4DB2-BD59-A6C34878D82A}">
                    <a16:rowId xmlns:a16="http://schemas.microsoft.com/office/drawing/2014/main" val="20679649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mn-lt"/>
                          <a:ea typeface="+mn-ea"/>
                          <a:cs typeface="+mn-cs"/>
                        </a:rPr>
                        <a:t>Flender</a:t>
                      </a:r>
                      <a:r>
                        <a:rPr kumimoji="0" lang="en-US" sz="1800" b="0" i="0" u="none" strike="noStrike" kern="1200" cap="none" spc="0" normalizeH="0" baseline="0" noProof="0" dirty="0">
                          <a:ln>
                            <a:noFill/>
                          </a:ln>
                          <a:solidFill>
                            <a:srgbClr val="000000"/>
                          </a:solidFill>
                          <a:effectLst/>
                          <a:uLnTx/>
                          <a:uFillTx/>
                          <a:latin typeface="+mn-lt"/>
                          <a:ea typeface="+mn-ea"/>
                          <a:cs typeface="+mn-cs"/>
                        </a:rPr>
                        <a:t> (x4)</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TRL65CV</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2287568361"/>
                  </a:ext>
                </a:extLst>
              </a:tr>
            </a:tbl>
          </a:graphicData>
        </a:graphic>
      </p:graphicFrame>
      <p:sp>
        <p:nvSpPr>
          <p:cNvPr id="2" name="Footer Placeholder 1">
            <a:extLst>
              <a:ext uri="{FF2B5EF4-FFF2-40B4-BE49-F238E27FC236}">
                <a16:creationId xmlns:a16="http://schemas.microsoft.com/office/drawing/2014/main" id="{D9FE3668-4FB6-240F-C58B-113CF5391C7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52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78070" y="4324894"/>
            <a:ext cx="3970446" cy="1200329"/>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Electric drives and components</a:t>
            </a:r>
            <a:endParaRPr lang="en-GB"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4721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30</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GEAR BOXES &amp; FLUID OVERVIEW</a:t>
            </a:r>
            <a:endParaRPr lang="en-GB" sz="3200" dirty="0">
              <a:solidFill>
                <a:srgbClr val="01B1C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51BB163-1DD3-4846-9797-FC95D62FC1C4}"/>
              </a:ext>
            </a:extLst>
          </p:cNvPr>
          <p:cNvPicPr>
            <a:picLocks noChangeAspect="1"/>
          </p:cNvPicPr>
          <p:nvPr/>
        </p:nvPicPr>
        <p:blipFill>
          <a:blip r:embed="rId2"/>
          <a:stretch>
            <a:fillRect/>
          </a:stretch>
        </p:blipFill>
        <p:spPr>
          <a:xfrm>
            <a:off x="1281953" y="2242593"/>
            <a:ext cx="3633050" cy="3843661"/>
          </a:xfrm>
          <a:prstGeom prst="rect">
            <a:avLst/>
          </a:prstGeom>
        </p:spPr>
      </p:pic>
      <p:sp>
        <p:nvSpPr>
          <p:cNvPr id="11" name="TextBox 10">
            <a:extLst>
              <a:ext uri="{FF2B5EF4-FFF2-40B4-BE49-F238E27FC236}">
                <a16:creationId xmlns:a16="http://schemas.microsoft.com/office/drawing/2014/main" id="{3CFF5743-A72A-4256-99DA-65A4198AFC9A}"/>
              </a:ext>
            </a:extLst>
          </p:cNvPr>
          <p:cNvSpPr txBox="1"/>
          <p:nvPr/>
        </p:nvSpPr>
        <p:spPr>
          <a:xfrm>
            <a:off x="1281953" y="1161812"/>
            <a:ext cx="3633050" cy="1077218"/>
          </a:xfrm>
          <a:prstGeom prst="rect">
            <a:avLst/>
          </a:prstGeom>
          <a:noFill/>
        </p:spPr>
        <p:txBody>
          <a:bodyPr wrap="square" rtlCol="0">
            <a:spAutoFit/>
          </a:bodyPr>
          <a:lstStyle/>
          <a:p>
            <a:pPr algn="ctr"/>
            <a:r>
              <a:rPr lang="en-US" sz="3200" dirty="0">
                <a:solidFill>
                  <a:schemeClr val="accent1"/>
                </a:solidFill>
              </a:rPr>
              <a:t>Fluid Coupling</a:t>
            </a:r>
          </a:p>
          <a:p>
            <a:pPr algn="ctr"/>
            <a:r>
              <a:rPr lang="en-US" sz="3200" dirty="0">
                <a:solidFill>
                  <a:schemeClr val="accent1"/>
                </a:solidFill>
              </a:rPr>
              <a:t>GST 50 </a:t>
            </a:r>
            <a:endParaRPr lang="en-GB" sz="3200" dirty="0">
              <a:solidFill>
                <a:schemeClr val="accent1"/>
              </a:solidFill>
            </a:endParaRPr>
          </a:p>
        </p:txBody>
      </p:sp>
      <p:pic>
        <p:nvPicPr>
          <p:cNvPr id="4098" name="Picture 2" descr="- Sahakol Trading Company Limited | บริษัท สหกลเทรดดิ้ง จำกัด">
            <a:extLst>
              <a:ext uri="{FF2B5EF4-FFF2-40B4-BE49-F238E27FC236}">
                <a16:creationId xmlns:a16="http://schemas.microsoft.com/office/drawing/2014/main" id="{2CDA0299-93B6-4986-B3D5-2EFAEFFC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2592"/>
            <a:ext cx="5123993" cy="38436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A6C0476-6EC6-481D-B387-3557F94B50B5}"/>
              </a:ext>
            </a:extLst>
          </p:cNvPr>
          <p:cNvSpPr txBox="1"/>
          <p:nvPr/>
        </p:nvSpPr>
        <p:spPr>
          <a:xfrm>
            <a:off x="6841471" y="1161812"/>
            <a:ext cx="3633050" cy="1077218"/>
          </a:xfrm>
          <a:prstGeom prst="rect">
            <a:avLst/>
          </a:prstGeom>
          <a:noFill/>
        </p:spPr>
        <p:txBody>
          <a:bodyPr wrap="square" rtlCol="0">
            <a:spAutoFit/>
          </a:bodyPr>
          <a:lstStyle/>
          <a:p>
            <a:pPr algn="ctr"/>
            <a:r>
              <a:rPr lang="en-US" sz="3200" dirty="0">
                <a:solidFill>
                  <a:schemeClr val="accent1"/>
                </a:solidFill>
              </a:rPr>
              <a:t>Gear Box</a:t>
            </a:r>
          </a:p>
          <a:p>
            <a:pPr algn="ctr"/>
            <a:r>
              <a:rPr lang="en-US" sz="3200" dirty="0">
                <a:solidFill>
                  <a:schemeClr val="accent1"/>
                </a:solidFill>
              </a:rPr>
              <a:t>TX80/9X </a:t>
            </a:r>
            <a:endParaRPr lang="en-GB" sz="3200" dirty="0">
              <a:solidFill>
                <a:schemeClr val="accent1"/>
              </a:solidFill>
            </a:endParaRPr>
          </a:p>
        </p:txBody>
      </p:sp>
      <p:sp>
        <p:nvSpPr>
          <p:cNvPr id="2" name="Footer Placeholder 1">
            <a:extLst>
              <a:ext uri="{FF2B5EF4-FFF2-40B4-BE49-F238E27FC236}">
                <a16:creationId xmlns:a16="http://schemas.microsoft.com/office/drawing/2014/main" id="{B1932D73-AF63-2EAD-5399-A1B16897EC94}"/>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2098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31</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MAINTENANCE ACTIVITIES ON </a:t>
            </a:r>
          </a:p>
          <a:p>
            <a:r>
              <a:rPr lang="en-US" sz="3200" dirty="0">
                <a:solidFill>
                  <a:srgbClr val="01B1C9"/>
                </a:solidFill>
                <a:latin typeface="Calibri" panose="020F0502020204030204" pitchFamily="34" charset="0"/>
                <a:cs typeface="Calibri" panose="020F0502020204030204" pitchFamily="34" charset="0"/>
              </a:rPr>
              <a:t>FLUID COUPLING (Voith:GST50) </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3880173169"/>
              </p:ext>
            </p:extLst>
          </p:nvPr>
        </p:nvGraphicFramePr>
        <p:xfrm>
          <a:off x="2891825" y="2169534"/>
          <a:ext cx="6090259" cy="2518932"/>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448850">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2153172">
                <a:tc>
                  <a:txBody>
                    <a:bodyPr/>
                    <a:lstStyle/>
                    <a:p>
                      <a:pPr algn="ctr"/>
                      <a:r>
                        <a:rPr lang="en-US" dirty="0"/>
                        <a:t>Full Overhaul</a:t>
                      </a:r>
                      <a:endParaRPr lang="en-GB" dirty="0"/>
                    </a:p>
                  </a:txBody>
                  <a:tcPr anchor="ctr"/>
                </a:tc>
                <a:tc>
                  <a:txBody>
                    <a:bodyPr/>
                    <a:lstStyle/>
                    <a:p>
                      <a:pPr algn="ctr"/>
                      <a:r>
                        <a:rPr lang="en-US" dirty="0"/>
                        <a:t>48000 HRS</a:t>
                      </a:r>
                      <a:endParaRPr lang="en-GB" dirty="0"/>
                    </a:p>
                  </a:txBody>
                  <a:tcPr anchor="ctr"/>
                </a:tc>
                <a:tc>
                  <a:txBody>
                    <a:bodyPr/>
                    <a:lstStyle/>
                    <a:p>
                      <a:pPr algn="ctr"/>
                      <a:r>
                        <a:rPr lang="en-US" dirty="0"/>
                        <a:t>Shaft input (optional)</a:t>
                      </a:r>
                    </a:p>
                    <a:p>
                      <a:pPr algn="ctr"/>
                      <a:r>
                        <a:rPr lang="en-GB" dirty="0"/>
                        <a:t>Shaft output (optional)</a:t>
                      </a:r>
                    </a:p>
                    <a:p>
                      <a:pPr algn="ctr"/>
                      <a:r>
                        <a:rPr lang="en-GB" dirty="0" err="1"/>
                        <a:t>Geroter</a:t>
                      </a:r>
                      <a:endParaRPr lang="en-GB" dirty="0"/>
                    </a:p>
                    <a:p>
                      <a:pPr algn="ctr"/>
                      <a:r>
                        <a:rPr lang="en-GB" dirty="0"/>
                        <a:t>Gear</a:t>
                      </a:r>
                    </a:p>
                    <a:p>
                      <a:pPr algn="ctr"/>
                      <a:r>
                        <a:rPr lang="en-GB" dirty="0"/>
                        <a:t>Coupling </a:t>
                      </a:r>
                    </a:p>
                    <a:p>
                      <a:pPr algn="ctr"/>
                      <a:r>
                        <a:rPr lang="en-GB" dirty="0"/>
                        <a:t>Oil pump (optional)</a:t>
                      </a:r>
                    </a:p>
                    <a:p>
                      <a:pPr algn="ctr"/>
                      <a:r>
                        <a:rPr lang="en-GB" dirty="0"/>
                        <a:t>Consumables</a:t>
                      </a:r>
                    </a:p>
                  </a:txBody>
                  <a:tcPr anchor="ctr"/>
                </a:tc>
                <a:extLst>
                  <a:ext uri="{0D108BD9-81ED-4DB2-BD59-A6C34878D82A}">
                    <a16:rowId xmlns:a16="http://schemas.microsoft.com/office/drawing/2014/main" val="1156134538"/>
                  </a:ext>
                </a:extLst>
              </a:tr>
            </a:tbl>
          </a:graphicData>
        </a:graphic>
      </p:graphicFrame>
      <p:sp>
        <p:nvSpPr>
          <p:cNvPr id="2" name="Footer Placeholder 1">
            <a:extLst>
              <a:ext uri="{FF2B5EF4-FFF2-40B4-BE49-F238E27FC236}">
                <a16:creationId xmlns:a16="http://schemas.microsoft.com/office/drawing/2014/main" id="{CFB504C6-2E1E-9920-F0CA-6573B69DB867}"/>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811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32</a:t>
            </a:fld>
            <a:endParaRPr lang="it-IT" dirty="0"/>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rgbClr val="01B1C9"/>
                </a:solidFill>
                <a:latin typeface="Calibri" panose="020F0502020204030204" pitchFamily="34" charset="0"/>
                <a:cs typeface="Calibri" panose="020F0502020204030204" pitchFamily="34" charset="0"/>
              </a:rPr>
              <a:t>       MAINTENANCE ACTIVITIES ON OTHER GEAR BOXES</a:t>
            </a:r>
            <a:endParaRPr lang="en-GB" sz="3200" dirty="0">
              <a:solidFill>
                <a:srgbClr val="01B1C9"/>
              </a:solidFill>
              <a:latin typeface="Calibri" panose="020F0502020204030204" pitchFamily="34" charset="0"/>
              <a:cs typeface="Calibri" panose="020F0502020204030204" pitchFamily="34" charset="0"/>
            </a:endParaRPr>
          </a:p>
        </p:txBody>
      </p:sp>
      <p:graphicFrame>
        <p:nvGraphicFramePr>
          <p:cNvPr id="8" name="Table 4">
            <a:extLst>
              <a:ext uri="{FF2B5EF4-FFF2-40B4-BE49-F238E27FC236}">
                <a16:creationId xmlns:a16="http://schemas.microsoft.com/office/drawing/2014/main" id="{C13876C8-416E-4613-878F-EDFF25AB2610}"/>
              </a:ext>
            </a:extLst>
          </p:cNvPr>
          <p:cNvGraphicFramePr>
            <a:graphicFrameLocks noGrp="1"/>
          </p:cNvGraphicFramePr>
          <p:nvPr>
            <p:extLst>
              <p:ext uri="{D42A27DB-BD31-4B8C-83A1-F6EECF244321}">
                <p14:modId xmlns:p14="http://schemas.microsoft.com/office/powerpoint/2010/main" val="4222993134"/>
              </p:ext>
            </p:extLst>
          </p:nvPr>
        </p:nvGraphicFramePr>
        <p:xfrm>
          <a:off x="3009752" y="2169534"/>
          <a:ext cx="6172496" cy="2518932"/>
        </p:xfrm>
        <a:graphic>
          <a:graphicData uri="http://schemas.openxmlformats.org/drawingml/2006/table">
            <a:tbl>
              <a:tblPr firstRow="1" bandRow="1">
                <a:tableStyleId>{5C22544A-7EE6-4342-B048-85BDC9FD1C3A}</a:tableStyleId>
              </a:tblPr>
              <a:tblGrid>
                <a:gridCol w="2183534">
                  <a:extLst>
                    <a:ext uri="{9D8B030D-6E8A-4147-A177-3AD203B41FA5}">
                      <a16:colId xmlns:a16="http://schemas.microsoft.com/office/drawing/2014/main" val="3222943405"/>
                    </a:ext>
                  </a:extLst>
                </a:gridCol>
                <a:gridCol w="1457875">
                  <a:extLst>
                    <a:ext uri="{9D8B030D-6E8A-4147-A177-3AD203B41FA5}">
                      <a16:colId xmlns:a16="http://schemas.microsoft.com/office/drawing/2014/main" val="1973581692"/>
                    </a:ext>
                  </a:extLst>
                </a:gridCol>
                <a:gridCol w="2531087">
                  <a:extLst>
                    <a:ext uri="{9D8B030D-6E8A-4147-A177-3AD203B41FA5}">
                      <a16:colId xmlns:a16="http://schemas.microsoft.com/office/drawing/2014/main" val="1224012174"/>
                    </a:ext>
                  </a:extLst>
                </a:gridCol>
              </a:tblGrid>
              <a:tr h="282416">
                <a:tc>
                  <a:txBody>
                    <a:bodyPr/>
                    <a:lstStyle/>
                    <a:p>
                      <a:pPr algn="ctr"/>
                      <a:r>
                        <a:rPr lang="en-US" dirty="0"/>
                        <a:t>Activities</a:t>
                      </a:r>
                      <a:endParaRPr lang="en-GB" dirty="0"/>
                    </a:p>
                  </a:txBody>
                  <a:tcPr anchor="ctr"/>
                </a:tc>
                <a:tc>
                  <a:txBody>
                    <a:bodyPr/>
                    <a:lstStyle/>
                    <a:p>
                      <a:pPr algn="ctr"/>
                      <a:r>
                        <a:rPr lang="en-US" dirty="0"/>
                        <a:t>Periodicity </a:t>
                      </a:r>
                      <a:endParaRPr lang="en-GB" dirty="0"/>
                    </a:p>
                  </a:txBody>
                  <a:tcPr anchor="ctr"/>
                </a:tc>
                <a:tc>
                  <a:txBody>
                    <a:bodyPr/>
                    <a:lstStyle/>
                    <a:p>
                      <a:pPr algn="ctr"/>
                      <a:r>
                        <a:rPr lang="en-US" dirty="0"/>
                        <a:t>Used Spares</a:t>
                      </a:r>
                      <a:endParaRPr lang="en-GB" dirty="0"/>
                    </a:p>
                  </a:txBody>
                  <a:tcPr anchor="ctr"/>
                </a:tc>
                <a:extLst>
                  <a:ext uri="{0D108BD9-81ED-4DB2-BD59-A6C34878D82A}">
                    <a16:rowId xmlns:a16="http://schemas.microsoft.com/office/drawing/2014/main" val="4186401022"/>
                  </a:ext>
                </a:extLst>
              </a:tr>
              <a:tr h="2153172">
                <a:tc>
                  <a:txBody>
                    <a:bodyPr/>
                    <a:lstStyle/>
                    <a:p>
                      <a:pPr algn="ctr"/>
                      <a:r>
                        <a:rPr lang="en-US" dirty="0"/>
                        <a:t>Full Overhaul</a:t>
                      </a:r>
                      <a:endParaRPr lang="en-GB" dirty="0"/>
                    </a:p>
                  </a:txBody>
                  <a:tcPr anchor="ctr"/>
                </a:tc>
                <a:tc>
                  <a:txBody>
                    <a:bodyPr/>
                    <a:lstStyle/>
                    <a:p>
                      <a:pPr algn="ctr"/>
                      <a:r>
                        <a:rPr lang="en-US" dirty="0"/>
                        <a:t>48000 HRS</a:t>
                      </a:r>
                      <a:endParaRPr lang="en-GB" dirty="0"/>
                    </a:p>
                  </a:txBody>
                  <a:tcPr anchor="ctr"/>
                </a:tc>
                <a:tc>
                  <a:txBody>
                    <a:bodyPr/>
                    <a:lstStyle/>
                    <a:p>
                      <a:pPr algn="ctr"/>
                      <a:r>
                        <a:rPr lang="en-US" dirty="0"/>
                        <a:t>Bearings</a:t>
                      </a:r>
                    </a:p>
                    <a:p>
                      <a:pPr algn="ctr"/>
                      <a:r>
                        <a:rPr lang="en-US" dirty="0"/>
                        <a:t>Gear set (optional)</a:t>
                      </a:r>
                    </a:p>
                    <a:p>
                      <a:pPr algn="ctr"/>
                      <a:r>
                        <a:rPr lang="en-US" dirty="0"/>
                        <a:t>Shaft coupling (optional)</a:t>
                      </a:r>
                    </a:p>
                    <a:p>
                      <a:pPr algn="ctr"/>
                      <a:r>
                        <a:rPr lang="en-US" dirty="0"/>
                        <a:t>Oil pump</a:t>
                      </a:r>
                      <a:endParaRPr lang="en-GB" dirty="0"/>
                    </a:p>
                    <a:p>
                      <a:pPr algn="ctr"/>
                      <a:r>
                        <a:rPr lang="en-GB" dirty="0"/>
                        <a:t>Consumables</a:t>
                      </a:r>
                    </a:p>
                  </a:txBody>
                  <a:tcPr anchor="ctr"/>
                </a:tc>
                <a:extLst>
                  <a:ext uri="{0D108BD9-81ED-4DB2-BD59-A6C34878D82A}">
                    <a16:rowId xmlns:a16="http://schemas.microsoft.com/office/drawing/2014/main" val="1156134538"/>
                  </a:ext>
                </a:extLst>
              </a:tr>
            </a:tbl>
          </a:graphicData>
        </a:graphic>
      </p:graphicFrame>
      <p:sp>
        <p:nvSpPr>
          <p:cNvPr id="2" name="Footer Placeholder 1">
            <a:extLst>
              <a:ext uri="{FF2B5EF4-FFF2-40B4-BE49-F238E27FC236}">
                <a16:creationId xmlns:a16="http://schemas.microsoft.com/office/drawing/2014/main" id="{8F6DD44A-25A5-0CFD-E14A-81DBF708252F}"/>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5533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a:t>
            </a:r>
            <a:r>
              <a:rPr kumimoji="0" lang="ru-RU"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DRIVES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email">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email">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
        <p:nvSpPr>
          <p:cNvPr id="4" name="Slide Number Placeholder 2">
            <a:extLst>
              <a:ext uri="{FF2B5EF4-FFF2-40B4-BE49-F238E27FC236}">
                <a16:creationId xmlns:a16="http://schemas.microsoft.com/office/drawing/2014/main" id="{A26F8929-CE55-504F-3F4B-B23A301B989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84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lide Number Placeholder 2">
            <a:extLst>
              <a:ext uri="{FF2B5EF4-FFF2-40B4-BE49-F238E27FC236}">
                <a16:creationId xmlns:a16="http://schemas.microsoft.com/office/drawing/2014/main" id="{EF859180-433C-3553-D0ED-838EFA4D52C1}"/>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83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2669978"/>
            <a:ext cx="2143048" cy="41501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131698"/>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170499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7</a:t>
            </a:r>
            <a:r>
              <a:rPr lang="kk-KZ"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235075"/>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2669979"/>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122362"/>
            <a:ext cx="2143048" cy="41104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3640225"/>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290743"/>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5692" y="4190206"/>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235074"/>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2669979"/>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122362"/>
            <a:ext cx="2143048" cy="41030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3642580"/>
            <a:ext cx="2143048" cy="40327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47994" y="4185349"/>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27211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259109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dirty="0">
                <a:solidFill>
                  <a:schemeClr val="tx1"/>
                </a:solidFill>
                <a:latin typeface="Arial Narrow" panose="020B0606020202030204" pitchFamily="34" charset="0"/>
                <a:cs typeface="Arial" panose="020B0604020202020204" pitchFamily="34" charset="0"/>
              </a:rPr>
              <a:t>more than 80 </a:t>
            </a:r>
            <a:br>
              <a:rPr lang="en-US" sz="1200" dirty="0">
                <a:solidFill>
                  <a:schemeClr val="tx1"/>
                </a:solidFill>
                <a:latin typeface="Arial Narrow" panose="020B0606020202030204" pitchFamily="34" charset="0"/>
                <a:cs typeface="Arial" panose="020B0604020202020204" pitchFamily="34" charset="0"/>
              </a:rPr>
            </a:br>
            <a:r>
              <a:rPr lang="en-US" sz="1200" dirty="0">
                <a:solidFill>
                  <a:schemeClr val="tx1"/>
                </a:solidFill>
                <a:latin typeface="Arial Narrow" panose="020B060602020203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056740"/>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dirty="0">
                <a:solidFill>
                  <a:schemeClr val="tx1"/>
                </a:solidFill>
                <a:latin typeface="Arial Narrow" panose="020B0606020202030204" pitchFamily="34" charset="0"/>
                <a:cs typeface="Arial" panose="020B0604020202020204" pitchFamily="34" charset="0"/>
              </a:rPr>
              <a:t>50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272977"/>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5650" y="4180690"/>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231980"/>
            <a:ext cx="2143048" cy="41380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573256" y="6362500"/>
            <a:ext cx="9154145" cy="223892"/>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30136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33796" y="1721286"/>
            <a:ext cx="2109509"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33796" y="2191673"/>
            <a:ext cx="213126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33796" y="2630354"/>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Market analysis,</a:t>
            </a:r>
            <a:r>
              <a:rPr lang="ru-RU"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3796" y="3078561"/>
            <a:ext cx="2146460"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Site surveys, </a:t>
            </a:r>
            <a:r>
              <a:rPr lang="en-US" sz="1200">
                <a:solidFill>
                  <a:schemeClr val="tx1"/>
                </a:solidFill>
                <a:latin typeface="Arial Narrow" panose="020B0606020202030204" pitchFamily="34" charset="0"/>
                <a:cs typeface="Arial" panose="020B0604020202020204" pitchFamily="34" charset="0"/>
              </a:rPr>
              <a:t>manufacturers who expressed interest</a:t>
            </a:r>
            <a:endParaRPr lang="en-GB" sz="120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30936" y="3553992"/>
            <a:ext cx="2145904"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Shortlisting, </a:t>
            </a:r>
            <a:r>
              <a:rPr lang="en-US" sz="1200">
                <a:solidFill>
                  <a:schemeClr val="tx1"/>
                </a:solidFill>
                <a:latin typeface="Arial Narrow" panose="020B0606020202030204" pitchFamily="34" charset="0"/>
                <a:cs typeface="Arial" panose="020B0604020202020204" pitchFamily="34" charset="0"/>
              </a:rPr>
              <a:t>manufacturers</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producing  types of goods with</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high demands</a:t>
            </a:r>
            <a:endParaRPr lang="en-GB" sz="120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0936" y="4151545"/>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Summarized Technical Requirements</a:t>
            </a:r>
            <a:endParaRPr lang="ru-RU" sz="1200">
              <a:solidFill>
                <a:schemeClr val="tx1"/>
              </a:solidFill>
              <a:latin typeface="Arial Narrow" panose="020B0606020202030204" pitchFamily="34" charset="0"/>
              <a:cs typeface="Arial" panose="020B0604020202020204" pitchFamily="34" charset="0"/>
            </a:endParaRP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30936" y="5261290"/>
            <a:ext cx="210339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Implementation </a:t>
            </a:r>
            <a:br>
              <a:rPr lang="ru-RU" sz="1200">
                <a:solidFill>
                  <a:schemeClr val="tx1"/>
                </a:solidFill>
                <a:latin typeface="Arial Narrow" panose="020B0606020202030204" pitchFamily="34" charset="0"/>
                <a:cs typeface="Arial" panose="020B0604020202020204" pitchFamily="34" charset="0"/>
              </a:rPr>
            </a:br>
            <a:r>
              <a:rPr lang="en-GB" sz="120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167596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194647"/>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22</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types of goods</a:t>
            </a:r>
            <a:endParaRPr lang="ru-RU" sz="1200">
              <a:solidFill>
                <a:schemeClr val="tx1"/>
              </a:solidFill>
              <a:latin typeface="Arial Narrow" panose="020B0606020202030204" pitchFamily="34" charset="0"/>
              <a:cs typeface="Arial" panose="020B0604020202020204" pitchFamily="34" charset="0"/>
            </a:endParaRP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2597456"/>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more than 90 </a:t>
            </a:r>
            <a:b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b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043138"/>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81</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site surveys conducted</a:t>
            </a:r>
            <a:endParaRPr lang="ru-RU" sz="1200">
              <a:solidFill>
                <a:schemeClr val="tx1"/>
              </a:solidFill>
              <a:latin typeface="Arial Narrow" panose="020B0606020202030204" pitchFamily="34" charset="0"/>
              <a:cs typeface="Arial" panose="020B0604020202020204" pitchFamily="34" charset="0"/>
            </a:endParaRP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3554560"/>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23 </a:t>
            </a:r>
            <a:r>
              <a:rPr lang="en-US" sz="1200">
                <a:solidFill>
                  <a:schemeClr val="tx1"/>
                </a:solidFill>
                <a:latin typeface="Arial Narrow" panose="020B0606020202030204" pitchFamily="34" charset="0"/>
                <a:cs typeface="Arial" panose="020B0604020202020204" pitchFamily="34" charset="0"/>
              </a:rPr>
              <a:t>manufacturers shortlisted</a:t>
            </a:r>
            <a:endParaRPr lang="ru-RU" sz="1200">
              <a:solidFill>
                <a:schemeClr val="tx1"/>
              </a:solidFill>
              <a:latin typeface="Arial Narrow" panose="020B0606020202030204" pitchFamily="34" charset="0"/>
              <a:cs typeface="Arial" panose="020B0604020202020204" pitchFamily="34" charset="0"/>
            </a:endParaRP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2334619" y="419645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a:t>
            </a:r>
            <a:r>
              <a:rPr lang="en-US" sz="1200">
                <a:solidFill>
                  <a:schemeClr val="tx1"/>
                </a:solidFill>
                <a:latin typeface="Arial Narrow" panose="020B0606020202030204" pitchFamily="34" charset="0"/>
                <a:cs typeface="Arial" panose="020B0604020202020204" pitchFamily="34" charset="0"/>
              </a:rPr>
              <a:t> 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2350950" y="5227424"/>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3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167596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55 000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150203"/>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19 types of goods</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2589563"/>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more than 100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049043"/>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73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212382"/>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29333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3589407"/>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1</a:t>
            </a:r>
            <a:r>
              <a:rPr lang="ru-RU" sz="1200">
                <a:solidFill>
                  <a:schemeClr val="tx1"/>
                </a:solidFill>
                <a:latin typeface="Arial Narrow" panose="020B0606020202030204" pitchFamily="34" charset="0"/>
                <a:cs typeface="Arial" panose="020B0604020202020204" pitchFamily="34" charset="0"/>
              </a:rPr>
              <a:t>6</a:t>
            </a:r>
            <a:r>
              <a:rPr lang="en-US" sz="1200">
                <a:solidFill>
                  <a:schemeClr val="tx1"/>
                </a:solidFill>
                <a:latin typeface="Arial Narrow" panose="020B0606020202030204" pitchFamily="34" charset="0"/>
                <a:cs typeface="Arial" panose="020B0604020202020204" pitchFamily="34" charset="0"/>
              </a:rPr>
              <a:t> manufacturers shortlisted</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162872"/>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dirty="0">
                <a:solidFill>
                  <a:schemeClr val="tx1"/>
                </a:solidFill>
                <a:latin typeface="Arial Narrow" panose="020B0606020202030204" pitchFamily="34" charset="0"/>
                <a:cs typeface="Arial" panose="020B0604020202020204" pitchFamily="34" charset="0"/>
              </a:rPr>
              <a:t>27</a:t>
            </a:r>
            <a:r>
              <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rPr>
              <a:t> </a:t>
            </a:r>
            <a:r>
              <a:rPr lang="en-US" sz="1200" dirty="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7640744" y="4103716"/>
            <a:ext cx="154270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Narrow" panose="020B0606020202030204" pitchFamily="34" charset="0"/>
                <a:cs typeface="Arial" panose="020B0604020202020204" pitchFamily="34" charset="0"/>
              </a:rPr>
              <a:t>In process</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20253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30711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27211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7" name="Rectangle: Rounded Corners 174">
            <a:extLst>
              <a:ext uri="{FF2B5EF4-FFF2-40B4-BE49-F238E27FC236}">
                <a16:creationId xmlns:a16="http://schemas.microsoft.com/office/drawing/2014/main" id="{D63C28CD-CFB6-CFBF-2B39-0E6F8B2E6AEA}"/>
              </a:ext>
            </a:extLst>
          </p:cNvPr>
          <p:cNvSpPr/>
          <p:nvPr/>
        </p:nvSpPr>
        <p:spPr>
          <a:xfrm>
            <a:off x="4849512" y="4179477"/>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8 </a:t>
            </a:r>
            <a:r>
              <a:rPr lang="en-US" sz="1200">
                <a:solidFill>
                  <a:schemeClr val="tx1"/>
                </a:solidFill>
                <a:latin typeface="Arial Narrow" panose="020B0606020202030204" pitchFamily="34" charset="0"/>
                <a:cs typeface="Arial" panose="020B0604020202020204" pitchFamily="34" charset="0"/>
              </a:rPr>
              <a:t>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3640225"/>
            <a:ext cx="2143048" cy="400962"/>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357069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173598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E4EB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2676360"/>
            <a:ext cx="2143048" cy="39388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171137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1041" y="419173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27849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259747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more than 150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238362"/>
            <a:ext cx="2143048" cy="39698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164491"/>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39 </a:t>
            </a:r>
            <a:r>
              <a:rPr lang="en-US" sz="120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3530" y="4110189"/>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21844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31349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364660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359135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TBC</a:t>
            </a:r>
          </a:p>
        </p:txBody>
      </p:sp>
      <p:grpSp>
        <p:nvGrpSpPr>
          <p:cNvPr id="17" name="Group 16">
            <a:extLst>
              <a:ext uri="{FF2B5EF4-FFF2-40B4-BE49-F238E27FC236}">
                <a16:creationId xmlns:a16="http://schemas.microsoft.com/office/drawing/2014/main" id="{8EFEA0F6-3B1F-BC96-94F1-723874527A6E}"/>
              </a:ext>
            </a:extLst>
          </p:cNvPr>
          <p:cNvGrpSpPr/>
          <p:nvPr/>
        </p:nvGrpSpPr>
        <p:grpSpPr>
          <a:xfrm>
            <a:off x="2404318" y="916211"/>
            <a:ext cx="9404436" cy="369911"/>
            <a:chOff x="2404318" y="916213"/>
            <a:chExt cx="9404436" cy="573449"/>
          </a:xfrm>
        </p:grpSpPr>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3" cstate="email">
              <a:alphaModFix/>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4867967" y="988004"/>
              <a:ext cx="40979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8" y="938684"/>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5" cstate="email">
                <a:alphaModFix/>
                <a:biLevel thresh="7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7" cstate="email">
                <a:alphaModFix/>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9" cstate="email">
                <a:alphaModFix/>
                <a:biLevel thresh="75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1">
              <a:biLevel thresh="75000"/>
              <a:extLst>
                <a:ext uri="{28A0092B-C50C-407E-A947-70E740481C1C}">
                  <a14:useLocalDpi xmlns:a14="http://schemas.microsoft.com/office/drawing/2010/main"/>
                </a:ext>
              </a:extLst>
            </a:blip>
            <a:stretch>
              <a:fillRect/>
            </a:stretch>
          </p:blipFill>
          <p:spPr>
            <a:xfrm>
              <a:off x="3826191" y="979605"/>
              <a:ext cx="353160"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2" cstate="email">
              <a:alphaModFix/>
              <a:biLevel thresh="75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tretch>
              <a:fillRect/>
            </a:stretch>
          </p:blipFill>
          <p:spPr>
            <a:xfrm>
              <a:off x="3077599" y="919061"/>
              <a:ext cx="433930"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428524" y="916213"/>
              <a:ext cx="486118"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5" cstate="email">
              <a:alphaModFix/>
              <a:biLevel thresh="75000"/>
              <a:extLst>
                <a:ext uri="{28A0092B-C50C-407E-A947-70E740481C1C}">
                  <a14:useLocalDpi xmlns:a14="http://schemas.microsoft.com/office/drawing/2010/main"/>
                </a:ext>
              </a:extLst>
            </a:blip>
            <a:stretch>
              <a:fillRect/>
            </a:stretch>
          </p:blipFill>
          <p:spPr>
            <a:xfrm>
              <a:off x="6035078" y="968253"/>
              <a:ext cx="386491" cy="482834"/>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6" cstate="email">
              <a:alphaModFix/>
              <a:biLevel thresh="75000"/>
              <a:extLst>
                <a:ext uri="{28A0092B-C50C-407E-A947-70E740481C1C}">
                  <a14:useLocalDpi xmlns:a14="http://schemas.microsoft.com/office/drawing/2010/main"/>
                </a:ext>
              </a:extLst>
            </a:blip>
            <a:stretch>
              <a:fillRect/>
            </a:stretch>
          </p:blipFill>
          <p:spPr>
            <a:xfrm>
              <a:off x="6538073" y="952200"/>
              <a:ext cx="345253" cy="444128"/>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7" cstate="email">
              <a:alphaModFix/>
              <a:biLevel thresh="75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tretch>
              <a:fillRect/>
            </a:stretch>
          </p:blipFill>
          <p:spPr>
            <a:xfrm>
              <a:off x="7374103" y="997753"/>
              <a:ext cx="348938"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9" cstate="email">
              <a:alphaModFix/>
              <a:biLevel thresh="75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tretch>
              <a:fillRect/>
            </a:stretch>
          </p:blipFill>
          <p:spPr>
            <a:xfrm>
              <a:off x="7805566" y="106180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01606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1" cstate="email">
                <a:alphaModFix/>
                <a:biLevel thresh="75000"/>
                <a:extLst>
                  <a:ext uri="{BEBA8EAE-BF5A-486C-A8C5-ECC9F3942E4B}">
                    <a14:imgProps xmlns:a14="http://schemas.microsoft.com/office/drawing/2010/main">
                      <a14:imgLayer r:embed="rId22">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3" cstate="email">
                <a:alphaModFix/>
                <a:biLevel thresh="75000"/>
                <a:extLst>
                  <a:ext uri="{BEBA8EAE-BF5A-486C-A8C5-ECC9F3942E4B}">
                    <a14:imgProps xmlns:a14="http://schemas.microsoft.com/office/drawing/2010/main">
                      <a14:imgLayer r:embed="rId24">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5" cstate="email">
                <a:alphaModFix/>
                <a:biLevel thresh="75000"/>
                <a:extLst>
                  <a:ext uri="{BEBA8EAE-BF5A-486C-A8C5-ECC9F3942E4B}">
                    <a14:imgProps xmlns:a14="http://schemas.microsoft.com/office/drawing/2010/main">
                      <a14:imgLayer r:embed="rId26">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7" cstate="email">
              <a:alphaModFix/>
              <a:biLevel thresh="75000"/>
              <a:extLst>
                <a:ext uri="{BEBA8EAE-BF5A-486C-A8C5-ECC9F3942E4B}">
                  <a14:imgProps xmlns:a14="http://schemas.microsoft.com/office/drawing/2010/main">
                    <a14:imgLayer r:embed="rId28">
                      <a14:imgEffect>
                        <a14:artisticPhotocopy/>
                      </a14:imgEffect>
                    </a14:imgLayer>
                  </a14:imgProps>
                </a:ext>
                <a:ext uri="{28A0092B-C50C-407E-A947-70E740481C1C}">
                  <a14:useLocalDpi xmlns:a14="http://schemas.microsoft.com/office/drawing/2010/main"/>
                </a:ext>
              </a:extLst>
            </a:blip>
            <a:stretch>
              <a:fillRect/>
            </a:stretch>
          </p:blipFill>
          <p:spPr>
            <a:xfrm>
              <a:off x="9032955" y="98757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9">
              <a:alphaModFix/>
              <a:biLevel thresh="75000"/>
              <a:extLst>
                <a:ext uri="{BEBA8EAE-BF5A-486C-A8C5-ECC9F3942E4B}">
                  <a14:imgProps xmlns:a14="http://schemas.microsoft.com/office/drawing/2010/main">
                    <a14:imgLayer r:embed="rId30">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989941"/>
              <a:ext cx="495562" cy="495562"/>
            </a:xfrm>
            <a:prstGeom prst="rect">
              <a:avLst/>
            </a:prstGeom>
          </p:spPr>
        </p:pic>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838734" y="932109"/>
              <a:ext cx="405165"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367684" y="921381"/>
              <a:ext cx="437339"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954852" y="945391"/>
              <a:ext cx="363383"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1505305" y="933918"/>
              <a:ext cx="303449" cy="470414"/>
            </a:xfrm>
            <a:prstGeom prst="rect">
              <a:avLst/>
            </a:prstGeom>
          </p:spPr>
        </p:pic>
      </p:grpSp>
      <p:sp>
        <p:nvSpPr>
          <p:cNvPr id="18" name="Полилиния: фигура 32">
            <a:extLst>
              <a:ext uri="{FF2B5EF4-FFF2-40B4-BE49-F238E27FC236}">
                <a16:creationId xmlns:a16="http://schemas.microsoft.com/office/drawing/2014/main" id="{A678FFC7-B9DA-4283-E6D2-FAAD1E476B28}"/>
              </a:ext>
            </a:extLst>
          </p:cNvPr>
          <p:cNvSpPr/>
          <p:nvPr/>
        </p:nvSpPr>
        <p:spPr>
          <a:xfrm rot="10800000">
            <a:off x="2273761" y="5928820"/>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9" name="Полилиния: фигура 54">
            <a:extLst>
              <a:ext uri="{FF2B5EF4-FFF2-40B4-BE49-F238E27FC236}">
                <a16:creationId xmlns:a16="http://schemas.microsoft.com/office/drawing/2014/main" id="{38FC811E-1FA8-56EA-153F-4088F63EA0A6}"/>
              </a:ext>
            </a:extLst>
          </p:cNvPr>
          <p:cNvSpPr/>
          <p:nvPr/>
        </p:nvSpPr>
        <p:spPr>
          <a:xfrm rot="10800000">
            <a:off x="7346063" y="591019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0" name="Полилиния: фигура 32">
            <a:extLst>
              <a:ext uri="{FF2B5EF4-FFF2-40B4-BE49-F238E27FC236}">
                <a16:creationId xmlns:a16="http://schemas.microsoft.com/office/drawing/2014/main" id="{B9BFCCA3-DB70-1821-FC43-E58853A5651B}"/>
              </a:ext>
            </a:extLst>
          </p:cNvPr>
          <p:cNvSpPr/>
          <p:nvPr/>
        </p:nvSpPr>
        <p:spPr>
          <a:xfrm rot="10800000">
            <a:off x="4771134" y="5911054"/>
            <a:ext cx="2143048" cy="40648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1" name="Rectangle: Rounded Corners 91">
            <a:extLst>
              <a:ext uri="{FF2B5EF4-FFF2-40B4-BE49-F238E27FC236}">
                <a16:creationId xmlns:a16="http://schemas.microsoft.com/office/drawing/2014/main" id="{98617B43-3B0E-60F8-21DC-451DA66F0A71}"/>
              </a:ext>
            </a:extLst>
          </p:cNvPr>
          <p:cNvSpPr/>
          <p:nvPr/>
        </p:nvSpPr>
        <p:spPr>
          <a:xfrm>
            <a:off x="33797" y="5899367"/>
            <a:ext cx="209574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Localization Cases</a:t>
            </a:r>
            <a:endParaRPr lang="ru-RU" sz="1200">
              <a:solidFill>
                <a:schemeClr val="tx1"/>
              </a:solidFill>
              <a:latin typeface="Arial Narrow" panose="020B0606020202030204" pitchFamily="34" charset="0"/>
              <a:cs typeface="Arial" panose="020B0604020202020204" pitchFamily="34" charset="0"/>
            </a:endParaRPr>
          </a:p>
        </p:txBody>
      </p:sp>
      <p:sp>
        <p:nvSpPr>
          <p:cNvPr id="22" name="Rectangle: Rounded Corners 98">
            <a:extLst>
              <a:ext uri="{FF2B5EF4-FFF2-40B4-BE49-F238E27FC236}">
                <a16:creationId xmlns:a16="http://schemas.microsoft.com/office/drawing/2014/main" id="{5FDE6135-7F63-B6C2-3783-D5CFCC6BAE3E}"/>
              </a:ext>
            </a:extLst>
          </p:cNvPr>
          <p:cNvSpPr/>
          <p:nvPr/>
        </p:nvSpPr>
        <p:spPr>
          <a:xfrm>
            <a:off x="2346159" y="5855975"/>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dirty="0">
                <a:solidFill>
                  <a:schemeClr val="tx1"/>
                </a:solidFill>
                <a:latin typeface="Arial Narrow" panose="020B0606020202030204" pitchFamily="34" charset="0"/>
                <a:cs typeface="Arial" panose="020B0604020202020204" pitchFamily="34" charset="0"/>
              </a:rPr>
              <a:t>13 </a:t>
            </a:r>
            <a:r>
              <a:rPr lang="en-US" sz="1200" dirty="0">
                <a:solidFill>
                  <a:schemeClr val="tx1"/>
                </a:solidFill>
                <a:latin typeface="Arial Narrow" panose="020B0606020202030204" pitchFamily="34" charset="0"/>
                <a:cs typeface="Arial" panose="020B0604020202020204" pitchFamily="34" charset="0"/>
              </a:rPr>
              <a:t>LC cases developed with investors</a:t>
            </a:r>
            <a:endParaRPr lang="ru-RU" sz="1200" dirty="0">
              <a:solidFill>
                <a:schemeClr val="tx1"/>
              </a:solidFill>
              <a:latin typeface="Arial Narrow" panose="020B0606020202030204" pitchFamily="34" charset="0"/>
              <a:cs typeface="Arial" panose="020B0604020202020204" pitchFamily="34" charset="0"/>
            </a:endParaRPr>
          </a:p>
        </p:txBody>
      </p:sp>
      <p:sp>
        <p:nvSpPr>
          <p:cNvPr id="23" name="Rectangle: Rounded Corners 104">
            <a:extLst>
              <a:ext uri="{FF2B5EF4-FFF2-40B4-BE49-F238E27FC236}">
                <a16:creationId xmlns:a16="http://schemas.microsoft.com/office/drawing/2014/main" id="{E6DDEDCE-9689-1CF2-AD32-335E87CFBBC8}"/>
              </a:ext>
            </a:extLst>
          </p:cNvPr>
          <p:cNvSpPr/>
          <p:nvPr/>
        </p:nvSpPr>
        <p:spPr>
          <a:xfrm>
            <a:off x="4936402" y="584093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5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8" name="Полилиния: фигура 54">
            <a:extLst>
              <a:ext uri="{FF2B5EF4-FFF2-40B4-BE49-F238E27FC236}">
                <a16:creationId xmlns:a16="http://schemas.microsoft.com/office/drawing/2014/main" id="{27FFC5EC-B7B0-7032-D631-3FF2CEE81E0E}"/>
              </a:ext>
            </a:extLst>
          </p:cNvPr>
          <p:cNvSpPr/>
          <p:nvPr/>
        </p:nvSpPr>
        <p:spPr>
          <a:xfrm rot="10800000">
            <a:off x="9809110" y="5916572"/>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0" name="Полилиния: фигура 33">
            <a:extLst>
              <a:ext uri="{FF2B5EF4-FFF2-40B4-BE49-F238E27FC236}">
                <a16:creationId xmlns:a16="http://schemas.microsoft.com/office/drawing/2014/main" id="{31F8DDFB-347E-60D9-23FE-A2862FEB2631}"/>
              </a:ext>
            </a:extLst>
          </p:cNvPr>
          <p:cNvSpPr/>
          <p:nvPr/>
        </p:nvSpPr>
        <p:spPr>
          <a:xfrm rot="10800000">
            <a:off x="2275692" y="4725300"/>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1" name="Полилиния: фигура 53">
            <a:extLst>
              <a:ext uri="{FF2B5EF4-FFF2-40B4-BE49-F238E27FC236}">
                <a16:creationId xmlns:a16="http://schemas.microsoft.com/office/drawing/2014/main" id="{39AC73CA-8276-CC0E-BEDA-71D0036729A8}"/>
              </a:ext>
            </a:extLst>
          </p:cNvPr>
          <p:cNvSpPr/>
          <p:nvPr/>
        </p:nvSpPr>
        <p:spPr>
          <a:xfrm rot="10800000">
            <a:off x="7347994" y="4720443"/>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3" name="Полилиния: фигура 33">
            <a:extLst>
              <a:ext uri="{FF2B5EF4-FFF2-40B4-BE49-F238E27FC236}">
                <a16:creationId xmlns:a16="http://schemas.microsoft.com/office/drawing/2014/main" id="{5E8C7685-CD41-9894-55A2-BFBBFC1A3F6D}"/>
              </a:ext>
            </a:extLst>
          </p:cNvPr>
          <p:cNvSpPr/>
          <p:nvPr/>
        </p:nvSpPr>
        <p:spPr>
          <a:xfrm rot="10800000">
            <a:off x="4785650" y="4715784"/>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5" name="Rectangle: Rounded Corners 90">
            <a:extLst>
              <a:ext uri="{FF2B5EF4-FFF2-40B4-BE49-F238E27FC236}">
                <a16:creationId xmlns:a16="http://schemas.microsoft.com/office/drawing/2014/main" id="{BB9B2D31-5FC7-257C-EA81-25A0441BD45D}"/>
              </a:ext>
            </a:extLst>
          </p:cNvPr>
          <p:cNvSpPr/>
          <p:nvPr/>
        </p:nvSpPr>
        <p:spPr>
          <a:xfrm>
            <a:off x="30936" y="4686639"/>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Capacity development</a:t>
            </a:r>
          </a:p>
        </p:txBody>
      </p:sp>
      <p:sp>
        <p:nvSpPr>
          <p:cNvPr id="37" name="Rectangle: Rounded Corners 97">
            <a:extLst>
              <a:ext uri="{FF2B5EF4-FFF2-40B4-BE49-F238E27FC236}">
                <a16:creationId xmlns:a16="http://schemas.microsoft.com/office/drawing/2014/main" id="{DEAA36D4-EBBA-0E0F-9395-44C7466D3E2E}"/>
              </a:ext>
            </a:extLst>
          </p:cNvPr>
          <p:cNvSpPr/>
          <p:nvPr/>
        </p:nvSpPr>
        <p:spPr>
          <a:xfrm>
            <a:off x="2348090" y="472300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10</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39" name="Rectangle: Rounded Corners 178">
            <a:extLst>
              <a:ext uri="{FF2B5EF4-FFF2-40B4-BE49-F238E27FC236}">
                <a16:creationId xmlns:a16="http://schemas.microsoft.com/office/drawing/2014/main" id="{499CC5BB-B941-C42F-650A-6B2F23EC6DB6}"/>
              </a:ext>
            </a:extLst>
          </p:cNvPr>
          <p:cNvSpPr/>
          <p:nvPr/>
        </p:nvSpPr>
        <p:spPr>
          <a:xfrm>
            <a:off x="8010483" y="465795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0" name="Rectangle: Rounded Corners 174">
            <a:extLst>
              <a:ext uri="{FF2B5EF4-FFF2-40B4-BE49-F238E27FC236}">
                <a16:creationId xmlns:a16="http://schemas.microsoft.com/office/drawing/2014/main" id="{CC478BA2-F8D2-10D8-EE1C-1AB8ED2D8A3E}"/>
              </a:ext>
            </a:extLst>
          </p:cNvPr>
          <p:cNvSpPr/>
          <p:nvPr/>
        </p:nvSpPr>
        <p:spPr>
          <a:xfrm>
            <a:off x="4802814" y="474681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4</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41" name="Полилиния: фигура 53">
            <a:extLst>
              <a:ext uri="{FF2B5EF4-FFF2-40B4-BE49-F238E27FC236}">
                <a16:creationId xmlns:a16="http://schemas.microsoft.com/office/drawing/2014/main" id="{54FBA92C-81AB-9E3F-90B6-6B4092259DB0}"/>
              </a:ext>
            </a:extLst>
          </p:cNvPr>
          <p:cNvSpPr/>
          <p:nvPr/>
        </p:nvSpPr>
        <p:spPr>
          <a:xfrm rot="10800000">
            <a:off x="9811041" y="472682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42" name="Rectangle: Rounded Corners 178">
            <a:extLst>
              <a:ext uri="{FF2B5EF4-FFF2-40B4-BE49-F238E27FC236}">
                <a16:creationId xmlns:a16="http://schemas.microsoft.com/office/drawing/2014/main" id="{6BCA2E0E-B7FF-8F6C-2AE5-A83A660D7465}"/>
              </a:ext>
            </a:extLst>
          </p:cNvPr>
          <p:cNvSpPr/>
          <p:nvPr/>
        </p:nvSpPr>
        <p:spPr>
          <a:xfrm>
            <a:off x="10473530" y="4645283"/>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3" name="Rectangle: Rounded Corners 104">
            <a:extLst>
              <a:ext uri="{FF2B5EF4-FFF2-40B4-BE49-F238E27FC236}">
                <a16:creationId xmlns:a16="http://schemas.microsoft.com/office/drawing/2014/main" id="{BF4C6C01-E6E5-5BDB-B5FE-D7C138B30A48}"/>
              </a:ext>
            </a:extLst>
          </p:cNvPr>
          <p:cNvSpPr/>
          <p:nvPr/>
        </p:nvSpPr>
        <p:spPr>
          <a:xfrm>
            <a:off x="7520573" y="584248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4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46" name="Rectangle: Rounded Corners 104">
            <a:extLst>
              <a:ext uri="{FF2B5EF4-FFF2-40B4-BE49-F238E27FC236}">
                <a16:creationId xmlns:a16="http://schemas.microsoft.com/office/drawing/2014/main" id="{0435CFA8-2B40-A5D1-9088-E7CFE6850BBB}"/>
              </a:ext>
            </a:extLst>
          </p:cNvPr>
          <p:cNvSpPr/>
          <p:nvPr/>
        </p:nvSpPr>
        <p:spPr>
          <a:xfrm>
            <a:off x="9969643" y="5833730"/>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1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4" name="Title 1">
            <a:extLst>
              <a:ext uri="{FF2B5EF4-FFF2-40B4-BE49-F238E27FC236}">
                <a16:creationId xmlns:a16="http://schemas.microsoft.com/office/drawing/2014/main" id="{E5950067-9A58-9AB3-6640-57B5FBFEA778}"/>
              </a:ext>
            </a:extLst>
          </p:cNvPr>
          <p:cNvSpPr txBox="1">
            <a:spLocks/>
          </p:cNvSpPr>
          <p:nvPr/>
        </p:nvSpPr>
        <p:spPr>
          <a:xfrm>
            <a:off x="2339999" y="108000"/>
            <a:ext cx="9360000" cy="720000"/>
          </a:xfrm>
          <a:prstGeom prst="rect">
            <a:avLst/>
          </a:prstGeom>
        </p:spPr>
        <p:txBody>
          <a:bodyPr anchor="ctr"/>
          <a:lstStyle>
            <a:lvl1pPr algn="l" defTabSz="914400" rtl="0" eaLnBrk="1" latinLnBrk="0" hangingPunct="1">
              <a:lnSpc>
                <a:spcPct val="90000"/>
              </a:lnSpc>
              <a:spcBef>
                <a:spcPct val="0"/>
              </a:spcBef>
              <a:buNone/>
              <a:defRPr sz="2800" b="1" kern="1200" baseline="0">
                <a:solidFill>
                  <a:schemeClr val="bg1"/>
                </a:solidFill>
                <a:latin typeface="Arial" panose="020B0604020202020204" pitchFamily="34" charset="0"/>
                <a:ea typeface="+mj-ea"/>
                <a:cs typeface="Arial" panose="020B0604020202020204" pitchFamily="34" charset="0"/>
              </a:defRPr>
            </a:lvl1pPr>
          </a:lstStyle>
          <a:p>
            <a:pPr defTabSz="342908">
              <a:defRPr/>
            </a:pPr>
            <a:r>
              <a:rPr lang="en-US" sz="2400" b="1" cap="all" dirty="0">
                <a:solidFill>
                  <a:prstClr val="white"/>
                </a:solidFill>
                <a:latin typeface="Arial" panose="020B0604020202020204" pitchFamily="34" charset="0"/>
                <a:cs typeface="Arial" panose="020B0604020202020204" pitchFamily="34" charset="0"/>
              </a:rPr>
              <a:t>PROGRESS UNDER COMMODITY GROUPS</a:t>
            </a:r>
            <a:endParaRPr lang="ru-RU" sz="2600" cap="all" dirty="0"/>
          </a:p>
        </p:txBody>
      </p:sp>
      <p:sp>
        <p:nvSpPr>
          <p:cNvPr id="6" name="Полилиния: фигура 52">
            <a:extLst>
              <a:ext uri="{FF2B5EF4-FFF2-40B4-BE49-F238E27FC236}">
                <a16:creationId xmlns:a16="http://schemas.microsoft.com/office/drawing/2014/main" id="{723334FC-F159-A0C6-F32A-DC9F226BE357}"/>
              </a:ext>
            </a:extLst>
          </p:cNvPr>
          <p:cNvSpPr/>
          <p:nvPr/>
        </p:nvSpPr>
        <p:spPr>
          <a:xfrm rot="10800000">
            <a:off x="9813078" y="3128527"/>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 name="Rectangle: Rounded Corners 25">
            <a:extLst>
              <a:ext uri="{FF2B5EF4-FFF2-40B4-BE49-F238E27FC236}">
                <a16:creationId xmlns:a16="http://schemas.microsoft.com/office/drawing/2014/main" id="{62472759-FC45-DFAB-124D-8F57A8CCD25B}"/>
              </a:ext>
            </a:extLst>
          </p:cNvPr>
          <p:cNvSpPr/>
          <p:nvPr/>
        </p:nvSpPr>
        <p:spPr>
          <a:xfrm>
            <a:off x="9672344" y="305356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55 site surveys conducted</a:t>
            </a:r>
          </a:p>
        </p:txBody>
      </p:sp>
      <p:sp>
        <p:nvSpPr>
          <p:cNvPr id="29" name="Slide Number Placeholder 2">
            <a:extLst>
              <a:ext uri="{FF2B5EF4-FFF2-40B4-BE49-F238E27FC236}">
                <a16:creationId xmlns:a16="http://schemas.microsoft.com/office/drawing/2014/main" id="{DC2C0AD2-DFFF-BCCC-18C2-585786FA630C}"/>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00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1CAA-827E-7B96-13F3-818918FE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37008-FCFE-D3A9-4CDC-DC01F0758F64}"/>
              </a:ext>
            </a:extLst>
          </p:cNvPr>
          <p:cNvSpPr>
            <a:spLocks noGrp="1"/>
          </p:cNvSpPr>
          <p:nvPr>
            <p:ph type="title"/>
          </p:nvPr>
        </p:nvSpPr>
        <p:spPr/>
        <p:txBody>
          <a:bodyPr/>
          <a:lstStyle/>
          <a:p>
            <a:pPr defTabSz="342900">
              <a:lnSpc>
                <a:spcPct val="100000"/>
              </a:lnSpc>
              <a:spcBef>
                <a:spcPts val="0"/>
              </a:spcBef>
              <a:defRPr/>
            </a:pPr>
            <a:r>
              <a:rPr lang="en-US" cap="all" dirty="0"/>
              <a:t>Demand: </a:t>
            </a:r>
            <a:r>
              <a:rPr lang="en-US" b="1" cap="all" dirty="0">
                <a:latin typeface="Arial" panose="020B0604020202020204" pitchFamily="34" charset="0"/>
                <a:cs typeface="Arial" panose="020B0604020202020204" pitchFamily="34" charset="0"/>
              </a:rPr>
              <a:t>DRIVES &amp; ACCESSORIES</a:t>
            </a:r>
          </a:p>
        </p:txBody>
      </p:sp>
      <p:sp>
        <p:nvSpPr>
          <p:cNvPr id="3" name="Прямоугольник 14">
            <a:extLst>
              <a:ext uri="{FF2B5EF4-FFF2-40B4-BE49-F238E27FC236}">
                <a16:creationId xmlns:a16="http://schemas.microsoft.com/office/drawing/2014/main" id="{7A5915D2-823B-E1AE-5E1A-E6583F5C523B}"/>
              </a:ext>
            </a:extLst>
          </p:cNvPr>
          <p:cNvSpPr/>
          <p:nvPr/>
        </p:nvSpPr>
        <p:spPr>
          <a:xfrm>
            <a:off x="297677" y="2771283"/>
            <a:ext cx="11596639" cy="347472"/>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dirty="0">
                <a:solidFill>
                  <a:schemeClr val="tx1"/>
                </a:solidFill>
                <a:latin typeface="Arial" panose="020B0604020202020204" pitchFamily="34" charset="0"/>
                <a:cs typeface="Arial" panose="020B0604020202020204" pitchFamily="34" charset="0"/>
              </a:rPr>
              <a:t>DRIVES &amp; ACCESSORIES</a:t>
            </a:r>
          </a:p>
        </p:txBody>
      </p:sp>
      <p:sp>
        <p:nvSpPr>
          <p:cNvPr id="4" name="TextBox 3">
            <a:extLst>
              <a:ext uri="{FF2B5EF4-FFF2-40B4-BE49-F238E27FC236}">
                <a16:creationId xmlns:a16="http://schemas.microsoft.com/office/drawing/2014/main" id="{0C53100D-9F49-EDCB-9F40-42B1986F4ECA}"/>
              </a:ext>
            </a:extLst>
          </p:cNvPr>
          <p:cNvSpPr txBox="1"/>
          <p:nvPr/>
        </p:nvSpPr>
        <p:spPr>
          <a:xfrm>
            <a:off x="4443688" y="3242507"/>
            <a:ext cx="2088314" cy="784830"/>
          </a:xfrm>
          <a:prstGeom prst="rect">
            <a:avLst/>
          </a:prstGeom>
          <a:noFill/>
        </p:spPr>
        <p:txBody>
          <a:bodyPr wrap="square">
            <a:spAutoFit/>
          </a:bodyPr>
          <a:lstStyle/>
          <a:p>
            <a:pPr marL="57150" algn="ctr" fontAlgn="b"/>
            <a:r>
              <a:rPr lang="en-US" sz="900" dirty="0">
                <a:latin typeface="Arial" panose="020B0604020202020204" pitchFamily="34" charset="0"/>
                <a:cs typeface="Arial" panose="020B0604020202020204" pitchFamily="34" charset="0"/>
              </a:rPr>
              <a:t>Gas turbine Spares, Accessories,  Consumables (Repair kit, Dryer, Filters, Gaskets, </a:t>
            </a:r>
            <a:r>
              <a:rPr lang="en-US" sz="900" dirty="0" err="1">
                <a:latin typeface="Arial" panose="020B0604020202020204" pitchFamily="34" charset="0"/>
                <a:cs typeface="Arial" panose="020B0604020202020204" pitchFamily="34" charset="0"/>
              </a:rPr>
              <a:t>Helicoil</a:t>
            </a:r>
            <a:r>
              <a:rPr lang="en-US" sz="900" dirty="0">
                <a:latin typeface="Arial" panose="020B0604020202020204" pitchFamily="34" charset="0"/>
                <a:cs typeface="Arial" panose="020B0604020202020204" pitchFamily="34" charset="0"/>
              </a:rPr>
              <a:t>, Cap, Liner, etc.)</a:t>
            </a:r>
            <a:br>
              <a:rPr lang="en-US" sz="900"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2,720 ea/</a:t>
            </a:r>
            <a:r>
              <a:rPr lang="en-US" sz="900" b="1" dirty="0" err="1">
                <a:latin typeface="Arial" panose="020B0604020202020204" pitchFamily="34" charset="0"/>
                <a:cs typeface="Arial" panose="020B0604020202020204" pitchFamily="34" charset="0"/>
              </a:rPr>
              <a:t>asy</a:t>
            </a:r>
            <a:r>
              <a:rPr lang="en-US" sz="900" b="1" dirty="0">
                <a:latin typeface="Arial" panose="020B0604020202020204" pitchFamily="34" charset="0"/>
                <a:cs typeface="Arial" panose="020B0604020202020204" pitchFamily="34" charset="0"/>
              </a:rPr>
              <a:t>/kit</a:t>
            </a:r>
          </a:p>
        </p:txBody>
      </p:sp>
      <p:sp>
        <p:nvSpPr>
          <p:cNvPr id="6" name="TextBox 5">
            <a:extLst>
              <a:ext uri="{FF2B5EF4-FFF2-40B4-BE49-F238E27FC236}">
                <a16:creationId xmlns:a16="http://schemas.microsoft.com/office/drawing/2014/main" id="{375215AB-190C-DDBA-A0E4-0BA5DA1DA7E5}"/>
              </a:ext>
            </a:extLst>
          </p:cNvPr>
          <p:cNvSpPr txBox="1"/>
          <p:nvPr/>
        </p:nvSpPr>
        <p:spPr>
          <a:xfrm>
            <a:off x="1213578" y="3264224"/>
            <a:ext cx="1909514" cy="646331"/>
          </a:xfrm>
          <a:prstGeom prst="rect">
            <a:avLst/>
          </a:prstGeom>
          <a:noFill/>
        </p:spPr>
        <p:txBody>
          <a:bodyPr wrap="square">
            <a:spAutoFit/>
          </a:bodyPr>
          <a:lstStyle/>
          <a:p>
            <a:pPr marL="57150" algn="ctr" fontAlgn="b"/>
            <a:r>
              <a:rPr lang="en-US" sz="900" dirty="0">
                <a:latin typeface="Arial" panose="020B0604020202020204" pitchFamily="34" charset="0"/>
                <a:cs typeface="Arial" panose="020B0604020202020204" pitchFamily="34" charset="0"/>
              </a:rPr>
              <a:t>Electric motors (1 phase, 3 phase, Induction Hazardous, etc.), Spares</a:t>
            </a:r>
            <a:br>
              <a:rPr lang="en-US" sz="900"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1,857  ea/</a:t>
            </a:r>
            <a:r>
              <a:rPr lang="en-US" sz="900" b="1" dirty="0" err="1">
                <a:latin typeface="Arial" panose="020B0604020202020204" pitchFamily="34" charset="0"/>
                <a:cs typeface="Arial" panose="020B0604020202020204" pitchFamily="34" charset="0"/>
              </a:rPr>
              <a:t>asy</a:t>
            </a:r>
            <a:r>
              <a:rPr lang="en-US" sz="900" b="1" dirty="0">
                <a:latin typeface="Arial" panose="020B0604020202020204" pitchFamily="34" charset="0"/>
                <a:cs typeface="Arial" panose="020B0604020202020204" pitchFamily="34" charset="0"/>
              </a:rPr>
              <a:t>/kit</a:t>
            </a:r>
          </a:p>
        </p:txBody>
      </p:sp>
      <p:sp>
        <p:nvSpPr>
          <p:cNvPr id="7" name="TextBox 6">
            <a:extLst>
              <a:ext uri="{FF2B5EF4-FFF2-40B4-BE49-F238E27FC236}">
                <a16:creationId xmlns:a16="http://schemas.microsoft.com/office/drawing/2014/main" id="{8C40939B-679A-CC2F-C5FA-63C9C5E60762}"/>
              </a:ext>
            </a:extLst>
          </p:cNvPr>
          <p:cNvSpPr txBox="1"/>
          <p:nvPr/>
        </p:nvSpPr>
        <p:spPr>
          <a:xfrm>
            <a:off x="8001912" y="3351795"/>
            <a:ext cx="824010" cy="369332"/>
          </a:xfrm>
          <a:prstGeom prst="rect">
            <a:avLst/>
          </a:prstGeom>
          <a:noFill/>
        </p:spPr>
        <p:txBody>
          <a:bodyPr wrap="square">
            <a:spAutoFit/>
          </a:bodyPr>
          <a:lstStyle/>
          <a:p>
            <a:pPr marL="57150" algn="ctr" fontAlgn="b"/>
            <a:r>
              <a:rPr lang="en-US" sz="900" dirty="0">
                <a:latin typeface="Arial" panose="020B0604020202020204" pitchFamily="34" charset="0"/>
                <a:cs typeface="Arial" panose="020B0604020202020204" pitchFamily="34" charset="0"/>
              </a:rPr>
              <a:t>Couplers</a:t>
            </a:r>
            <a:br>
              <a:rPr lang="en-US" sz="900"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404 ea/kit</a:t>
            </a:r>
          </a:p>
        </p:txBody>
      </p:sp>
      <p:sp>
        <p:nvSpPr>
          <p:cNvPr id="8" name="TextBox 7">
            <a:extLst>
              <a:ext uri="{FF2B5EF4-FFF2-40B4-BE49-F238E27FC236}">
                <a16:creationId xmlns:a16="http://schemas.microsoft.com/office/drawing/2014/main" id="{A7AF6A84-95C2-2A4B-4D3F-AB62109FD092}"/>
              </a:ext>
            </a:extLst>
          </p:cNvPr>
          <p:cNvSpPr txBox="1"/>
          <p:nvPr/>
        </p:nvSpPr>
        <p:spPr>
          <a:xfrm>
            <a:off x="10206331" y="3237916"/>
            <a:ext cx="1708296" cy="784830"/>
          </a:xfrm>
          <a:prstGeom prst="rect">
            <a:avLst/>
          </a:prstGeom>
          <a:noFill/>
        </p:spPr>
        <p:txBody>
          <a:bodyPr wrap="square">
            <a:spAutoFit/>
          </a:bodyPr>
          <a:lstStyle/>
          <a:p>
            <a:pPr marL="57150" algn="ctr" fontAlgn="b"/>
            <a:r>
              <a:rPr lang="en-US" sz="900" dirty="0">
                <a:latin typeface="Arial" panose="020B0604020202020204" pitchFamily="34" charset="0"/>
                <a:cs typeface="Arial" panose="020B0604020202020204" pitchFamily="34" charset="0"/>
              </a:rPr>
              <a:t>Gear Boxes, Spares, Accessories, Consumables (Shaft, Gear, Disk, circlip, etc.)</a:t>
            </a:r>
          </a:p>
          <a:p>
            <a:pPr marL="57150" algn="ctr" fontAlgn="b"/>
            <a:r>
              <a:rPr lang="en-US" sz="900" b="1" dirty="0">
                <a:latin typeface="Arial" panose="020B0604020202020204" pitchFamily="34" charset="0"/>
                <a:cs typeface="Arial" panose="020B0604020202020204" pitchFamily="34" charset="0"/>
              </a:rPr>
              <a:t>1,962  ea/kit/</a:t>
            </a:r>
            <a:r>
              <a:rPr lang="en-US" sz="900" b="1" dirty="0" err="1">
                <a:latin typeface="Arial" panose="020B0604020202020204" pitchFamily="34" charset="0"/>
                <a:cs typeface="Arial" panose="020B0604020202020204" pitchFamily="34" charset="0"/>
              </a:rPr>
              <a:t>pac</a:t>
            </a:r>
            <a:endParaRPr lang="en-US" sz="900" b="1" dirty="0">
              <a:latin typeface="Arial" panose="020B0604020202020204" pitchFamily="34" charset="0"/>
              <a:cs typeface="Arial" panose="020B0604020202020204" pitchFamily="34" charset="0"/>
            </a:endParaRPr>
          </a:p>
        </p:txBody>
      </p:sp>
      <p:pic>
        <p:nvPicPr>
          <p:cNvPr id="9" name="Рисунок 1024" descr="Изображение выглядит как машина, автокомпонент, ротор, металл&#10;&#10;Автоматически созданное описание">
            <a:extLst>
              <a:ext uri="{FF2B5EF4-FFF2-40B4-BE49-F238E27FC236}">
                <a16:creationId xmlns:a16="http://schemas.microsoft.com/office/drawing/2014/main" id="{3CDE127F-0334-8F8C-70F7-3D27CD8615AE}"/>
              </a:ext>
            </a:extLst>
          </p:cNvPr>
          <p:cNvPicPr>
            <a:picLocks noChangeAspect="1"/>
          </p:cNvPicPr>
          <p:nvPr/>
        </p:nvPicPr>
        <p:blipFill>
          <a:blip r:embed="rId3" cstate="screen">
            <a:extLst>
              <a:ext uri="{28A0092B-C50C-407E-A947-70E740481C1C}">
                <a14:useLocalDpi xmlns:a14="http://schemas.microsoft.com/office/drawing/2010/main"/>
              </a:ext>
            </a:extLst>
          </a:blip>
          <a:srcRect l="9740" t="10658" r="9866" b="12708"/>
          <a:stretch/>
        </p:blipFill>
        <p:spPr>
          <a:xfrm>
            <a:off x="627278" y="3180217"/>
            <a:ext cx="767407" cy="731520"/>
          </a:xfrm>
          <a:prstGeom prst="rect">
            <a:avLst/>
          </a:prstGeom>
        </p:spPr>
      </p:pic>
      <p:pic>
        <p:nvPicPr>
          <p:cNvPr id="10" name="Рисунок 1026" descr="Изображение выглядит как автокомпонент, металл, цилиндр, Бытовая техника&#10;&#10;Автоматически созданное описание">
            <a:extLst>
              <a:ext uri="{FF2B5EF4-FFF2-40B4-BE49-F238E27FC236}">
                <a16:creationId xmlns:a16="http://schemas.microsoft.com/office/drawing/2014/main" id="{A79774FB-C252-446C-0775-3C21406CAFC4}"/>
              </a:ext>
            </a:extLst>
          </p:cNvPr>
          <p:cNvPicPr>
            <a:picLocks noChangeAspect="1"/>
          </p:cNvPicPr>
          <p:nvPr/>
        </p:nvPicPr>
        <p:blipFill>
          <a:blip r:embed="rId4" cstate="screen">
            <a:extLst>
              <a:ext uri="{28A0092B-C50C-407E-A947-70E740481C1C}">
                <a14:useLocalDpi xmlns:a14="http://schemas.microsoft.com/office/drawing/2010/main"/>
              </a:ext>
            </a:extLst>
          </a:blip>
          <a:srcRect l="5665" t="3216" r="4347" b="6626"/>
          <a:stretch/>
        </p:blipFill>
        <p:spPr>
          <a:xfrm>
            <a:off x="3693742" y="3178065"/>
            <a:ext cx="802115" cy="731520"/>
          </a:xfrm>
          <a:prstGeom prst="rect">
            <a:avLst/>
          </a:prstGeom>
        </p:spPr>
      </p:pic>
      <p:pic>
        <p:nvPicPr>
          <p:cNvPr id="11" name="Рисунок 1029" descr="Изображение выглядит как автокомпонент, металл, Бытовая техника, цилиндр&#10;&#10;Автоматически созданное описание">
            <a:extLst>
              <a:ext uri="{FF2B5EF4-FFF2-40B4-BE49-F238E27FC236}">
                <a16:creationId xmlns:a16="http://schemas.microsoft.com/office/drawing/2014/main" id="{C7FBA290-6A40-6486-6EDE-C9F2E67859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3412" y="3168534"/>
            <a:ext cx="731520" cy="731520"/>
          </a:xfrm>
          <a:prstGeom prst="rect">
            <a:avLst/>
          </a:prstGeom>
        </p:spPr>
      </p:pic>
      <p:pic>
        <p:nvPicPr>
          <p:cNvPr id="12" name="Рисунок 1045" descr="Изображение выглядит как металлоизделия, шестерня, автокомпонент, металл&#10;&#10;Автоматически созданное описание">
            <a:extLst>
              <a:ext uri="{FF2B5EF4-FFF2-40B4-BE49-F238E27FC236}">
                <a16:creationId xmlns:a16="http://schemas.microsoft.com/office/drawing/2014/main" id="{FBBC6435-CC31-5E2E-EB88-1085A3D45B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86752" y="3226118"/>
            <a:ext cx="731520" cy="731520"/>
          </a:xfrm>
          <a:prstGeom prst="rect">
            <a:avLst/>
          </a:prstGeom>
        </p:spPr>
      </p:pic>
      <p:sp>
        <p:nvSpPr>
          <p:cNvPr id="13" name="Slide Number Placeholder 2">
            <a:extLst>
              <a:ext uri="{FF2B5EF4-FFF2-40B4-BE49-F238E27FC236}">
                <a16:creationId xmlns:a16="http://schemas.microsoft.com/office/drawing/2014/main" id="{55CAB5B2-FA21-EE2A-498A-729C0DD264BB}"/>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36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infoimbc@imbc.kz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Slide Number Placeholder 2">
            <a:extLst>
              <a:ext uri="{FF2B5EF4-FFF2-40B4-BE49-F238E27FC236}">
                <a16:creationId xmlns:a16="http://schemas.microsoft.com/office/drawing/2014/main" id="{B8A2E1E6-A4B5-F7D6-0340-0EF7340033D3}"/>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69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684B83-3C6C-4F2A-A0E0-F50538C5A1C4}"/>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1854300-5EE6-47BF-8DA3-3AB660B4C919}"/>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0" cap="none" spc="0" normalizeH="0" baseline="0" noProof="0" dirty="0">
                <a:ln>
                  <a:noFill/>
                </a:ln>
                <a:solidFill>
                  <a:srgbClr val="01B1C9"/>
                </a:solidFill>
                <a:effectLst/>
                <a:uLnTx/>
                <a:uFillTx/>
                <a:latin typeface="Calibri"/>
                <a:ea typeface="+mj-ea"/>
                <a:cs typeface="+mj-cs"/>
              </a:rPr>
              <a:t>PRESENTATION CONTENT</a:t>
            </a:r>
            <a:endPar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CD654DC5-1780-4C45-8872-FD1976BAB200}"/>
              </a:ext>
            </a:extLst>
          </p:cNvPr>
          <p:cNvSpPr>
            <a:spLocks/>
          </p:cNvSpPr>
          <p:nvPr/>
        </p:nvSpPr>
        <p:spPr bwMode="auto">
          <a:xfrm>
            <a:off x="720500" y="1236467"/>
            <a:ext cx="10566732" cy="453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lnSpc>
                <a:spcPct val="107000"/>
              </a:lnSpc>
              <a:buFont typeface="+mj-lt"/>
              <a:buAutoNum type="arabicPeriod"/>
            </a:pPr>
            <a:r>
              <a:rPr lang="en-GB" sz="2200" dirty="0">
                <a:solidFill>
                  <a:srgbClr val="01B1C9"/>
                </a:solidFill>
                <a:latin typeface="Calibri" panose="020F0502020204030204" pitchFamily="34" charset="0"/>
                <a:ea typeface="Calibri" panose="020F0502020204030204" pitchFamily="34" charset="0"/>
                <a:cs typeface="Calibri" panose="020F0502020204030204" pitchFamily="34" charset="0"/>
              </a:rPr>
              <a:t>Introduction.</a:t>
            </a:r>
          </a:p>
          <a:p>
            <a:pPr marL="342900" lvl="0" indent="-342900">
              <a:lnSpc>
                <a:spcPct val="107000"/>
              </a:lnSpc>
              <a:buFont typeface="+mj-lt"/>
              <a:buAutoNum type="arabicPeriod"/>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Types of electric motors</a:t>
            </a:r>
            <a:r>
              <a:rPr lang="en-GB" sz="2200" dirty="0">
                <a:solidFill>
                  <a:srgbClr val="01B1C9"/>
                </a:solidFill>
                <a:latin typeface="Calibri" panose="020F0502020204030204" pitchFamily="34" charset="0"/>
                <a:ea typeface="Calibri" panose="020F0502020204030204" pitchFamily="34" charset="0"/>
                <a:cs typeface="Calibri" panose="020F0502020204030204" pitchFamily="34" charset="0"/>
              </a:rPr>
              <a:t> </a:t>
            </a: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used in KPO</a:t>
            </a:r>
          </a:p>
          <a:p>
            <a:pPr marL="342900" indent="-342900">
              <a:lnSpc>
                <a:spcPct val="107000"/>
              </a:lnSpc>
              <a:buFont typeface="+mj-lt"/>
              <a:buAutoNum type="arabicPeriod"/>
            </a:pPr>
            <a:r>
              <a:rPr lang="en-GB" sz="2200" dirty="0">
                <a:solidFill>
                  <a:srgbClr val="01B1C9"/>
                </a:solidFill>
                <a:latin typeface="Calibri" panose="020F0502020204030204" pitchFamily="34" charset="0"/>
                <a:ea typeface="Calibri" panose="020F0502020204030204" pitchFamily="34" charset="0"/>
                <a:cs typeface="Calibri" panose="020F0502020204030204" pitchFamily="34" charset="0"/>
              </a:rPr>
              <a:t>Technical requirements to electric motors</a:t>
            </a:r>
          </a:p>
          <a:p>
            <a:pPr marL="800100" lvl="1" indent="-342900">
              <a:lnSpc>
                <a:spcPct val="107000"/>
              </a:lnSpc>
              <a:buClr>
                <a:schemeClr val="accent2"/>
              </a:buClr>
              <a:buFont typeface="Wingdings" panose="05000000000000000000" pitchFamily="2" charset="2"/>
              <a:buChar char="Ø"/>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Degree of ingress protection (IP), in accordance with IEC 60529</a:t>
            </a:r>
          </a:p>
          <a:p>
            <a:pPr marL="800100" lvl="1" indent="-342900">
              <a:lnSpc>
                <a:spcPct val="107000"/>
              </a:lnSpc>
              <a:buClr>
                <a:schemeClr val="accent2"/>
              </a:buClr>
              <a:buFont typeface="Wingdings" panose="05000000000000000000" pitchFamily="2" charset="2"/>
              <a:buChar char="Ø"/>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Requirements to the international standards IEC 60079</a:t>
            </a:r>
          </a:p>
          <a:p>
            <a:pPr marL="800100" lvl="1" indent="-342900">
              <a:lnSpc>
                <a:spcPct val="107000"/>
              </a:lnSpc>
              <a:buClr>
                <a:schemeClr val="accent2"/>
              </a:buClr>
              <a:buFont typeface="Wingdings" panose="05000000000000000000" pitchFamily="2" charset="2"/>
              <a:buChar char="Ø"/>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Ambient temperature requirements</a:t>
            </a:r>
          </a:p>
          <a:p>
            <a:pPr marL="800100" lvl="1" indent="-342900">
              <a:lnSpc>
                <a:spcPct val="107000"/>
              </a:lnSpc>
              <a:buClr>
                <a:schemeClr val="accent2"/>
              </a:buClr>
              <a:buFont typeface="Wingdings" panose="05000000000000000000" pitchFamily="2" charset="2"/>
              <a:buChar char="Ø"/>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Noise level requirements in accordance with ISO 1680</a:t>
            </a:r>
          </a:p>
          <a:p>
            <a:pPr marL="800100" lvl="1" indent="-342900">
              <a:lnSpc>
                <a:spcPct val="107000"/>
              </a:lnSpc>
              <a:buClr>
                <a:schemeClr val="accent2"/>
              </a:buClr>
              <a:buFont typeface="Wingdings" panose="05000000000000000000" pitchFamily="2" charset="2"/>
              <a:buChar char="Ø"/>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Electrical insulation requirements in accordance with IEC 60034-18.</a:t>
            </a:r>
          </a:p>
          <a:p>
            <a:pPr marL="457200" indent="-457200">
              <a:lnSpc>
                <a:spcPct val="107000"/>
              </a:lnSpc>
              <a:buAutoNum type="arabicPeriod" startAt="4"/>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Electric motors maintenance execution strategy in KPO.</a:t>
            </a:r>
          </a:p>
          <a:p>
            <a:pPr marL="457200" indent="-457200">
              <a:lnSpc>
                <a:spcPct val="107000"/>
              </a:lnSpc>
              <a:buAutoNum type="arabicPeriod" startAt="4"/>
            </a:pP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Technical requirements to bearings in KPO B.V. Requirements to the ball bearings in accordance with ISO R281.</a:t>
            </a:r>
          </a:p>
          <a:p>
            <a:pPr>
              <a:buNone/>
            </a:pPr>
            <a:r>
              <a:rPr lang="ru-RU"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6. </a:t>
            </a:r>
            <a:r>
              <a:rPr lang="en-GB" sz="22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	Most commonly used bearings in electric motors at KPO B.V.</a:t>
            </a:r>
            <a:endParaRPr kumimoji="0" lang="ru-RU" sz="2200" b="0" i="0" u="none" strike="noStrike" kern="1200" cap="none" spc="0" normalizeH="0" baseline="0" noProof="0" dirty="0">
              <a:ln>
                <a:noFill/>
              </a:ln>
              <a:solidFill>
                <a:srgbClr val="01B1C9"/>
              </a:solidFill>
              <a:effectLst/>
              <a:uLnTx/>
              <a:uFillTx/>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740EBA8F-CB04-CD2F-B901-0BACBCAA92B4}"/>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3133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 name="Footer Placeholder 1">
            <a:extLst>
              <a:ext uri="{FF2B5EF4-FFF2-40B4-BE49-F238E27FC236}">
                <a16:creationId xmlns:a16="http://schemas.microsoft.com/office/drawing/2014/main" id="{EE1AD9DB-E8FA-03E4-8680-3CDA5D71DA1D}"/>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4" name="Footer Placeholder 1">
            <a:extLst>
              <a:ext uri="{FF2B5EF4-FFF2-40B4-BE49-F238E27FC236}">
                <a16:creationId xmlns:a16="http://schemas.microsoft.com/office/drawing/2014/main" id="{6D0B2590-7330-1FC7-5C87-1142C78A2EF0}"/>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4" name="Footer Placeholder 1">
            <a:extLst>
              <a:ext uri="{FF2B5EF4-FFF2-40B4-BE49-F238E27FC236}">
                <a16:creationId xmlns:a16="http://schemas.microsoft.com/office/drawing/2014/main" id="{C1E35B3A-4E20-9230-9C48-22DB9FFB9A66}"/>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36" name="Footer Placeholder 1">
            <a:extLst>
              <a:ext uri="{FF2B5EF4-FFF2-40B4-BE49-F238E27FC236}">
                <a16:creationId xmlns:a16="http://schemas.microsoft.com/office/drawing/2014/main" id="{911AB3C4-BE56-709F-7C53-CCB975816A12}"/>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4" name="Footer Placeholder 1">
            <a:extLst>
              <a:ext uri="{FF2B5EF4-FFF2-40B4-BE49-F238E27FC236}">
                <a16:creationId xmlns:a16="http://schemas.microsoft.com/office/drawing/2014/main" id="{E7408E71-BF81-5DFA-B750-E160FB2F10D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95573" y="4084897"/>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Process</a:t>
            </a:r>
          </a:p>
        </p:txBody>
      </p:sp>
      <p:sp>
        <p:nvSpPr>
          <p:cNvPr id="15" name="Slide Number Placeholder 2">
            <a:extLst>
              <a:ext uri="{FF2B5EF4-FFF2-40B4-BE49-F238E27FC236}">
                <a16:creationId xmlns:a16="http://schemas.microsoft.com/office/drawing/2014/main" id="{65BAB1C1-B322-465A-9DB0-4889152ABCD1}"/>
              </a:ext>
            </a:extLst>
          </p:cNvPr>
          <p:cNvSpPr txBox="1">
            <a:spLocks/>
          </p:cNvSpPr>
          <p:nvPr/>
        </p:nvSpPr>
        <p:spPr>
          <a:xfrm>
            <a:off x="72190" y="6610027"/>
            <a:ext cx="561473"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45</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3689137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4" name="Footer Placeholder 1">
            <a:extLst>
              <a:ext uri="{FF2B5EF4-FFF2-40B4-BE49-F238E27FC236}">
                <a16:creationId xmlns:a16="http://schemas.microsoft.com/office/drawing/2014/main" id="{92D44809-077D-C505-D9C4-D69C3B78D38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4" name="Footer Placeholder 1">
            <a:extLst>
              <a:ext uri="{FF2B5EF4-FFF2-40B4-BE49-F238E27FC236}">
                <a16:creationId xmlns:a16="http://schemas.microsoft.com/office/drawing/2014/main" id="{743F87C9-13C7-BAD8-70DC-62A8B81DD6DA}"/>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4" name="Footer Placeholder 1">
            <a:extLst>
              <a:ext uri="{FF2B5EF4-FFF2-40B4-BE49-F238E27FC236}">
                <a16:creationId xmlns:a16="http://schemas.microsoft.com/office/drawing/2014/main" id="{F16C56C9-11F7-C16F-D1B9-B79EA4147A13}"/>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AEEB-C150-00D7-66A7-D7A516C5A4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0F2EF15-332A-694F-6B64-4059A4CF59B7}"/>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1A90B6C5-1047-BA2A-5A08-A0DFFA7C2290}"/>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587A63E4-A808-8416-24C9-DF21D96FAAB4}"/>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B79D95A3-5328-9423-43E3-1910681FCACD}"/>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55A47901-37F7-871F-3721-03EC597AE79F}"/>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4C90C71A-994E-01B0-07CB-3F8AFECE1FA5}"/>
              </a:ext>
            </a:extLst>
          </p:cNvPr>
          <p:cNvSpPr txBox="1">
            <a:spLocks noGrp="1"/>
          </p:cNvSpPr>
          <p:nvPr>
            <p:ph type="ctrTitle"/>
          </p:nvPr>
        </p:nvSpPr>
        <p:spPr>
          <a:xfrm>
            <a:off x="1620642" y="4175989"/>
            <a:ext cx="4041249" cy="1754326"/>
          </a:xfrm>
          <a:prstGeom prst="rect">
            <a:avLst/>
          </a:prstGeom>
          <a:noFill/>
        </p:spPr>
        <p:txBody>
          <a:bodyPr wrap="square" rtlCol="0">
            <a:spAutoFit/>
          </a:bodyPr>
          <a:lstStyle/>
          <a:p>
            <a:pPr algn="l"/>
            <a:r>
              <a:rPr lang="en-GB"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KPO General HSE requirements</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59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29841-9272-4A20-4AD0-5DC2BC887D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BBE7F3-F1CB-25F6-230E-0089221677E0}"/>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C9B7CFC-F02E-CAD8-48A8-61D80F07996D}"/>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0" cap="none" spc="0" normalizeH="0" baseline="0" noProof="0" dirty="0">
                <a:ln>
                  <a:noFill/>
                </a:ln>
                <a:solidFill>
                  <a:srgbClr val="01B1C9"/>
                </a:solidFill>
                <a:effectLst/>
                <a:uLnTx/>
                <a:uFillTx/>
                <a:latin typeface="Calibri"/>
                <a:ea typeface="+mj-ea"/>
                <a:cs typeface="+mj-cs"/>
              </a:rPr>
              <a:t>INTRODUCTION</a:t>
            </a:r>
            <a:endPar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358405F8-6B9D-C24D-D6A1-6C4D2B27217F}"/>
              </a:ext>
            </a:extLst>
          </p:cNvPr>
          <p:cNvSpPr>
            <a:spLocks/>
          </p:cNvSpPr>
          <p:nvPr/>
        </p:nvSpPr>
        <p:spPr bwMode="auto">
          <a:xfrm>
            <a:off x="812634" y="1114015"/>
            <a:ext cx="10566732" cy="381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R="0" lvl="0" algn="just" defTabSz="457200" rtl="0" eaLnBrk="1" fontAlgn="auto" latinLnBrk="0" hangingPunct="1">
              <a:lnSpc>
                <a:spcPct val="107000"/>
              </a:lnSpc>
              <a:spcBef>
                <a:spcPts val="0"/>
              </a:spcBef>
              <a:spcAft>
                <a:spcPts val="0"/>
              </a:spcAft>
              <a:buClrTx/>
              <a:buSzTx/>
              <a:tabLst/>
              <a:defRPr/>
            </a:pPr>
            <a:endPar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just" defTabSz="457200" rtl="0" eaLnBrk="1" fontAlgn="auto" latinLnBrk="0" hangingPunct="1">
              <a:lnSpc>
                <a:spcPct val="107000"/>
              </a:lnSpc>
              <a:spcBef>
                <a:spcPts val="0"/>
              </a:spcBef>
              <a:spcAft>
                <a:spcPts val="0"/>
              </a:spcAft>
              <a:buClrTx/>
              <a:buSzTx/>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The purpose of this presentation is to familiarize participants with the technical requirements for electric motors used at KPO: </a:t>
            </a:r>
            <a:r>
              <a:rPr lang="en-GB" sz="2000" dirty="0">
                <a:solidFill>
                  <a:srgbClr val="01B1C9"/>
                </a:solidFill>
                <a:latin typeface="Calibri" panose="020F0502020204030204" pitchFamily="34" charset="0"/>
                <a:cs typeface="Calibri" panose="020F0502020204030204" pitchFamily="34" charset="0"/>
              </a:rPr>
              <a:t>OEMs</a:t>
            </a:r>
            <a:r>
              <a:rPr kumimoji="0" lang="en-GB" sz="20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as well as specifications and forecasted demand for critical components, such as bearings.</a:t>
            </a:r>
          </a:p>
          <a:p>
            <a:pPr marR="0" lvl="0" algn="just" defTabSz="457200" rtl="0" eaLnBrk="1" fontAlgn="auto" latinLnBrk="0" hangingPunct="1">
              <a:lnSpc>
                <a:spcPct val="107000"/>
              </a:lnSpc>
              <a:spcBef>
                <a:spcPts val="0"/>
              </a:spcBef>
              <a:spcAft>
                <a:spcPts val="0"/>
              </a:spcAft>
              <a:buClrTx/>
              <a:buSzTx/>
              <a:tabLst/>
              <a:defRPr/>
            </a:pPr>
            <a:endPar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just" defTabSz="457200" rtl="0" eaLnBrk="1" fontAlgn="auto" latinLnBrk="0" hangingPunct="1">
              <a:lnSpc>
                <a:spcPct val="107000"/>
              </a:lnSpc>
              <a:spcBef>
                <a:spcPts val="0"/>
              </a:spcBef>
              <a:spcAft>
                <a:spcPts val="0"/>
              </a:spcAft>
              <a:buClrTx/>
              <a:buSzTx/>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The presentation is aimed at:</a:t>
            </a:r>
          </a:p>
          <a:p>
            <a:pPr marL="342900" marR="0" lvl="0" indent="-342900" algn="just" defTabSz="457200" rtl="0" eaLnBrk="1" fontAlgn="auto" latinLnBrk="0" hangingPunct="1">
              <a:lnSpc>
                <a:spcPct val="107000"/>
              </a:lnSpc>
              <a:spcBef>
                <a:spcPts val="0"/>
              </a:spcBef>
              <a:spcAft>
                <a:spcPts val="0"/>
              </a:spcAft>
              <a:buClr>
                <a:schemeClr val="accent2"/>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Clarification of the technical requirements for electric motors used at KPO, based on applicable standards and the document “Specification for Low Voltage Induction Motors – KPO-00-ELT-SPC-00016-ER”;</a:t>
            </a:r>
          </a:p>
          <a:p>
            <a:pPr marL="342900" marR="0" lvl="0" indent="-342900" algn="just" defTabSz="457200" rtl="0" eaLnBrk="1" fontAlgn="auto" latinLnBrk="0" hangingPunct="1">
              <a:lnSpc>
                <a:spcPct val="107000"/>
              </a:lnSpc>
              <a:spcBef>
                <a:spcPts val="0"/>
              </a:spcBef>
              <a:spcAft>
                <a:spcPts val="0"/>
              </a:spcAft>
              <a:buClr>
                <a:schemeClr val="accent2"/>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Providing information on the most commonly used bearings in electric motors, including their specifications and consumption.</a:t>
            </a:r>
          </a:p>
        </p:txBody>
      </p:sp>
      <p:sp>
        <p:nvSpPr>
          <p:cNvPr id="2" name="Footer Placeholder 1">
            <a:extLst>
              <a:ext uri="{FF2B5EF4-FFF2-40B4-BE49-F238E27FC236}">
                <a16:creationId xmlns:a16="http://schemas.microsoft.com/office/drawing/2014/main" id="{BB702541-07E3-CE93-B113-10269A79AA9E}"/>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2632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34F3D80-18E7-4C7E-ABF8-F3BF8D515C85}"/>
              </a:ext>
            </a:extLst>
          </p:cNvPr>
          <p:cNvSpPr>
            <a:spLocks noGrp="1"/>
          </p:cNvSpPr>
          <p:nvPr>
            <p:ph type="title"/>
          </p:nvPr>
        </p:nvSpPr>
        <p:spPr>
          <a:xfrm>
            <a:off x="0" y="286148"/>
            <a:ext cx="12191999" cy="473075"/>
          </a:xfrm>
        </p:spPr>
        <p:txBody>
          <a:bodyPr/>
          <a:lstStyle/>
          <a:p>
            <a:r>
              <a:rPr lang="en-US" b="0" dirty="0">
                <a:solidFill>
                  <a:srgbClr val="00ABC5"/>
                </a:solidFill>
                <a:latin typeface="Calibri" panose="020F0502020204030204" pitchFamily="34" charset="0"/>
                <a:cs typeface="Calibri" panose="020F0502020204030204" pitchFamily="34" charset="0"/>
              </a:rPr>
              <a:t>KPO GENERAL HSE REQUIREMENTS </a:t>
            </a:r>
            <a:endParaRPr lang="en-GB" b="0" dirty="0">
              <a:solidFill>
                <a:srgbClr val="00ABC5"/>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E11A40F-B75A-472F-AF5F-697D1A7910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8E2D3384-EED8-4BD6-9FA5-71391A661ED0}"/>
              </a:ext>
            </a:extLst>
          </p:cNvPr>
          <p:cNvSpPr/>
          <p:nvPr/>
        </p:nvSpPr>
        <p:spPr>
          <a:xfrm rot="250247">
            <a:off x="3884763" y="2205804"/>
            <a:ext cx="1985415" cy="2065066"/>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FFE94E">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A0C99D4-14A1-472D-A096-5BAB93FD1E11}"/>
              </a:ext>
            </a:extLst>
          </p:cNvPr>
          <p:cNvSpPr/>
          <p:nvPr/>
        </p:nvSpPr>
        <p:spPr>
          <a:xfrm rot="14520084">
            <a:off x="2006614" y="1970320"/>
            <a:ext cx="1837513" cy="2231283"/>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chemeClr val="accent1">
              <a:alpha val="5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A2B24DF-E2C2-47E2-B1AD-B22BC2221CB4}"/>
              </a:ext>
            </a:extLst>
          </p:cNvPr>
          <p:cNvSpPr/>
          <p:nvPr/>
        </p:nvSpPr>
        <p:spPr>
          <a:xfrm rot="7332554">
            <a:off x="2921834" y="3668220"/>
            <a:ext cx="1778384" cy="2305472"/>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92D050">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665C33-62A8-4BED-A893-0A4A537B4714}"/>
              </a:ext>
            </a:extLst>
          </p:cNvPr>
          <p:cNvSpPr/>
          <p:nvPr/>
        </p:nvSpPr>
        <p:spPr>
          <a:xfrm>
            <a:off x="2669318" y="2607176"/>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677A7E23-46C2-45BC-A6D1-C3EA97E72A5E}"/>
              </a:ext>
            </a:extLst>
          </p:cNvPr>
          <p:cNvSpPr/>
          <p:nvPr/>
        </p:nvSpPr>
        <p:spPr>
          <a:xfrm>
            <a:off x="3599550" y="4551360"/>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3</a:t>
            </a:r>
          </a:p>
        </p:txBody>
      </p:sp>
      <p:sp>
        <p:nvSpPr>
          <p:cNvPr id="11" name="Rectangle 10">
            <a:extLst>
              <a:ext uri="{FF2B5EF4-FFF2-40B4-BE49-F238E27FC236}">
                <a16:creationId xmlns:a16="http://schemas.microsoft.com/office/drawing/2014/main" id="{EB77CBCE-7DA2-4F0F-9257-1653929F0899}"/>
              </a:ext>
            </a:extLst>
          </p:cNvPr>
          <p:cNvSpPr/>
          <p:nvPr/>
        </p:nvSpPr>
        <p:spPr>
          <a:xfrm>
            <a:off x="4692949" y="2717279"/>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C5032FAC-3E2C-41DF-A736-318784856262}"/>
              </a:ext>
            </a:extLst>
          </p:cNvPr>
          <p:cNvSpPr txBox="1"/>
          <p:nvPr/>
        </p:nvSpPr>
        <p:spPr>
          <a:xfrm>
            <a:off x="628136" y="1421573"/>
            <a:ext cx="2953264"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1 GENERAL PROVISIONS</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Scope</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Contractor HSE Plan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Compliance</a:t>
            </a:r>
          </a:p>
        </p:txBody>
      </p:sp>
      <p:sp>
        <p:nvSpPr>
          <p:cNvPr id="15" name="TextBox 14">
            <a:extLst>
              <a:ext uri="{FF2B5EF4-FFF2-40B4-BE49-F238E27FC236}">
                <a16:creationId xmlns:a16="http://schemas.microsoft.com/office/drawing/2014/main" id="{4FB2EF39-26C3-4172-87FA-2C5334A87302}"/>
              </a:ext>
            </a:extLst>
          </p:cNvPr>
          <p:cNvSpPr txBox="1"/>
          <p:nvPr/>
        </p:nvSpPr>
        <p:spPr>
          <a:xfrm>
            <a:off x="629732" y="4896079"/>
            <a:ext cx="2462496"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mn-ea"/>
                <a:cs typeface="+mn-cs"/>
              </a:rPr>
              <a:t>3 MINIMUM LIST OF HSE PROCEDURES FOR COMPLIANCE BY CONTRACTOR</a:t>
            </a:r>
          </a:p>
        </p:txBody>
      </p:sp>
      <p:sp>
        <p:nvSpPr>
          <p:cNvPr id="17" name="TextBox 16">
            <a:extLst>
              <a:ext uri="{FF2B5EF4-FFF2-40B4-BE49-F238E27FC236}">
                <a16:creationId xmlns:a16="http://schemas.microsoft.com/office/drawing/2014/main" id="{9622ED39-C2F9-481E-BB24-21A0F3F4DDF5}"/>
              </a:ext>
            </a:extLst>
          </p:cNvPr>
          <p:cNvSpPr txBox="1"/>
          <p:nvPr/>
        </p:nvSpPr>
        <p:spPr>
          <a:xfrm>
            <a:off x="6000361" y="1127674"/>
            <a:ext cx="3418743" cy="378565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2 EXECUTION OF THE CONTRACT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Leadership and Commitment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policy</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Planning</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Legislation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Risk Management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Support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Personnel</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Competence Requirements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Training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Induction</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Communications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Meetings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Procedures</a:t>
            </a:r>
          </a:p>
        </p:txBody>
      </p:sp>
      <p:sp>
        <p:nvSpPr>
          <p:cNvPr id="19" name="TextBox 18">
            <a:extLst>
              <a:ext uri="{FF2B5EF4-FFF2-40B4-BE49-F238E27FC236}">
                <a16:creationId xmlns:a16="http://schemas.microsoft.com/office/drawing/2014/main" id="{B4B8170B-5EE4-4219-AA83-34805A0D6B54}"/>
              </a:ext>
            </a:extLst>
          </p:cNvPr>
          <p:cNvSpPr txBox="1"/>
          <p:nvPr/>
        </p:nvSpPr>
        <p:spPr>
          <a:xfrm>
            <a:off x="8556770" y="3241095"/>
            <a:ext cx="3682846" cy="335476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Implementation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Equipment Maintenance and Inspection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Occupational Health and Hygiene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Road Transport Safety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PPE Requirements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Emergency Response Interaction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Subcontractor management</a:t>
            </a:r>
            <a:endParaRPr kumimoji="0" lang="ru-RU" alt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Control and Monitoring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Observations and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Incident Investigation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Audits and Inspections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Safety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Environmental </a:t>
            </a:r>
            <a:r>
              <a:rPr kumimoji="0" lang="en-US"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Reporting</a:t>
            </a:r>
          </a:p>
        </p:txBody>
      </p:sp>
      <p:pic>
        <p:nvPicPr>
          <p:cNvPr id="20" name="Picture 3" descr="Monochrome simple communication icon Royalty Free Vector">
            <a:extLst>
              <a:ext uri="{FF2B5EF4-FFF2-40B4-BE49-F238E27FC236}">
                <a16:creationId xmlns:a16="http://schemas.microsoft.com/office/drawing/2014/main" id="{6C0C0487-AE46-4F35-9DA8-67B7C139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913"/>
          <a:stretch/>
        </p:blipFill>
        <p:spPr bwMode="auto">
          <a:xfrm>
            <a:off x="7713481" y="5143077"/>
            <a:ext cx="848425" cy="797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isk Icon on Speedometer. High Risk Mete Graphic by DG-Studio · Creative  Fabrica">
            <a:extLst>
              <a:ext uri="{FF2B5EF4-FFF2-40B4-BE49-F238E27FC236}">
                <a16:creationId xmlns:a16="http://schemas.microsoft.com/office/drawing/2014/main" id="{C4099762-5B97-4349-8ADB-D35EB387A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87" t="16642" r="18490" b="11845"/>
          <a:stretch/>
        </p:blipFill>
        <p:spPr bwMode="auto">
          <a:xfrm>
            <a:off x="6698888" y="5332211"/>
            <a:ext cx="800564" cy="601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Road-Safety Icons - Free SVG &amp; PNG Road-Safety Images - Noun Project">
            <a:extLst>
              <a:ext uri="{FF2B5EF4-FFF2-40B4-BE49-F238E27FC236}">
                <a16:creationId xmlns:a16="http://schemas.microsoft.com/office/drawing/2014/main" id="{B67AB9D7-8465-48A7-A47C-88C7F8497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820" y="1127674"/>
            <a:ext cx="854675" cy="8546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mergency Response Icon Images – Browse 16,943 Stock Photos, Vectors, and  Video | Adobe Stock">
            <a:extLst>
              <a:ext uri="{FF2B5EF4-FFF2-40B4-BE49-F238E27FC236}">
                <a16:creationId xmlns:a16="http://schemas.microsoft.com/office/drawing/2014/main" id="{02EC0F42-8653-428E-BD62-28BE1CAA3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71" t="25195" r="21172" b="23393"/>
          <a:stretch/>
        </p:blipFill>
        <p:spPr bwMode="auto">
          <a:xfrm>
            <a:off x="9372113" y="2107143"/>
            <a:ext cx="1064087" cy="9488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06D0E2E-346E-4484-A8F1-51C1E2DE3780}"/>
              </a:ext>
            </a:extLst>
          </p:cNvPr>
          <p:cNvPicPr>
            <a:picLocks noChangeAspect="1"/>
          </p:cNvPicPr>
          <p:nvPr/>
        </p:nvPicPr>
        <p:blipFill>
          <a:blip r:embed="rId6"/>
          <a:stretch>
            <a:fillRect/>
          </a:stretch>
        </p:blipFill>
        <p:spPr>
          <a:xfrm>
            <a:off x="10859308" y="1420743"/>
            <a:ext cx="858238" cy="1635211"/>
          </a:xfrm>
          <a:prstGeom prst="rect">
            <a:avLst/>
          </a:prstGeom>
        </p:spPr>
      </p:pic>
      <p:sp>
        <p:nvSpPr>
          <p:cNvPr id="3" name="Footer Placeholder 1">
            <a:extLst>
              <a:ext uri="{FF2B5EF4-FFF2-40B4-BE49-F238E27FC236}">
                <a16:creationId xmlns:a16="http://schemas.microsoft.com/office/drawing/2014/main" id="{D4972779-FCCA-1DA7-EAE7-0BD059E6E784}"/>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7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802475" y="3922666"/>
            <a:ext cx="39989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4000" b="1" dirty="0">
                <a:solidFill>
                  <a:srgbClr val="FFFFFF"/>
                </a:solidFill>
                <a:latin typeface="Calibri" panose="020F0502020204030204" pitchFamily="34" charset="0"/>
                <a:cs typeface="Calibri" panose="020F0502020204030204" pitchFamily="34" charset="0"/>
              </a:rPr>
              <a:t>Local Content </a:t>
            </a:r>
          </a:p>
          <a:p>
            <a:pPr lvl="0" algn="l">
              <a:defRPr/>
            </a:pPr>
            <a:r>
              <a:rPr lang="en-GB" sz="4000" b="1" dirty="0">
                <a:solidFill>
                  <a:srgbClr val="FFFFFF"/>
                </a:solidFill>
                <a:latin typeface="Calibri" panose="020F0502020204030204" pitchFamily="34" charset="0"/>
                <a:cs typeface="Calibri" panose="020F0502020204030204" pitchFamily="34" charset="0"/>
              </a:rPr>
              <a:t>Mechanisms</a:t>
            </a:r>
            <a:endParaRPr lang="en-GB" sz="4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 name="Slide Number Placeholder 2">
            <a:extLst>
              <a:ext uri="{FF2B5EF4-FFF2-40B4-BE49-F238E27FC236}">
                <a16:creationId xmlns:a16="http://schemas.microsoft.com/office/drawing/2014/main" id="{5E898740-6B58-44F1-8450-854CC17032EB}"/>
              </a:ext>
            </a:extLst>
          </p:cNvPr>
          <p:cNvSpPr txBox="1">
            <a:spLocks/>
          </p:cNvSpPr>
          <p:nvPr/>
        </p:nvSpPr>
        <p:spPr>
          <a:xfrm>
            <a:off x="-15434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51</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491249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84775"/>
          </a:xfrm>
          <a:prstGeom prst="rect">
            <a:avLst/>
          </a:prstGeom>
          <a:noFill/>
        </p:spPr>
        <p:txBody>
          <a:bodyPr wrap="square">
            <a:spAutoFit/>
          </a:bodyPr>
          <a:lstStyle/>
          <a:p>
            <a:pPr algn="ctr"/>
            <a:r>
              <a:rPr lang="en-US" sz="3200" dirty="0">
                <a:solidFill>
                  <a:schemeClr val="accent1"/>
                </a:solidFill>
                <a:latin typeface="Calibri" panose="020F0502020204030204"/>
                <a:ea typeface="+mj-ea"/>
                <a:cs typeface="+mj-cs"/>
              </a:rPr>
              <a:t>S</a:t>
            </a:r>
            <a:r>
              <a:rPr lang="en-GB" sz="3200" dirty="0">
                <a:solidFill>
                  <a:schemeClr val="accent1"/>
                </a:solidFill>
                <a:latin typeface="Calibri" panose="020F0502020204030204"/>
                <a:ea typeface="+mj-ea"/>
                <a:cs typeface="+mj-cs"/>
              </a:rPr>
              <a:t>UPPORTING MECHANISMS FOR LOCAL COMPANIES</a:t>
            </a:r>
            <a:endParaRPr lang="en-GB" sz="3200"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52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506235" y="1214019"/>
            <a:ext cx="3970165" cy="6072152"/>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r>
              <a:rPr lang="en-US" dirty="0">
                <a:latin typeface="+mn-lt"/>
              </a:rPr>
              <a:t>CONTRACT IN </a:t>
            </a:r>
            <a:r>
              <a:rPr lang="en-US" b="1" dirty="0">
                <a:latin typeface="+mn-lt"/>
              </a:rPr>
              <a:t>EXCHANGE</a:t>
            </a:r>
            <a:r>
              <a:rPr lang="en-US" dirty="0">
                <a:latin typeface="+mn-lt"/>
              </a:rPr>
              <a:t> FOR INVESTMENTS</a:t>
            </a:r>
            <a:r>
              <a:rPr lang="ru-RU" dirty="0">
                <a:latin typeface="+mn-lt"/>
              </a:rPr>
              <a:t> (</a:t>
            </a:r>
            <a:r>
              <a:rPr lang="en-US" dirty="0">
                <a:latin typeface="+mn-lt"/>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en-US" sz="1600" b="1" dirty="0">
                  <a:solidFill>
                    <a:srgbClr val="000000"/>
                  </a:solidFill>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en-US" sz="1600" b="1" dirty="0">
                  <a:solidFill>
                    <a:srgbClr val="000000"/>
                  </a:solidFill>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en-US" sz="1600" b="1" dirty="0">
                  <a:solidFill>
                    <a:srgbClr val="000000"/>
                  </a:solidFill>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algn="just">
              <a:lnSpc>
                <a:spcPts val="2415"/>
              </a:lnSpc>
            </a:pPr>
            <a:r>
              <a:rPr lang="en-US" sz="1200" dirty="0">
                <a:solidFill>
                  <a:srgbClr val="000000"/>
                </a:solidFill>
              </a:rPr>
              <a:t>C</a:t>
            </a:r>
            <a:r>
              <a:rPr lang="en-US" sz="1200" u="none" strike="noStrike" dirty="0">
                <a:solidFill>
                  <a:srgbClr val="000000"/>
                </a:solidFill>
              </a:rPr>
              <a:t>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en-US" sz="1400" u="none" strike="noStrike" dirty="0">
                <a:solidFill>
                  <a:srgbClr val="000000"/>
                </a:solidFill>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4" name="Footer Placeholder 1">
            <a:extLst>
              <a:ext uri="{FF2B5EF4-FFF2-40B4-BE49-F238E27FC236}">
                <a16:creationId xmlns:a16="http://schemas.microsoft.com/office/drawing/2014/main" id="{269F6AD4-877A-965C-F42E-071E6D4D79BF}"/>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6" name="Slide Number Placeholder 2">
            <a:extLst>
              <a:ext uri="{FF2B5EF4-FFF2-40B4-BE49-F238E27FC236}">
                <a16:creationId xmlns:a16="http://schemas.microsoft.com/office/drawing/2014/main" id="{5B0B84DA-3EEB-4749-8A03-C13C04DEC7A3}"/>
              </a:ext>
            </a:extLst>
          </p:cNvPr>
          <p:cNvSpPr txBox="1">
            <a:spLocks/>
          </p:cNvSpPr>
          <p:nvPr/>
        </p:nvSpPr>
        <p:spPr>
          <a:xfrm>
            <a:off x="10427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900" smtClean="0">
                <a:solidFill>
                  <a:srgbClr val="000000">
                    <a:lumMod val="50000"/>
                    <a:lumOff val="50000"/>
                  </a:srgbClr>
                </a:solidFill>
                <a:latin typeface="Calibri" panose="020F0502020204030204"/>
              </a:rPr>
              <a:pPr fontAlgn="base">
                <a:spcBef>
                  <a:spcPct val="0"/>
                </a:spcBef>
                <a:spcAft>
                  <a:spcPct val="0"/>
                </a:spcAft>
                <a:defRPr/>
              </a:pPr>
              <a:t>53</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100660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5BB63-70C0-DA27-F8AB-B78FF1E933C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340244-6C03-3731-7DE0-64704A7F7F57}"/>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AB1C112-D713-6ABB-E44E-E0250D0FC67F}"/>
              </a:ext>
            </a:extLst>
          </p:cNvPr>
          <p:cNvSpPr txBox="1">
            <a:spLocks/>
          </p:cNvSpPr>
          <p:nvPr/>
        </p:nvSpPr>
        <p:spPr>
          <a:xfrm>
            <a:off x="0" y="18706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mj-cs"/>
              </a:rPr>
              <a:t>                 </a:t>
            </a:r>
            <a:r>
              <a:rPr kumimoji="0" lang="en-GB" sz="3200" b="0" i="0" u="none" strike="noStrike" kern="0" cap="none" spc="0" normalizeH="0" baseline="0" noProof="0" dirty="0">
                <a:ln>
                  <a:noFill/>
                </a:ln>
                <a:solidFill>
                  <a:srgbClr val="01B1C9"/>
                </a:solidFill>
                <a:effectLst/>
                <a:uLnTx/>
                <a:uFillTx/>
                <a:latin typeface="Calibri"/>
                <a:ea typeface="+mj-ea"/>
                <a:cs typeface="+mj-cs"/>
              </a:rPr>
              <a:t>TYPES OF ELECTRIC MOTORS USED AT KPO</a:t>
            </a:r>
            <a:endPar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6E1DFE56-A771-186C-3FC9-CFADFDB911D5}"/>
              </a:ext>
            </a:extLst>
          </p:cNvPr>
          <p:cNvSpPr>
            <a:spLocks/>
          </p:cNvSpPr>
          <p:nvPr/>
        </p:nvSpPr>
        <p:spPr bwMode="auto">
          <a:xfrm>
            <a:off x="535460" y="1139664"/>
            <a:ext cx="11330958" cy="53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KPO production sites, over 2,200 low-voltage (400V/690V) electric motors with a power rating of up to 315 kW are in operation, along with 51 ea. 6kV electric motors.</a:t>
            </a:r>
          </a:p>
          <a:p>
            <a:pPr marL="0" marR="0" lvl="0" indent="0" algn="just" defTabSz="457200" rtl="0" eaLnBrk="1" fontAlgn="auto" latinLnBrk="0" hangingPunct="1">
              <a:lnSpc>
                <a:spcPct val="107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These include OEMs such as:</a:t>
            </a: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ABB</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ATB</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Brook Hansen</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Brook Crompton</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CEMP</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err="1">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Euromotori</a:t>
            </a:r>
            <a:endPar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HEW</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INGERSOLL-RAND</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LOHER</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MARELLI MOTORI</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ROTOR</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SUD ELECTRIK AG</a:t>
            </a:r>
          </a:p>
          <a:p>
            <a:pPr marL="342900" marR="0" lvl="0" indent="-34290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9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WEG</a:t>
            </a:r>
          </a:p>
        </p:txBody>
      </p:sp>
      <p:sp>
        <p:nvSpPr>
          <p:cNvPr id="2" name="Footer Placeholder 1">
            <a:extLst>
              <a:ext uri="{FF2B5EF4-FFF2-40B4-BE49-F238E27FC236}">
                <a16:creationId xmlns:a16="http://schemas.microsoft.com/office/drawing/2014/main" id="{CDF21136-1B14-413E-EE29-106A7DD373ED}"/>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31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8FEE2-9B0E-B75C-2211-F703F366E2A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61AE13-4A83-C9B0-492E-5EC7F707F104}"/>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CD3FBF4-46F3-0F55-703B-28ECF07D6F0E}"/>
              </a:ext>
            </a:extLst>
          </p:cNvPr>
          <p:cNvSpPr txBox="1">
            <a:spLocks/>
          </p:cNvSpPr>
          <p:nvPr/>
        </p:nvSpPr>
        <p:spPr>
          <a:xfrm>
            <a:off x="0" y="336171"/>
            <a:ext cx="12192000" cy="60108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000" b="0" i="0" u="none" strike="noStrike" kern="0" cap="none" spc="0" normalizeH="0" baseline="0" noProof="0" dirty="0">
                <a:ln>
                  <a:noFill/>
                </a:ln>
                <a:solidFill>
                  <a:srgbClr val="01B1C9"/>
                </a:solidFill>
                <a:effectLst/>
                <a:uLnTx/>
                <a:uFillTx/>
                <a:latin typeface="Calibri"/>
                <a:ea typeface="+mj-ea"/>
                <a:cs typeface="+mj-cs"/>
              </a:rPr>
              <a:t>       </a:t>
            </a:r>
            <a:r>
              <a:rPr kumimoji="0" lang="en-GB" sz="3200" b="0" i="0" u="none" strike="noStrike" kern="0" cap="none" spc="0" normalizeH="0" baseline="0" noProof="0" dirty="0">
                <a:ln>
                  <a:noFill/>
                </a:ln>
                <a:solidFill>
                  <a:srgbClr val="01B1C9"/>
                </a:solidFill>
                <a:effectLst/>
                <a:uLnTx/>
                <a:uFillTx/>
                <a:latin typeface="Calibri"/>
                <a:ea typeface="+mj-ea"/>
                <a:cs typeface="+mj-cs"/>
              </a:rPr>
              <a:t>TECHNICAL REQUIREMENTS TO ELECTRIC MOTORS</a:t>
            </a:r>
            <a:endPar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F0AA6FB4-BCCB-B21B-89FB-F83CC13BCCC5}"/>
              </a:ext>
            </a:extLst>
          </p:cNvPr>
          <p:cNvSpPr>
            <a:spLocks/>
          </p:cNvSpPr>
          <p:nvPr/>
        </p:nvSpPr>
        <p:spPr bwMode="auto">
          <a:xfrm>
            <a:off x="642551" y="1114015"/>
            <a:ext cx="11186984" cy="504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just" defTabSz="457200" rtl="0" eaLnBrk="1" fontAlgn="auto" latinLnBrk="0" hangingPunct="1">
              <a:lnSpc>
                <a:spcPct val="107000"/>
              </a:lnSpc>
              <a:spcBef>
                <a:spcPts val="0"/>
              </a:spcBef>
              <a:spcAft>
                <a:spcPts val="0"/>
              </a:spcAft>
              <a:buClr>
                <a:srgbClr val="FFC000"/>
              </a:buClr>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Degree of ingress protection (IP), in accordance with IEC 60529 </a:t>
            </a:r>
            <a:r>
              <a:rPr kumimoji="0" lang="en-GB" sz="200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(Degrees of protection provided by enclosures)</a:t>
            </a:r>
            <a:r>
              <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625475" marR="0" lvl="0" indent="-1762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The minimum enclosure protection rating must be </a:t>
            </a:r>
            <a:r>
              <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IP55.</a:t>
            </a:r>
          </a:p>
          <a:p>
            <a:pPr marL="625475" marR="0" lvl="0" indent="-1762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Applied in Kazakhstan and EAEU countries through GOST 14254-2015, which is its equivalent.</a:t>
            </a: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457200" rtl="0" eaLnBrk="1" fontAlgn="auto" latinLnBrk="0" hangingPunct="1">
              <a:lnSpc>
                <a:spcPct val="107000"/>
              </a:lnSpc>
              <a:spcBef>
                <a:spcPts val="0"/>
              </a:spcBef>
              <a:spcAft>
                <a:spcPts val="0"/>
              </a:spcAft>
              <a:buClr>
                <a:srgbClr val="FFC000"/>
              </a:buClr>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Requirements to the international standards IEC 60079</a:t>
            </a:r>
            <a:r>
              <a:rPr kumimoji="0" lang="ru-RU"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625475" indent="-176213" algn="just">
              <a:lnSpc>
                <a:spcPct val="107000"/>
              </a:lnSpc>
              <a:buClr>
                <a:srgbClr val="FFC000"/>
              </a:buClr>
              <a:buSzPct val="70000"/>
              <a:buFont typeface="Wingdings" panose="05000000000000000000" pitchFamily="2" charset="2"/>
              <a:buChar char="§"/>
            </a:pPr>
            <a:r>
              <a:rPr lang="en-GB" sz="2000" dirty="0">
                <a:solidFill>
                  <a:srgbClr val="01B1C9"/>
                </a:solidFill>
                <a:latin typeface="Calibri" panose="020F0502020204030204" pitchFamily="34" charset="0"/>
                <a:ea typeface="Calibri" panose="020F0502020204030204" pitchFamily="34" charset="0"/>
                <a:cs typeface="Calibri" panose="020F0502020204030204" pitchFamily="34" charset="0"/>
              </a:rPr>
              <a:t>If the technical documentation states that the motor is intended for use in hazardous area, the motor and all of its components must comply with the requirements of the approved certification body and must bear nameplates and markings in accordance with the relevant sections of IEC 60079</a:t>
            </a:r>
            <a:r>
              <a:rPr lang="ru-RU" sz="2000" dirty="0">
                <a:solidFill>
                  <a:srgbClr val="01B1C9"/>
                </a:solidFill>
                <a:latin typeface="Calibri" panose="020F0502020204030204" pitchFamily="34" charset="0"/>
                <a:ea typeface="Calibri" panose="020F0502020204030204" pitchFamily="34" charset="0"/>
                <a:cs typeface="Calibri" panose="020F0502020204030204" pitchFamily="34" charset="0"/>
              </a:rPr>
              <a:t>.   </a:t>
            </a:r>
          </a:p>
          <a:p>
            <a:pPr marL="90487" algn="just">
              <a:lnSpc>
                <a:spcPct val="107000"/>
              </a:lnSpc>
              <a:buClr>
                <a:srgbClr val="FFC000"/>
              </a:buClr>
              <a:buSzPct val="70000"/>
            </a:pPr>
            <a:endParaRPr lang="ru-RU" sz="2000" dirty="0">
              <a:solidFill>
                <a:srgbClr val="01B1C9"/>
              </a:solidFill>
              <a:latin typeface="Calibri" panose="020F0502020204030204" pitchFamily="34" charset="0"/>
              <a:ea typeface="Calibri" panose="020F0502020204030204" pitchFamily="34" charset="0"/>
              <a:cs typeface="Calibri" panose="020F0502020204030204" pitchFamily="34" charset="0"/>
            </a:endParaRPr>
          </a:p>
          <a:p>
            <a:pPr marL="557213" marR="0" lvl="0" indent="-285750"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kumimoji="0" lang="en-GB" sz="1400" b="0" i="1"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IEC 60079 is an international standard that sets requirements for electrical equipment used in explosive atmospheres (oil, gas, chemical industries). It includes zone classification, protection methods (Ex d, Ex e, Ex </a:t>
            </a:r>
            <a:r>
              <a:rPr kumimoji="0" lang="en-GB" sz="1400" b="0" i="1" u="none" strike="noStrike" kern="1200" cap="none" spc="0" normalizeH="0" baseline="0" noProof="0" dirty="0" err="1">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a:t>
            </a:r>
            <a:r>
              <a:rPr kumimoji="0" lang="en-GB" sz="1400" b="0" i="1"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 Ex p, etc.), and requirements for the installation, operation, and maintenance of Ex equipment. In Kazakhstan, IEC 60079 is applied through GOST 60079 and TR CU 012/2011 "On the safety of equipment intended for use in explosive atmospheres". The supply of equipment for use in Ex zones is subject to mandatory certification under ATEX (ATEX 2014/34/EU) or GOST/TR CU</a:t>
            </a:r>
            <a:r>
              <a:rPr lang="ru-RU" sz="1400" i="1" dirty="0">
                <a:solidFill>
                  <a:srgbClr val="01B1C9"/>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Footer Placeholder 1">
            <a:extLst>
              <a:ext uri="{FF2B5EF4-FFF2-40B4-BE49-F238E27FC236}">
                <a16:creationId xmlns:a16="http://schemas.microsoft.com/office/drawing/2014/main" id="{1D8CED43-4611-EF30-249E-75650D344C42}"/>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308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C017F-8322-BD6E-2C73-49647017288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732055-AC48-6171-9065-D74A514A3A8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BBB276F6-AE65-BDC9-2CEA-249AB7F39887}"/>
              </a:ext>
            </a:extLst>
          </p:cNvPr>
          <p:cNvSpPr>
            <a:spLocks/>
          </p:cNvSpPr>
          <p:nvPr/>
        </p:nvSpPr>
        <p:spPr bwMode="auto">
          <a:xfrm>
            <a:off x="626075" y="1326619"/>
            <a:ext cx="11186984" cy="37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just" defTabSz="457200" rtl="0" eaLnBrk="1" fontAlgn="auto" latinLnBrk="0" hangingPunct="1">
              <a:lnSpc>
                <a:spcPct val="107000"/>
              </a:lnSpc>
              <a:spcBef>
                <a:spcPts val="0"/>
              </a:spcBef>
              <a:spcAft>
                <a:spcPts val="0"/>
              </a:spcAft>
              <a:buClr>
                <a:srgbClr val="FFC000"/>
              </a:buClr>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Ambient temperature</a:t>
            </a:r>
            <a:r>
              <a:rPr kumimoji="0" lang="ru-RU"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14375" marR="0" lvl="0" indent="-1762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lang="en-GB" sz="2000" dirty="0">
                <a:solidFill>
                  <a:srgbClr val="01B1C9"/>
                </a:solidFill>
                <a:effectLst/>
                <a:latin typeface="Calibri" panose="020F0502020204030204" pitchFamily="34" charset="0"/>
                <a:ea typeface="Calibri" panose="020F0502020204030204" pitchFamily="34" charset="0"/>
              </a:rPr>
              <a:t>According to the document - Specification for Low Voltage Induction Motors (KPO-00-ELT-SPC-00016-R), the motors must be designed to operate at ambient temperatures from </a:t>
            </a:r>
            <a:r>
              <a:rPr lang="en-GB" sz="2000" b="1" dirty="0">
                <a:solidFill>
                  <a:srgbClr val="01B1C9"/>
                </a:solidFill>
                <a:effectLst/>
                <a:latin typeface="Calibri" panose="020F0502020204030204" pitchFamily="34" charset="0"/>
                <a:ea typeface="Calibri" panose="020F0502020204030204" pitchFamily="34" charset="0"/>
              </a:rPr>
              <a:t>-40С to +40С.</a:t>
            </a:r>
            <a:endParaRPr lang="ru-RU" sz="2000" b="1" dirty="0">
              <a:solidFill>
                <a:srgbClr val="01B1C9"/>
              </a:solidFill>
              <a:effectLst/>
              <a:latin typeface="Calibri" panose="020F0502020204030204" pitchFamily="34" charset="0"/>
              <a:ea typeface="Calibri" panose="020F0502020204030204" pitchFamily="34" charset="0"/>
            </a:endParaRPr>
          </a:p>
          <a:p>
            <a:pPr marL="0" marR="0" lvl="0" indent="0" algn="just" defTabSz="457200" rtl="0" eaLnBrk="1" fontAlgn="auto" latinLnBrk="0" hangingPunct="1">
              <a:lnSpc>
                <a:spcPct val="107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457200" rtl="0" eaLnBrk="1" fontAlgn="auto" latinLnBrk="0" hangingPunct="1">
              <a:lnSpc>
                <a:spcPct val="107000"/>
              </a:lnSpc>
              <a:spcBef>
                <a:spcPts val="0"/>
              </a:spcBef>
              <a:spcAft>
                <a:spcPts val="0"/>
              </a:spcAft>
              <a:buClr>
                <a:srgbClr val="FFC00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ISO </a:t>
            </a:r>
            <a:r>
              <a:rPr kumimoji="0" lang="en-GB"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Noise level requirements in accordance with ISO 1680 </a:t>
            </a:r>
            <a:r>
              <a:rPr kumimoji="0" lang="ru-RU" sz="2000" b="1"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(Acoustics. Test code for the measurement of airborne noise emitted by rotating electrical machines)</a:t>
            </a:r>
            <a:r>
              <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14375" marR="0" lvl="0" indent="-1762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lang="en-GB" sz="2000" dirty="0">
                <a:solidFill>
                  <a:srgbClr val="01B1C9"/>
                </a:solidFill>
                <a:latin typeface="Calibri" panose="020F0502020204030204" pitchFamily="34" charset="0"/>
                <a:ea typeface="Calibri" panose="020F0502020204030204" pitchFamily="34" charset="0"/>
              </a:rPr>
              <a:t>It regulates test conditions, sound pressure measurement methods, and procedures for evaluating acoustic performance. </a:t>
            </a:r>
            <a:endParaRPr lang="ru-RU" sz="2000" dirty="0">
              <a:solidFill>
                <a:srgbClr val="01B1C9"/>
              </a:solidFill>
              <a:latin typeface="Calibri" panose="020F0502020204030204" pitchFamily="34" charset="0"/>
              <a:ea typeface="Calibri" panose="020F0502020204030204" pitchFamily="34" charset="0"/>
            </a:endParaRPr>
          </a:p>
          <a:p>
            <a:pPr marL="714375" marR="0" lvl="0" indent="-176213" algn="just" defTabSz="457200" rtl="0" eaLnBrk="1" fontAlgn="auto" latinLnBrk="0" hangingPunct="1">
              <a:lnSpc>
                <a:spcPct val="107000"/>
              </a:lnSpc>
              <a:spcBef>
                <a:spcPts val="0"/>
              </a:spcBef>
              <a:spcAft>
                <a:spcPts val="0"/>
              </a:spcAft>
              <a:buClr>
                <a:srgbClr val="FFC000"/>
              </a:buClr>
              <a:buSzPct val="70000"/>
              <a:buFont typeface="Wingdings" panose="05000000000000000000" pitchFamily="2" charset="2"/>
              <a:buChar char="§"/>
              <a:tabLst/>
              <a:defRPr/>
            </a:pPr>
            <a:r>
              <a:rPr lang="ru-RU" sz="2000" dirty="0">
                <a:solidFill>
                  <a:srgbClr val="01B1C9"/>
                </a:solidFill>
                <a:latin typeface="Calibri" panose="020F0502020204030204" pitchFamily="34" charset="0"/>
                <a:ea typeface="Calibri" panose="020F0502020204030204" pitchFamily="34" charset="0"/>
              </a:rPr>
              <a:t> </a:t>
            </a:r>
            <a:r>
              <a:rPr lang="en-GB" sz="2000" dirty="0">
                <a:solidFill>
                  <a:srgbClr val="01B1C9"/>
                </a:solidFill>
                <a:latin typeface="Calibri" panose="020F0502020204030204" pitchFamily="34" charset="0"/>
                <a:ea typeface="Calibri" panose="020F0502020204030204" pitchFamily="34" charset="0"/>
              </a:rPr>
              <a:t>The maximum noise level must not exceed 77 dB.</a:t>
            </a:r>
            <a:endParaRPr lang="ru-RU" sz="2000" dirty="0">
              <a:solidFill>
                <a:srgbClr val="01B1C9"/>
              </a:solidFill>
              <a:latin typeface="Calibri" panose="020F0502020204030204" pitchFamily="34" charset="0"/>
              <a:ea typeface="Calibri" panose="020F0502020204030204" pitchFamily="34" charset="0"/>
            </a:endParaRPr>
          </a:p>
        </p:txBody>
      </p:sp>
      <p:sp>
        <p:nvSpPr>
          <p:cNvPr id="7" name="Title 1">
            <a:extLst>
              <a:ext uri="{FF2B5EF4-FFF2-40B4-BE49-F238E27FC236}">
                <a16:creationId xmlns:a16="http://schemas.microsoft.com/office/drawing/2014/main" id="{460502D3-903D-4317-953F-FEC01C53286F}"/>
              </a:ext>
            </a:extLst>
          </p:cNvPr>
          <p:cNvSpPr txBox="1">
            <a:spLocks/>
          </p:cNvSpPr>
          <p:nvPr/>
        </p:nvSpPr>
        <p:spPr>
          <a:xfrm>
            <a:off x="0" y="336171"/>
            <a:ext cx="12192000" cy="60108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000" b="0" i="0" u="none" strike="noStrike" kern="0" cap="none" spc="0" normalizeH="0" baseline="0" noProof="0" dirty="0">
                <a:ln>
                  <a:noFill/>
                </a:ln>
                <a:solidFill>
                  <a:srgbClr val="01B1C9"/>
                </a:solidFill>
                <a:effectLst/>
                <a:uLnTx/>
                <a:uFillTx/>
                <a:latin typeface="Calibri"/>
                <a:ea typeface="+mj-ea"/>
                <a:cs typeface="+mj-cs"/>
              </a:rPr>
              <a:t>       TECHNICAL REQUIREMENTS TO ELECTRIC MOTORS</a:t>
            </a:r>
            <a:endParaRPr kumimoji="0" lang="en-US" sz="30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2" name="Footer Placeholder 1">
            <a:extLst>
              <a:ext uri="{FF2B5EF4-FFF2-40B4-BE49-F238E27FC236}">
                <a16:creationId xmlns:a16="http://schemas.microsoft.com/office/drawing/2014/main" id="{E0943A40-017F-0889-4450-D87E8B75F4FB}"/>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55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10ED-0053-C670-1020-5EDD959C0B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BBA330-943C-2F64-E539-7E18BC0A6E6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A01F8F7A-A3F8-ACCB-C5EB-A2A4C93C2C85}"/>
              </a:ext>
            </a:extLst>
          </p:cNvPr>
          <p:cNvSpPr>
            <a:spLocks/>
          </p:cNvSpPr>
          <p:nvPr/>
        </p:nvSpPr>
        <p:spPr bwMode="auto">
          <a:xfrm>
            <a:off x="626075" y="1326620"/>
            <a:ext cx="11186984" cy="125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07000"/>
              </a:lnSpc>
              <a:spcAft>
                <a:spcPts val="800"/>
              </a:spcAft>
              <a:buClr>
                <a:srgbClr val="FFC000"/>
              </a:buClr>
              <a:buFont typeface="Wingdings" panose="05000000000000000000" pitchFamily="2" charset="2"/>
              <a:buChar char="Ø"/>
            </a:pPr>
            <a:r>
              <a:rPr lang="en-GB" sz="2000" b="1"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Electrical insulation requirements in accordance with IEC 60034-18 – </a:t>
            </a:r>
            <a:r>
              <a:rPr lang="en-GB" sz="20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Rotating electrical machines. Guidelines for evaluation of electrical insulation.</a:t>
            </a:r>
            <a:r>
              <a:rPr lang="ru-RU" sz="2000" dirty="0">
                <a:solidFill>
                  <a:srgbClr val="01B1C9"/>
                </a:solidFill>
                <a:effectLst/>
                <a:latin typeface="Calibri" panose="020F0502020204030204" pitchFamily="34" charset="0"/>
                <a:ea typeface="Calibri" panose="020F0502020204030204" pitchFamily="34" charset="0"/>
                <a:cs typeface="Calibri" panose="020F0502020204030204" pitchFamily="34" charset="0"/>
              </a:rPr>
              <a:t> </a:t>
            </a:r>
            <a:endParaRPr lang="en-GB" sz="2000" dirty="0">
              <a:solidFill>
                <a:srgbClr val="01B1C9"/>
              </a:solidFill>
              <a:effectLst/>
              <a:latin typeface="Calibri" panose="020F0502020204030204" pitchFamily="34" charset="0"/>
              <a:ea typeface="Calibri" panose="020F0502020204030204" pitchFamily="34" charset="0"/>
              <a:cs typeface="Times New Roman" panose="02020603050405020304" pitchFamily="18" charset="0"/>
            </a:endParaRPr>
          </a:p>
          <a:p>
            <a:pPr marL="714375" indent="-177800">
              <a:buClr>
                <a:srgbClr val="FFC000"/>
              </a:buClr>
              <a:buSzPct val="70000"/>
              <a:buFont typeface="Wingdings" panose="05000000000000000000" pitchFamily="2" charset="2"/>
              <a:buChar char="§"/>
            </a:pPr>
            <a:r>
              <a:rPr lang="en-GB" sz="2000" dirty="0">
                <a:solidFill>
                  <a:srgbClr val="01B1C9"/>
                </a:solidFill>
                <a:effectLst/>
                <a:latin typeface="Calibri" panose="020F0502020204030204" pitchFamily="34" charset="0"/>
                <a:ea typeface="Calibri" panose="020F0502020204030204" pitchFamily="34" charset="0"/>
              </a:rPr>
              <a:t>All insulating materials must be at least Class F, as specified in IEC 60034-18</a:t>
            </a:r>
            <a:endParaRPr kumimoji="0" lang="ru-RU" sz="2000" b="0" i="0" u="none" strike="noStrike" kern="1200" cap="none" spc="0" normalizeH="0" baseline="0" noProof="0" dirty="0">
              <a:ln>
                <a:noFill/>
              </a:ln>
              <a:solidFill>
                <a:srgbClr val="01B1C9"/>
              </a:solidFill>
              <a:effectLst/>
              <a:uLnTx/>
              <a:uFillTx/>
              <a:latin typeface="Calibri" panose="020F0502020204030204" pitchFamily="34" charset="0"/>
              <a:ea typeface="Calibri" panose="020F0502020204030204" pitchFamily="34" charset="0"/>
              <a:cs typeface="+mn-cs"/>
            </a:endParaRPr>
          </a:p>
        </p:txBody>
      </p:sp>
      <p:sp>
        <p:nvSpPr>
          <p:cNvPr id="4" name="AutoShape 2" descr="image">
            <a:extLst>
              <a:ext uri="{FF2B5EF4-FFF2-40B4-BE49-F238E27FC236}">
                <a16:creationId xmlns:a16="http://schemas.microsoft.com/office/drawing/2014/main" id="{32A70282-1496-8496-0D7B-BC5C55CAB010}"/>
              </a:ext>
            </a:extLst>
          </p:cNvPr>
          <p:cNvSpPr>
            <a:spLocks noChangeAspect="1" noChangeArrowheads="1"/>
          </p:cNvSpPr>
          <p:nvPr/>
        </p:nvSpPr>
        <p:spPr bwMode="auto">
          <a:xfrm>
            <a:off x="5943599" y="3276599"/>
            <a:ext cx="3229583" cy="18985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graph of progress bar">
            <a:extLst>
              <a:ext uri="{FF2B5EF4-FFF2-40B4-BE49-F238E27FC236}">
                <a16:creationId xmlns:a16="http://schemas.microsoft.com/office/drawing/2014/main" id="{75FBEE21-C012-0743-7EFA-D10E6031733D}"/>
              </a:ext>
            </a:extLst>
          </p:cNvPr>
          <p:cNvPicPr>
            <a:picLocks noChangeAspect="1"/>
          </p:cNvPicPr>
          <p:nvPr/>
        </p:nvPicPr>
        <p:blipFill>
          <a:blip r:embed="rId3"/>
          <a:stretch>
            <a:fillRect/>
          </a:stretch>
        </p:blipFill>
        <p:spPr>
          <a:xfrm>
            <a:off x="817564" y="2495505"/>
            <a:ext cx="5578534" cy="4114521"/>
          </a:xfrm>
          <a:prstGeom prst="rect">
            <a:avLst/>
          </a:prstGeom>
        </p:spPr>
      </p:pic>
      <p:sp>
        <p:nvSpPr>
          <p:cNvPr id="10" name="Title 1">
            <a:extLst>
              <a:ext uri="{FF2B5EF4-FFF2-40B4-BE49-F238E27FC236}">
                <a16:creationId xmlns:a16="http://schemas.microsoft.com/office/drawing/2014/main" id="{90280B6A-D355-488A-8960-C00161FA6981}"/>
              </a:ext>
            </a:extLst>
          </p:cNvPr>
          <p:cNvSpPr txBox="1">
            <a:spLocks/>
          </p:cNvSpPr>
          <p:nvPr/>
        </p:nvSpPr>
        <p:spPr>
          <a:xfrm>
            <a:off x="0" y="327925"/>
            <a:ext cx="12192000" cy="60108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000" b="0" i="0" u="none" strike="noStrike" kern="0" cap="none" spc="0" normalizeH="0" baseline="0" noProof="0" dirty="0">
                <a:ln>
                  <a:noFill/>
                </a:ln>
                <a:solidFill>
                  <a:srgbClr val="01B1C9"/>
                </a:solidFill>
                <a:effectLst/>
                <a:uLnTx/>
                <a:uFillTx/>
                <a:latin typeface="Calibri"/>
                <a:ea typeface="+mj-ea"/>
                <a:cs typeface="+mj-cs"/>
              </a:rPr>
              <a:t>       TECHNICAL REQUIREMENTS TO ELECTRIC MOTORS</a:t>
            </a:r>
            <a:endParaRPr kumimoji="0" lang="en-US" sz="30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2" name="Footer Placeholder 1">
            <a:extLst>
              <a:ext uri="{FF2B5EF4-FFF2-40B4-BE49-F238E27FC236}">
                <a16:creationId xmlns:a16="http://schemas.microsoft.com/office/drawing/2014/main" id="{8170ADB4-0E08-7026-2716-F2C4C91638C6}"/>
              </a:ext>
            </a:extLst>
          </p:cNvPr>
          <p:cNvSpPr txBox="1">
            <a:spLocks/>
          </p:cNvSpPr>
          <p:nvPr/>
        </p:nvSpPr>
        <p:spPr>
          <a:xfrm>
            <a:off x="757382" y="6610027"/>
            <a:ext cx="1143461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28/03/2025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349678"/>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5012</TotalTime>
  <Words>3483</Words>
  <Application>Microsoft Office PowerPoint</Application>
  <PresentationFormat>Widescreen</PresentationFormat>
  <Paragraphs>683</Paragraphs>
  <Slides>53</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Arial Narrow</vt:lpstr>
      <vt:lpstr>Bahnschrift Light</vt:lpstr>
      <vt:lpstr>Calibri</vt:lpstr>
      <vt:lpstr>Calibri Light</vt:lpstr>
      <vt:lpstr>Wingdings</vt:lpstr>
      <vt:lpstr>Custom Design</vt:lpstr>
      <vt:lpstr>1_Custom Design</vt:lpstr>
      <vt:lpstr>1_IMBC Light (Widescreen)</vt:lpstr>
      <vt:lpstr>PowerPoint Presentation</vt:lpstr>
      <vt:lpstr>PowerPoint Presentation</vt:lpstr>
      <vt:lpstr>Electric drives and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Maintenance &amp;  Spare Parts Strategy </vt:lpstr>
      <vt:lpstr>Content</vt:lpstr>
      <vt:lpstr>CONTENT SUMMARY</vt:lpstr>
      <vt:lpstr>KPO Gas Turbines Overview</vt:lpstr>
      <vt:lpstr>PowerPoint Presentation</vt:lpstr>
      <vt:lpstr>PowerPoint Presentation</vt:lpstr>
      <vt:lpstr>PowerPoint Presentation</vt:lpstr>
      <vt:lpstr>KPO Steam Turbines Overview</vt:lpstr>
      <vt:lpstr>PowerPoint Presentation</vt:lpstr>
      <vt:lpstr>PowerPoint Presentation</vt:lpstr>
      <vt:lpstr>PowerPoint Presentation</vt:lpstr>
      <vt:lpstr>KPO Diesel Engines Overview</vt:lpstr>
      <vt:lpstr>PowerPoint Presentation</vt:lpstr>
      <vt:lpstr>PowerPoint Presentation</vt:lpstr>
      <vt:lpstr>PowerPoint Presentation</vt:lpstr>
      <vt:lpstr>KPO Gears Boxes Overview</vt:lpstr>
      <vt:lpstr>PowerPoint Presentation</vt:lpstr>
      <vt:lpstr>PowerPoint Presentation</vt:lpstr>
      <vt:lpstr>PowerPoint Presentation</vt:lpstr>
      <vt:lpstr>PowerPoint Presentation</vt:lpstr>
      <vt:lpstr>PowerPoint Presentation</vt:lpstr>
      <vt:lpstr>SCOPE OF ACTIVITIES </vt:lpstr>
      <vt:lpstr>Commodities of interest</vt:lpstr>
      <vt:lpstr>PowerPoint Presentation</vt:lpstr>
      <vt:lpstr>Demand: DRIVES &amp; ACCESSORIES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KPO General HSE requirements </vt:lpstr>
      <vt:lpstr>KPO GENERAL HSE REQUIREMENTS </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Kazhushev, Damir</cp:lastModifiedBy>
  <cp:revision>329</cp:revision>
  <dcterms:created xsi:type="dcterms:W3CDTF">2022-04-10T06:10:03Z</dcterms:created>
  <dcterms:modified xsi:type="dcterms:W3CDTF">2025-04-24T13:24:27Z</dcterms:modified>
</cp:coreProperties>
</file>