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jpeg"/>
  <Override PartName="/ppt/media/image31.jpg" ContentType="image/jpeg"/>
  <Override PartName="/ppt/media/image3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4" r:id="rId2"/>
    <p:sldMasterId id="2147483703" r:id="rId3"/>
    <p:sldMasterId id="2147483720" r:id="rId4"/>
    <p:sldMasterId id="2147483774" r:id="rId5"/>
    <p:sldMasterId id="2147483789" r:id="rId6"/>
    <p:sldMasterId id="2147483819" r:id="rId7"/>
    <p:sldMasterId id="2147483890" r:id="rId8"/>
    <p:sldMasterId id="2147483897" r:id="rId9"/>
    <p:sldMasterId id="2147483960" r:id="rId10"/>
    <p:sldMasterId id="2147483973" r:id="rId11"/>
    <p:sldMasterId id="2147483987" r:id="rId12"/>
  </p:sldMasterIdLst>
  <p:notesMasterIdLst>
    <p:notesMasterId r:id="rId15"/>
  </p:notesMasterIdLst>
  <p:sldIdLst>
    <p:sldId id="2147472401" r:id="rId13"/>
    <p:sldId id="21474724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dullin, Aslanbek" initials="GA" lastIdx="3" clrIdx="0">
    <p:extLst>
      <p:ext uri="{19B8F6BF-5375-455C-9EA6-DF929625EA0E}">
        <p15:presenceInfo xmlns:p15="http://schemas.microsoft.com/office/powerpoint/2012/main" userId="S::GabdAsl@kpo.kz::785c4383-04eb-4934-8c00-27340b0445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99"/>
    <a:srgbClr val="3366FF"/>
    <a:srgbClr val="0000FF"/>
    <a:srgbClr val="7F7F7F"/>
    <a:srgbClr val="FBD741"/>
    <a:srgbClr val="34D399"/>
    <a:srgbClr val="FFDD3F"/>
    <a:srgbClr val="00ABC5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182" autoAdjust="0"/>
  </p:normalViewPr>
  <p:slideViewPr>
    <p:cSldViewPr snapToGrid="0">
      <p:cViewPr varScale="1">
        <p:scale>
          <a:sx n="120" d="100"/>
          <a:sy n="120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5E76-91C0-42FB-95A0-295D4827B93F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02CDB-FD81-4398-B8DC-49EAE3547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2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2CDB-FD81-4398-B8DC-49EAE35476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00BA0-A46D-BAB0-BF54-AB1E8D681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41582A-DEE2-C468-E4ED-FCDC972BA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8194F-A4B7-25DF-4723-94D167754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D5EB7-1194-58E8-0AF2-F3FF3CC77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2CDB-FD81-4398-B8DC-49EAE35476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6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22.emf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273616"/>
            <a:ext cx="9757035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" y="4867058"/>
            <a:ext cx="9757036" cy="95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 / ConCom or JOC and any orther external meetings/forums/sessions/workshops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6027467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434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A64B7CF0-025B-4FCF-B6E1-D9D22316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1D5867DC-E179-4697-B728-D5E727A6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4" name="Immagine 8">
            <a:extLst>
              <a:ext uri="{FF2B5EF4-FFF2-40B4-BE49-F238E27FC236}">
                <a16:creationId xmlns:a16="http://schemas.microsoft.com/office/drawing/2014/main" id="{DBDEF073-A96D-49F1-9749-6F52EC92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1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235" y="403225"/>
            <a:ext cx="9708994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248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92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57399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689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344519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C47BF2F4-F75C-4921-AC8D-AB893703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 dirty="0"/>
              <a:t> 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65365F8-0B0F-4281-A808-D81027A1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05C84-CEB4-4490-9EB6-4D732264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491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48198"/>
      </p:ext>
    </p:extLst>
  </p:cSld>
  <p:clrMapOvr>
    <a:masterClrMapping/>
  </p:clrMapOvr>
  <p:hf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B0C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331333" y="6574256"/>
            <a:ext cx="638810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096247" y="6574256"/>
            <a:ext cx="1933575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KA</a:t>
            </a:r>
            <a:r>
              <a:rPr spc="-5" dirty="0"/>
              <a:t>R</a:t>
            </a:r>
            <a:r>
              <a:rPr dirty="0"/>
              <a:t>ACHA</a:t>
            </a:r>
            <a:r>
              <a:rPr spc="-5" dirty="0"/>
              <a:t>G</a:t>
            </a:r>
            <a:r>
              <a:rPr dirty="0"/>
              <a:t>A</a:t>
            </a:r>
            <a:r>
              <a:rPr spc="-5" dirty="0"/>
              <a:t>N</a:t>
            </a:r>
            <a:r>
              <a:rPr spc="-10" dirty="0"/>
              <a:t>A</a:t>
            </a:r>
            <a:r>
              <a:rPr dirty="0"/>
              <a:t>K</a:t>
            </a:r>
            <a:r>
              <a:rPr spc="-50" dirty="0"/>
              <a:t> </a:t>
            </a:r>
            <a:r>
              <a:rPr dirty="0"/>
              <a:t>PET</a:t>
            </a:r>
            <a:r>
              <a:rPr spc="-5" dirty="0"/>
              <a:t>ROLEU</a:t>
            </a:r>
            <a:r>
              <a:rPr dirty="0"/>
              <a:t>M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PE</a:t>
            </a:r>
            <a:r>
              <a:rPr spc="-5" dirty="0"/>
              <a:t>R</a:t>
            </a:r>
            <a:r>
              <a:rPr dirty="0"/>
              <a:t>ATING</a:t>
            </a:r>
            <a:r>
              <a:rPr spc="-55" dirty="0"/>
              <a:t> </a:t>
            </a:r>
            <a:r>
              <a:rPr spc="-10" dirty="0"/>
              <a:t>B</a:t>
            </a:r>
            <a:r>
              <a:rPr spc="-5" dirty="0"/>
              <a:t>.V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46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1381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CONFIDENTIALKARACHAGANAKPETROLEUMOPERATINGB.V.</a:t>
            </a:r>
            <a:endParaRPr lang="en-GB" dirty="0"/>
          </a:p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0649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©2021KarachaganakPetroleumOperatingb.v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593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54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9B1F8DF2-ACD9-421C-802F-15A8C8DF2D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86CB8E07-1D78-438B-9E9B-643F2B8B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678176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71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err="1"/>
              <a:t>YourPictureHere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6412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 err="1"/>
              <a:t>PlaceYourPictureHere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62906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err="1">
                <a:solidFill>
                  <a:schemeClr val="accent1"/>
                </a:solidFill>
                <a:cs typeface="Arial" pitchFamily="34" charset="0"/>
              </a:rPr>
              <a:t>ThankYou</a:t>
            </a:r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242117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8D2DAEB-66F2-4129-A652-4A3243251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Segnaposto piè di pagina 2">
            <a:extLst>
              <a:ext uri="{FF2B5EF4-FFF2-40B4-BE49-F238E27FC236}">
                <a16:creationId xmlns:a16="http://schemas.microsoft.com/office/drawing/2014/main" id="{58DB64D0-F8CD-41A0-A690-13BFE43EE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31/01/2023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110363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104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235" y="403225"/>
            <a:ext cx="9708994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5277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50618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75566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8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3166C9D8-2E46-423D-81F4-E0718F7BC8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EE68494A-2ABD-4E05-8AB9-7A667971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895193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207247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B0C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31333" y="6574256"/>
            <a:ext cx="638810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096247" y="6574256"/>
            <a:ext cx="1933575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KA</a:t>
            </a:r>
            <a:r>
              <a:rPr spc="-5" dirty="0"/>
              <a:t>R</a:t>
            </a:r>
            <a:r>
              <a:rPr dirty="0"/>
              <a:t>ACHA</a:t>
            </a:r>
            <a:r>
              <a:rPr spc="-5" dirty="0"/>
              <a:t>G</a:t>
            </a:r>
            <a:r>
              <a:rPr dirty="0"/>
              <a:t>A</a:t>
            </a:r>
            <a:r>
              <a:rPr spc="-5" dirty="0"/>
              <a:t>N</a:t>
            </a:r>
            <a:r>
              <a:rPr spc="-10" dirty="0"/>
              <a:t>A</a:t>
            </a:r>
            <a:r>
              <a:rPr dirty="0"/>
              <a:t>K</a:t>
            </a:r>
            <a:r>
              <a:rPr spc="-50" dirty="0"/>
              <a:t> </a:t>
            </a:r>
            <a:r>
              <a:rPr dirty="0"/>
              <a:t>PET</a:t>
            </a:r>
            <a:r>
              <a:rPr spc="-5" dirty="0"/>
              <a:t>ROLEU</a:t>
            </a:r>
            <a:r>
              <a:rPr dirty="0"/>
              <a:t>M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PE</a:t>
            </a:r>
            <a:r>
              <a:rPr spc="-5" dirty="0"/>
              <a:t>R</a:t>
            </a:r>
            <a:r>
              <a:rPr dirty="0"/>
              <a:t>ATING</a:t>
            </a:r>
            <a:r>
              <a:rPr spc="-55" dirty="0"/>
              <a:t> </a:t>
            </a:r>
            <a:r>
              <a:rPr spc="-10" dirty="0"/>
              <a:t>B</a:t>
            </a:r>
            <a:r>
              <a:rPr spc="-5" dirty="0"/>
              <a:t>.V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9307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B0C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331333" y="6574256"/>
            <a:ext cx="638810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096247" y="6574256"/>
            <a:ext cx="1933575" cy="127634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KA</a:t>
            </a:r>
            <a:r>
              <a:rPr spc="-5" dirty="0"/>
              <a:t>R</a:t>
            </a:r>
            <a:r>
              <a:rPr dirty="0"/>
              <a:t>ACHA</a:t>
            </a:r>
            <a:r>
              <a:rPr spc="-5" dirty="0"/>
              <a:t>G</a:t>
            </a:r>
            <a:r>
              <a:rPr dirty="0"/>
              <a:t>A</a:t>
            </a:r>
            <a:r>
              <a:rPr spc="-5" dirty="0"/>
              <a:t>N</a:t>
            </a:r>
            <a:r>
              <a:rPr spc="-10" dirty="0"/>
              <a:t>A</a:t>
            </a:r>
            <a:r>
              <a:rPr dirty="0"/>
              <a:t>K</a:t>
            </a:r>
            <a:r>
              <a:rPr spc="-50" dirty="0"/>
              <a:t> </a:t>
            </a:r>
            <a:r>
              <a:rPr dirty="0"/>
              <a:t>PET</a:t>
            </a:r>
            <a:r>
              <a:rPr spc="-5" dirty="0"/>
              <a:t>ROLEU</a:t>
            </a:r>
            <a:r>
              <a:rPr dirty="0"/>
              <a:t>M</a:t>
            </a:r>
            <a:r>
              <a:rPr spc="-30" dirty="0"/>
              <a:t> </a:t>
            </a:r>
            <a:r>
              <a:rPr spc="-5" dirty="0"/>
              <a:t>O</a:t>
            </a:r>
            <a:r>
              <a:rPr dirty="0"/>
              <a:t>PE</a:t>
            </a:r>
            <a:r>
              <a:rPr spc="-5" dirty="0"/>
              <a:t>R</a:t>
            </a:r>
            <a:r>
              <a:rPr dirty="0"/>
              <a:t>ATING</a:t>
            </a:r>
            <a:r>
              <a:rPr spc="-55" dirty="0"/>
              <a:t> </a:t>
            </a:r>
            <a:r>
              <a:rPr spc="-10" dirty="0"/>
              <a:t>B</a:t>
            </a:r>
            <a:r>
              <a:rPr spc="-5" dirty="0"/>
              <a:t>.V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5464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122" y="221437"/>
            <a:ext cx="8191754" cy="5143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3"/>
            <a:ext cx="11121292" cy="464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2288-1092-4552-A3DB-040C6FAAC67D}" type="datetime1">
              <a:rPr lang="ru-RU"/>
              <a:pPr>
                <a:defRPr/>
              </a:pPr>
              <a:t>22.12.2025</a:t>
            </a:fld>
            <a:r>
              <a:rPr lang="en-US"/>
              <a:t>29/01/2014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JOC 18 March 2014</a:t>
            </a:r>
          </a:p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FD74-B1F5-4706-9D9D-63638243D132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135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4044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1EBAD1B-C8F9-42F7-9045-A425ED5A8E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DB2EEC1D-FF36-4B27-B3B0-B5AA39F48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166378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8D2DAEB-66F2-4129-A652-4A3243251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Segnaposto piè di pagina 2">
            <a:extLst>
              <a:ext uri="{FF2B5EF4-FFF2-40B4-BE49-F238E27FC236}">
                <a16:creationId xmlns:a16="http://schemas.microsoft.com/office/drawing/2014/main" id="{58DB64D0-F8CD-41A0-A690-13BFE43EE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5255617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6034F4E-F965-4C0D-8959-4A78D83A0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egnaposto piè di pagina 2">
            <a:extLst>
              <a:ext uri="{FF2B5EF4-FFF2-40B4-BE49-F238E27FC236}">
                <a16:creationId xmlns:a16="http://schemas.microsoft.com/office/drawing/2014/main" id="{7F36440E-FEAF-43AC-B20E-05887B255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3270949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66A996D4-EE76-4DED-B897-6C00607B9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egnaposto piè di pagina 2">
            <a:extLst>
              <a:ext uri="{FF2B5EF4-FFF2-40B4-BE49-F238E27FC236}">
                <a16:creationId xmlns:a16="http://schemas.microsoft.com/office/drawing/2014/main" id="{4438986E-B419-4E39-B1D0-14417F0E6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738749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9F81EA2-163D-4735-A09D-358415874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FA46802-9E8C-4C96-A969-1CD1253B5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62246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124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A1D48FB2-020C-4551-B180-A17C44539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Segnaposto piè di pagina 2">
            <a:extLst>
              <a:ext uri="{FF2B5EF4-FFF2-40B4-BE49-F238E27FC236}">
                <a16:creationId xmlns:a16="http://schemas.microsoft.com/office/drawing/2014/main" id="{589678A9-5C82-4F51-912E-824310E0C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336658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accent3"/>
              </a:solidFill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D9FCB306-347F-4B5E-A5EF-BA9AE0B6D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Segnaposto piè di pagina 2">
            <a:extLst>
              <a:ext uri="{FF2B5EF4-FFF2-40B4-BE49-F238E27FC236}">
                <a16:creationId xmlns:a16="http://schemas.microsoft.com/office/drawing/2014/main" id="{6895FDA5-9843-400E-8C05-AD352E264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015405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D044C03-8874-4992-AEF9-F9FDB6A37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283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322" y="6381038"/>
            <a:ext cx="734521" cy="4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326186"/>
            <a:ext cx="539751" cy="476250"/>
          </a:xfrm>
        </p:spPr>
        <p:txBody>
          <a:bodyPr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296AE5-B6D8-430E-ABF9-0697BCADBFB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33937-0045-4FB6-AB8A-A1E2869FDFDD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5400">
                <a:solidFill>
                  <a:schemeClr val="accent1"/>
                </a:solidFill>
                <a:cs typeface="Arial" pitchFamily="34" charset="0"/>
              </a:rPr>
              <a:t>Спасибо!</a:t>
            </a:r>
            <a:endParaRPr lang="ko-KR" altLang="en-US" sz="540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7AF97-04AE-40B9-A11F-A4C8C07CE5C7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6060A9-32BC-4881-8401-DCF921156793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11E5A-4231-477B-B957-50662A3E4921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269055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26F982F-5BC1-957F-1C28-0093A02552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6F982F-5BC1-957F-1C28-0093A0255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vert="horz"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eaLnBrk="1" hangingPunct="1"/>
            <a:r>
              <a:rPr lang="en-US" altLang="en-US" sz="36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0167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Press </a:t>
            </a:r>
            <a:r>
              <a:rPr lang="en-US" b="1"/>
              <a:t>“Format”</a:t>
            </a:r>
          </a:p>
          <a:p>
            <a:r>
              <a:rPr lang="en-US"/>
              <a:t>Choose</a:t>
            </a:r>
            <a:r>
              <a:rPr lang="en-US" baseline="0"/>
              <a:t> color by pressing </a:t>
            </a:r>
            <a:r>
              <a:rPr lang="en-US" b="1" baseline="0"/>
              <a:t>“Shape Fill” or “Shape Outline”</a:t>
            </a:r>
            <a:endParaRPr lang="en-US" b="1"/>
          </a:p>
          <a:p>
            <a:endParaRPr lang="en-GB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AA65AF9-F919-4661-A862-B9E176C5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066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822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273616"/>
            <a:ext cx="9757035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" y="4867058"/>
            <a:ext cx="9757036" cy="95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 / ConCom or JOC and any orther external meetings/forums/sessions/workshops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6027467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83926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63E369-85D8-4AA2-B9C7-C9B09C849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EFEC359A-3298-49D2-8C9D-AEFA7A9E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607407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91424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15E9B-C567-4570-9ED5-511D2ECB10D3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A850ED62-A3B7-4801-B80D-B642B800D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pic>
        <p:nvPicPr>
          <p:cNvPr id="15" name="Immagine 8">
            <a:extLst>
              <a:ext uri="{FF2B5EF4-FFF2-40B4-BE49-F238E27FC236}">
                <a16:creationId xmlns:a16="http://schemas.microsoft.com/office/drawing/2014/main" id="{6A120B41-DBB9-4592-8062-196913E2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7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417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-1" y="4273616"/>
            <a:ext cx="9757035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" y="4867058"/>
            <a:ext cx="9757036" cy="95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 / ConCom or JOC and any orther external meetings/forums/sessions/workshops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0" y="6027467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319428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logo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322" y="6381038"/>
            <a:ext cx="734521" cy="4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326186"/>
            <a:ext cx="539751" cy="476250"/>
          </a:xfrm>
        </p:spPr>
        <p:txBody>
          <a:bodyPr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296AE5-B6D8-430E-ABF9-0697BCADBFB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33937-0045-4FB6-AB8A-A1E2869FDFDD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7AF97-04AE-40B9-A11F-A4C8C07CE5C7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6060A9-32BC-4881-8401-DCF921156793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11E5A-4231-477B-B957-50662A3E4921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2" name="Immagine 8">
            <a:extLst>
              <a:ext uri="{FF2B5EF4-FFF2-40B4-BE49-F238E27FC236}">
                <a16:creationId xmlns:a16="http://schemas.microsoft.com/office/drawing/2014/main" id="{A42D3984-051C-4CB2-A61A-AFC84C2FC0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3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269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EF5F07D-D832-4A0B-9CCE-85A84EB4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449E77C6-3AC2-4EEF-9C19-353A23EF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825703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15842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“Format”</a:t>
            </a:r>
          </a:p>
          <a:p>
            <a:r>
              <a:rPr lang="en-US" dirty="0"/>
              <a:t>Choose</a:t>
            </a:r>
            <a:r>
              <a:rPr lang="en-US" baseline="0" dirty="0"/>
              <a:t> color by pressing </a:t>
            </a:r>
            <a:r>
              <a:rPr lang="en-US" b="1" baseline="0" dirty="0"/>
              <a:t>“Shape Fill” or “Shape Outline”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CAAB2A90-E6BA-4145-B704-4DDD2B1A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F48324C7-68F3-4680-985E-F9151C58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186913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466ADC2-22F7-4833-9713-6EC1AA1F3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5B0524A0-0798-4F8C-97A0-D3AA5D88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375869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E3159197-600B-4F1B-894F-E712034AC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DED11AE-48A6-43DA-B206-E932BB964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108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A64B7CF0-025B-4FCF-B6E1-D9D22316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1D5867DC-E179-4697-B728-D5E727A6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4" name="Immagine 8">
            <a:extLst>
              <a:ext uri="{FF2B5EF4-FFF2-40B4-BE49-F238E27FC236}">
                <a16:creationId xmlns:a16="http://schemas.microsoft.com/office/drawing/2014/main" id="{DBDEF073-A96D-49F1-9749-6F52EC92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093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9B1F8DF2-ACD9-421C-802F-15A8C8DF2D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86CB8E07-1D78-438B-9E9B-643F2B8B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983365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3166C9D8-2E46-423D-81F4-E0718F7BC8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EE68494A-2ABD-4E05-8AB9-7A667971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38977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64110FF0-219B-4F84-A075-8C006118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501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63E369-85D8-4AA2-B9C7-C9B09C849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EFEC359A-3298-49D2-8C9D-AEFA7A9E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836637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959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/>
            </a:lvl1pPr>
          </a:lstStyle>
          <a:p>
            <a:endParaRPr lang="en-GB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E563F9FF-B8D0-4DDB-931E-C4E296875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6" name="Immagine 8">
            <a:extLst>
              <a:ext uri="{FF2B5EF4-FFF2-40B4-BE49-F238E27FC236}">
                <a16:creationId xmlns:a16="http://schemas.microsoft.com/office/drawing/2014/main" id="{90A6841C-776D-4D28-80F7-4C283F450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371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C47BF2F4-F75C-4921-AC8D-AB893703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 dirty="0"/>
              <a:t> 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65365F8-0B0F-4281-A808-D81027A1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05C84-CEB4-4490-9EB6-4D732264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491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0749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91424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15E9B-C567-4570-9ED5-511D2ECB10D3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A850ED62-A3B7-4801-B80D-B642B800D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pic>
        <p:nvPicPr>
          <p:cNvPr id="15" name="Immagine 8">
            <a:extLst>
              <a:ext uri="{FF2B5EF4-FFF2-40B4-BE49-F238E27FC236}">
                <a16:creationId xmlns:a16="http://schemas.microsoft.com/office/drawing/2014/main" id="{6A120B41-DBB9-4592-8062-196913E2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3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049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EF5F07D-D832-4A0B-9CCE-85A84EB4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449E77C6-3AC2-4EEF-9C19-353A23EF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5193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1709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0663E369-85D8-4AA2-B9C7-C9B09C849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EFEC359A-3298-49D2-8C9D-AEFA7A9ED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75740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“Format”</a:t>
            </a:r>
          </a:p>
          <a:p>
            <a:r>
              <a:rPr lang="en-US" dirty="0"/>
              <a:t>Choose</a:t>
            </a:r>
            <a:r>
              <a:rPr lang="en-US" baseline="0" dirty="0"/>
              <a:t> color by pressing </a:t>
            </a:r>
            <a:r>
              <a:rPr lang="en-US" b="1" baseline="0" dirty="0"/>
              <a:t>“Shape Fill” or “Shape Outline”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CAAB2A90-E6BA-4145-B704-4DDD2B1A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F48324C7-68F3-4680-985E-F9151C58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9810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466ADC2-22F7-4833-9713-6EC1AA1F3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5B0524A0-0798-4F8C-97A0-D3AA5D88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80068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E3159197-600B-4F1B-894F-E712034AC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DED11AE-48A6-43DA-B206-E932BB964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7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2EF16D-AB05-4D59-8925-A96DDA1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A64B7CF0-025B-4FCF-B6E1-D9D22316D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1D5867DC-E179-4697-B728-D5E727A6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4" name="Immagine 8">
            <a:extLst>
              <a:ext uri="{FF2B5EF4-FFF2-40B4-BE49-F238E27FC236}">
                <a16:creationId xmlns:a16="http://schemas.microsoft.com/office/drawing/2014/main" id="{DBDEF073-A96D-49F1-9749-6F52EC92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69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942CEC-B03D-4250-8A31-67509854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9B1F8DF2-ACD9-421C-802F-15A8C8DF2DB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86CB8E07-1D78-438B-9E9B-643F2B8B1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188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38597D-6639-4651-9FC9-D2811A24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numero diapositiva 2">
            <a:extLst>
              <a:ext uri="{FF2B5EF4-FFF2-40B4-BE49-F238E27FC236}">
                <a16:creationId xmlns:a16="http://schemas.microsoft.com/office/drawing/2014/main" id="{3166C9D8-2E46-423D-81F4-E0718F7BC8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EE68494A-2ABD-4E05-8AB9-7A667971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26197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64110FF0-219B-4F84-A075-8C006118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5458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C902A94B-F441-4C44-A590-8C0E54C08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0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/>
            </a:lvl1pPr>
          </a:lstStyle>
          <a:p>
            <a:endParaRPr lang="en-GB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E563F9FF-B8D0-4DDB-931E-C4E296875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6" name="Immagine 8">
            <a:extLst>
              <a:ext uri="{FF2B5EF4-FFF2-40B4-BE49-F238E27FC236}">
                <a16:creationId xmlns:a16="http://schemas.microsoft.com/office/drawing/2014/main" id="{90A6841C-776D-4D28-80F7-4C283F450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5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1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91424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15E9B-C567-4570-9ED5-511D2ECB10D3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A850ED62-A3B7-4801-B80D-B642B800D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pic>
        <p:nvPicPr>
          <p:cNvPr id="15" name="Immagine 8">
            <a:extLst>
              <a:ext uri="{FF2B5EF4-FFF2-40B4-BE49-F238E27FC236}">
                <a16:creationId xmlns:a16="http://schemas.microsoft.com/office/drawing/2014/main" id="{6A120B41-DBB9-4592-8062-196913E23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3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50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5472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4064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017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82540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3520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419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OpCom @16 June 2020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57411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520A-2203-46C4-87E5-136230ED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8E98-8062-4F94-B2D1-2FCEDF2D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40C8E-390B-44B7-9ED5-E091B3D0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7D25-67DE-41DE-A078-4B84BE811AD2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2780-7639-46FB-A931-F0A7F21A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E779-DD1F-43BD-AEAD-FA3FCD72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F02-397A-48C7-9711-BA682D68D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04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76200"/>
            <a:ext cx="11120967" cy="762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6"/>
            <a:ext cx="11121292" cy="464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ED0C059-87AB-4CD8-A09F-9327AAB0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678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E27E7-CC38-4027-931D-60332C9F01EE}"/>
              </a:ext>
            </a:extLst>
          </p:cNvPr>
          <p:cNvSpPr/>
          <p:nvPr userDrawn="1"/>
        </p:nvSpPr>
        <p:spPr>
          <a:xfrm>
            <a:off x="0" y="2266689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4B6A-AE27-49EB-88BC-311AE80A2A3D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96A4FB-8760-48CD-BD01-1895C21C26C4}"/>
              </a:ext>
            </a:extLst>
          </p:cNvPr>
          <p:cNvSpPr/>
          <p:nvPr userDrawn="1"/>
        </p:nvSpPr>
        <p:spPr>
          <a:xfrm>
            <a:off x="683568" y="3876480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D4F9E-6EC6-4CDA-B42A-833E27CB1001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58B94E-595B-4CDB-86C7-146594FB6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093" y="1352392"/>
            <a:ext cx="2098907" cy="15815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A9EDDA-2F3E-4E10-BB2D-0C7E6FB35C29}"/>
              </a:ext>
            </a:extLst>
          </p:cNvPr>
          <p:cNvSpPr/>
          <p:nvPr userDrawn="1"/>
        </p:nvSpPr>
        <p:spPr>
          <a:xfrm>
            <a:off x="6096000" y="5581389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990107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F94B7A51-08E2-4FE0-99F0-D37FCCE710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9095" y="1436695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4DFD6EFB-F132-4C8E-A396-00EC7C267A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891" y="1436695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egnaposto piè di pagina 2">
            <a:extLst>
              <a:ext uri="{FF2B5EF4-FFF2-40B4-BE49-F238E27FC236}">
                <a16:creationId xmlns:a16="http://schemas.microsoft.com/office/drawing/2014/main" id="{6FC8042E-3A8F-44A5-BBFB-78F81A05C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378CEC2-36B3-4AA7-8885-A5DD90980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4606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70B5DD-5D66-4D70-9AF5-696B6E43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51939DF7-A329-424D-96C1-6BC753A8A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07208D-0357-45B8-BE90-963E3012D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3538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10" name="Segnaposto piè di pagina 2">
            <a:extLst>
              <a:ext uri="{FF2B5EF4-FFF2-40B4-BE49-F238E27FC236}">
                <a16:creationId xmlns:a16="http://schemas.microsoft.com/office/drawing/2014/main" id="{D4949BD4-9566-454D-A90D-D8E5533F9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EE96-63CF-4122-B331-CD7D33B2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D7118C0-AAFD-4C51-A5B0-8BC4BAA39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9228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E748513A-412D-4E9B-9888-94575C00F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5526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C8DB3A-E3D9-43AC-8A60-4E79B353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2095097-7334-43A2-8418-0E8C1CA7E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3235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255D4A-772A-4C17-9F9A-A510F6CA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49336460-BB55-4E42-9976-8480BC5F6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FE85BE08-4A65-45AD-98A1-CA3A56BD5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6751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4" name="Segnaposto testo 19">
            <a:extLst>
              <a:ext uri="{FF2B5EF4-FFF2-40B4-BE49-F238E27FC236}">
                <a16:creationId xmlns:a16="http://schemas.microsoft.com/office/drawing/2014/main" id="{D8D26CF4-0A71-4D1B-9C81-76201D4D0A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849" y="224301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7CED5A-C9EB-4451-B68E-84AE1DDA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59" y="219994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9" name="Segnaposto piè di pagina 2">
            <a:extLst>
              <a:ext uri="{FF2B5EF4-FFF2-40B4-BE49-F238E27FC236}">
                <a16:creationId xmlns:a16="http://schemas.microsoft.com/office/drawing/2014/main" id="{BD13E58B-166D-4065-A238-7C3E5D695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839EBBF8-2B5A-4F20-B082-4B9A7BFCB8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4933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7">
            <a:extLst>
              <a:ext uri="{FF2B5EF4-FFF2-40B4-BE49-F238E27FC236}">
                <a16:creationId xmlns:a16="http://schemas.microsoft.com/office/drawing/2014/main" id="{1AAD491E-1EA0-47EE-9B38-C36879304DBF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ADA58810-BEDD-4D33-B6DF-414C92F116C0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6EE1C156-9CAD-49C8-9718-DB3F244F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F1B9FF1-FADA-4A25-9181-54B530774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9943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B68E-E012-4BA0-8FC2-4838E88C4766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ABC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AB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59817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6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AECEC4-CA18-4F9C-AD5A-AE47FDBB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EF5F07D-D832-4A0B-9CCE-85A84EB4A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449E77C6-3AC2-4EEF-9C19-353A23EF2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000041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61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5900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668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57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79206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C47BF2F4-F75C-4921-AC8D-AB8937033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 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65365F8-0B0F-4281-A808-D81027A1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E05C84-CEB4-4490-9EB6-4D732264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491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12581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839543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23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76200"/>
            <a:ext cx="11120967" cy="762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6"/>
            <a:ext cx="11121292" cy="46482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53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34262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53492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71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30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AF6-E3A1-46D2-A4E3-F374DCDE6AA2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803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6355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CA7A-E45D-454A-AFEE-88D14AAC514F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1505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E457-AB31-43BD-AB15-FFD9B62AF2FC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723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24877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2062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8434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422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444300"/>
            <a:ext cx="27268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Line Color</a:t>
            </a:r>
          </a:p>
          <a:p>
            <a:endParaRPr lang="en-US" altLang="ko-KR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ko-KR" alt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11704" y="3094207"/>
            <a:ext cx="2662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“Format”</a:t>
            </a:r>
          </a:p>
          <a:p>
            <a:r>
              <a:rPr lang="en-US" dirty="0"/>
              <a:t>Choose</a:t>
            </a:r>
            <a:r>
              <a:rPr lang="en-US" baseline="0" dirty="0"/>
              <a:t> color by pressing </a:t>
            </a:r>
            <a:r>
              <a:rPr lang="en-US" b="1" baseline="0" dirty="0"/>
              <a:t>“Shape Fill” or “Shape Outline”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Segnaposto numero diapositiva 2">
            <a:extLst>
              <a:ext uri="{FF2B5EF4-FFF2-40B4-BE49-F238E27FC236}">
                <a16:creationId xmlns:a16="http://schemas.microsoft.com/office/drawing/2014/main" id="{CAAB2A90-E6BA-4145-B704-4DDD2B1A77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F48324C7-68F3-4680-985E-F9151C586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879377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00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55772"/>
            <a:ext cx="8089643" cy="126852"/>
          </a:xfrm>
          <a:prstGeom prst="rect">
            <a:avLst/>
          </a:prstGeom>
          <a:solidFill>
            <a:srgbClr val="FBD741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773905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Op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</p:spTree>
    <p:extLst>
      <p:ext uri="{BB962C8B-B14F-4D97-AF65-F5344CB8AC3E}">
        <p14:creationId xmlns:p14="http://schemas.microsoft.com/office/powerpoint/2010/main" val="2586484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555887" y="4448175"/>
            <a:ext cx="9144000" cy="5062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565412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ConCom or JOC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76959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Event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757918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C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/>
        </p:blipFill>
        <p:spPr>
          <a:xfrm>
            <a:off x="-1" y="-352426"/>
            <a:ext cx="12211051" cy="721042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698292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18180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  <a:prstGeom prst="rect">
            <a:avLst/>
          </a:prstGeo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786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6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40800" y="1147830"/>
            <a:ext cx="10824980" cy="506540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6812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  <a:prstGeom prst="rect">
            <a:avLst/>
          </a:prstGeo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066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d b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 hasCustomPrompt="1"/>
          </p:nvPr>
        </p:nvSpPr>
        <p:spPr>
          <a:xfrm>
            <a:off x="640800" y="1426591"/>
            <a:ext cx="4971435" cy="467813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6400800" y="1426518"/>
            <a:ext cx="5064980" cy="4679999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907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it-I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826B66-8BF2-45BB-AE23-4E819444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466ADC2-22F7-4833-9713-6EC1AA1F3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5B0524A0-0798-4F8C-97A0-D3AA5D88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49653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 titles and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  <a:prstGeom prst="rect">
            <a:avLst/>
          </a:prstGeo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cxnSp>
        <p:nvCxnSpPr>
          <p:cNvPr id="11" name="Connettore 1 11"/>
          <p:cNvCxnSpPr/>
          <p:nvPr userDrawn="1"/>
        </p:nvCxnSpPr>
        <p:spPr>
          <a:xfrm>
            <a:off x="6056212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6911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  <a:prstGeom prst="rect">
            <a:avLst/>
          </a:prstGeo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3876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  <a:prstGeom prst="rect">
            <a:avLst/>
          </a:prstGeo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prstGeom prst="rect">
            <a:avLst/>
          </a:prstGeo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r>
              <a:rPr lang="it-IT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148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NOT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68680"/>
            <a:ext cx="12192000" cy="5989320"/>
          </a:xfrm>
          <a:prstGeom prst="rect">
            <a:avLst/>
          </a:prstGeom>
          <a:solidFill>
            <a:srgbClr val="C6C6C6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043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1019174"/>
            <a:ext cx="12192000" cy="5828559"/>
          </a:xfrm>
          <a:prstGeom prst="rect">
            <a:avLst/>
          </a:pr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Click to change the title style</a:t>
            </a:r>
          </a:p>
        </p:txBody>
      </p:sp>
      <p:sp>
        <p:nvSpPr>
          <p:cNvPr id="7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136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1352549"/>
            <a:ext cx="6209955" cy="54938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836091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367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1013229"/>
            <a:ext cx="6209955" cy="57613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836091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52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641246" y="173479"/>
            <a:ext cx="10791104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 i="0" baseline="0"/>
            </a:lvl1pPr>
          </a:lstStyle>
          <a:p>
            <a:r>
              <a:rPr lang="it-IT" dirty="0"/>
              <a:t>Click to change the style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prstGeom prst="rect">
            <a:avLst/>
          </a:prstGeo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  <a:prstGeom prst="rect">
            <a:avLst/>
          </a:prstGeo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7964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/>
              <a:t>Event@DD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b.v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5584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2590-5B9A-433C-8E74-2EA3995C0DAF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2022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64CCC5-F333-41FC-861A-7DBFE58C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E3159197-600B-4F1B-894F-E712034AC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68304" y="6405824"/>
            <a:ext cx="0" cy="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5DED11AE-48A6-43DA-B206-E932BB964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708B99D3-A207-45CD-ACBC-0C0401B2C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285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82AA-6A3C-4B7E-8611-DE58C4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229" y="403225"/>
            <a:ext cx="4921541" cy="473075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DEA17-3889-4D77-AD3E-7CA42BD2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540D-0FAC-4C1F-A3A5-5DA688D080E1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2E90-CA0C-4467-8A15-A230BBAA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4455-E56D-4A2B-AC9E-10EA0546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0420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5B43B8-51EA-423C-AA9B-BDFD3D5151AC}"/>
              </a:ext>
            </a:extLst>
          </p:cNvPr>
          <p:cNvSpPr/>
          <p:nvPr userDrawn="1"/>
        </p:nvSpPr>
        <p:spPr>
          <a:xfrm>
            <a:off x="0" y="3535062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28B678-13FB-4938-8058-8E21911E9D7A}"/>
              </a:ext>
            </a:extLst>
          </p:cNvPr>
          <p:cNvSpPr/>
          <p:nvPr userDrawn="1"/>
        </p:nvSpPr>
        <p:spPr>
          <a:xfrm>
            <a:off x="683568" y="4149194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rgbClr val="00B5C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F3C88-6932-43FB-B127-883BE07E4F68}"/>
              </a:ext>
            </a:extLst>
          </p:cNvPr>
          <p:cNvSpPr/>
          <p:nvPr userDrawn="1"/>
        </p:nvSpPr>
        <p:spPr>
          <a:xfrm>
            <a:off x="0" y="-8238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AC5782-9956-4A28-9090-97585E3C4EA4}"/>
              </a:ext>
            </a:extLst>
          </p:cNvPr>
          <p:cNvSpPr/>
          <p:nvPr userDrawn="1"/>
        </p:nvSpPr>
        <p:spPr>
          <a:xfrm>
            <a:off x="0" y="34290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1AA14-047E-49CB-B7E7-5567060E5078}"/>
              </a:ext>
            </a:extLst>
          </p:cNvPr>
          <p:cNvSpPr/>
          <p:nvPr userDrawn="1"/>
        </p:nvSpPr>
        <p:spPr>
          <a:xfrm>
            <a:off x="6096000" y="6751938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B8C3BD-09D3-490C-8BB3-D8CC55BA0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693" y="1367471"/>
            <a:ext cx="2098907" cy="1581570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F0BB45C6-8760-4DFF-A3EC-4E4CEFF26E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699" y="3268740"/>
            <a:ext cx="1276088" cy="186605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 eaLnBrk="1" hangingPunct="1">
              <a:defRPr lang="it-IT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0664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85D4-350A-4934-94C2-B0CF17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E120-79CA-414D-A8DA-F262BE5288FF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05AC1-3FF1-4AF9-8803-3CBBBFF9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EB158-BBFC-43BB-8377-A5774A8A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1C1103D-CEF6-4A34-BB84-9CD9D6AF06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B10DB224-1BDC-4CBE-90F4-38C84831610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0451E06C-C20B-4542-80E3-B5BF078B8A8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01714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A7A-FCC0-44E8-ADF7-832DF13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96" y="402794"/>
            <a:ext cx="5568950" cy="582613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6C748-72DD-4C78-861F-A78C0222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D024-C8D6-4EA1-B633-B5D997E8196F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9F04-8F47-4F4F-A1CD-7BA9AE0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8B5DE974-BFF0-4731-95F9-6EEFBA0F11BE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69EA79A-7C3E-4577-896A-2E9E2230893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550EE-67B9-43DA-9CFD-4C1DCE16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JOC 18 March 2014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879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241F4F-C16C-4747-B37C-642EF39ECC44}"/>
              </a:ext>
            </a:extLst>
          </p:cNvPr>
          <p:cNvSpPr/>
          <p:nvPr userDrawn="1"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A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FE592-FBF3-49A2-95E7-8917B7DD4DF4}"/>
              </a:ext>
            </a:extLst>
          </p:cNvPr>
          <p:cNvSpPr/>
          <p:nvPr userDrawn="1"/>
        </p:nvSpPr>
        <p:spPr>
          <a:xfrm>
            <a:off x="6096000" y="6754812"/>
            <a:ext cx="6096000" cy="103188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9BB6F-1977-43D2-802F-64D37E3FB1DE}"/>
              </a:ext>
            </a:extLst>
          </p:cNvPr>
          <p:cNvSpPr/>
          <p:nvPr userDrawn="1"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5FAC-9DE8-4A62-BF70-AD6851D91F31}"/>
              </a:ext>
            </a:extLst>
          </p:cNvPr>
          <p:cNvSpPr txBox="1"/>
          <p:nvPr userDrawn="1"/>
        </p:nvSpPr>
        <p:spPr>
          <a:xfrm>
            <a:off x="4378777" y="2584036"/>
            <a:ext cx="45520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Thank You!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  <a:p>
            <a:endParaRPr lang="en-GB" sz="5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FD7B9-2459-4D74-A331-FD4317680EC7}"/>
              </a:ext>
            </a:extLst>
          </p:cNvPr>
          <p:cNvSpPr/>
          <p:nvPr userDrawn="1"/>
        </p:nvSpPr>
        <p:spPr>
          <a:xfrm>
            <a:off x="0" y="3441700"/>
            <a:ext cx="6096000" cy="114300"/>
          </a:xfrm>
          <a:prstGeom prst="rect">
            <a:avLst/>
          </a:prstGeom>
          <a:solidFill>
            <a:srgbClr val="FE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93537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FCB8-5B5F-47BB-B15D-2E86DFDDD976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JOC 18 March 2014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4906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C981FE-A801-4FF1-8F20-E5072BE1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023"/>
          </a:xfrm>
          <a:prstGeom prst="rect">
            <a:avLst/>
          </a:prstGeom>
        </p:spPr>
        <p:txBody>
          <a:bodyPr/>
          <a:lstStyle>
            <a:lvl1pPr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03937854-B971-4785-B88B-DBE80A153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JOC 18 March 2014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611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838200"/>
            <a:ext cx="12192000" cy="1588"/>
          </a:xfrm>
          <a:prstGeom prst="line">
            <a:avLst/>
          </a:prstGeom>
          <a:ln>
            <a:solidFill>
              <a:srgbClr val="00B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3"/>
            <a:ext cx="11121292" cy="46482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B068-28A6-4297-88D5-DA61B3C42265}" type="datetime1">
              <a:rPr lang="ru-RU" smtClean="0"/>
              <a:t>22.12.2025</a:t>
            </a:fld>
            <a:r>
              <a:rPr lang="en-US"/>
              <a:t>29/01/2014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JOC 18 March 2014</a:t>
            </a:r>
          </a:p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FD74-B1F5-4706-9D9D-63638243D132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354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495315" y="6456066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A0D947-5931-4227-AE62-D40527E3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54" y="179889"/>
            <a:ext cx="9604323" cy="777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96AD8E23-45D7-4015-82F4-4F1D08D2ECE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8093A54E-85BE-4508-BF9A-913B28F2A18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31980FD1-C947-46A3-8D90-A079E14193C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6C15E9EB-3445-41FE-AEDA-28F5B40B6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586315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951BEC-6D24-4D80-BDEE-5778CEABC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7FD6-306E-4787-AC20-4F0061D7C2B5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9E27A2-87EC-45AA-902D-31AA918DD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A44DB-F395-4A25-91A5-3D41C0F9E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8264A752-70D9-434A-94B7-FF2C86E32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136EA-776E-4BBF-B0C3-A2681D1066F7}"/>
              </a:ext>
            </a:extLst>
          </p:cNvPr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704E-4644-43BF-B6A7-320FC061E47B}"/>
              </a:ext>
            </a:extLst>
          </p:cNvPr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5D9C2-03A7-4921-A754-89324102A227}"/>
              </a:ext>
            </a:extLst>
          </p:cNvPr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2021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E10B9D07-1445-4D84-B94A-B4A83DA4509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599" y="4731905"/>
            <a:ext cx="8848726" cy="952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OpCom/ConCom/JOC and/or any other external/internal meetings/forums/sessions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2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17.emf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oleObject" Target="../embeddings/oleObject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image" Target="../media/image10.pn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11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7AFA2A1E-9CCA-4718-A393-777A9DBECB6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47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9" r:id="rId8"/>
    <p:sldLayoutId id="2147483970" r:id="rId9"/>
    <p:sldLayoutId id="214748397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8F58BF8-1A1B-BE07-2378-B74601A51C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84" imgH="486" progId="TCLayout.ActiveDocument.1">
                  <p:embed/>
                </p:oleObj>
              </mc:Choice>
              <mc:Fallback>
                <p:oleObj name="think-cell Slide" r:id="rId14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F58BF8-1A1B-BE07-2378-B74601A51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562F73-A8CF-4AEC-957D-5ADF3A979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50057" y="6501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AD7C01-B994-4A99-BE98-CE15A6753C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3BB5AEEB-66CD-4D9D-9CC4-1B473620C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800"/>
              <a:t>DD/MM/YY                                                                                                                                                                                            КОНФИДЕНЦИАЛЬНО                                                                                                                         КАРАЧАГАНАК ПЕТРОЛИУМ ОПЕРЕЙТИНГ Б.В.</a:t>
            </a:r>
            <a:endParaRPr lang="en-GB" sz="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148140-82EE-434D-8713-516477D451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5452C74-CB5B-4186-ADFB-3129847B1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0AD0064-D627-44BE-9211-EA388FE2E2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t="4" b="362"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AED2D5-71A5-D2CE-320B-F775217C8370}"/>
              </a:ext>
            </a:extLst>
          </p:cNvPr>
          <p:cNvSpPr/>
          <p:nvPr userDrawn="1"/>
        </p:nvSpPr>
        <p:spPr>
          <a:xfrm>
            <a:off x="-655320" y="1330325"/>
            <a:ext cx="396240" cy="365125"/>
          </a:xfrm>
          <a:prstGeom prst="rect">
            <a:avLst/>
          </a:prstGeom>
          <a:solidFill>
            <a:srgbClr val="00A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63DDA-DFFD-A16E-72F3-4615F7913FEF}"/>
              </a:ext>
            </a:extLst>
          </p:cNvPr>
          <p:cNvSpPr/>
          <p:nvPr userDrawn="1"/>
        </p:nvSpPr>
        <p:spPr>
          <a:xfrm>
            <a:off x="-655320" y="1868805"/>
            <a:ext cx="396240" cy="365125"/>
          </a:xfrm>
          <a:prstGeom prst="rect">
            <a:avLst/>
          </a:prstGeom>
          <a:solidFill>
            <a:srgbClr val="E8C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B3E57D-2C58-29BC-76EC-D6A4AA923BAD}"/>
              </a:ext>
            </a:extLst>
          </p:cNvPr>
          <p:cNvSpPr/>
          <p:nvPr userDrawn="1"/>
        </p:nvSpPr>
        <p:spPr>
          <a:xfrm>
            <a:off x="-655320" y="2407285"/>
            <a:ext cx="396240" cy="365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8F268-A243-AC46-4452-E1E8835457F6}"/>
              </a:ext>
            </a:extLst>
          </p:cNvPr>
          <p:cNvSpPr/>
          <p:nvPr userDrawn="1"/>
        </p:nvSpPr>
        <p:spPr>
          <a:xfrm>
            <a:off x="-655320" y="2945765"/>
            <a:ext cx="396240" cy="365125"/>
          </a:xfrm>
          <a:prstGeom prst="rect">
            <a:avLst/>
          </a:prstGeom>
          <a:solidFill>
            <a:srgbClr val="00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705ABE-8C5D-3462-914D-6C542E636CE2}"/>
              </a:ext>
            </a:extLst>
          </p:cNvPr>
          <p:cNvSpPr/>
          <p:nvPr userDrawn="1"/>
        </p:nvSpPr>
        <p:spPr>
          <a:xfrm>
            <a:off x="-655320" y="3484245"/>
            <a:ext cx="396240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3BC714-8662-CCBE-A1A6-950D9E421D30}"/>
              </a:ext>
            </a:extLst>
          </p:cNvPr>
          <p:cNvSpPr/>
          <p:nvPr userDrawn="1"/>
        </p:nvSpPr>
        <p:spPr>
          <a:xfrm>
            <a:off x="-655320" y="4022725"/>
            <a:ext cx="396240" cy="365125"/>
          </a:xfrm>
          <a:prstGeom prst="rect">
            <a:avLst/>
          </a:prstGeom>
          <a:solidFill>
            <a:srgbClr val="FBD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E5E84-D21F-7ECE-4815-EDD83D3FA96E}"/>
              </a:ext>
            </a:extLst>
          </p:cNvPr>
          <p:cNvSpPr/>
          <p:nvPr userDrawn="1"/>
        </p:nvSpPr>
        <p:spPr>
          <a:xfrm>
            <a:off x="-655320" y="4611530"/>
            <a:ext cx="396240" cy="3651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7435F6-3E3C-6401-C692-2270C51D9F73}"/>
              </a:ext>
            </a:extLst>
          </p:cNvPr>
          <p:cNvSpPr/>
          <p:nvPr userDrawn="1"/>
        </p:nvSpPr>
        <p:spPr>
          <a:xfrm>
            <a:off x="-655320" y="5200335"/>
            <a:ext cx="396240" cy="365125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GB" sz="15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7AFA2A1E-9CCA-4718-A393-777A9DBECB6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1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13725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GB" sz="800" dirty="0"/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7AFA2A1E-9CCA-4718-A393-777A9DBECB6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sldNum="0"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04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1" r:id="rId7"/>
    <p:sldLayoutId id="2147483712" r:id="rId8"/>
    <p:sldLayoutId id="2147483713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15285-F585-4AD8-B33B-E2B8DB882FD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16" y="261890"/>
            <a:ext cx="681038" cy="5131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8B99DF-C0FD-4160-8914-D3FCE4E30D6B}"/>
              </a:ext>
            </a:extLst>
          </p:cNvPr>
          <p:cNvGrpSpPr/>
          <p:nvPr userDrawn="1"/>
        </p:nvGrpSpPr>
        <p:grpSpPr>
          <a:xfrm>
            <a:off x="0" y="836093"/>
            <a:ext cx="12192000" cy="61216"/>
            <a:chOff x="0" y="836092"/>
            <a:chExt cx="12192000" cy="612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2B401F8-10A2-42B8-BD9B-F9A29419C9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092"/>
              <a:ext cx="10919481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B6FC4E-6E97-4F5A-9E72-EC85450687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8866262" y="836092"/>
              <a:ext cx="3325738" cy="6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2D0EF3A3-12BE-486A-94B5-303CDD1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10" y="6521963"/>
            <a:ext cx="12184790" cy="3324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sz="800"/>
              <a:t>DD/MM/YYYY                    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KARACHAGANAK PETROLEUM OPERATING B.V</a:t>
            </a:r>
            <a:endParaRPr lang="en-GB" sz="800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8A49ACF5-7347-4CE5-9D13-95C9611FA7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hd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                                                                                                            KARACHAGANAK PETROLEUM OPERATING B.V.</a:t>
            </a:r>
            <a:endParaRPr lang="en-GB"/>
          </a:p>
          <a:p>
            <a:r>
              <a:rPr lang="en-US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0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802A-A1C5-4FC1-9E49-615634C044DA}" type="datetime1">
              <a:rPr lang="ru-RU" smtClean="0"/>
              <a:t>22.12.2025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JOC 18 March 2014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07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7" r:id="rId7"/>
    <p:sldLayoutId id="2147483828" r:id="rId8"/>
    <p:sldLayoutId id="2147483829" r:id="rId9"/>
    <p:sldLayoutId id="214748383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2D88-F756-409E-A6AD-5FB8AC61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3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8635-A0BB-4D86-8B82-E94776279AB9}" type="datetime1">
              <a:rPr lang="en-GB" smtClean="0"/>
              <a:t>22/12/2025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0DAF9-2AB2-4D4C-86E8-4CB3AEEC0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7512" y="6530073"/>
            <a:ext cx="80710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                                                                                                            KARACHAGANAK PETROLEUM OPERATING B.V.</a:t>
            </a:r>
            <a:endParaRPr lang="en-GB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8">
            <a:extLst>
              <a:ext uri="{FF2B5EF4-FFF2-40B4-BE49-F238E27FC236}">
                <a16:creationId xmlns:a16="http://schemas.microsoft.com/office/drawing/2014/main" id="{DB588E73-ED99-458A-807D-1CAF280B27F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1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7CC8-56A0-4A49-8ECF-82B905EE1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275609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0EE8-F7EB-4374-9F2A-CCC72ADA4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60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932" r:id="rId7"/>
    <p:sldLayoutId id="2147483933" r:id="rId8"/>
    <p:sldLayoutId id="214748388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740D2D-805D-44C1-82BA-EB5BB699F2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75" y="441940"/>
            <a:ext cx="610144" cy="45975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09166C6-DBB6-4FC3-BF3D-758B518F65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2B005A1-6EA9-4A9A-8612-7FFAFB6463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853614" y="979133"/>
            <a:ext cx="533838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5" Type="http://schemas.openxmlformats.org/officeDocument/2006/relationships/image" Target="../media/image35.png"/><Relationship Id="rId10" Type="http://schemas.openxmlformats.org/officeDocument/2006/relationships/image" Target="../media/image30.jp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E998C-3B55-4B27-9400-A13B5C28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31" y="462987"/>
            <a:ext cx="12192000" cy="387029"/>
          </a:xfrm>
        </p:spPr>
        <p:txBody>
          <a:bodyPr vert="horz" wrap="square" lIns="0" tIns="12700" rIns="0" bIns="0" rtlCol="0">
            <a:spAutoFit/>
          </a:bodyPr>
          <a:lstStyle/>
          <a:p>
            <a:pPr algn="ctr" defTabSz="609630">
              <a:lnSpc>
                <a:spcPts val="3080"/>
              </a:lnSpc>
              <a:defRPr/>
            </a:pPr>
            <a:r>
              <a:rPr lang="ru-RU" sz="2400" b="1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УСПЕШНЫЕ ПРИМЕРЫ </a:t>
            </a:r>
            <a:r>
              <a:rPr lang="en-US" sz="2400" b="1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ЛОКАЛИЗАЦИИ</a:t>
            </a:r>
            <a:r>
              <a:rPr lang="ru-RU" sz="2400" b="1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 ТОВАРОВ </a:t>
            </a:r>
            <a:endParaRPr lang="en-US" sz="2400" b="1" dirty="0">
              <a:solidFill>
                <a:srgbClr val="02ABC5"/>
              </a:solidFill>
              <a:latin typeface="Montserrat" panose="00000500000000000000" pitchFamily="2" charset="-52"/>
              <a:ea typeface="Montserrat Bold"/>
              <a:cs typeface="Rubik" pitchFamily="2" charset="-79"/>
              <a:sym typeface="Montserrat Bol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88BE90-34A4-4538-8B3C-39E66136BBB8}"/>
              </a:ext>
            </a:extLst>
          </p:cNvPr>
          <p:cNvGrpSpPr/>
          <p:nvPr/>
        </p:nvGrpSpPr>
        <p:grpSpPr>
          <a:xfrm>
            <a:off x="549104" y="1168117"/>
            <a:ext cx="2181818" cy="1774945"/>
            <a:chOff x="549104" y="1175153"/>
            <a:chExt cx="2181818" cy="17749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203B23-17AD-4018-AADC-30F33F27B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5901" r="4326" b="21651"/>
            <a:stretch/>
          </p:blipFill>
          <p:spPr>
            <a:xfrm>
              <a:off x="554038" y="1175153"/>
              <a:ext cx="2176884" cy="1250352"/>
            </a:xfrm>
            <a:prstGeom prst="rect">
              <a:avLst/>
            </a:prstGeom>
            <a:ln w="28575">
              <a:noFill/>
            </a:ln>
            <a:effectLst/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E02C95F-91FC-4375-8F18-FF1DEC107433}"/>
                </a:ext>
              </a:extLst>
            </p:cNvPr>
            <p:cNvSpPr/>
            <p:nvPr/>
          </p:nvSpPr>
          <p:spPr>
            <a:xfrm>
              <a:off x="549104" y="2425501"/>
              <a:ext cx="2181818" cy="524597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Толстостенные сосуды высокого давления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D42DF8-38CB-40EA-BDB6-8276793BEA83}"/>
              </a:ext>
            </a:extLst>
          </p:cNvPr>
          <p:cNvGrpSpPr/>
          <p:nvPr/>
        </p:nvGrpSpPr>
        <p:grpSpPr>
          <a:xfrm>
            <a:off x="2821329" y="2988453"/>
            <a:ext cx="2181818" cy="1760309"/>
            <a:chOff x="2827030" y="1175153"/>
            <a:chExt cx="2181818" cy="1760309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BB4E2598-BA50-4338-8A90-7B79F709F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051" y="1175153"/>
              <a:ext cx="2179924" cy="1250352"/>
            </a:xfrm>
            <a:prstGeom prst="rect">
              <a:avLst/>
            </a:prstGeom>
            <a:ln w="28575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C305C3-524F-4E89-AA4D-4B007352B0F6}"/>
                </a:ext>
              </a:extLst>
            </p:cNvPr>
            <p:cNvSpPr/>
            <p:nvPr/>
          </p:nvSpPr>
          <p:spPr>
            <a:xfrm>
              <a:off x="2827030" y="2425502"/>
              <a:ext cx="2181818" cy="509960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16-дюймовые буровые долота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C52371-A336-48A7-8BA1-F0409173634E}"/>
              </a:ext>
            </a:extLst>
          </p:cNvPr>
          <p:cNvGrpSpPr/>
          <p:nvPr/>
        </p:nvGrpSpPr>
        <p:grpSpPr>
          <a:xfrm>
            <a:off x="5093106" y="2988773"/>
            <a:ext cx="2284524" cy="1760309"/>
            <a:chOff x="5092701" y="1175151"/>
            <a:chExt cx="2190750" cy="17603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9A4449-C579-401A-9FB2-8050C57F5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072" y="1175151"/>
              <a:ext cx="2188979" cy="1250351"/>
            </a:xfrm>
            <a:prstGeom prst="rect">
              <a:avLst/>
            </a:prstGeom>
            <a:ln w="28575">
              <a:noFill/>
            </a:ln>
            <a:effectLst/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B21F3C-FAEA-4013-B437-217861E07316}"/>
                </a:ext>
              </a:extLst>
            </p:cNvPr>
            <p:cNvSpPr/>
            <p:nvPr/>
          </p:nvSpPr>
          <p:spPr>
            <a:xfrm>
              <a:off x="5092701" y="2425501"/>
              <a:ext cx="2190750" cy="509959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Нефтепромысловые трубы 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9DCAF-D02A-4C1B-B62F-39C140D889B6}"/>
              </a:ext>
            </a:extLst>
          </p:cNvPr>
          <p:cNvGrpSpPr/>
          <p:nvPr/>
        </p:nvGrpSpPr>
        <p:grpSpPr>
          <a:xfrm>
            <a:off x="2821329" y="1168117"/>
            <a:ext cx="2184203" cy="1774947"/>
            <a:chOff x="7368642" y="1175151"/>
            <a:chExt cx="2184203" cy="177494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6093C7-F209-41FD-A6D3-59D8E82E0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8642" y="1175151"/>
              <a:ext cx="2184203" cy="1250352"/>
            </a:xfrm>
            <a:prstGeom prst="rect">
              <a:avLst/>
            </a:prstGeom>
            <a:ln w="28575">
              <a:noFill/>
            </a:ln>
            <a:effectLst/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EC2DF8-678F-4E7E-A954-CADC48CF7D27}"/>
                </a:ext>
              </a:extLst>
            </p:cNvPr>
            <p:cNvSpPr/>
            <p:nvPr/>
          </p:nvSpPr>
          <p:spPr>
            <a:xfrm>
              <a:off x="7368642" y="2425502"/>
              <a:ext cx="2184203" cy="524596"/>
            </a:xfrm>
            <a:prstGeom prst="rect">
              <a:avLst/>
            </a:prstGeom>
            <a:solidFill>
              <a:srgbClr val="00B05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Электрооборудование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EEB00C-E8C0-4B50-9619-2E9FADA94122}"/>
              </a:ext>
            </a:extLst>
          </p:cNvPr>
          <p:cNvGrpSpPr/>
          <p:nvPr/>
        </p:nvGrpSpPr>
        <p:grpSpPr>
          <a:xfrm>
            <a:off x="5095939" y="1168117"/>
            <a:ext cx="2288245" cy="1774948"/>
            <a:chOff x="9641817" y="1175150"/>
            <a:chExt cx="2288245" cy="1774948"/>
          </a:xfrm>
        </p:grpSpPr>
        <p:pic>
          <p:nvPicPr>
            <p:cNvPr id="20" name="Picture 2" descr="http://www.kpo.kz/typo3temp/pics/3fa4b2ba15.jpg">
              <a:extLst>
                <a:ext uri="{FF2B5EF4-FFF2-40B4-BE49-F238E27FC236}">
                  <a16:creationId xmlns:a16="http://schemas.microsoft.com/office/drawing/2014/main" id="{8043244F-D482-4573-8182-81E707D7F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818" y="1175150"/>
              <a:ext cx="2284524" cy="1250352"/>
            </a:xfrm>
            <a:prstGeom prst="rect">
              <a:avLst/>
            </a:prstGeom>
            <a:ln w="28575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91F801-AB18-4BE5-A5A5-1BC7077A0B8F}"/>
                </a:ext>
              </a:extLst>
            </p:cNvPr>
            <p:cNvSpPr/>
            <p:nvPr/>
          </p:nvSpPr>
          <p:spPr>
            <a:xfrm>
              <a:off x="9641817" y="2425502"/>
              <a:ext cx="2288245" cy="5245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Модульные подстанции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99CFEE-2C4B-4B6E-A9F0-C9EA8A6BAA58}"/>
              </a:ext>
            </a:extLst>
          </p:cNvPr>
          <p:cNvGrpSpPr/>
          <p:nvPr/>
        </p:nvGrpSpPr>
        <p:grpSpPr>
          <a:xfrm>
            <a:off x="7474591" y="1168117"/>
            <a:ext cx="2184203" cy="1757084"/>
            <a:chOff x="549104" y="2998373"/>
            <a:chExt cx="2184203" cy="175708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1284F2-61B3-4490-8580-1A704335F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"/>
            <a:stretch/>
          </p:blipFill>
          <p:spPr>
            <a:xfrm>
              <a:off x="549104" y="2998373"/>
              <a:ext cx="2183294" cy="12324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F1E8D7-C4CC-42E6-AFF0-BECCB60A2067}"/>
                </a:ext>
              </a:extLst>
            </p:cNvPr>
            <p:cNvSpPr/>
            <p:nvPr/>
          </p:nvSpPr>
          <p:spPr>
            <a:xfrm>
              <a:off x="549104" y="4191613"/>
              <a:ext cx="2184203" cy="5638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Кабельные лотки  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C36565-EBA2-4830-9033-7378C0244E34}"/>
              </a:ext>
            </a:extLst>
          </p:cNvPr>
          <p:cNvGrpSpPr/>
          <p:nvPr/>
        </p:nvGrpSpPr>
        <p:grpSpPr>
          <a:xfrm>
            <a:off x="7474591" y="4775490"/>
            <a:ext cx="2190717" cy="1789134"/>
            <a:chOff x="540205" y="4785032"/>
            <a:chExt cx="2190717" cy="178913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3EFD3F-B500-4CF1-82E5-62B7CDE3A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6722" y="4785032"/>
              <a:ext cx="2184200" cy="12324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76CD59-7C49-49F0-ACEF-18CD7A8D36C2}"/>
                </a:ext>
              </a:extLst>
            </p:cNvPr>
            <p:cNvSpPr/>
            <p:nvPr/>
          </p:nvSpPr>
          <p:spPr>
            <a:xfrm>
              <a:off x="540205" y="6021091"/>
              <a:ext cx="2190717" cy="5530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Распределительные коробки</a:t>
              </a:r>
            </a:p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4450E7-4CC8-41FC-A24D-2CDA07F13815}"/>
              </a:ext>
            </a:extLst>
          </p:cNvPr>
          <p:cNvGrpSpPr/>
          <p:nvPr/>
        </p:nvGrpSpPr>
        <p:grpSpPr>
          <a:xfrm>
            <a:off x="5101953" y="4794846"/>
            <a:ext cx="2274217" cy="1778924"/>
            <a:chOff x="2828796" y="4795241"/>
            <a:chExt cx="2184203" cy="177892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DFC32B7-E3F2-4EDC-8225-21D381B38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28796" y="4795241"/>
              <a:ext cx="2184200" cy="12324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01E2B8-460F-44D5-99E8-27BD24A44203}"/>
                </a:ext>
              </a:extLst>
            </p:cNvPr>
            <p:cNvSpPr/>
            <p:nvPr/>
          </p:nvSpPr>
          <p:spPr>
            <a:xfrm>
              <a:off x="2828796" y="6027734"/>
              <a:ext cx="2184203" cy="5464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17 1/2-дюймовые буровые долота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1891EA-A296-4AEE-BD30-81F4B9CCEDED}"/>
              </a:ext>
            </a:extLst>
          </p:cNvPr>
          <p:cNvGrpSpPr/>
          <p:nvPr/>
        </p:nvGrpSpPr>
        <p:grpSpPr>
          <a:xfrm>
            <a:off x="548954" y="2992493"/>
            <a:ext cx="2184203" cy="1779376"/>
            <a:chOff x="5101978" y="4794790"/>
            <a:chExt cx="2184203" cy="177937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9264E96-9803-4300-A810-EA233697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01978" y="4794790"/>
              <a:ext cx="2184200" cy="12324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A0D799-6EF5-490A-9733-A53E5264325B}"/>
                </a:ext>
              </a:extLst>
            </p:cNvPr>
            <p:cNvSpPr/>
            <p:nvPr/>
          </p:nvSpPr>
          <p:spPr>
            <a:xfrm>
              <a:off x="5101978" y="6027284"/>
              <a:ext cx="2184203" cy="5468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Колонна осушки газа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D4FE84-B925-4282-8C9E-153906A814C8}"/>
              </a:ext>
            </a:extLst>
          </p:cNvPr>
          <p:cNvGrpSpPr/>
          <p:nvPr/>
        </p:nvGrpSpPr>
        <p:grpSpPr>
          <a:xfrm>
            <a:off x="2815642" y="4794313"/>
            <a:ext cx="2173025" cy="1777155"/>
            <a:chOff x="9638997" y="4785032"/>
            <a:chExt cx="2275902" cy="177715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FC330E-D42B-49E7-810A-80A28465E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1917" b="2960"/>
            <a:stretch/>
          </p:blipFill>
          <p:spPr>
            <a:xfrm>
              <a:off x="9638999" y="4785032"/>
              <a:ext cx="2275899" cy="1232417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CFF2DF-B4E4-4A81-A433-2C96C5A67565}"/>
                </a:ext>
              </a:extLst>
            </p:cNvPr>
            <p:cNvSpPr/>
            <p:nvPr/>
          </p:nvSpPr>
          <p:spPr>
            <a:xfrm>
              <a:off x="9638997" y="5997009"/>
              <a:ext cx="2275902" cy="56517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Дистанционные телеметрические блоки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7E98E3-2F24-433A-8E53-ACBA697D8DB2}"/>
              </a:ext>
            </a:extLst>
          </p:cNvPr>
          <p:cNvGrpSpPr/>
          <p:nvPr/>
        </p:nvGrpSpPr>
        <p:grpSpPr>
          <a:xfrm>
            <a:off x="9741353" y="4775490"/>
            <a:ext cx="2184203" cy="1780598"/>
            <a:chOff x="2812178" y="2999016"/>
            <a:chExt cx="2184203" cy="178059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0814FD0-09AB-4460-BD8A-2B4D93E89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8685" y="2999016"/>
              <a:ext cx="1551395" cy="110937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96EA07-64A1-4A6E-8B9D-EE804BD74AA3}"/>
                </a:ext>
              </a:extLst>
            </p:cNvPr>
            <p:cNvSpPr/>
            <p:nvPr/>
          </p:nvSpPr>
          <p:spPr>
            <a:xfrm>
              <a:off x="2812178" y="4215770"/>
              <a:ext cx="2184203" cy="5638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Детекторы H2S  </a:t>
              </a:r>
            </a:p>
            <a:p>
              <a:pPr algn="ctr"/>
              <a:endParaRPr lang="ru-RU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5DC57C-5A2C-4873-A7FE-74A8D3CF253D}"/>
              </a:ext>
            </a:extLst>
          </p:cNvPr>
          <p:cNvGrpSpPr/>
          <p:nvPr/>
        </p:nvGrpSpPr>
        <p:grpSpPr>
          <a:xfrm>
            <a:off x="9749199" y="1168117"/>
            <a:ext cx="2180863" cy="1757084"/>
            <a:chOff x="7369537" y="2998373"/>
            <a:chExt cx="2180863" cy="175708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EB94F56-5932-4F4F-97C7-0B880DC92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350" y="2998373"/>
              <a:ext cx="2178050" cy="119302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D2D25C-CA2D-4EA9-80FC-AAA99FC50547}"/>
                </a:ext>
              </a:extLst>
            </p:cNvPr>
            <p:cNvSpPr/>
            <p:nvPr/>
          </p:nvSpPr>
          <p:spPr>
            <a:xfrm>
              <a:off x="7369537" y="4190412"/>
              <a:ext cx="2180863" cy="5650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3-х фазный сепаратор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010CF4-F118-4339-AA41-2B77F5432A25}"/>
              </a:ext>
            </a:extLst>
          </p:cNvPr>
          <p:cNvGrpSpPr/>
          <p:nvPr/>
        </p:nvGrpSpPr>
        <p:grpSpPr>
          <a:xfrm>
            <a:off x="9752011" y="2998373"/>
            <a:ext cx="2162888" cy="1756869"/>
            <a:chOff x="9638997" y="2998373"/>
            <a:chExt cx="2275902" cy="175686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9527FE0-2DF5-48BC-A582-AFCE2A77B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5272" y="2998373"/>
              <a:ext cx="1359200" cy="111002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517B964-D234-4EB8-BDB5-63A9EC7FE25D}"/>
                </a:ext>
              </a:extLst>
            </p:cNvPr>
            <p:cNvSpPr/>
            <p:nvPr/>
          </p:nvSpPr>
          <p:spPr>
            <a:xfrm>
              <a:off x="9638997" y="4191398"/>
              <a:ext cx="2275902" cy="5638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Прокладки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A86931-C701-47FA-88AE-52F37A452A68}"/>
              </a:ext>
            </a:extLst>
          </p:cNvPr>
          <p:cNvGrpSpPr/>
          <p:nvPr/>
        </p:nvGrpSpPr>
        <p:grpSpPr>
          <a:xfrm>
            <a:off x="545296" y="4806185"/>
            <a:ext cx="2185626" cy="1767396"/>
            <a:chOff x="7369537" y="4794790"/>
            <a:chExt cx="2185626" cy="176739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9D10194-F5F9-4093-9A37-AEF7E436A6ED}"/>
                </a:ext>
              </a:extLst>
            </p:cNvPr>
            <p:cNvSpPr/>
            <p:nvPr/>
          </p:nvSpPr>
          <p:spPr>
            <a:xfrm>
              <a:off x="7375156" y="6015303"/>
              <a:ext cx="2180007" cy="5468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</a:rPr>
                <a:t>Фильтры</a:t>
              </a: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A75B5E67-5150-4C60-8732-E22F9009C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537" y="4794790"/>
              <a:ext cx="2184199" cy="122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E4996014-18F8-4BA3-A619-403231827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B68E-E012-4BA0-8FC2-4838E88C4766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ooter Placeholder 1">
            <a:extLst>
              <a:ext uri="{FF2B5EF4-FFF2-40B4-BE49-F238E27FC236}">
                <a16:creationId xmlns:a16="http://schemas.microsoft.com/office/drawing/2014/main" id="{237D90D4-CF43-4F4D-ABB5-D66900397D88}"/>
              </a:ext>
            </a:extLst>
          </p:cNvPr>
          <p:cNvSpPr txBox="1">
            <a:spLocks/>
          </p:cNvSpPr>
          <p:nvPr/>
        </p:nvSpPr>
        <p:spPr>
          <a:xfrm>
            <a:off x="720500" y="6641838"/>
            <a:ext cx="12184790" cy="332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КОНФИДЕНЦИАЛЬНАЯ КАРАЧАГАНАК ПЕТРОЛИУМ ОПЕРЕЙТИНГ Б.В.</a:t>
            </a:r>
          </a:p>
        </p:txBody>
      </p:sp>
      <p:pic>
        <p:nvPicPr>
          <p:cNvPr id="32" name="Picture 31" descr="A close-up of a metal ring&#10;&#10;Description automatically generated">
            <a:extLst>
              <a:ext uri="{FF2B5EF4-FFF2-40B4-BE49-F238E27FC236}">
                <a16:creationId xmlns:a16="http://schemas.microsoft.com/office/drawing/2014/main" id="{3EDF2F7F-A2EF-799E-E704-B20295A0F56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422" y="2993301"/>
            <a:ext cx="2076463" cy="115954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E975414-922F-18A1-B4FC-DCCC11D34AA1}"/>
              </a:ext>
            </a:extLst>
          </p:cNvPr>
          <p:cNvSpPr/>
          <p:nvPr/>
        </p:nvSpPr>
        <p:spPr>
          <a:xfrm>
            <a:off x="7484445" y="4185398"/>
            <a:ext cx="2180863" cy="56504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Трубная продукция (Фланцы)</a:t>
            </a:r>
          </a:p>
        </p:txBody>
      </p:sp>
    </p:spTree>
    <p:extLst>
      <p:ext uri="{BB962C8B-B14F-4D97-AF65-F5344CB8AC3E}">
        <p14:creationId xmlns:p14="http://schemas.microsoft.com/office/powerpoint/2010/main" val="136900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6700F-2C26-276B-31BC-6608098A3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434FC-2B4F-9E81-3A2A-AA1A5158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31" y="462987"/>
            <a:ext cx="12192000" cy="387029"/>
          </a:xfrm>
        </p:spPr>
        <p:txBody>
          <a:bodyPr vert="horz" wrap="square" lIns="0" tIns="12700" rIns="0" bIns="0" rtlCol="0">
            <a:spAutoFit/>
          </a:bodyPr>
          <a:lstStyle/>
          <a:p>
            <a:pPr algn="ctr" defTabSz="609630">
              <a:lnSpc>
                <a:spcPts val="3080"/>
              </a:lnSpc>
              <a:defRPr/>
            </a:pPr>
            <a:r>
              <a:rPr lang="ru-RU" sz="2400" b="1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УСПЕШНЫЕ ПРИМЕРЫ </a:t>
            </a:r>
            <a:r>
              <a:rPr lang="en-US" sz="2400" b="1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ЛОКАЛИЗАЦИИ</a:t>
            </a:r>
            <a:r>
              <a:rPr lang="ru-RU" sz="2400" b="1" dirty="0">
                <a:solidFill>
                  <a:srgbClr val="02ABC5"/>
                </a:solidFill>
                <a:latin typeface="Montserrat" panose="00000500000000000000" pitchFamily="2" charset="-52"/>
                <a:ea typeface="Montserrat Bold"/>
                <a:cs typeface="Rubik" pitchFamily="2" charset="-79"/>
                <a:sym typeface="Montserrat Bold"/>
              </a:rPr>
              <a:t> ТОВАРОВ </a:t>
            </a:r>
            <a:endParaRPr lang="en-US" sz="2400" b="1" dirty="0">
              <a:solidFill>
                <a:srgbClr val="02ABC5"/>
              </a:solidFill>
              <a:latin typeface="Montserrat" panose="00000500000000000000" pitchFamily="2" charset="-52"/>
              <a:ea typeface="Montserrat Bold"/>
              <a:cs typeface="Rubik" pitchFamily="2" charset="-79"/>
              <a:sym typeface="Montserrat 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C2DE8A-DADA-C472-ACB8-B00C1B03726C}"/>
              </a:ext>
            </a:extLst>
          </p:cNvPr>
          <p:cNvSpPr/>
          <p:nvPr/>
        </p:nvSpPr>
        <p:spPr>
          <a:xfrm>
            <a:off x="549104" y="2418465"/>
            <a:ext cx="2181818" cy="524597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Химикаты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DA9359-162C-9E10-B1DB-8C144F8E0F46}"/>
              </a:ext>
            </a:extLst>
          </p:cNvPr>
          <p:cNvSpPr/>
          <p:nvPr/>
        </p:nvSpPr>
        <p:spPr>
          <a:xfrm>
            <a:off x="2819455" y="4261909"/>
            <a:ext cx="2181818" cy="50996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Манометры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55FF6-FCAE-1720-7D90-765E15ECB19A}"/>
              </a:ext>
            </a:extLst>
          </p:cNvPr>
          <p:cNvSpPr/>
          <p:nvPr/>
        </p:nvSpPr>
        <p:spPr>
          <a:xfrm>
            <a:off x="5082767" y="4261910"/>
            <a:ext cx="2284524" cy="509959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Клапаны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7B1223-0725-30A1-44D9-6A709B1A4DE7}"/>
              </a:ext>
            </a:extLst>
          </p:cNvPr>
          <p:cNvSpPr/>
          <p:nvPr/>
        </p:nvSpPr>
        <p:spPr>
          <a:xfrm>
            <a:off x="2757061" y="2418468"/>
            <a:ext cx="2270662" cy="524596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Аварийный капюшон (Самоспасатели) </a:t>
            </a: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A88515-7663-6309-9AFA-BD7EFBA5E6E5}"/>
              </a:ext>
            </a:extLst>
          </p:cNvPr>
          <p:cNvSpPr/>
          <p:nvPr/>
        </p:nvSpPr>
        <p:spPr>
          <a:xfrm>
            <a:off x="5082767" y="2418466"/>
            <a:ext cx="2288245" cy="5245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СИЗ (Средства Индивидуальной Защиты)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1CC2E7-2F38-4599-0394-F1CA4E8825BE}"/>
              </a:ext>
            </a:extLst>
          </p:cNvPr>
          <p:cNvSpPr/>
          <p:nvPr/>
        </p:nvSpPr>
        <p:spPr>
          <a:xfrm>
            <a:off x="7426056" y="2400455"/>
            <a:ext cx="2246053" cy="56384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Светодиодные лампы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209777-2534-45B9-E645-789263262E67}"/>
              </a:ext>
            </a:extLst>
          </p:cNvPr>
          <p:cNvSpPr/>
          <p:nvPr/>
        </p:nvSpPr>
        <p:spPr>
          <a:xfrm>
            <a:off x="9698247" y="2438447"/>
            <a:ext cx="2184203" cy="52585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Солнечные панели</a:t>
            </a: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6FE1A77B-6068-2B57-299A-313E13A7B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274" y="6525526"/>
            <a:ext cx="616226" cy="33247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EB68E-E012-4BA0-8FC2-4838E88C4766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ooter Placeholder 1">
            <a:extLst>
              <a:ext uri="{FF2B5EF4-FFF2-40B4-BE49-F238E27FC236}">
                <a16:creationId xmlns:a16="http://schemas.microsoft.com/office/drawing/2014/main" id="{6CE9D8E7-8209-DD23-0DF8-DCFCB067B152}"/>
              </a:ext>
            </a:extLst>
          </p:cNvPr>
          <p:cNvSpPr txBox="1">
            <a:spLocks/>
          </p:cNvSpPr>
          <p:nvPr/>
        </p:nvSpPr>
        <p:spPr>
          <a:xfrm>
            <a:off x="720500" y="6641838"/>
            <a:ext cx="12184790" cy="3324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КОНФИДЕНЦИАЛЬНАЯ КАРАЧАГАНАК ПЕТРОЛИУМ ОПЕРЕЙТИНГ Б.В.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E47C2BF-F584-674F-6155-305F22652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153" y="1088341"/>
            <a:ext cx="2146726" cy="13313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D73573-4EAD-B0F8-074D-9C6FDD4C7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013" y="1094522"/>
            <a:ext cx="2215307" cy="1297418"/>
          </a:xfrm>
          <a:prstGeom prst="rect">
            <a:avLst/>
          </a:prstGeom>
        </p:spPr>
      </p:pic>
      <p:pic>
        <p:nvPicPr>
          <p:cNvPr id="47" name="Picture 4" descr="KPOBV site: Программа подготовки техников-электриков и техников КИПиА">
            <a:extLst>
              <a:ext uri="{FF2B5EF4-FFF2-40B4-BE49-F238E27FC236}">
                <a16:creationId xmlns:a16="http://schemas.microsoft.com/office/drawing/2014/main" id="{13E3058B-A650-CD9B-C8D9-18B75F08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22" y="1122411"/>
            <a:ext cx="2274214" cy="12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A red fire truck with white stripes&#10;&#10;AI-generated content may be incorrect.">
            <a:extLst>
              <a:ext uri="{FF2B5EF4-FFF2-40B4-BE49-F238E27FC236}">
                <a16:creationId xmlns:a16="http://schemas.microsoft.com/office/drawing/2014/main" id="{501DC2A5-58DF-953A-1A5D-79D57EE08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2" t="37097" r="36213" b="38912"/>
          <a:stretch>
            <a:fillRect/>
          </a:stretch>
        </p:blipFill>
        <p:spPr>
          <a:xfrm>
            <a:off x="7539901" y="2964299"/>
            <a:ext cx="2128649" cy="1192431"/>
          </a:xfrm>
          <a:prstGeom prst="rect">
            <a:avLst/>
          </a:prstGeom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777DE96-25BD-3535-C681-B323B23F2065}"/>
              </a:ext>
            </a:extLst>
          </p:cNvPr>
          <p:cNvSpPr/>
          <p:nvPr/>
        </p:nvSpPr>
        <p:spPr>
          <a:xfrm>
            <a:off x="545295" y="1094330"/>
            <a:ext cx="2185627" cy="1260688"/>
          </a:xfrm>
          <a:prstGeom prst="roundRect">
            <a:avLst>
              <a:gd name="adj" fmla="val 9559"/>
            </a:avLst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GB" sz="1200" dirty="0">
              <a:solidFill>
                <a:prstClr val="white"/>
              </a:solidFill>
              <a:latin typeface="Montserrat" panose="00000500000000000000" pitchFamily="2" charset="-52"/>
              <a:cs typeface="Rubik" pitchFamily="2" charset="-79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5134F78-B138-FE2B-5CCE-5E7A5917F1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2663" y="3176784"/>
            <a:ext cx="890583" cy="52459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F5E7676-FDE0-1391-7AC2-3109E5D692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2767" y="2979506"/>
            <a:ext cx="2265916" cy="124345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90F4036-2CCA-C8BF-AF77-9777838E0588}"/>
              </a:ext>
            </a:extLst>
          </p:cNvPr>
          <p:cNvSpPr/>
          <p:nvPr/>
        </p:nvSpPr>
        <p:spPr>
          <a:xfrm>
            <a:off x="7484550" y="4254117"/>
            <a:ext cx="2284524" cy="50996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Пожарная машина</a:t>
            </a: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ED89C-755E-EF7E-64DA-1A6E1FDB6A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8755" y="1078437"/>
            <a:ext cx="2239796" cy="1305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4363B-FF21-9B97-765C-5B00D7FC63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2736" y="3166702"/>
            <a:ext cx="890583" cy="5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4_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Custom 9">
      <a:dk1>
        <a:srgbClr val="000000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Custom 1">
      <a:dk1>
        <a:srgbClr val="00ABC5"/>
      </a:dk1>
      <a:lt1>
        <a:srgbClr val="FFFFFF"/>
      </a:lt1>
      <a:dk2>
        <a:srgbClr val="00ABC5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ustom Design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ABC5"/>
      </a:accent1>
      <a:accent2>
        <a:srgbClr val="FBD741"/>
      </a:accent2>
      <a:accent3>
        <a:srgbClr val="000000"/>
      </a:accent3>
      <a:accent4>
        <a:srgbClr val="FBD741"/>
      </a:accent4>
      <a:accent5>
        <a:srgbClr val="00ABC5"/>
      </a:accent5>
      <a:accent6>
        <a:srgbClr val="FBD741"/>
      </a:accent6>
      <a:hlink>
        <a:srgbClr val="00ABC5"/>
      </a:hlink>
      <a:folHlink>
        <a:srgbClr val="FBD7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PO PRESENTATION TEMPLATE ENG.pptx" id="{0B781AE2-292D-41E3-B049-D2DEFA4DEC50}" vid="{42D7E673-EFF8-4731-9AB8-ABE2372F0F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15449</TotalTime>
  <Words>87</Words>
  <Application>Microsoft Office PowerPoint</Application>
  <PresentationFormat>Widescreen</PresentationFormat>
  <Paragraphs>34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22" baseType="lpstr">
      <vt:lpstr>Arial</vt:lpstr>
      <vt:lpstr>Bahnschrift Light</vt:lpstr>
      <vt:lpstr>Bahnschrift SemiBold</vt:lpstr>
      <vt:lpstr>Calibri</vt:lpstr>
      <vt:lpstr>Montserrat</vt:lpstr>
      <vt:lpstr>Verdana</vt:lpstr>
      <vt:lpstr>Wingdings</vt:lpstr>
      <vt:lpstr>Contents Slide Master</vt:lpstr>
      <vt:lpstr>1_Contents Slide Master</vt:lpstr>
      <vt:lpstr>Custom Design</vt:lpstr>
      <vt:lpstr>2_Contents Slide Master</vt:lpstr>
      <vt:lpstr>1_Custom Design</vt:lpstr>
      <vt:lpstr>16_Custom Design</vt:lpstr>
      <vt:lpstr>2_Custom Design</vt:lpstr>
      <vt:lpstr>3_Custom Design</vt:lpstr>
      <vt:lpstr>4_Custom Design</vt:lpstr>
      <vt:lpstr>5_Custom Design</vt:lpstr>
      <vt:lpstr>3_Contents Slide Master</vt:lpstr>
      <vt:lpstr>4_Contents Slide Master</vt:lpstr>
      <vt:lpstr>think-cell Slide</vt:lpstr>
      <vt:lpstr>УСПЕШНЫЕ ПРИМЕРЫ ЛОКАЛИЗАЦИИ ТОВАРОВ </vt:lpstr>
      <vt:lpstr>УСПЕШНЫЕ ПРИМЕРЫ ЛОКАЛИЗАЦИИ ТОВАРОВ </vt:lpstr>
    </vt:vector>
  </TitlesOfParts>
  <Company>Karachaganak Petroleum Operating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KARACHAGANAK – CPC PARTNERSHIP:  HISTORY OF SUCCESS</dc:title>
  <dc:creator>Sekeyev, Issak</dc:creator>
  <cp:lastModifiedBy>Nurgaliyeva, Zhanna</cp:lastModifiedBy>
  <cp:revision>908</cp:revision>
  <dcterms:created xsi:type="dcterms:W3CDTF">2021-10-19T11:42:41Z</dcterms:created>
  <dcterms:modified xsi:type="dcterms:W3CDTF">2025-12-22T09:36:25Z</dcterms:modified>
</cp:coreProperties>
</file>