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media/image30.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19.jpg" ContentType="image/jpeg"/>
  <Override PartName="/ppt/media/image124.jpg" ContentType="image/jpe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2" r:id="rId1"/>
    <p:sldMasterId id="2147483856" r:id="rId2"/>
    <p:sldMasterId id="2147483899" r:id="rId3"/>
    <p:sldMasterId id="2147483911" r:id="rId4"/>
    <p:sldMasterId id="2147483920" r:id="rId5"/>
    <p:sldMasterId id="2147483930" r:id="rId6"/>
    <p:sldMasterId id="2147483938" r:id="rId7"/>
    <p:sldMasterId id="2147483956" r:id="rId8"/>
    <p:sldMasterId id="2147483966" r:id="rId9"/>
    <p:sldMasterId id="2147483975" r:id="rId10"/>
    <p:sldMasterId id="2147483984" r:id="rId11"/>
  </p:sldMasterIdLst>
  <p:notesMasterIdLst>
    <p:notesMasterId r:id="rId49"/>
  </p:notesMasterIdLst>
  <p:handoutMasterIdLst>
    <p:handoutMasterId r:id="rId50"/>
  </p:handoutMasterIdLst>
  <p:sldIdLst>
    <p:sldId id="465" r:id="rId12"/>
    <p:sldId id="2147472442" r:id="rId13"/>
    <p:sldId id="2147472443" r:id="rId14"/>
    <p:sldId id="2147471449" r:id="rId15"/>
    <p:sldId id="2147472449" r:id="rId16"/>
    <p:sldId id="471" r:id="rId17"/>
    <p:sldId id="2147471455" r:id="rId18"/>
    <p:sldId id="2147471456" r:id="rId19"/>
    <p:sldId id="2147471457" r:id="rId20"/>
    <p:sldId id="2147471458" r:id="rId21"/>
    <p:sldId id="2147471459" r:id="rId22"/>
    <p:sldId id="2147471460" r:id="rId23"/>
    <p:sldId id="2147471461" r:id="rId24"/>
    <p:sldId id="2147471462" r:id="rId25"/>
    <p:sldId id="2147471463" r:id="rId26"/>
    <p:sldId id="2147471488" r:id="rId27"/>
    <p:sldId id="468" r:id="rId28"/>
    <p:sldId id="2147472500" r:id="rId29"/>
    <p:sldId id="2147472501" r:id="rId30"/>
    <p:sldId id="2147472502" r:id="rId31"/>
    <p:sldId id="2147472503" r:id="rId32"/>
    <p:sldId id="2147471551" r:id="rId33"/>
    <p:sldId id="2147472504" r:id="rId34"/>
    <p:sldId id="2147472493" r:id="rId35"/>
    <p:sldId id="2147472494" r:id="rId36"/>
    <p:sldId id="2147472495" r:id="rId37"/>
    <p:sldId id="2147472496" r:id="rId38"/>
    <p:sldId id="2147472497" r:id="rId39"/>
    <p:sldId id="2147472498" r:id="rId40"/>
    <p:sldId id="515" r:id="rId41"/>
    <p:sldId id="496" r:id="rId42"/>
    <p:sldId id="497" r:id="rId43"/>
    <p:sldId id="2147472415" r:id="rId44"/>
    <p:sldId id="2147472418" r:id="rId45"/>
    <p:sldId id="2147472420" r:id="rId46"/>
    <p:sldId id="2147472441" r:id="rId47"/>
    <p:sldId id="214747244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PO" initials="SG" lastIdx="12" clrIdx="0">
    <p:extLst>
      <p:ext uri="{19B8F6BF-5375-455C-9EA6-DF929625EA0E}">
        <p15:presenceInfo xmlns:p15="http://schemas.microsoft.com/office/powerpoint/2012/main" userId="KPO" providerId="None"/>
      </p:ext>
    </p:extLst>
  </p:cmAuthor>
  <p:cmAuthor id="2" name="Kachayev, Konstantin" initials="KK" lastIdx="3" clrIdx="1">
    <p:extLst>
      <p:ext uri="{19B8F6BF-5375-455C-9EA6-DF929625EA0E}">
        <p15:presenceInfo xmlns:p15="http://schemas.microsoft.com/office/powerpoint/2012/main" userId="S::KachaK@kpo.kz::52e172a4-ca64-4656-8099-55c724099e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C1"/>
    <a:srgbClr val="008094"/>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7" autoAdjust="0"/>
    <p:restoredTop sz="94660"/>
  </p:normalViewPr>
  <p:slideViewPr>
    <p:cSldViewPr snapToGrid="0" showGuides="1">
      <p:cViewPr varScale="1">
        <p:scale>
          <a:sx n="121" d="100"/>
          <a:sy n="121" d="100"/>
        </p:scale>
        <p:origin x="126" y="282"/>
      </p:cViewPr>
      <p:guideLst>
        <p:guide orient="horz" pos="2160"/>
        <p:guide pos="3840"/>
      </p:guideLst>
    </p:cSldViewPr>
  </p:slideViewPr>
  <p:notesTextViewPr>
    <p:cViewPr>
      <p:scale>
        <a:sx n="1" d="1"/>
        <a:sy n="1" d="1"/>
      </p:scale>
      <p:origin x="0" y="0"/>
    </p:cViewPr>
  </p:notesTextViewPr>
  <p:notesViewPr>
    <p:cSldViewPr snapToGrid="0"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ata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iagrams/_rels/data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iagrams/_rels/data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ata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_rels/data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iagrams/_rels/data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iagrams/_rels/data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_rels/drawing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iagrams/_rels/drawing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Cable Design</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dirty="0">
              <a:solidFill>
                <a:schemeClr val="tx1"/>
              </a:solidFill>
            </a:rPr>
            <a:t>Cross-linked polyethylene core insulation, PVC sheath, galvanized round steel wire armour</a:t>
          </a:r>
          <a:r>
            <a:rPr lang="ru-RU" dirty="0">
              <a:solidFill>
                <a:schemeClr val="tx1"/>
              </a:solidFill>
            </a:rPr>
            <a:t>. </a:t>
          </a:r>
          <a:br>
            <a:rPr lang="ru-RU" dirty="0">
              <a:solidFill>
                <a:schemeClr val="tx1"/>
              </a:solidFill>
            </a:rPr>
          </a:br>
          <a:r>
            <a:rPr lang="en-US" dirty="0">
              <a:solidFill>
                <a:schemeClr val="tx1"/>
              </a:solidFill>
            </a:rPr>
            <a:t>A</a:t>
          </a:r>
          <a:r>
            <a:rPr lang="en-GB" dirty="0">
              <a:solidFill>
                <a:schemeClr val="tx1"/>
              </a:solidFill>
            </a:rPr>
            <a:t>bbreviation</a:t>
          </a:r>
          <a:r>
            <a:rPr lang="ru-RU" dirty="0">
              <a:solidFill>
                <a:schemeClr val="tx1"/>
              </a:solidFill>
            </a:rPr>
            <a:t> – </a:t>
          </a:r>
          <a:r>
            <a:rPr lang="en-US" dirty="0">
              <a:solidFill>
                <a:schemeClr val="tx1"/>
              </a:solidFill>
            </a:rPr>
            <a:t>Cu/XLPE/PVC/SWA/PVC</a:t>
          </a:r>
          <a:r>
            <a:rPr lang="ru-RU" dirty="0">
              <a:solidFill>
                <a:schemeClr val="tx1"/>
              </a:solidFill>
            </a:rPr>
            <a:t>.</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US" dirty="0">
              <a:solidFill>
                <a:schemeClr val="tx1"/>
              </a:solidFill>
            </a:rPr>
            <a:t>Conductors</a:t>
          </a:r>
          <a:r>
            <a:rPr lang="ru-RU" dirty="0">
              <a:solidFill>
                <a:schemeClr val="tx1"/>
              </a:solidFill>
            </a:rPr>
            <a:t>:</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dgm:spPr>
        <a:solidFill>
          <a:schemeClr val="accent1">
            <a:lumMod val="20000"/>
            <a:lumOff val="80000"/>
          </a:schemeClr>
        </a:solidFill>
      </dgm:spPr>
      <dgm:t>
        <a:bodyPr/>
        <a:lstStyle/>
        <a:p>
          <a:r>
            <a:rPr lang="en-US" dirty="0">
              <a:solidFill>
                <a:schemeClr val="tx1"/>
              </a:solidFill>
            </a:rPr>
            <a:t>Service condition</a:t>
          </a:r>
          <a:r>
            <a:rPr lang="ru-RU" dirty="0">
              <a:solidFill>
                <a:schemeClr val="tx1"/>
              </a:solidFill>
            </a:rPr>
            <a:t>:</a:t>
          </a:r>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en-US" dirty="0">
              <a:solidFill>
                <a:schemeClr val="tx1"/>
              </a:solidFill>
            </a:rPr>
            <a:t>Installation temperature up to </a:t>
          </a:r>
          <a:r>
            <a:rPr lang="ru-RU" dirty="0">
              <a:solidFill>
                <a:schemeClr val="tx1"/>
              </a:solidFill>
            </a:rPr>
            <a:t>-15</a:t>
          </a:r>
          <a:r>
            <a:rPr lang="ru-RU" baseline="30000" dirty="0">
              <a:solidFill>
                <a:schemeClr val="tx1"/>
              </a:solidFill>
            </a:rPr>
            <a:t>0</a:t>
          </a:r>
          <a:r>
            <a:rPr lang="ru-RU" dirty="0">
              <a:solidFill>
                <a:schemeClr val="tx1"/>
              </a:solidFill>
            </a:rPr>
            <a:t>С.</a:t>
          </a:r>
          <a:endParaRPr lang="en-GB" dirty="0">
            <a:solidFill>
              <a:schemeClr val="tx1"/>
            </a:solidFill>
          </a:endParaRP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r>
            <a:rPr lang="en-US" dirty="0">
              <a:solidFill>
                <a:schemeClr val="tx1"/>
              </a:solidFill>
            </a:rPr>
            <a:t>Operating temperature up to </a:t>
          </a:r>
          <a:r>
            <a:rPr lang="ru-RU" dirty="0">
              <a:solidFill>
                <a:schemeClr val="tx1"/>
              </a:solidFill>
            </a:rPr>
            <a:t>-40</a:t>
          </a:r>
          <a:r>
            <a:rPr lang="ru-RU" baseline="30000" dirty="0">
              <a:solidFill>
                <a:schemeClr val="tx1"/>
              </a:solidFill>
            </a:rPr>
            <a:t>0</a:t>
          </a:r>
          <a:r>
            <a:rPr lang="ru-RU" dirty="0">
              <a:solidFill>
                <a:schemeClr val="tx1"/>
              </a:solidFill>
            </a:rPr>
            <a:t>С.</a:t>
          </a:r>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b="0" i="0" dirty="0">
              <a:solidFill>
                <a:schemeClr val="tx1"/>
              </a:solidFill>
            </a:rPr>
            <a:t>Strands of annealed copper, round and profiled in cross-section</a:t>
          </a:r>
          <a:r>
            <a:rPr lang="ru-RU" dirty="0">
              <a:solidFill>
                <a:schemeClr val="tx1"/>
              </a:solidFill>
            </a:rPr>
            <a:t>.</a:t>
          </a:r>
          <a:endParaRPr lang="en-GB" dirty="0">
            <a:solidFill>
              <a:schemeClr val="tx1"/>
            </a:solidFill>
          </a:endParaRP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84F1611A-14E5-44BE-A284-ADDA6013EBFF}">
      <dgm:prSet phldrT="[Text]"/>
      <dgm:spPr>
        <a:solidFill>
          <a:schemeClr val="accent1">
            <a:lumMod val="20000"/>
            <a:lumOff val="80000"/>
          </a:schemeClr>
        </a:solidFill>
      </dgm:spPr>
      <dgm:t>
        <a:bodyPr/>
        <a:lstStyle/>
        <a:p>
          <a:r>
            <a:rPr lang="en-GB" b="0" i="0" dirty="0">
              <a:solidFill>
                <a:schemeClr val="tx1"/>
              </a:solidFill>
            </a:rPr>
            <a:t>The gaps between the wires must be filled with a non-hygroscopic filler.</a:t>
          </a:r>
          <a:endParaRPr lang="en-GB" dirty="0">
            <a:solidFill>
              <a:schemeClr val="tx1"/>
            </a:solidFill>
          </a:endParaRPr>
        </a:p>
      </dgm:t>
    </dgm:pt>
    <dgm:pt modelId="{FDE7B072-5D3B-43D8-9CFD-2DC5EB856A9E}" type="parTrans" cxnId="{A4124ABA-ACB7-4AB9-AE67-A907B84330D4}">
      <dgm:prSet/>
      <dgm:spPr/>
      <dgm:t>
        <a:bodyPr/>
        <a:lstStyle/>
        <a:p>
          <a:endParaRPr lang="en-GB"/>
        </a:p>
      </dgm:t>
    </dgm:pt>
    <dgm:pt modelId="{F8F43AF7-CA96-4224-85D7-6547A72B0853}" type="sibTrans" cxnId="{A4124ABA-ACB7-4AB9-AE67-A907B84330D4}">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451"/>
      <dgm:spPr/>
    </dgm:pt>
    <dgm:pt modelId="{76E2B3F6-76DB-4FC5-8672-9795C4B3BD92}" type="pres">
      <dgm:prSet presAssocID="{0C47DFB0-8854-4C96-A971-07812DA15D9A}" presName="img" presStyleLbl="fgImgPlace1" presStyleIdx="0" presStyleCnt="3" custLinFactNeighborY="20240"/>
      <dgm:spPr>
        <a:blipFill rotWithShape="1">
          <a:blip xmlns:r="http://schemas.openxmlformats.org/officeDocument/2006/relationships" r:embed="rId1"/>
          <a:srcRect/>
          <a:stretch>
            <a:fillRect/>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l="-4000" r="-4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0F0FB90E-8EFF-48B1-B49F-012B3FA85BA5}" srcId="{390DB6CF-8D2C-442C-8AA7-BC544D3AC149}" destId="{68150D5F-4123-4036-8C04-F93316A7F952}" srcOrd="1"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E32FFF77-2737-41B8-8EFB-6F967BFB2C2F}" type="presOf" srcId="{84F1611A-14E5-44BE-A284-ADDA6013EBFF}" destId="{8B4FCEC5-FA48-4B81-9CE2-C5CEEA1134F5}" srcOrd="0" destOrd="2" presId="urn:microsoft.com/office/officeart/2005/8/layout/vList4"/>
    <dgm:cxn modelId="{9933507F-1CA3-42F3-96A7-53B409DBAF3B}" type="presOf" srcId="{68150D5F-4123-4036-8C04-F93316A7F952}" destId="{3D9C40B6-4BC6-4C95-B521-B8DC2C1CC7CE}" srcOrd="0" destOrd="2" presId="urn:microsoft.com/office/officeart/2005/8/layout/vList4"/>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DA1F6FA3-139D-4E16-BEC9-BCCDBFF789F8}" type="presOf" srcId="{84F1611A-14E5-44BE-A284-ADDA6013EBFF}" destId="{60C805ED-3748-4BB8-A64B-ECA791B0D85D}" srcOrd="1" destOrd="2"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A4124ABA-ACB7-4AB9-AE67-A907B84330D4}" srcId="{CEA9E408-3209-4D2F-878F-78BA2CD3FAB5}" destId="{84F1611A-14E5-44BE-A284-ADDA6013EBFF}" srcOrd="1" destOrd="0" parTransId="{FDE7B072-5D3B-43D8-9CFD-2DC5EB856A9E}" sibTransId="{F8F43AF7-CA96-4224-85D7-6547A72B0853}"/>
    <dgm:cxn modelId="{6EE0C7CB-4602-445F-8C88-44783DC49D6E}" type="presOf" srcId="{CEA9E408-3209-4D2F-878F-78BA2CD3FAB5}" destId="{60C805ED-3748-4BB8-A64B-ECA791B0D85D}" srcOrd="1" destOrd="0"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1CADCDFB-552E-4A77-B0AC-907DF1EDD936}" type="presOf" srcId="{68150D5F-4123-4036-8C04-F93316A7F952}" destId="{51DF3E29-4BF5-4AD1-A527-AE45BD3880EE}" srcOrd="1" destOrd="2"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Cable Drum</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b="0" i="0" dirty="0">
              <a:solidFill>
                <a:schemeClr val="tx1"/>
              </a:solidFill>
            </a:rPr>
            <a:t>The drums should be wound with the largest possible continuous lengths of cables.</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D39C4063-243C-4694-89C6-DF9A88BEBD10}">
      <dgm:prSet phldrT="[Text]"/>
      <dgm:spPr>
        <a:solidFill>
          <a:schemeClr val="accent1">
            <a:lumMod val="20000"/>
            <a:lumOff val="80000"/>
          </a:schemeClr>
        </a:solidFill>
      </dgm:spPr>
      <dgm:t>
        <a:bodyPr/>
        <a:lstStyle/>
        <a:p>
          <a:r>
            <a:rPr lang="en-GB" dirty="0">
              <a:solidFill>
                <a:schemeClr val="tx1"/>
              </a:solidFill>
            </a:rPr>
            <a:t>The purchase order number, purchase order item number, drum number and stock code must be clearly marked</a:t>
          </a:r>
          <a:r>
            <a:rPr lang="ru-RU" dirty="0">
              <a:solidFill>
                <a:schemeClr val="tx1"/>
              </a:solidFill>
            </a:rPr>
            <a:t>.</a:t>
          </a:r>
          <a:endParaRPr lang="en-GB" dirty="0">
            <a:solidFill>
              <a:schemeClr val="tx1"/>
            </a:solidFill>
          </a:endParaRPr>
        </a:p>
      </dgm:t>
    </dgm:pt>
    <dgm:pt modelId="{E206F0A7-628A-4B9D-8694-93177263AF70}" type="parTrans" cxnId="{71BE6996-0A91-4B9D-9051-0C9EBC06B129}">
      <dgm:prSet/>
      <dgm:spPr/>
      <dgm:t>
        <a:bodyPr/>
        <a:lstStyle/>
        <a:p>
          <a:endParaRPr lang="en-GB"/>
        </a:p>
      </dgm:t>
    </dgm:pt>
    <dgm:pt modelId="{7D6868D2-0573-4B4F-BB78-E495E52B5952}" type="sibTrans" cxnId="{71BE6996-0A91-4B9D-9051-0C9EBC06B129}">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GB" b="0" i="0" dirty="0">
              <a:solidFill>
                <a:schemeClr val="tx1"/>
              </a:solidFill>
            </a:rPr>
            <a:t>Accompanying documentation</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US" dirty="0">
              <a:solidFill>
                <a:schemeClr val="tx1"/>
              </a:solidFill>
            </a:rPr>
            <a:t>Certificate of Origin</a:t>
          </a:r>
          <a:r>
            <a:rPr lang="ru-RU" dirty="0">
              <a:solidFill>
                <a:schemeClr val="tx1"/>
              </a:solidFill>
            </a:rPr>
            <a:t>.</a:t>
          </a:r>
          <a:endParaRPr lang="en-GB" dirty="0">
            <a:solidFill>
              <a:schemeClr val="tx1"/>
            </a:solidFill>
          </a:endParaRPr>
        </a:p>
      </dgm:t>
    </dgm:pt>
    <dgm:pt modelId="{BC013D62-1B06-4422-A9A6-D048871E3666}" type="parTrans" cxnId="{B932C46C-5DB8-4B05-A7D6-0F5AA138DE0C}">
      <dgm:prSet/>
      <dgm:spPr/>
      <dgm:t>
        <a:bodyPr/>
        <a:lstStyle/>
        <a:p>
          <a:endParaRPr lang="en-GB"/>
        </a:p>
      </dgm:t>
    </dgm:pt>
    <dgm:pt modelId="{5D05D4B3-9953-4882-99E6-6DF1D40C865E}" type="sibTrans" cxnId="{B932C46C-5DB8-4B05-A7D6-0F5AA138DE0C}">
      <dgm:prSet/>
      <dgm:spPr/>
      <dgm:t>
        <a:bodyPr/>
        <a:lstStyle/>
        <a:p>
          <a:endParaRPr lang="en-GB"/>
        </a:p>
      </dgm:t>
    </dgm:pt>
    <dgm:pt modelId="{20B86FE6-640E-4AFC-8C97-CD97FB375FA2}">
      <dgm:prSet phldrT="[Text]"/>
      <dgm:spPr>
        <a:solidFill>
          <a:schemeClr val="accent1">
            <a:lumMod val="20000"/>
            <a:lumOff val="80000"/>
          </a:schemeClr>
        </a:solidFill>
      </dgm:spPr>
      <dgm:t>
        <a:bodyPr/>
        <a:lstStyle/>
        <a:p>
          <a:r>
            <a:rPr lang="en-US" dirty="0">
              <a:solidFill>
                <a:schemeClr val="tx1"/>
              </a:solidFill>
            </a:rPr>
            <a:t>Cable Data Sheet</a:t>
          </a:r>
          <a:r>
            <a:rPr lang="ru-RU" dirty="0">
              <a:solidFill>
                <a:schemeClr val="tx1"/>
              </a:solidFill>
            </a:rPr>
            <a:t>.</a:t>
          </a:r>
          <a:endParaRPr lang="en-GB" dirty="0">
            <a:solidFill>
              <a:schemeClr val="tx1"/>
            </a:solidFill>
          </a:endParaRPr>
        </a:p>
      </dgm:t>
    </dgm:pt>
    <dgm:pt modelId="{38B847E9-D75B-4E5E-BC1C-AEF5B4CF96BB}" type="parTrans" cxnId="{7E9DB242-FA58-45C2-8DAB-124A1C188A43}">
      <dgm:prSet/>
      <dgm:spPr/>
      <dgm:t>
        <a:bodyPr/>
        <a:lstStyle/>
        <a:p>
          <a:endParaRPr lang="en-GB"/>
        </a:p>
      </dgm:t>
    </dgm:pt>
    <dgm:pt modelId="{F9AF0EFC-8B6B-4FA3-AEA8-79D5D6AA8D9A}" type="sibTrans" cxnId="{7E9DB242-FA58-45C2-8DAB-124A1C188A43}">
      <dgm:prSet/>
      <dgm:spPr/>
      <dgm:t>
        <a:bodyPr/>
        <a:lstStyle/>
        <a:p>
          <a:endParaRPr lang="en-GB"/>
        </a:p>
      </dgm:t>
    </dgm:pt>
    <dgm:pt modelId="{D3EC926E-E23D-405C-88D2-AC614928DD68}">
      <dgm:prSet phldrT="[Text]"/>
      <dgm:spPr>
        <a:solidFill>
          <a:schemeClr val="accent1">
            <a:lumMod val="20000"/>
            <a:lumOff val="80000"/>
          </a:schemeClr>
        </a:solidFill>
      </dgm:spPr>
      <dgm:t>
        <a:bodyPr/>
        <a:lstStyle/>
        <a:p>
          <a:r>
            <a:rPr lang="en-US" dirty="0">
              <a:solidFill>
                <a:schemeClr val="tx1"/>
              </a:solidFill>
            </a:rPr>
            <a:t>Cable test protocol</a:t>
          </a:r>
          <a:r>
            <a:rPr lang="ru-RU" dirty="0">
              <a:solidFill>
                <a:schemeClr val="tx1"/>
              </a:solidFill>
            </a:rPr>
            <a:t>.</a:t>
          </a:r>
          <a:endParaRPr lang="en-GB" dirty="0">
            <a:solidFill>
              <a:schemeClr val="tx1"/>
            </a:solidFill>
          </a:endParaRPr>
        </a:p>
      </dgm:t>
    </dgm:pt>
    <dgm:pt modelId="{A1B8E5DC-9FD1-4BF2-A8F7-F89C245F3F31}" type="parTrans" cxnId="{8058ABE0-7407-4944-9AA9-99F1381995C0}">
      <dgm:prSet/>
      <dgm:spPr/>
      <dgm:t>
        <a:bodyPr/>
        <a:lstStyle/>
        <a:p>
          <a:endParaRPr lang="en-GB"/>
        </a:p>
      </dgm:t>
    </dgm:pt>
    <dgm:pt modelId="{A671D2B8-102E-4186-A5C5-01C31D7B5628}" type="sibTrans" cxnId="{8058ABE0-7407-4944-9AA9-99F1381995C0}">
      <dgm:prSet/>
      <dgm:spPr/>
      <dgm:t>
        <a:bodyPr/>
        <a:lstStyle/>
        <a:p>
          <a:endParaRPr lang="en-GB"/>
        </a:p>
      </dgm:t>
    </dgm:pt>
    <dgm:pt modelId="{2CF6C8E2-668D-486C-8FE6-732A4348553A}">
      <dgm:prSet phldrT="[Text]"/>
      <dgm:spPr>
        <a:solidFill>
          <a:schemeClr val="accent1">
            <a:lumMod val="20000"/>
            <a:lumOff val="80000"/>
          </a:schemeClr>
        </a:solidFill>
      </dgm:spPr>
      <dgm:t>
        <a:bodyPr/>
        <a:lstStyle/>
        <a:p>
          <a:r>
            <a:rPr lang="en-US" dirty="0">
              <a:solidFill>
                <a:schemeClr val="tx1"/>
              </a:solidFill>
            </a:rPr>
            <a:t>Cable drums schedule in case of large order</a:t>
          </a:r>
          <a:r>
            <a:rPr lang="ru-RU" dirty="0">
              <a:solidFill>
                <a:schemeClr val="tx1"/>
              </a:solidFill>
            </a:rPr>
            <a:t>.</a:t>
          </a:r>
          <a:endParaRPr lang="en-GB" dirty="0">
            <a:solidFill>
              <a:schemeClr val="tx1"/>
            </a:solidFill>
          </a:endParaRPr>
        </a:p>
      </dgm:t>
    </dgm:pt>
    <dgm:pt modelId="{22C258AA-3EAC-4CEC-AD0E-AD7A86F8D1CD}" type="parTrans" cxnId="{D453DD8B-2564-4B2B-8460-489E9071FC88}">
      <dgm:prSet/>
      <dgm:spPr/>
      <dgm:t>
        <a:bodyPr/>
        <a:lstStyle/>
        <a:p>
          <a:endParaRPr lang="en-GB"/>
        </a:p>
      </dgm:t>
    </dgm:pt>
    <dgm:pt modelId="{9427C77D-767F-446E-8453-85785646CD02}" type="sibTrans" cxnId="{D453DD8B-2564-4B2B-8460-489E9071FC88}">
      <dgm:prSet/>
      <dgm:spPr/>
      <dgm:t>
        <a:bodyPr/>
        <a:lstStyle/>
        <a:p>
          <a:endParaRPr lang="en-GB"/>
        </a:p>
      </dgm:t>
    </dgm:pt>
    <dgm:pt modelId="{ECF4BF77-34D3-401C-B63C-8B622023A469}">
      <dgm:prSet phldrT="[Text]"/>
      <dgm:spPr>
        <a:solidFill>
          <a:schemeClr val="accent1">
            <a:lumMod val="20000"/>
            <a:lumOff val="80000"/>
          </a:schemeClr>
        </a:solidFill>
      </dgm:spPr>
      <dgm:t>
        <a:bodyPr/>
        <a:lstStyle/>
        <a:p>
          <a:endParaRPr lang="en-GB" dirty="0"/>
        </a:p>
      </dgm:t>
    </dgm:pt>
    <dgm:pt modelId="{FAC2D979-2A71-457C-83D2-290EEF937292}" type="parTrans" cxnId="{4EB60E2A-267D-4DD4-8E82-7D9CFE6FCBD4}">
      <dgm:prSet/>
      <dgm:spPr/>
      <dgm:t>
        <a:bodyPr/>
        <a:lstStyle/>
        <a:p>
          <a:endParaRPr lang="en-GB"/>
        </a:p>
      </dgm:t>
    </dgm:pt>
    <dgm:pt modelId="{99193227-2317-4228-AD24-CB0AD3768654}" type="sibTrans" cxnId="{4EB60E2A-267D-4DD4-8E82-7D9CFE6FCBD4}">
      <dgm:prSet/>
      <dgm:spPr/>
      <dgm:t>
        <a:bodyPr/>
        <a:lstStyle/>
        <a:p>
          <a:endParaRPr lang="en-GB"/>
        </a:p>
      </dgm:t>
    </dgm:pt>
    <dgm:pt modelId="{FC4D1472-32AE-4169-9C9F-6369C0BCB81A}">
      <dgm:prSet phldrT="[Text]"/>
      <dgm:spPr>
        <a:solidFill>
          <a:schemeClr val="accent1">
            <a:lumMod val="20000"/>
            <a:lumOff val="80000"/>
          </a:schemeClr>
        </a:solidFill>
      </dgm:spPr>
      <dgm:t>
        <a:bodyPr/>
        <a:lstStyle/>
        <a:p>
          <a:r>
            <a:rPr lang="en-GB" b="0" i="0" dirty="0">
              <a:solidFill>
                <a:schemeClr val="tx1"/>
              </a:solidFill>
            </a:rPr>
            <a:t>The ends of the cable must be sealed and preserved to the drum in such a way that both ends of the cable are accessible.</a:t>
          </a:r>
          <a:endParaRPr lang="en-GB" dirty="0">
            <a:solidFill>
              <a:schemeClr val="tx1"/>
            </a:solidFill>
          </a:endParaRPr>
        </a:p>
      </dgm:t>
    </dgm:pt>
    <dgm:pt modelId="{732EBDA3-A66F-4E56-963E-A063EBED0691}" type="parTrans" cxnId="{6A5CFD7F-ACA9-4829-B716-371CF7BAF2BB}">
      <dgm:prSet/>
      <dgm:spPr/>
      <dgm:t>
        <a:bodyPr/>
        <a:lstStyle/>
        <a:p>
          <a:endParaRPr lang="en-GB"/>
        </a:p>
      </dgm:t>
    </dgm:pt>
    <dgm:pt modelId="{CB408E58-9C55-4138-BD6D-C69094FCF3E6}" type="sibTrans" cxnId="{6A5CFD7F-ACA9-4829-B716-371CF7BAF2BB}">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2" custLinFactNeighborY="20451"/>
      <dgm:spPr/>
    </dgm:pt>
    <dgm:pt modelId="{76E2B3F6-76DB-4FC5-8672-9795C4B3BD92}" type="pres">
      <dgm:prSet presAssocID="{0C47DFB0-8854-4C96-A971-07812DA15D9A}" presName="img" presStyleLbl="fgImgPlace1" presStyleIdx="0" presStyleCnt="2" custScaleY="76691" custLinFactNeighborY="20240"/>
      <dgm:spPr>
        <a:blipFill rotWithShape="1">
          <a:blip xmlns:r="http://schemas.openxmlformats.org/officeDocument/2006/relationships" r:embed="rId1"/>
          <a:srcRect/>
          <a:stretch>
            <a:fillRect l="-2000" r="-2000"/>
          </a:stretch>
        </a:blipFill>
      </dgm:spPr>
    </dgm:pt>
    <dgm:pt modelId="{D407ABAB-A744-4E49-8992-F2DBA146A599}" type="pres">
      <dgm:prSet presAssocID="{0C47DFB0-8854-4C96-A971-07812DA15D9A}" presName="text" presStyleLbl="node1" presStyleIdx="0" presStyleCnt="2">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2" custScaleY="56829" custLinFactNeighborY="11076"/>
      <dgm:spPr/>
    </dgm:pt>
    <dgm:pt modelId="{F49F7C1E-DF71-491C-BAB0-0FE0B97D903E}" type="pres">
      <dgm:prSet presAssocID="{CEA9E408-3209-4D2F-878F-78BA2CD3FAB5}" presName="img" presStyleLbl="fgImgPlace1" presStyleIdx="1" presStyleCnt="2" custScaleY="50148" custLinFactNeighborX="-4932" custLinFactNeighborY="-162"/>
      <dgm:spPr>
        <a:blipFill rotWithShape="1">
          <a:blip xmlns:r="http://schemas.openxmlformats.org/officeDocument/2006/relationships" r:embed="rId2"/>
          <a:srcRect/>
          <a:stretch>
            <a:fillRect t="-25000" b="-25000"/>
          </a:stretch>
        </a:blipFill>
      </dgm:spPr>
    </dgm:pt>
    <dgm:pt modelId="{60C805ED-3748-4BB8-A64B-ECA791B0D85D}" type="pres">
      <dgm:prSet presAssocID="{CEA9E408-3209-4D2F-878F-78BA2CD3FAB5}" presName="text" presStyleLbl="node1" presStyleIdx="1" presStyleCnt="2">
        <dgm:presLayoutVars>
          <dgm:bulletEnabled val="1"/>
        </dgm:presLayoutVars>
      </dgm:prSet>
      <dgm:spPr/>
    </dgm:pt>
  </dgm:ptLst>
  <dgm:cxnLst>
    <dgm:cxn modelId="{9EAEA907-4649-4DA4-8E4A-B4628EE034B1}" type="presOf" srcId="{20B86FE6-640E-4AFC-8C97-CD97FB375FA2}" destId="{8B4FCEC5-FA48-4B81-9CE2-C5CEEA1134F5}" srcOrd="0" destOrd="2" presId="urn:microsoft.com/office/officeart/2005/8/layout/vList4"/>
    <dgm:cxn modelId="{1D95BF0A-FF26-43F9-B3D6-2030DF5F3B34}" type="presOf" srcId="{D3EC926E-E23D-405C-88D2-AC614928DD68}" destId="{60C805ED-3748-4BB8-A64B-ECA791B0D85D}" srcOrd="1" destOrd="3" presId="urn:microsoft.com/office/officeart/2005/8/layout/vList4"/>
    <dgm:cxn modelId="{54F63110-3794-4B4F-8790-C25198B3A63B}" srcId="{118FBACF-133D-43BA-9574-BA50994945B3}" destId="{CEA9E408-3209-4D2F-878F-78BA2CD3FAB5}" srcOrd="1" destOrd="0" parTransId="{8AF54483-7B36-45B2-816A-7098D5C47842}" sibTransId="{F433B412-3AAD-4DF0-9201-39D9E6673D1C}"/>
    <dgm:cxn modelId="{4EB60E2A-267D-4DD4-8E82-7D9CFE6FCBD4}" srcId="{0C47DFB0-8854-4C96-A971-07812DA15D9A}" destId="{ECF4BF77-34D3-401C-B63C-8B622023A469}" srcOrd="3" destOrd="0" parTransId="{FAC2D979-2A71-457C-83D2-290EEF937292}" sibTransId="{99193227-2317-4228-AD24-CB0AD3768654}"/>
    <dgm:cxn modelId="{2571772B-222A-4495-8434-FE9B47850368}" type="presOf" srcId="{ECF4BF77-34D3-401C-B63C-8B622023A469}" destId="{D407ABAB-A744-4E49-8992-F2DBA146A599}" srcOrd="1" destOrd="4" presId="urn:microsoft.com/office/officeart/2005/8/layout/vList4"/>
    <dgm:cxn modelId="{77976737-AE4D-4CA4-B014-10628EFE4D65}" type="presOf" srcId="{CEA9E408-3209-4D2F-878F-78BA2CD3FAB5}" destId="{8B4FCEC5-FA48-4B81-9CE2-C5CEEA1134F5}" srcOrd="0" destOrd="0" presId="urn:microsoft.com/office/officeart/2005/8/layout/vList4"/>
    <dgm:cxn modelId="{2A00B33B-239E-4D49-9801-1E539DA9A562}" type="presOf" srcId="{2CF6C8E2-668D-486C-8FE6-732A4348553A}" destId="{8B4FCEC5-FA48-4B81-9CE2-C5CEEA1134F5}" srcOrd="0" destOrd="4" presId="urn:microsoft.com/office/officeart/2005/8/layout/vList4"/>
    <dgm:cxn modelId="{8ED9803D-F2F8-4ADD-8B45-E5249FB43F7A}" type="presOf" srcId="{ECF4BF77-34D3-401C-B63C-8B622023A469}" destId="{E01C18BB-8CCD-4AE0-9300-A07A64DE40BD}" srcOrd="0" destOrd="4" presId="urn:microsoft.com/office/officeart/2005/8/layout/vList4"/>
    <dgm:cxn modelId="{E266C860-56C0-4785-8843-168E276B4421}" type="presOf" srcId="{118FBACF-133D-43BA-9574-BA50994945B3}" destId="{9761507F-69FB-402E-A0CB-833711EBC23D}" srcOrd="0" destOrd="0" presId="urn:microsoft.com/office/officeart/2005/8/layout/vList4"/>
    <dgm:cxn modelId="{20627362-7DCC-4FC7-A0EC-56F4D78F01F9}" type="presOf" srcId="{D39C4063-243C-4694-89C6-DF9A88BEBD10}" destId="{D407ABAB-A744-4E49-8992-F2DBA146A599}" srcOrd="1" destOrd="2" presId="urn:microsoft.com/office/officeart/2005/8/layout/vList4"/>
    <dgm:cxn modelId="{7E9DB242-FA58-45C2-8DAB-124A1C188A43}" srcId="{CEA9E408-3209-4D2F-878F-78BA2CD3FAB5}" destId="{20B86FE6-640E-4AFC-8C97-CD97FB375FA2}" srcOrd="1" destOrd="0" parTransId="{38B847E9-D75B-4E5E-BC1C-AEF5B4CF96BB}" sibTransId="{F9AF0EFC-8B6B-4FA3-AEA8-79D5D6AA8D9A}"/>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B932C46C-5DB8-4B05-A7D6-0F5AA138DE0C}" srcId="{CEA9E408-3209-4D2F-878F-78BA2CD3FAB5}" destId="{61F70910-3970-494B-86AC-75715CA131E6}" srcOrd="0" destOrd="0" parTransId="{BC013D62-1B06-4422-A9A6-D048871E3666}" sibTransId="{5D05D4B3-9953-4882-99E6-6DF1D40C865E}"/>
    <dgm:cxn modelId="{117B7D71-134D-428B-BA8A-5DE40DB2C873}" type="presOf" srcId="{61F70910-3970-494B-86AC-75715CA131E6}" destId="{8B4FCEC5-FA48-4B81-9CE2-C5CEEA1134F5}" srcOrd="0" destOrd="1" presId="urn:microsoft.com/office/officeart/2005/8/layout/vList4"/>
    <dgm:cxn modelId="{6A5CFD7F-ACA9-4829-B716-371CF7BAF2BB}" srcId="{0C47DFB0-8854-4C96-A971-07812DA15D9A}" destId="{FC4D1472-32AE-4169-9C9F-6369C0BCB81A}" srcOrd="2" destOrd="0" parTransId="{732EBDA3-A66F-4E56-963E-A063EBED0691}" sibTransId="{CB408E58-9C55-4138-BD6D-C69094FCF3E6}"/>
    <dgm:cxn modelId="{D453DD8B-2564-4B2B-8460-489E9071FC88}" srcId="{CEA9E408-3209-4D2F-878F-78BA2CD3FAB5}" destId="{2CF6C8E2-668D-486C-8FE6-732A4348553A}" srcOrd="3" destOrd="0" parTransId="{22C258AA-3EAC-4CEC-AD0E-AD7A86F8D1CD}" sibTransId="{9427C77D-767F-446E-8453-85785646CD02}"/>
    <dgm:cxn modelId="{E91C3E95-26C7-4E6B-B28E-43F06AE20688}" type="presOf" srcId="{D3EC926E-E23D-405C-88D2-AC614928DD68}" destId="{8B4FCEC5-FA48-4B81-9CE2-C5CEEA1134F5}" srcOrd="0" destOrd="3" presId="urn:microsoft.com/office/officeart/2005/8/layout/vList4"/>
    <dgm:cxn modelId="{71BE6996-0A91-4B9D-9051-0C9EBC06B129}" srcId="{0C47DFB0-8854-4C96-A971-07812DA15D9A}" destId="{D39C4063-243C-4694-89C6-DF9A88BEBD10}" srcOrd="1" destOrd="0" parTransId="{E206F0A7-628A-4B9D-8694-93177263AF70}" sibTransId="{7D6868D2-0573-4B4F-BB78-E495E52B5952}"/>
    <dgm:cxn modelId="{C73A8D9A-A222-4057-A28E-628D3E458A18}" type="presOf" srcId="{0C47DFB0-8854-4C96-A971-07812DA15D9A}" destId="{E01C18BB-8CCD-4AE0-9300-A07A64DE40BD}" srcOrd="0" destOrd="0" presId="urn:microsoft.com/office/officeart/2005/8/layout/vList4"/>
    <dgm:cxn modelId="{671FA99A-4B4E-48F7-AABC-203B1E28CA33}" type="presOf" srcId="{D39C4063-243C-4694-89C6-DF9A88BEBD10}" destId="{E01C18BB-8CCD-4AE0-9300-A07A64DE40BD}" srcOrd="0" destOrd="2" presId="urn:microsoft.com/office/officeart/2005/8/layout/vList4"/>
    <dgm:cxn modelId="{A8A15D9B-EB01-4AC0-B372-A1DB558A46CA}" type="presOf" srcId="{20B86FE6-640E-4AFC-8C97-CD97FB375FA2}" destId="{60C805ED-3748-4BB8-A64B-ECA791B0D85D}" srcOrd="1" destOrd="2" presId="urn:microsoft.com/office/officeart/2005/8/layout/vList4"/>
    <dgm:cxn modelId="{EFF2689D-3ED0-4C65-BE01-F915036D2B30}" type="presOf" srcId="{61F70910-3970-494B-86AC-75715CA131E6}" destId="{60C805ED-3748-4BB8-A64B-ECA791B0D85D}" srcOrd="1" destOrd="1" presId="urn:microsoft.com/office/officeart/2005/8/layout/vList4"/>
    <dgm:cxn modelId="{0110EF9F-8D32-40CE-9C13-A0692A5920E4}" type="presOf" srcId="{FC4D1472-32AE-4169-9C9F-6369C0BCB81A}" destId="{D407ABAB-A744-4E49-8992-F2DBA146A599}" srcOrd="1" destOrd="3" presId="urn:microsoft.com/office/officeart/2005/8/layout/vList4"/>
    <dgm:cxn modelId="{07000BB3-5162-483B-91A3-D8715581DDE2}" type="presOf" srcId="{6328D9DC-DD9E-47DA-82F2-5B43909DC98E}" destId="{D407ABAB-A744-4E49-8992-F2DBA146A599}" srcOrd="1" destOrd="1" presId="urn:microsoft.com/office/officeart/2005/8/layout/vList4"/>
    <dgm:cxn modelId="{5FCB8FB8-89C1-4B2A-8FAD-5D288A7598BC}" type="presOf" srcId="{FC4D1472-32AE-4169-9C9F-6369C0BCB81A}" destId="{E01C18BB-8CCD-4AE0-9300-A07A64DE40BD}" srcOrd="0" destOrd="3" presId="urn:microsoft.com/office/officeart/2005/8/layout/vList4"/>
    <dgm:cxn modelId="{6EE0C7CB-4602-445F-8C88-44783DC49D6E}" type="presOf" srcId="{CEA9E408-3209-4D2F-878F-78BA2CD3FAB5}" destId="{60C805ED-3748-4BB8-A64B-ECA791B0D85D}" srcOrd="1" destOrd="0" presId="urn:microsoft.com/office/officeart/2005/8/layout/vList4"/>
    <dgm:cxn modelId="{8058ABE0-7407-4944-9AA9-99F1381995C0}" srcId="{CEA9E408-3209-4D2F-878F-78BA2CD3FAB5}" destId="{D3EC926E-E23D-405C-88D2-AC614928DD68}" srcOrd="2" destOrd="0" parTransId="{A1B8E5DC-9FD1-4BF2-A8F7-F89C245F3F31}" sibTransId="{A671D2B8-102E-4186-A5C5-01C31D7B5628}"/>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8666DAF8-F2BA-40C0-8527-E8FE0EBEE7A8}" type="presOf" srcId="{2CF6C8E2-668D-486C-8FE6-732A4348553A}" destId="{60C805ED-3748-4BB8-A64B-ECA791B0D85D}" srcOrd="1" destOrd="4"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Material</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dirty="0">
              <a:solidFill>
                <a:schemeClr val="tx1"/>
              </a:solidFill>
            </a:rPr>
            <a:t>Low-temperature steel grade S355J2G3, mild steel with silicon filler is also allowed upon approval.</a:t>
          </a: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D39C4063-243C-4694-89C6-DF9A88BEBD10}">
      <dgm:prSet phldrT="[Text]"/>
      <dgm:spPr>
        <a:solidFill>
          <a:schemeClr val="accent1">
            <a:lumMod val="20000"/>
            <a:lumOff val="80000"/>
          </a:schemeClr>
        </a:solidFill>
      </dgm:spPr>
      <dgm:t>
        <a:bodyPr/>
        <a:lstStyle/>
        <a:p>
          <a:r>
            <a:rPr lang="en-GB" dirty="0">
              <a:solidFill>
                <a:schemeClr val="tx1"/>
              </a:solidFill>
            </a:rPr>
            <a:t>Hot dip galvanized steel with a minimum galvanization thickness of 40 microns</a:t>
          </a:r>
          <a:r>
            <a:rPr lang="ru-RU" dirty="0">
              <a:solidFill>
                <a:schemeClr val="tx1"/>
              </a:solidFill>
            </a:rPr>
            <a:t>.</a:t>
          </a:r>
          <a:endParaRPr lang="en-GB" dirty="0">
            <a:solidFill>
              <a:schemeClr val="tx1"/>
            </a:solidFill>
          </a:endParaRPr>
        </a:p>
      </dgm:t>
    </dgm:pt>
    <dgm:pt modelId="{E206F0A7-628A-4B9D-8694-93177263AF70}" type="parTrans" cxnId="{71BE6996-0A91-4B9D-9051-0C9EBC06B129}">
      <dgm:prSet/>
      <dgm:spPr/>
      <dgm:t>
        <a:bodyPr/>
        <a:lstStyle/>
        <a:p>
          <a:endParaRPr lang="en-GB"/>
        </a:p>
      </dgm:t>
    </dgm:pt>
    <dgm:pt modelId="{7D6868D2-0573-4B4F-BB78-E495E52B5952}" type="sibTrans" cxnId="{71BE6996-0A91-4B9D-9051-0C9EBC06B129}">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US" dirty="0">
              <a:solidFill>
                <a:schemeClr val="tx1"/>
              </a:solidFill>
            </a:rPr>
            <a:t>Service Condition</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dirty="0">
              <a:solidFill>
                <a:schemeClr val="tx1"/>
              </a:solidFill>
            </a:rPr>
            <a:t>Cable trays and ladders, as well as their accessories, must be designed for outdoor use at temperatures from -40</a:t>
          </a:r>
          <a:r>
            <a:rPr lang="en-US" dirty="0">
              <a:solidFill>
                <a:schemeClr val="tx1"/>
              </a:solidFill>
            </a:rPr>
            <a:t>°</a:t>
          </a:r>
          <a:r>
            <a:rPr lang="en-GB" dirty="0">
              <a:solidFill>
                <a:schemeClr val="tx1"/>
              </a:solidFill>
            </a:rPr>
            <a:t>C to +45</a:t>
          </a:r>
          <a:r>
            <a:rPr lang="en-US" dirty="0">
              <a:solidFill>
                <a:schemeClr val="tx1"/>
              </a:solidFill>
            </a:rPr>
            <a:t>°</a:t>
          </a:r>
          <a:r>
            <a:rPr lang="en-GB" dirty="0">
              <a:solidFill>
                <a:schemeClr val="tx1"/>
              </a:solidFill>
            </a:rPr>
            <a:t>C</a:t>
          </a:r>
          <a:r>
            <a:rPr lang="ru-RU" dirty="0">
              <a:solidFill>
                <a:schemeClr val="tx1"/>
              </a:solidFill>
            </a:rPr>
            <a:t>.</a:t>
          </a:r>
          <a:endParaRPr lang="en-GB" dirty="0">
            <a:solidFill>
              <a:schemeClr val="tx1"/>
            </a:solidFill>
          </a:endParaRPr>
        </a:p>
      </dgm:t>
    </dgm:pt>
    <dgm:pt modelId="{BC013D62-1B06-4422-A9A6-D048871E3666}" type="parTrans" cxnId="{B932C46C-5DB8-4B05-A7D6-0F5AA138DE0C}">
      <dgm:prSet/>
      <dgm:spPr/>
      <dgm:t>
        <a:bodyPr/>
        <a:lstStyle/>
        <a:p>
          <a:endParaRPr lang="en-GB"/>
        </a:p>
      </dgm:t>
    </dgm:pt>
    <dgm:pt modelId="{5D05D4B3-9953-4882-99E6-6DF1D40C865E}" type="sibTrans" cxnId="{B932C46C-5DB8-4B05-A7D6-0F5AA138DE0C}">
      <dgm:prSet/>
      <dgm:spPr/>
      <dgm:t>
        <a:bodyPr/>
        <a:lstStyle/>
        <a:p>
          <a:endParaRPr lang="en-GB"/>
        </a:p>
      </dgm:t>
    </dgm:pt>
    <dgm:pt modelId="{83FCE0BD-8D12-4AF0-A471-2B86210096E5}">
      <dgm:prSet phldrT="[Text]"/>
      <dgm:spPr>
        <a:solidFill>
          <a:schemeClr val="accent1">
            <a:lumMod val="20000"/>
            <a:lumOff val="80000"/>
          </a:schemeClr>
        </a:solidFill>
      </dgm:spPr>
      <dgm:t>
        <a:bodyPr/>
        <a:lstStyle/>
        <a:p>
          <a:r>
            <a:rPr lang="en-GB" b="0" i="0" dirty="0">
              <a:solidFill>
                <a:schemeClr val="tx1"/>
              </a:solidFill>
            </a:rPr>
            <a:t>Estimated service life of at least 20 years</a:t>
          </a:r>
          <a:r>
            <a:rPr lang="ru-RU" dirty="0">
              <a:solidFill>
                <a:schemeClr val="tx1"/>
              </a:solidFill>
            </a:rPr>
            <a:t>.</a:t>
          </a:r>
          <a:endParaRPr lang="en-GB" dirty="0">
            <a:solidFill>
              <a:schemeClr val="tx1"/>
            </a:solidFill>
          </a:endParaRPr>
        </a:p>
      </dgm:t>
    </dgm:pt>
    <dgm:pt modelId="{E8133C11-C6D2-4011-9EF8-847D82648265}" type="parTrans" cxnId="{0319496F-DDF7-4CE0-9AAF-6EB7379C12ED}">
      <dgm:prSet/>
      <dgm:spPr/>
      <dgm:t>
        <a:bodyPr/>
        <a:lstStyle/>
        <a:p>
          <a:endParaRPr lang="en-GB"/>
        </a:p>
      </dgm:t>
    </dgm:pt>
    <dgm:pt modelId="{4E78A6FD-63F9-43D9-A091-F8B8D652E514}" type="sibTrans" cxnId="{0319496F-DDF7-4CE0-9AAF-6EB7379C12ED}">
      <dgm:prSet/>
      <dgm:spPr/>
      <dgm:t>
        <a:bodyPr/>
        <a:lstStyle/>
        <a:p>
          <a:endParaRPr lang="en-GB"/>
        </a:p>
      </dgm:t>
    </dgm:pt>
    <dgm:pt modelId="{F8A116FD-C834-4314-AD7D-52D1E4900A2F}">
      <dgm:prSet phldrT="[Text]"/>
      <dgm:spPr>
        <a:solidFill>
          <a:schemeClr val="accent1">
            <a:lumMod val="20000"/>
            <a:lumOff val="80000"/>
          </a:schemeClr>
        </a:solidFill>
      </dgm:spPr>
      <dgm:t>
        <a:bodyPr/>
        <a:lstStyle/>
        <a:p>
          <a:r>
            <a:rPr lang="en-GB" dirty="0">
              <a:solidFill>
                <a:schemeClr val="tx1"/>
              </a:solidFill>
            </a:rPr>
            <a:t>The minimum thickness of steel must be at least 1.5 mm.</a:t>
          </a:r>
        </a:p>
      </dgm:t>
    </dgm:pt>
    <dgm:pt modelId="{7FE7435F-3CC7-459E-B406-175F1547DE57}" type="parTrans" cxnId="{09B88AA7-FB51-4025-B450-7A3AA36F7022}">
      <dgm:prSet/>
      <dgm:spPr/>
      <dgm:t>
        <a:bodyPr/>
        <a:lstStyle/>
        <a:p>
          <a:endParaRPr lang="en-GB"/>
        </a:p>
      </dgm:t>
    </dgm:pt>
    <dgm:pt modelId="{5F7DA5EF-7354-42D7-8B08-474AC1E8B077}" type="sibTrans" cxnId="{09B88AA7-FB51-4025-B450-7A3AA36F7022}">
      <dgm:prSet/>
      <dgm:spPr/>
      <dgm:t>
        <a:bodyPr/>
        <a:lstStyle/>
        <a:p>
          <a:endParaRPr lang="en-GB"/>
        </a:p>
      </dgm:t>
    </dgm:pt>
    <dgm:pt modelId="{189BA1E7-8A31-4C4C-8B94-A4D2C8357D70}">
      <dgm:prSet phldrT="[Text]"/>
      <dgm:spPr>
        <a:solidFill>
          <a:schemeClr val="accent1">
            <a:lumMod val="20000"/>
            <a:lumOff val="80000"/>
          </a:schemeClr>
        </a:solidFill>
      </dgm:spPr>
      <dgm:t>
        <a:bodyPr/>
        <a:lstStyle/>
        <a:p>
          <a:r>
            <a:rPr lang="en-GB" b="0" i="0" dirty="0">
              <a:solidFill>
                <a:schemeClr val="tx1"/>
              </a:solidFill>
            </a:rPr>
            <a:t>The material must be resistant to the following atmospheres:</a:t>
          </a:r>
          <a:r>
            <a:rPr lang="ru-RU" dirty="0">
              <a:solidFill>
                <a:schemeClr val="tx1"/>
              </a:solidFill>
            </a:rPr>
            <a:t>:</a:t>
          </a:r>
          <a:br>
            <a:rPr lang="ru-RU" dirty="0">
              <a:solidFill>
                <a:schemeClr val="tx1"/>
              </a:solidFill>
            </a:rPr>
          </a:br>
          <a:r>
            <a:rPr lang="ru-RU" dirty="0">
              <a:solidFill>
                <a:schemeClr val="tx1"/>
              </a:solidFill>
            </a:rPr>
            <a:t>- </a:t>
          </a:r>
          <a:r>
            <a:rPr lang="en-GB" b="0" i="0" dirty="0">
              <a:solidFill>
                <a:schemeClr val="tx1"/>
              </a:solidFill>
            </a:rPr>
            <a:t>sulphur oxide SO2 content – ​​0.5 mg/m³</a:t>
          </a:r>
          <a:br>
            <a:rPr lang="en-US" dirty="0">
              <a:solidFill>
                <a:schemeClr val="tx1"/>
              </a:solidFill>
            </a:rPr>
          </a:br>
          <a:r>
            <a:rPr lang="en-US" dirty="0">
              <a:solidFill>
                <a:schemeClr val="tx1"/>
              </a:solidFill>
            </a:rPr>
            <a:t>- </a:t>
          </a:r>
          <a:r>
            <a:rPr lang="pt-BR" b="0" i="0" dirty="0">
              <a:solidFill>
                <a:schemeClr val="tx1"/>
              </a:solidFill>
            </a:rPr>
            <a:t>hydrogen sulfide content H2S – 0.008 mg/m³</a:t>
          </a:r>
          <a:br>
            <a:rPr lang="ru-RU" dirty="0">
              <a:solidFill>
                <a:schemeClr val="tx1"/>
              </a:solidFill>
            </a:rPr>
          </a:br>
          <a:endParaRPr lang="en-GB" dirty="0">
            <a:solidFill>
              <a:schemeClr val="tx1"/>
            </a:solidFill>
          </a:endParaRPr>
        </a:p>
      </dgm:t>
    </dgm:pt>
    <dgm:pt modelId="{D2EAE849-1528-4A1C-8556-D87923BBA312}" type="parTrans" cxnId="{2B392569-856B-4FCC-B4CD-F1A5F3CF0078}">
      <dgm:prSet/>
      <dgm:spPr/>
      <dgm:t>
        <a:bodyPr/>
        <a:lstStyle/>
        <a:p>
          <a:endParaRPr lang="en-GB"/>
        </a:p>
      </dgm:t>
    </dgm:pt>
    <dgm:pt modelId="{032CE914-597E-41A2-9744-47A50DE8D49B}" type="sibTrans" cxnId="{2B392569-856B-4FCC-B4CD-F1A5F3CF0078}">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2" custLinFactNeighborY="20451"/>
      <dgm:spPr/>
    </dgm:pt>
    <dgm:pt modelId="{76E2B3F6-76DB-4FC5-8672-9795C4B3BD92}" type="pres">
      <dgm:prSet presAssocID="{0C47DFB0-8854-4C96-A971-07812DA15D9A}" presName="img" presStyleLbl="fgImgPlace1" presStyleIdx="0" presStyleCnt="2" custScaleY="78701" custLinFactNeighborY="20240"/>
      <dgm:spPr>
        <a:blipFill rotWithShape="1">
          <a:blip xmlns:r="http://schemas.openxmlformats.org/officeDocument/2006/relationships" r:embed="rId1"/>
          <a:srcRect/>
          <a:stretch>
            <a:fillRect l="-3000" r="-3000"/>
          </a:stretch>
        </a:blipFill>
      </dgm:spPr>
    </dgm:pt>
    <dgm:pt modelId="{D407ABAB-A744-4E49-8992-F2DBA146A599}" type="pres">
      <dgm:prSet presAssocID="{0C47DFB0-8854-4C96-A971-07812DA15D9A}" presName="text" presStyleLbl="node1" presStyleIdx="0" presStyleCnt="2">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2" custLinFactNeighborY="11076"/>
      <dgm:spPr/>
    </dgm:pt>
    <dgm:pt modelId="{F49F7C1E-DF71-491C-BAB0-0FE0B97D903E}" type="pres">
      <dgm:prSet presAssocID="{CEA9E408-3209-4D2F-878F-78BA2CD3FAB5}" presName="img" presStyleLbl="fgImgPlace1" presStyleIdx="1" presStyleCnt="2" custScaleY="76885" custLinFactNeighborX="-4932" custLinFactNeighborY="-3697"/>
      <dgm:spPr>
        <a:blipFill rotWithShape="1">
          <a:blip xmlns:r="http://schemas.openxmlformats.org/officeDocument/2006/relationships" r:embed="rId2"/>
          <a:srcRect/>
          <a:stretch>
            <a:fillRect l="-15000" r="-15000"/>
          </a:stretch>
        </a:blipFill>
      </dgm:spPr>
    </dgm:pt>
    <dgm:pt modelId="{60C805ED-3748-4BB8-A64B-ECA791B0D85D}" type="pres">
      <dgm:prSet presAssocID="{CEA9E408-3209-4D2F-878F-78BA2CD3FAB5}" presName="text" presStyleLbl="node1" presStyleIdx="1" presStyleCnt="2">
        <dgm:presLayoutVars>
          <dgm:bulletEnabled val="1"/>
        </dgm:presLayoutVars>
      </dgm:prSet>
      <dgm:spPr/>
    </dgm:pt>
  </dgm:ptLst>
  <dgm:cxnLst>
    <dgm:cxn modelId="{02FA4403-57D0-4B1B-A833-3025C20E7F88}" type="presOf" srcId="{F8A116FD-C834-4314-AD7D-52D1E4900A2F}" destId="{E01C18BB-8CCD-4AE0-9300-A07A64DE40BD}" srcOrd="0" destOrd="2" presId="urn:microsoft.com/office/officeart/2005/8/layout/vList4"/>
    <dgm:cxn modelId="{54F63110-3794-4B4F-8790-C25198B3A63B}" srcId="{118FBACF-133D-43BA-9574-BA50994945B3}" destId="{CEA9E408-3209-4D2F-878F-78BA2CD3FAB5}" srcOrd="1" destOrd="0" parTransId="{8AF54483-7B36-45B2-816A-7098D5C47842}" sibTransId="{F433B412-3AAD-4DF0-9201-39D9E6673D1C}"/>
    <dgm:cxn modelId="{66D19410-733C-45CD-AB24-F9DD84BF5FBC}" type="presOf" srcId="{83FCE0BD-8D12-4AF0-A471-2B86210096E5}" destId="{8B4FCEC5-FA48-4B81-9CE2-C5CEEA1134F5}" srcOrd="0" destOrd="2" presId="urn:microsoft.com/office/officeart/2005/8/layout/vList4"/>
    <dgm:cxn modelId="{E88D522B-4FB7-4E51-9941-20CAA10889CC}" type="presOf" srcId="{189BA1E7-8A31-4C4C-8B94-A4D2C8357D70}" destId="{60C805ED-3748-4BB8-A64B-ECA791B0D85D}" srcOrd="1" destOrd="3" presId="urn:microsoft.com/office/officeart/2005/8/layout/vList4"/>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20627362-7DCC-4FC7-A0EC-56F4D78F01F9}" type="presOf" srcId="{D39C4063-243C-4694-89C6-DF9A88BEBD10}" destId="{D407ABAB-A744-4E49-8992-F2DBA146A599}" srcOrd="1" destOrd="3"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2B392569-856B-4FCC-B4CD-F1A5F3CF0078}" srcId="{CEA9E408-3209-4D2F-878F-78BA2CD3FAB5}" destId="{189BA1E7-8A31-4C4C-8B94-A4D2C8357D70}" srcOrd="2" destOrd="0" parTransId="{D2EAE849-1528-4A1C-8556-D87923BBA312}" sibTransId="{032CE914-597E-41A2-9744-47A50DE8D49B}"/>
    <dgm:cxn modelId="{B932C46C-5DB8-4B05-A7D6-0F5AA138DE0C}" srcId="{CEA9E408-3209-4D2F-878F-78BA2CD3FAB5}" destId="{61F70910-3970-494B-86AC-75715CA131E6}" srcOrd="0" destOrd="0" parTransId="{BC013D62-1B06-4422-A9A6-D048871E3666}" sibTransId="{5D05D4B3-9953-4882-99E6-6DF1D40C865E}"/>
    <dgm:cxn modelId="{0C36EB4E-1D13-46B6-8279-0E233B1C0279}" type="presOf" srcId="{F8A116FD-C834-4314-AD7D-52D1E4900A2F}" destId="{D407ABAB-A744-4E49-8992-F2DBA146A599}" srcOrd="1" destOrd="2" presId="urn:microsoft.com/office/officeart/2005/8/layout/vList4"/>
    <dgm:cxn modelId="{0319496F-DDF7-4CE0-9AAF-6EB7379C12ED}" srcId="{CEA9E408-3209-4D2F-878F-78BA2CD3FAB5}" destId="{83FCE0BD-8D12-4AF0-A471-2B86210096E5}" srcOrd="1" destOrd="0" parTransId="{E8133C11-C6D2-4011-9EF8-847D82648265}" sibTransId="{4E78A6FD-63F9-43D9-A091-F8B8D652E514}"/>
    <dgm:cxn modelId="{117B7D71-134D-428B-BA8A-5DE40DB2C873}" type="presOf" srcId="{61F70910-3970-494B-86AC-75715CA131E6}" destId="{8B4FCEC5-FA48-4B81-9CE2-C5CEEA1134F5}" srcOrd="0" destOrd="1" presId="urn:microsoft.com/office/officeart/2005/8/layout/vList4"/>
    <dgm:cxn modelId="{F933578F-453A-41F1-845D-E14702A1ED00}" type="presOf" srcId="{189BA1E7-8A31-4C4C-8B94-A4D2C8357D70}" destId="{8B4FCEC5-FA48-4B81-9CE2-C5CEEA1134F5}" srcOrd="0" destOrd="3" presId="urn:microsoft.com/office/officeart/2005/8/layout/vList4"/>
    <dgm:cxn modelId="{71BE6996-0A91-4B9D-9051-0C9EBC06B129}" srcId="{0C47DFB0-8854-4C96-A971-07812DA15D9A}" destId="{D39C4063-243C-4694-89C6-DF9A88BEBD10}" srcOrd="2" destOrd="0" parTransId="{E206F0A7-628A-4B9D-8694-93177263AF70}" sibTransId="{7D6868D2-0573-4B4F-BB78-E495E52B5952}"/>
    <dgm:cxn modelId="{C73A8D9A-A222-4057-A28E-628D3E458A18}" type="presOf" srcId="{0C47DFB0-8854-4C96-A971-07812DA15D9A}" destId="{E01C18BB-8CCD-4AE0-9300-A07A64DE40BD}" srcOrd="0" destOrd="0" presId="urn:microsoft.com/office/officeart/2005/8/layout/vList4"/>
    <dgm:cxn modelId="{671FA99A-4B4E-48F7-AABC-203B1E28CA33}" type="presOf" srcId="{D39C4063-243C-4694-89C6-DF9A88BEBD10}" destId="{E01C18BB-8CCD-4AE0-9300-A07A64DE40BD}" srcOrd="0" destOrd="3" presId="urn:microsoft.com/office/officeart/2005/8/layout/vList4"/>
    <dgm:cxn modelId="{EFF2689D-3ED0-4C65-BE01-F915036D2B30}" type="presOf" srcId="{61F70910-3970-494B-86AC-75715CA131E6}" destId="{60C805ED-3748-4BB8-A64B-ECA791B0D85D}" srcOrd="1" destOrd="1" presId="urn:microsoft.com/office/officeart/2005/8/layout/vList4"/>
    <dgm:cxn modelId="{09B88AA7-FB51-4025-B450-7A3AA36F7022}" srcId="{0C47DFB0-8854-4C96-A971-07812DA15D9A}" destId="{F8A116FD-C834-4314-AD7D-52D1E4900A2F}" srcOrd="1" destOrd="0" parTransId="{7FE7435F-3CC7-459E-B406-175F1547DE57}" sibTransId="{5F7DA5EF-7354-42D7-8B08-474AC1E8B077}"/>
    <dgm:cxn modelId="{07000BB3-5162-483B-91A3-D8715581DDE2}" type="presOf" srcId="{6328D9DC-DD9E-47DA-82F2-5B43909DC98E}" destId="{D407ABAB-A744-4E49-8992-F2DBA146A599}" srcOrd="1" destOrd="1" presId="urn:microsoft.com/office/officeart/2005/8/layout/vList4"/>
    <dgm:cxn modelId="{D0D46EBF-8BDE-4E19-97AD-B7A6037F7AD1}" type="presOf" srcId="{83FCE0BD-8D12-4AF0-A471-2B86210096E5}" destId="{60C805ED-3748-4BB8-A64B-ECA791B0D85D}" srcOrd="1" destOrd="2" presId="urn:microsoft.com/office/officeart/2005/8/layout/vList4"/>
    <dgm:cxn modelId="{6EE0C7CB-4602-445F-8C88-44783DC49D6E}" type="presOf" srcId="{CEA9E408-3209-4D2F-878F-78BA2CD3FAB5}" destId="{60C805ED-3748-4BB8-A64B-ECA791B0D85D}" srcOrd="1" destOrd="0"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Material</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b="0" i="0" dirty="0">
              <a:solidFill>
                <a:schemeClr val="tx1"/>
              </a:solidFill>
            </a:rPr>
            <a:t>Nickel plated brass, optional stainless steel</a:t>
          </a:r>
          <a:r>
            <a:rPr lang="ru-RU" dirty="0">
              <a:solidFill>
                <a:schemeClr val="tx1"/>
              </a:solidFill>
            </a:rPr>
            <a:t>. </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US" dirty="0">
              <a:solidFill>
                <a:schemeClr val="tx1"/>
              </a:solidFill>
            </a:rPr>
            <a:t>Cable Gland Design</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b="0" i="0" dirty="0">
              <a:solidFill>
                <a:schemeClr val="tx1"/>
              </a:solidFill>
            </a:rPr>
            <a:t>Explosion-proof design Ex-e, Ex-d, IP66 complete with lock nut, earth ring, IP washer and serrated washer</a:t>
          </a:r>
          <a:r>
            <a:rPr lang="en-US" dirty="0">
              <a:solidFill>
                <a:schemeClr val="tx1"/>
              </a:solidFill>
            </a:rPr>
            <a:t>.</a:t>
          </a:r>
          <a:endParaRPr lang="en-GB" dirty="0">
            <a:solidFill>
              <a:schemeClr val="tx1"/>
            </a:solidFill>
          </a:endParaRPr>
        </a:p>
      </dgm:t>
    </dgm:pt>
    <dgm:pt modelId="{BC013D62-1B06-4422-A9A6-D048871E3666}" type="parTrans" cxnId="{B932C46C-5DB8-4B05-A7D6-0F5AA138DE0C}">
      <dgm:prSet/>
      <dgm:spPr/>
      <dgm:t>
        <a:bodyPr/>
        <a:lstStyle/>
        <a:p>
          <a:endParaRPr lang="en-GB"/>
        </a:p>
      </dgm:t>
    </dgm:pt>
    <dgm:pt modelId="{5D05D4B3-9953-4882-99E6-6DF1D40C865E}" type="sibTrans" cxnId="{B932C46C-5DB8-4B05-A7D6-0F5AA138DE0C}">
      <dgm:prSet/>
      <dgm:spPr/>
      <dgm:t>
        <a:bodyPr/>
        <a:lstStyle/>
        <a:p>
          <a:endParaRPr lang="en-GB"/>
        </a:p>
      </dgm:t>
    </dgm:pt>
    <dgm:pt modelId="{390DB6CF-8D2C-442C-8AA7-BC544D3AC149}">
      <dgm:prSet phldrT="[Text]"/>
      <dgm:spPr>
        <a:solidFill>
          <a:schemeClr val="accent1">
            <a:lumMod val="20000"/>
            <a:lumOff val="80000"/>
          </a:schemeClr>
        </a:solidFill>
      </dgm:spPr>
      <dgm:t>
        <a:bodyPr/>
        <a:lstStyle/>
        <a:p>
          <a:r>
            <a:rPr lang="en-GB" b="0" i="0" dirty="0">
              <a:solidFill>
                <a:schemeClr val="tx1"/>
              </a:solidFill>
            </a:rPr>
            <a:t>Installation and operation:</a:t>
          </a:r>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68150D5F-4123-4036-8C04-F93316A7F952}">
      <dgm:prSet phldrT="[Text]"/>
      <dgm:spPr>
        <a:solidFill>
          <a:schemeClr val="accent1">
            <a:lumMod val="20000"/>
            <a:lumOff val="80000"/>
          </a:schemeClr>
        </a:solidFill>
      </dgm:spPr>
      <dgm:t>
        <a:bodyPr/>
        <a:lstStyle/>
        <a:p>
          <a:r>
            <a:rPr lang="en-GB" b="0" i="0" dirty="0">
              <a:solidFill>
                <a:schemeClr val="tx1"/>
              </a:solidFill>
            </a:rPr>
            <a:t>All accessories, especially IP washers (nylon gaskets) must be suitable for minimum temperature up to -40</a:t>
          </a:r>
          <a:r>
            <a:rPr lang="en-US" b="0" i="0" dirty="0">
              <a:solidFill>
                <a:schemeClr val="tx1"/>
              </a:solidFill>
            </a:rPr>
            <a:t>°</a:t>
          </a:r>
          <a:r>
            <a:rPr lang="en-GB" b="0" i="0" dirty="0">
              <a:solidFill>
                <a:schemeClr val="tx1"/>
              </a:solidFill>
            </a:rPr>
            <a:t>C</a:t>
          </a:r>
          <a:r>
            <a:rPr lang="ru-RU" dirty="0">
              <a:solidFill>
                <a:schemeClr val="tx1"/>
              </a:solidFill>
            </a:rPr>
            <a:t>.</a:t>
          </a:r>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F3D646B2-EC93-44F3-A0C0-C1AB4ACC4C39}">
      <dgm:prSet phldrT="[Text]"/>
      <dgm:spPr>
        <a:solidFill>
          <a:schemeClr val="accent1">
            <a:lumMod val="20000"/>
            <a:lumOff val="80000"/>
          </a:schemeClr>
        </a:solidFill>
      </dgm:spPr>
      <dgm:t>
        <a:bodyPr/>
        <a:lstStyle/>
        <a:p>
          <a:r>
            <a:rPr lang="en-GB" b="0" i="0" dirty="0">
              <a:solidFill>
                <a:schemeClr val="tx1"/>
              </a:solidFill>
            </a:rPr>
            <a:t>The design shall be suitable for clamping cable armour made of round steel wire.</a:t>
          </a:r>
          <a:endParaRPr lang="en-GB" dirty="0">
            <a:solidFill>
              <a:schemeClr val="tx1"/>
            </a:solidFill>
          </a:endParaRPr>
        </a:p>
      </dgm:t>
    </dgm:pt>
    <dgm:pt modelId="{6B73842E-2E21-4D45-8134-6152AD6461B3}" type="parTrans" cxnId="{D776AFD1-4261-4051-B115-23237E28E4D8}">
      <dgm:prSet/>
      <dgm:spPr/>
      <dgm:t>
        <a:bodyPr/>
        <a:lstStyle/>
        <a:p>
          <a:endParaRPr lang="en-GB"/>
        </a:p>
      </dgm:t>
    </dgm:pt>
    <dgm:pt modelId="{93045F91-51D2-4975-9C51-033E509AD259}" type="sibTrans" cxnId="{D776AFD1-4261-4051-B115-23237E28E4D8}">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937"/>
      <dgm:spPr/>
    </dgm:pt>
    <dgm:pt modelId="{76E2B3F6-76DB-4FC5-8672-9795C4B3BD92}" type="pres">
      <dgm:prSet presAssocID="{0C47DFB0-8854-4C96-A971-07812DA15D9A}" presName="img" presStyleLbl="fgImgPlace1" presStyleIdx="0" presStyleCnt="3" custLinFactNeighborY="20240"/>
      <dgm:spPr>
        <a:blipFill rotWithShape="1">
          <a:blip xmlns:r="http://schemas.openxmlformats.org/officeDocument/2006/relationships" r:embed="rId1"/>
          <a:srcRect/>
          <a:stretch>
            <a:fillRect l="-13000" r="-13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l="-2000" r="-2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t="-6000" b="-6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0F0FB90E-8EFF-48B1-B49F-012B3FA85BA5}" srcId="{390DB6CF-8D2C-442C-8AA7-BC544D3AC149}" destId="{68150D5F-4123-4036-8C04-F93316A7F952}" srcOrd="0"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B932C46C-5DB8-4B05-A7D6-0F5AA138DE0C}" srcId="{CEA9E408-3209-4D2F-878F-78BA2CD3FAB5}" destId="{61F70910-3970-494B-86AC-75715CA131E6}" srcOrd="0" destOrd="0" parTransId="{BC013D62-1B06-4422-A9A6-D048871E3666}" sibTransId="{5D05D4B3-9953-4882-99E6-6DF1D40C865E}"/>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9933507F-1CA3-42F3-96A7-53B409DBAF3B}" type="presOf" srcId="{68150D5F-4123-4036-8C04-F93316A7F952}" destId="{3D9C40B6-4BC6-4C95-B521-B8DC2C1CC7CE}" srcOrd="0" destOrd="1" presId="urn:microsoft.com/office/officeart/2005/8/layout/vList4"/>
    <dgm:cxn modelId="{71F21A94-1409-440D-A3EF-A11CBE10CC80}" type="presOf" srcId="{390DB6CF-8D2C-442C-8AA7-BC544D3AC149}" destId="{3D9C40B6-4BC6-4C95-B521-B8DC2C1CC7CE}" srcOrd="0" destOrd="0"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C8E3ACBD-2AD4-4D88-BDCD-E227074C4E19}" type="presOf" srcId="{F3D646B2-EC93-44F3-A0C0-C1AB4ACC4C39}" destId="{8B4FCEC5-FA48-4B81-9CE2-C5CEEA1134F5}" srcOrd="0" destOrd="2" presId="urn:microsoft.com/office/officeart/2005/8/layout/vList4"/>
    <dgm:cxn modelId="{6EE0C7CB-4602-445F-8C88-44783DC49D6E}" type="presOf" srcId="{CEA9E408-3209-4D2F-878F-78BA2CD3FAB5}" destId="{60C805ED-3748-4BB8-A64B-ECA791B0D85D}" srcOrd="1" destOrd="0" presId="urn:microsoft.com/office/officeart/2005/8/layout/vList4"/>
    <dgm:cxn modelId="{D776AFD1-4261-4051-B115-23237E28E4D8}" srcId="{CEA9E408-3209-4D2F-878F-78BA2CD3FAB5}" destId="{F3D646B2-EC93-44F3-A0C0-C1AB4ACC4C39}" srcOrd="1" destOrd="0" parTransId="{6B73842E-2E21-4D45-8134-6152AD6461B3}" sibTransId="{93045F91-51D2-4975-9C51-033E509AD259}"/>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75EE4AF1-DA0D-4818-92F6-25B3CB1B29FC}" type="presOf" srcId="{F3D646B2-EC93-44F3-A0C0-C1AB4ACC4C39}" destId="{60C805ED-3748-4BB8-A64B-ECA791B0D85D}" srcOrd="1" destOrd="2" presId="urn:microsoft.com/office/officeart/2005/8/layout/vList4"/>
    <dgm:cxn modelId="{1CADCDFB-552E-4A77-B0AC-907DF1EDD936}" type="presOf" srcId="{68150D5F-4123-4036-8C04-F93316A7F952}" destId="{51DF3E29-4BF5-4AD1-A527-AE45BD3880EE}" srcOrd="1" destOrd="1"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Material</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b="0" i="0" dirty="0">
              <a:solidFill>
                <a:schemeClr val="tx1"/>
              </a:solidFill>
            </a:rPr>
            <a:t>The material must be resistant to aggressive environments, for example fiberglass or stainless steel.</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D39C4063-243C-4694-89C6-DF9A88BEBD10}">
      <dgm:prSet phldrT="[Text]"/>
      <dgm:spPr>
        <a:solidFill>
          <a:schemeClr val="accent1">
            <a:lumMod val="20000"/>
            <a:lumOff val="80000"/>
          </a:schemeClr>
        </a:solidFill>
      </dgm:spPr>
      <dgm:t>
        <a:bodyPr/>
        <a:lstStyle/>
        <a:p>
          <a:r>
            <a:rPr lang="en-GB" b="0" i="0" dirty="0">
              <a:solidFill>
                <a:schemeClr val="tx1"/>
              </a:solidFill>
            </a:rPr>
            <a:t>The material must have antistatic properties.</a:t>
          </a:r>
          <a:endParaRPr lang="en-GB" dirty="0">
            <a:solidFill>
              <a:schemeClr val="tx1"/>
            </a:solidFill>
          </a:endParaRPr>
        </a:p>
      </dgm:t>
    </dgm:pt>
    <dgm:pt modelId="{E206F0A7-628A-4B9D-8694-93177263AF70}" type="parTrans" cxnId="{71BE6996-0A91-4B9D-9051-0C9EBC06B129}">
      <dgm:prSet/>
      <dgm:spPr/>
      <dgm:t>
        <a:bodyPr/>
        <a:lstStyle/>
        <a:p>
          <a:endParaRPr lang="en-GB"/>
        </a:p>
      </dgm:t>
    </dgm:pt>
    <dgm:pt modelId="{7D6868D2-0573-4B4F-BB78-E495E52B5952}" type="sibTrans" cxnId="{71BE6996-0A91-4B9D-9051-0C9EBC06B129}">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GB" b="0" i="0" dirty="0">
              <a:solidFill>
                <a:schemeClr val="tx1"/>
              </a:solidFill>
            </a:rPr>
            <a:t>Junction box design:</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b="0" i="0" dirty="0">
              <a:solidFill>
                <a:schemeClr val="tx1"/>
              </a:solidFill>
            </a:rPr>
            <a:t>The box shall be explosion-proof Ex-e, IP 66</a:t>
          </a:r>
          <a:r>
            <a:rPr lang="ru-RU" dirty="0">
              <a:solidFill>
                <a:schemeClr val="tx1"/>
              </a:solidFill>
            </a:rPr>
            <a:t>.</a:t>
          </a:r>
          <a:endParaRPr lang="en-GB" dirty="0">
            <a:solidFill>
              <a:schemeClr val="tx1"/>
            </a:solidFill>
          </a:endParaRPr>
        </a:p>
      </dgm:t>
    </dgm:pt>
    <dgm:pt modelId="{BC013D62-1B06-4422-A9A6-D048871E3666}" type="parTrans" cxnId="{B932C46C-5DB8-4B05-A7D6-0F5AA138DE0C}">
      <dgm:prSet/>
      <dgm:spPr/>
      <dgm:t>
        <a:bodyPr/>
        <a:lstStyle/>
        <a:p>
          <a:endParaRPr lang="en-GB"/>
        </a:p>
      </dgm:t>
    </dgm:pt>
    <dgm:pt modelId="{5D05D4B3-9953-4882-99E6-6DF1D40C865E}" type="sibTrans" cxnId="{B932C46C-5DB8-4B05-A7D6-0F5AA138DE0C}">
      <dgm:prSet/>
      <dgm:spPr/>
      <dgm:t>
        <a:bodyPr/>
        <a:lstStyle/>
        <a:p>
          <a:endParaRPr lang="en-GB"/>
        </a:p>
      </dgm:t>
    </dgm:pt>
    <dgm:pt modelId="{390DB6CF-8D2C-442C-8AA7-BC544D3AC149}">
      <dgm:prSet phldrT="[Text]"/>
      <dgm:spPr>
        <a:solidFill>
          <a:schemeClr val="accent1">
            <a:lumMod val="20000"/>
            <a:lumOff val="80000"/>
          </a:schemeClr>
        </a:solidFill>
      </dgm:spPr>
      <dgm:t>
        <a:bodyPr/>
        <a:lstStyle/>
        <a:p>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en-GB" b="0" i="0" dirty="0">
              <a:solidFill>
                <a:schemeClr val="tx1"/>
              </a:solidFill>
            </a:rPr>
            <a:t>Paired terminals shall have a factory jumper</a:t>
          </a:r>
          <a:r>
            <a:rPr lang="ru-RU" dirty="0">
              <a:solidFill>
                <a:schemeClr val="tx1"/>
              </a:solidFill>
            </a:rPr>
            <a:t>.</a:t>
          </a:r>
          <a:endParaRPr lang="en-GB" dirty="0">
            <a:solidFill>
              <a:schemeClr val="tx1"/>
            </a:solidFill>
          </a:endParaRP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r>
            <a:rPr lang="en-GB" b="0" i="0" dirty="0">
              <a:solidFill>
                <a:schemeClr val="tx1"/>
              </a:solidFill>
            </a:rPr>
            <a:t>The box shall be suitable for installation of Ex cable glands, all cable outlets shall have Ex certified plugs when supplied.</a:t>
          </a:r>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9A4751CE-A1CB-4164-8D5B-DB2569B1DBBB}">
      <dgm:prSet phldrT="[Text]"/>
      <dgm:spPr>
        <a:solidFill>
          <a:schemeClr val="accent1">
            <a:lumMod val="20000"/>
            <a:lumOff val="80000"/>
          </a:schemeClr>
        </a:solidFill>
      </dgm:spPr>
      <dgm:t>
        <a:bodyPr/>
        <a:lstStyle/>
        <a:p>
          <a:r>
            <a:rPr lang="en-GB" b="0" i="0" dirty="0">
              <a:solidFill>
                <a:schemeClr val="tx1"/>
              </a:solidFill>
            </a:rPr>
            <a:t>The material must be durable and withstand impact loads of up to 20 Nm.</a:t>
          </a:r>
          <a:endParaRPr lang="en-GB" dirty="0">
            <a:solidFill>
              <a:schemeClr val="tx1"/>
            </a:solidFill>
          </a:endParaRPr>
        </a:p>
      </dgm:t>
    </dgm:pt>
    <dgm:pt modelId="{A5AC95A2-1319-453F-AF8F-93B73579C958}" type="parTrans" cxnId="{B6E43003-FA73-4959-B945-78F41757B98A}">
      <dgm:prSet/>
      <dgm:spPr/>
      <dgm:t>
        <a:bodyPr/>
        <a:lstStyle/>
        <a:p>
          <a:endParaRPr lang="en-GB"/>
        </a:p>
      </dgm:t>
    </dgm:pt>
    <dgm:pt modelId="{1BB2025A-C1D9-43FD-8DB4-0062CF7B77B4}" type="sibTrans" cxnId="{B6E43003-FA73-4959-B945-78F41757B98A}">
      <dgm:prSet/>
      <dgm:spPr/>
      <dgm:t>
        <a:bodyPr/>
        <a:lstStyle/>
        <a:p>
          <a:endParaRPr lang="en-GB"/>
        </a:p>
      </dgm:t>
    </dgm:pt>
    <dgm:pt modelId="{901AC2E2-236C-4172-87B5-3AC5D0D2ADD3}">
      <dgm:prSet phldrT="[Text]"/>
      <dgm:spPr>
        <a:solidFill>
          <a:schemeClr val="accent1">
            <a:lumMod val="20000"/>
            <a:lumOff val="80000"/>
          </a:schemeClr>
        </a:solidFill>
      </dgm:spPr>
      <dgm:t>
        <a:bodyPr/>
        <a:lstStyle/>
        <a:p>
          <a:r>
            <a:rPr lang="en-GB" dirty="0">
              <a:solidFill>
                <a:schemeClr val="tx1"/>
              </a:solidFill>
            </a:rPr>
            <a:t>A continuous grounding plate shall be installed inside the box and the grounding bolt shall be located outside.</a:t>
          </a:r>
        </a:p>
      </dgm:t>
    </dgm:pt>
    <dgm:pt modelId="{E4341C42-6FC8-4A51-B493-FF3EDCE88811}" type="parTrans" cxnId="{57AB161B-744E-4F65-AFB5-86CCEA773DC9}">
      <dgm:prSet/>
      <dgm:spPr/>
      <dgm:t>
        <a:bodyPr/>
        <a:lstStyle/>
        <a:p>
          <a:endParaRPr lang="en-GB"/>
        </a:p>
      </dgm:t>
    </dgm:pt>
    <dgm:pt modelId="{6556B526-8EEA-4ECC-925E-DA4701F82604}" type="sibTrans" cxnId="{57AB161B-744E-4F65-AFB5-86CCEA773DC9}">
      <dgm:prSet/>
      <dgm:spPr/>
      <dgm:t>
        <a:bodyPr/>
        <a:lstStyle/>
        <a:p>
          <a:endParaRPr lang="en-GB"/>
        </a:p>
      </dgm:t>
    </dgm:pt>
    <dgm:pt modelId="{70CA7F8F-5C10-48E3-94F0-696ECF8D2A96}">
      <dgm:prSet/>
      <dgm:spPr/>
      <dgm:t>
        <a:bodyPr/>
        <a:lstStyle/>
        <a:p>
          <a:endParaRPr lang="en-GB" dirty="0">
            <a:solidFill>
              <a:schemeClr val="tx1"/>
            </a:solidFill>
          </a:endParaRPr>
        </a:p>
      </dgm:t>
    </dgm:pt>
    <dgm:pt modelId="{6C6CD1ED-8897-4E54-B5BC-B3DCA4DC47FE}" type="parTrans" cxnId="{1188D7F2-4F98-4DE4-AF70-225540B90CBD}">
      <dgm:prSet/>
      <dgm:spPr/>
      <dgm:t>
        <a:bodyPr/>
        <a:lstStyle/>
        <a:p>
          <a:endParaRPr lang="en-GB"/>
        </a:p>
      </dgm:t>
    </dgm:pt>
    <dgm:pt modelId="{D0C4839A-8B11-475D-AB33-87718E12DBF5}" type="sibTrans" cxnId="{1188D7F2-4F98-4DE4-AF70-225540B90CBD}">
      <dgm:prSet/>
      <dgm:spPr/>
      <dgm:t>
        <a:bodyPr/>
        <a:lstStyle/>
        <a:p>
          <a:endParaRPr lang="en-GB"/>
        </a:p>
      </dgm:t>
    </dgm:pt>
    <dgm:pt modelId="{59780E9A-6C22-4804-AA9D-8DBCC29C1C8D}">
      <dgm:prSet phldrT="[Text]"/>
      <dgm:spPr>
        <a:solidFill>
          <a:schemeClr val="accent1">
            <a:lumMod val="20000"/>
            <a:lumOff val="80000"/>
          </a:schemeClr>
        </a:solidFill>
      </dgm:spPr>
      <dgm:t>
        <a:bodyPr/>
        <a:lstStyle/>
        <a:p>
          <a:r>
            <a:rPr lang="en-GB" b="0" i="0" dirty="0">
              <a:solidFill>
                <a:schemeClr val="tx1"/>
              </a:solidFill>
            </a:rPr>
            <a:t>The terminal block must be securely fixed to the DIN rail.</a:t>
          </a:r>
          <a:endParaRPr lang="en-GB" dirty="0">
            <a:solidFill>
              <a:schemeClr val="tx1"/>
            </a:solidFill>
          </a:endParaRPr>
        </a:p>
      </dgm:t>
    </dgm:pt>
    <dgm:pt modelId="{2A5DC5AD-F63C-4855-A94E-D0B884C1BA29}" type="parTrans" cxnId="{63A02039-78A8-4B14-B16F-3CED5ADF9183}">
      <dgm:prSet/>
      <dgm:spPr/>
      <dgm:t>
        <a:bodyPr/>
        <a:lstStyle/>
        <a:p>
          <a:endParaRPr lang="en-GB"/>
        </a:p>
      </dgm:t>
    </dgm:pt>
    <dgm:pt modelId="{290EF040-7DC7-40B7-8076-E50E7E547E09}" type="sibTrans" cxnId="{63A02039-78A8-4B14-B16F-3CED5ADF9183}">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451"/>
      <dgm:spPr/>
    </dgm:pt>
    <dgm:pt modelId="{76E2B3F6-76DB-4FC5-8672-9795C4B3BD92}" type="pres">
      <dgm:prSet presAssocID="{0C47DFB0-8854-4C96-A971-07812DA15D9A}" presName="img" presStyleLbl="fgImgPlace1" presStyleIdx="0" presStyleCnt="3" custLinFactNeighborY="20240"/>
      <dgm:spPr>
        <a:blipFill rotWithShape="1">
          <a:blip xmlns:r="http://schemas.openxmlformats.org/officeDocument/2006/relationships" r:embed="rId1"/>
          <a:srcRect/>
          <a:stretch>
            <a:fillRect t="-17000" b="-17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l="-8000" r="-8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l="-4000" r="-4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B6E43003-FA73-4959-B945-78F41757B98A}" srcId="{0C47DFB0-8854-4C96-A971-07812DA15D9A}" destId="{9A4751CE-A1CB-4164-8D5B-DB2569B1DBBB}" srcOrd="2" destOrd="0" parTransId="{A5AC95A2-1319-453F-AF8F-93B73579C958}" sibTransId="{1BB2025A-C1D9-43FD-8DB4-0062CF7B77B4}"/>
    <dgm:cxn modelId="{0F0FB90E-8EFF-48B1-B49F-012B3FA85BA5}" srcId="{390DB6CF-8D2C-442C-8AA7-BC544D3AC149}" destId="{68150D5F-4123-4036-8C04-F93316A7F952}" srcOrd="1" destOrd="0" parTransId="{2203FA91-7D8F-473D-8150-B90755AAF465}" sibTransId="{29CDA609-9278-45E9-B185-E9CC713A6243}"/>
    <dgm:cxn modelId="{506C830F-B4D0-4DEC-9798-A3BD12C4EFB3}" type="presOf" srcId="{70CA7F8F-5C10-48E3-94F0-696ECF8D2A96}" destId="{60C805ED-3748-4BB8-A64B-ECA791B0D85D}" srcOrd="1" destOrd="4" presId="urn:microsoft.com/office/officeart/2005/8/layout/vList4"/>
    <dgm:cxn modelId="{54F63110-3794-4B4F-8790-C25198B3A63B}" srcId="{118FBACF-133D-43BA-9574-BA50994945B3}" destId="{CEA9E408-3209-4D2F-878F-78BA2CD3FAB5}" srcOrd="1" destOrd="0" parTransId="{8AF54483-7B36-45B2-816A-7098D5C47842}" sibTransId="{F433B412-3AAD-4DF0-9201-39D9E6673D1C}"/>
    <dgm:cxn modelId="{513D7D16-E8C1-4E2A-845F-B85C5F92B648}" type="presOf" srcId="{59780E9A-6C22-4804-AA9D-8DBCC29C1C8D}" destId="{60C805ED-3748-4BB8-A64B-ECA791B0D85D}" srcOrd="1" destOrd="3" presId="urn:microsoft.com/office/officeart/2005/8/layout/vList4"/>
    <dgm:cxn modelId="{57AB161B-744E-4F65-AFB5-86CCEA773DC9}" srcId="{CEA9E408-3209-4D2F-878F-78BA2CD3FAB5}" destId="{901AC2E2-236C-4172-87B5-3AC5D0D2ADD3}" srcOrd="1" destOrd="0" parTransId="{E4341C42-6FC8-4A51-B493-FF3EDCE88811}" sibTransId="{6556B526-8EEA-4ECC-925E-DA4701F82604}"/>
    <dgm:cxn modelId="{77976737-AE4D-4CA4-B014-10628EFE4D65}" type="presOf" srcId="{CEA9E408-3209-4D2F-878F-78BA2CD3FAB5}" destId="{8B4FCEC5-FA48-4B81-9CE2-C5CEEA1134F5}" srcOrd="0" destOrd="0" presId="urn:microsoft.com/office/officeart/2005/8/layout/vList4"/>
    <dgm:cxn modelId="{63A02039-78A8-4B14-B16F-3CED5ADF9183}" srcId="{CEA9E408-3209-4D2F-878F-78BA2CD3FAB5}" destId="{59780E9A-6C22-4804-AA9D-8DBCC29C1C8D}" srcOrd="2" destOrd="0" parTransId="{2A5DC5AD-F63C-4855-A94E-D0B884C1BA29}" sibTransId="{290EF040-7DC7-40B7-8076-E50E7E547E09}"/>
    <dgm:cxn modelId="{E266C860-56C0-4785-8843-168E276B4421}" type="presOf" srcId="{118FBACF-133D-43BA-9574-BA50994945B3}" destId="{9761507F-69FB-402E-A0CB-833711EBC23D}" srcOrd="0" destOrd="0" presId="urn:microsoft.com/office/officeart/2005/8/layout/vList4"/>
    <dgm:cxn modelId="{20627362-7DCC-4FC7-A0EC-56F4D78F01F9}" type="presOf" srcId="{D39C4063-243C-4694-89C6-DF9A88BEBD10}" destId="{D407ABAB-A744-4E49-8992-F2DBA146A599}" srcOrd="1" destOrd="2"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794EA77C-31A4-4A46-AAA4-EB1CC0C2969D}" type="presOf" srcId="{59780E9A-6C22-4804-AA9D-8DBCC29C1C8D}" destId="{8B4FCEC5-FA48-4B81-9CE2-C5CEEA1134F5}" srcOrd="0" destOrd="3" presId="urn:microsoft.com/office/officeart/2005/8/layout/vList4"/>
    <dgm:cxn modelId="{9933507F-1CA3-42F3-96A7-53B409DBAF3B}" type="presOf" srcId="{68150D5F-4123-4036-8C04-F93316A7F952}" destId="{3D9C40B6-4BC6-4C95-B521-B8DC2C1CC7CE}" srcOrd="0" destOrd="2" presId="urn:microsoft.com/office/officeart/2005/8/layout/vList4"/>
    <dgm:cxn modelId="{71F21A94-1409-440D-A3EF-A11CBE10CC80}" type="presOf" srcId="{390DB6CF-8D2C-442C-8AA7-BC544D3AC149}" destId="{3D9C40B6-4BC6-4C95-B521-B8DC2C1CC7CE}" srcOrd="0" destOrd="0" presId="urn:microsoft.com/office/officeart/2005/8/layout/vList4"/>
    <dgm:cxn modelId="{71BE6996-0A91-4B9D-9051-0C9EBC06B129}" srcId="{0C47DFB0-8854-4C96-A971-07812DA15D9A}" destId="{D39C4063-243C-4694-89C6-DF9A88BEBD10}" srcOrd="1" destOrd="0" parTransId="{E206F0A7-628A-4B9D-8694-93177263AF70}" sibTransId="{7D6868D2-0573-4B4F-BB78-E495E52B5952}"/>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671FA99A-4B4E-48F7-AABC-203B1E28CA33}" type="presOf" srcId="{D39C4063-243C-4694-89C6-DF9A88BEBD10}" destId="{E01C18BB-8CCD-4AE0-9300-A07A64DE40BD}" srcOrd="0" destOrd="2" presId="urn:microsoft.com/office/officeart/2005/8/layout/vList4"/>
    <dgm:cxn modelId="{EFF2689D-3ED0-4C65-BE01-F915036D2B30}" type="presOf" srcId="{61F70910-3970-494B-86AC-75715CA131E6}" destId="{60C805ED-3748-4BB8-A64B-ECA791B0D85D}" srcOrd="1" destOrd="1" presId="urn:microsoft.com/office/officeart/2005/8/layout/vList4"/>
    <dgm:cxn modelId="{291E2BAA-F9B9-4816-97F2-8FF24B8E1670}" type="presOf" srcId="{901AC2E2-236C-4172-87B5-3AC5D0D2ADD3}" destId="{8B4FCEC5-FA48-4B81-9CE2-C5CEEA1134F5}" srcOrd="0" destOrd="2" presId="urn:microsoft.com/office/officeart/2005/8/layout/vList4"/>
    <dgm:cxn modelId="{A55721AF-611A-4988-B2D6-FF7CC5B32745}" type="presOf" srcId="{9A4751CE-A1CB-4164-8D5B-DB2569B1DBBB}" destId="{D407ABAB-A744-4E49-8992-F2DBA146A599}" srcOrd="1" destOrd="3"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32EFFCC8-AF65-4286-A1B0-522451A20571}" type="presOf" srcId="{901AC2E2-236C-4172-87B5-3AC5D0D2ADD3}" destId="{60C805ED-3748-4BB8-A64B-ECA791B0D85D}" srcOrd="1" destOrd="2" presId="urn:microsoft.com/office/officeart/2005/8/layout/vList4"/>
    <dgm:cxn modelId="{6EE0C7CB-4602-445F-8C88-44783DC49D6E}" type="presOf" srcId="{CEA9E408-3209-4D2F-878F-78BA2CD3FAB5}" destId="{60C805ED-3748-4BB8-A64B-ECA791B0D85D}" srcOrd="1" destOrd="0" presId="urn:microsoft.com/office/officeart/2005/8/layout/vList4"/>
    <dgm:cxn modelId="{77514CE5-0EFF-482B-BE8A-7066BF1F84B9}" type="presOf" srcId="{70CA7F8F-5C10-48E3-94F0-696ECF8D2A96}" destId="{8B4FCEC5-FA48-4B81-9CE2-C5CEEA1134F5}" srcOrd="0" destOrd="4"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1188D7F2-4F98-4DE4-AF70-225540B90CBD}" srcId="{CEA9E408-3209-4D2F-878F-78BA2CD3FAB5}" destId="{70CA7F8F-5C10-48E3-94F0-696ECF8D2A96}" srcOrd="3" destOrd="0" parTransId="{6C6CD1ED-8897-4E54-B5BC-B3DCA4DC47FE}" sibTransId="{D0C4839A-8B11-475D-AB33-87718E12DBF5}"/>
    <dgm:cxn modelId="{5C5B01F7-F08F-4C9D-AA8A-13736854A782}" type="presOf" srcId="{9A4751CE-A1CB-4164-8D5B-DB2569B1DBBB}" destId="{E01C18BB-8CCD-4AE0-9300-A07A64DE40BD}" srcOrd="0" destOrd="3" presId="urn:microsoft.com/office/officeart/2005/8/layout/vList4"/>
    <dgm:cxn modelId="{1CADCDFB-552E-4A77-B0AC-907DF1EDD936}" type="presOf" srcId="{68150D5F-4123-4036-8C04-F93316A7F952}" destId="{51DF3E29-4BF5-4AD1-A527-AE45BD3880EE}" srcOrd="1" destOrd="2"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Cable Design</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dirty="0">
              <a:solidFill>
                <a:schemeClr val="tx1"/>
              </a:solidFill>
            </a:rPr>
            <a:t>Outer insulating sheath made of modified polyethylene or fluoropolymer. Tinned copper braid</a:t>
          </a:r>
          <a:r>
            <a:rPr lang="ru-RU" dirty="0">
              <a:solidFill>
                <a:schemeClr val="tx1"/>
              </a:solidFill>
            </a:rPr>
            <a:t>. </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GB" b="0" i="0" dirty="0">
              <a:solidFill>
                <a:schemeClr val="tx1"/>
              </a:solidFill>
            </a:rPr>
            <a:t>Main characteristics</a:t>
          </a:r>
          <a:r>
            <a:rPr lang="ru-RU" dirty="0">
              <a:solidFill>
                <a:schemeClr val="tx1"/>
              </a:solidFill>
            </a:rPr>
            <a:t>:</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dgm:spPr>
        <a:solidFill>
          <a:schemeClr val="accent1">
            <a:lumMod val="20000"/>
            <a:lumOff val="80000"/>
          </a:schemeClr>
        </a:solidFill>
      </dgm:spPr>
      <dgm:t>
        <a:bodyPr/>
        <a:lstStyle/>
        <a:p>
          <a:r>
            <a:rPr lang="en-GB" dirty="0">
              <a:solidFill>
                <a:schemeClr val="tx1"/>
              </a:solidFill>
            </a:rPr>
            <a:t>Accessories</a:t>
          </a:r>
          <a:r>
            <a:rPr lang="ru-RU" dirty="0">
              <a:solidFill>
                <a:schemeClr val="tx1"/>
              </a:solidFill>
            </a:rPr>
            <a:t>:</a:t>
          </a:r>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ru-RU" dirty="0" err="1">
              <a:solidFill>
                <a:schemeClr val="tx1"/>
              </a:solidFill>
            </a:rPr>
            <a:t>Ех</a:t>
          </a:r>
          <a:r>
            <a:rPr lang="ru-RU" dirty="0">
              <a:solidFill>
                <a:schemeClr val="tx1"/>
              </a:solidFill>
            </a:rPr>
            <a:t> </a:t>
          </a:r>
          <a:r>
            <a:rPr lang="en-US" dirty="0">
              <a:solidFill>
                <a:schemeClr val="tx1"/>
              </a:solidFill>
            </a:rPr>
            <a:t>Line and Ambient Thermostats</a:t>
          </a:r>
          <a:r>
            <a:rPr lang="ru-RU" dirty="0">
              <a:solidFill>
                <a:schemeClr val="tx1"/>
              </a:solidFill>
            </a:rPr>
            <a:t>.</a:t>
          </a:r>
          <a:endParaRPr lang="en-GB" dirty="0">
            <a:solidFill>
              <a:schemeClr val="tx1"/>
            </a:solidFill>
          </a:endParaRP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r>
            <a:rPr lang="ru-RU" dirty="0" err="1">
              <a:solidFill>
                <a:schemeClr val="tx1"/>
              </a:solidFill>
            </a:rPr>
            <a:t>Ех</a:t>
          </a:r>
          <a:r>
            <a:rPr lang="ru-RU" dirty="0">
              <a:solidFill>
                <a:schemeClr val="tx1"/>
              </a:solidFill>
            </a:rPr>
            <a:t> </a:t>
          </a:r>
          <a:r>
            <a:rPr lang="en-US" dirty="0">
              <a:solidFill>
                <a:schemeClr val="tx1"/>
              </a:solidFill>
            </a:rPr>
            <a:t>boxes for heating cables splicing</a:t>
          </a:r>
          <a:r>
            <a:rPr lang="ru-RU" dirty="0">
              <a:solidFill>
                <a:schemeClr val="tx1"/>
              </a:solidFill>
            </a:rPr>
            <a:t>.</a:t>
          </a:r>
          <a:r>
            <a:rPr lang="en-US" dirty="0">
              <a:solidFill>
                <a:schemeClr val="tx1"/>
              </a:solidFill>
            </a:rPr>
            <a:t> </a:t>
          </a:r>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US" dirty="0">
              <a:solidFill>
                <a:schemeClr val="tx1"/>
              </a:solidFill>
            </a:rPr>
            <a:t>Voltage</a:t>
          </a:r>
          <a:r>
            <a:rPr lang="ru-RU" dirty="0">
              <a:solidFill>
                <a:schemeClr val="tx1"/>
              </a:solidFill>
            </a:rPr>
            <a:t>230В </a:t>
          </a:r>
          <a:r>
            <a:rPr lang="en-US" dirty="0">
              <a:solidFill>
                <a:schemeClr val="tx1"/>
              </a:solidFill>
            </a:rPr>
            <a:t>AC </a:t>
          </a:r>
          <a:r>
            <a:rPr lang="ru-RU" dirty="0">
              <a:solidFill>
                <a:schemeClr val="tx1"/>
              </a:solidFill>
            </a:rPr>
            <a:t>50 </a:t>
          </a:r>
          <a:r>
            <a:rPr lang="en-US" dirty="0">
              <a:solidFill>
                <a:schemeClr val="tx1"/>
              </a:solidFill>
            </a:rPr>
            <a:t>Hz</a:t>
          </a:r>
          <a:r>
            <a:rPr lang="ru-RU" dirty="0">
              <a:solidFill>
                <a:schemeClr val="tx1"/>
              </a:solidFill>
            </a:rPr>
            <a:t>.</a:t>
          </a:r>
          <a:endParaRPr lang="en-GB" dirty="0">
            <a:solidFill>
              <a:schemeClr val="tx1"/>
            </a:solidFill>
          </a:endParaRP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84F1611A-14E5-44BE-A284-ADDA6013EBFF}">
      <dgm:prSet phldrT="[Text]"/>
      <dgm:spPr>
        <a:solidFill>
          <a:schemeClr val="accent1">
            <a:lumMod val="20000"/>
            <a:lumOff val="80000"/>
          </a:schemeClr>
        </a:solidFill>
      </dgm:spPr>
      <dgm:t>
        <a:bodyPr/>
        <a:lstStyle/>
        <a:p>
          <a:r>
            <a:rPr lang="en-GB" b="0" i="0" dirty="0">
              <a:solidFill>
                <a:schemeClr val="tx1"/>
              </a:solidFill>
            </a:rPr>
            <a:t>Explosion-proof design</a:t>
          </a:r>
          <a:r>
            <a:rPr lang="ru-RU" dirty="0">
              <a:solidFill>
                <a:schemeClr val="tx1"/>
              </a:solidFill>
            </a:rPr>
            <a:t> </a:t>
          </a:r>
          <a:r>
            <a:rPr lang="ru-RU" dirty="0" err="1">
              <a:solidFill>
                <a:schemeClr val="tx1"/>
              </a:solidFill>
            </a:rPr>
            <a:t>Ех</a:t>
          </a:r>
          <a:r>
            <a:rPr lang="ru-RU" dirty="0">
              <a:solidFill>
                <a:schemeClr val="tx1"/>
              </a:solidFill>
            </a:rPr>
            <a:t>-е.</a:t>
          </a:r>
          <a:endParaRPr lang="en-GB" dirty="0">
            <a:solidFill>
              <a:schemeClr val="tx1"/>
            </a:solidFill>
          </a:endParaRPr>
        </a:p>
      </dgm:t>
    </dgm:pt>
    <dgm:pt modelId="{FDE7B072-5D3B-43D8-9CFD-2DC5EB856A9E}" type="parTrans" cxnId="{A4124ABA-ACB7-4AB9-AE67-A907B84330D4}">
      <dgm:prSet/>
      <dgm:spPr/>
      <dgm:t>
        <a:bodyPr/>
        <a:lstStyle/>
        <a:p>
          <a:endParaRPr lang="en-GB"/>
        </a:p>
      </dgm:t>
    </dgm:pt>
    <dgm:pt modelId="{F8F43AF7-CA96-4224-85D7-6547A72B0853}" type="sibTrans" cxnId="{A4124ABA-ACB7-4AB9-AE67-A907B84330D4}">
      <dgm:prSet/>
      <dgm:spPr/>
      <dgm:t>
        <a:bodyPr/>
        <a:lstStyle/>
        <a:p>
          <a:endParaRPr lang="en-GB"/>
        </a:p>
      </dgm:t>
    </dgm:pt>
    <dgm:pt modelId="{8A56B4F3-7AF4-4BEA-B6ED-546B1946C10A}">
      <dgm:prSet phldrT="[Text]"/>
      <dgm:spPr>
        <a:solidFill>
          <a:schemeClr val="accent1">
            <a:lumMod val="20000"/>
            <a:lumOff val="80000"/>
          </a:schemeClr>
        </a:solidFill>
      </dgm:spPr>
      <dgm:t>
        <a:bodyPr/>
        <a:lstStyle/>
        <a:p>
          <a:r>
            <a:rPr lang="en-GB" dirty="0">
              <a:solidFill>
                <a:schemeClr val="tx1"/>
              </a:solidFill>
            </a:rPr>
            <a:t>Grounding conductors, self-regulating conductor core and nickel-plated copper conductors</a:t>
          </a:r>
          <a:r>
            <a:rPr lang="ru-RU" dirty="0">
              <a:solidFill>
                <a:schemeClr val="tx1"/>
              </a:solidFill>
            </a:rPr>
            <a:t>.</a:t>
          </a:r>
          <a:endParaRPr lang="en-GB" dirty="0">
            <a:solidFill>
              <a:schemeClr val="tx1"/>
            </a:solidFill>
          </a:endParaRPr>
        </a:p>
      </dgm:t>
    </dgm:pt>
    <dgm:pt modelId="{0808869A-79B7-4880-990A-8D3FB95E28FE}" type="parTrans" cxnId="{C5316BF7-001F-40D1-89B3-4D79F8194751}">
      <dgm:prSet/>
      <dgm:spPr/>
      <dgm:t>
        <a:bodyPr/>
        <a:lstStyle/>
        <a:p>
          <a:endParaRPr lang="en-GB"/>
        </a:p>
      </dgm:t>
    </dgm:pt>
    <dgm:pt modelId="{CF0C44EA-B258-42BB-8ADA-F5D7CEA1D712}" type="sibTrans" cxnId="{C5316BF7-001F-40D1-89B3-4D79F8194751}">
      <dgm:prSet/>
      <dgm:spPr/>
      <dgm:t>
        <a:bodyPr/>
        <a:lstStyle/>
        <a:p>
          <a:endParaRPr lang="en-GB"/>
        </a:p>
      </dgm:t>
    </dgm:pt>
    <dgm:pt modelId="{F7E2859E-A994-4631-B34C-A2451BE4E1DD}">
      <dgm:prSet phldrT="[Text]"/>
      <dgm:spPr>
        <a:solidFill>
          <a:schemeClr val="accent1">
            <a:lumMod val="20000"/>
            <a:lumOff val="80000"/>
          </a:schemeClr>
        </a:solidFill>
      </dgm:spPr>
      <dgm:t>
        <a:bodyPr/>
        <a:lstStyle/>
        <a:p>
          <a:r>
            <a:rPr lang="en-GB" dirty="0">
              <a:solidFill>
                <a:schemeClr val="tx1"/>
              </a:solidFill>
            </a:rPr>
            <a:t>Type of heated surface – carbon steel, stainless steel, painted and unpainted metal</a:t>
          </a:r>
          <a:r>
            <a:rPr lang="ru-RU" dirty="0">
              <a:solidFill>
                <a:schemeClr val="tx1"/>
              </a:solidFill>
            </a:rPr>
            <a:t>.</a:t>
          </a:r>
          <a:endParaRPr lang="en-GB" dirty="0">
            <a:solidFill>
              <a:schemeClr val="tx1"/>
            </a:solidFill>
          </a:endParaRPr>
        </a:p>
      </dgm:t>
    </dgm:pt>
    <dgm:pt modelId="{8EC3FED6-0A6D-4262-8012-4501DF3C87AC}" type="parTrans" cxnId="{B00BDD2B-7AAB-411D-A214-788878E3369B}">
      <dgm:prSet/>
      <dgm:spPr/>
      <dgm:t>
        <a:bodyPr/>
        <a:lstStyle/>
        <a:p>
          <a:endParaRPr lang="en-GB"/>
        </a:p>
      </dgm:t>
    </dgm:pt>
    <dgm:pt modelId="{E83B7E7C-2EB9-4980-81F3-AF254E437298}" type="sibTrans" cxnId="{B00BDD2B-7AAB-411D-A214-788878E3369B}">
      <dgm:prSet/>
      <dgm:spPr/>
      <dgm:t>
        <a:bodyPr/>
        <a:lstStyle/>
        <a:p>
          <a:endParaRPr lang="en-GB"/>
        </a:p>
      </dgm:t>
    </dgm:pt>
    <dgm:pt modelId="{5200985A-767F-4076-9A45-17195A34166F}">
      <dgm:prSet phldrT="[Text]"/>
      <dgm:spPr>
        <a:solidFill>
          <a:schemeClr val="accent1">
            <a:lumMod val="20000"/>
            <a:lumOff val="80000"/>
          </a:schemeClr>
        </a:solidFill>
      </dgm:spPr>
      <dgm:t>
        <a:bodyPr/>
        <a:lstStyle/>
        <a:p>
          <a:r>
            <a:rPr lang="ru-RU" dirty="0" err="1">
              <a:solidFill>
                <a:schemeClr val="tx1"/>
              </a:solidFill>
            </a:rPr>
            <a:t>Ех</a:t>
          </a:r>
          <a:r>
            <a:rPr lang="ru-RU" dirty="0">
              <a:solidFill>
                <a:schemeClr val="tx1"/>
              </a:solidFill>
            </a:rPr>
            <a:t> </a:t>
          </a:r>
          <a:r>
            <a:rPr lang="en-US" dirty="0">
              <a:solidFill>
                <a:schemeClr val="tx1"/>
              </a:solidFill>
            </a:rPr>
            <a:t>End seals</a:t>
          </a:r>
          <a:r>
            <a:rPr lang="ru-RU" dirty="0">
              <a:solidFill>
                <a:schemeClr val="tx1"/>
              </a:solidFill>
            </a:rPr>
            <a:t>.</a:t>
          </a:r>
          <a:endParaRPr lang="en-GB" dirty="0">
            <a:solidFill>
              <a:schemeClr val="tx1"/>
            </a:solidFill>
          </a:endParaRPr>
        </a:p>
      </dgm:t>
    </dgm:pt>
    <dgm:pt modelId="{EC61A988-7824-4532-A3AA-727CB881C1F6}" type="parTrans" cxnId="{421FC3F2-4D5A-4194-BDD6-06AAEA9FF805}">
      <dgm:prSet/>
      <dgm:spPr/>
      <dgm:t>
        <a:bodyPr/>
        <a:lstStyle/>
        <a:p>
          <a:endParaRPr lang="en-GB"/>
        </a:p>
      </dgm:t>
    </dgm:pt>
    <dgm:pt modelId="{FA1A011F-DC0D-4FCD-AA69-2A2C53F1B539}" type="sibTrans" cxnId="{421FC3F2-4D5A-4194-BDD6-06AAEA9FF805}">
      <dgm:prSet/>
      <dgm:spPr/>
      <dgm:t>
        <a:bodyPr/>
        <a:lstStyle/>
        <a:p>
          <a:endParaRPr lang="en-GB"/>
        </a:p>
      </dgm:t>
    </dgm:pt>
    <dgm:pt modelId="{E79CCCEB-92FD-4CFE-A669-C82734F1994E}">
      <dgm:prSet phldrT="[Text]"/>
      <dgm:spPr>
        <a:solidFill>
          <a:schemeClr val="accent1">
            <a:lumMod val="20000"/>
            <a:lumOff val="80000"/>
          </a:schemeClr>
        </a:solidFill>
      </dgm:spPr>
      <dgm:t>
        <a:bodyPr/>
        <a:lstStyle/>
        <a:p>
          <a:r>
            <a:rPr lang="ru-RU" dirty="0" err="1">
              <a:solidFill>
                <a:schemeClr val="tx1"/>
              </a:solidFill>
            </a:rPr>
            <a:t>Ех</a:t>
          </a:r>
          <a:r>
            <a:rPr lang="ru-RU" dirty="0">
              <a:solidFill>
                <a:schemeClr val="tx1"/>
              </a:solidFill>
            </a:rPr>
            <a:t> </a:t>
          </a:r>
          <a:r>
            <a:rPr lang="en-US" dirty="0">
              <a:solidFill>
                <a:schemeClr val="tx1"/>
              </a:solidFill>
            </a:rPr>
            <a:t>power boxes for power supply</a:t>
          </a:r>
          <a:r>
            <a:rPr lang="ru-RU" dirty="0">
              <a:solidFill>
                <a:schemeClr val="tx1"/>
              </a:solidFill>
            </a:rPr>
            <a:t>.</a:t>
          </a:r>
          <a:endParaRPr lang="en-GB" dirty="0">
            <a:solidFill>
              <a:schemeClr val="tx1"/>
            </a:solidFill>
          </a:endParaRPr>
        </a:p>
      </dgm:t>
    </dgm:pt>
    <dgm:pt modelId="{1D8B973B-28E6-4651-AD5C-F6B1ADBCA066}" type="parTrans" cxnId="{549D5B4A-09D5-4FDD-8CDB-D84A61617A36}">
      <dgm:prSet/>
      <dgm:spPr/>
      <dgm:t>
        <a:bodyPr/>
        <a:lstStyle/>
        <a:p>
          <a:endParaRPr lang="en-GB"/>
        </a:p>
      </dgm:t>
    </dgm:pt>
    <dgm:pt modelId="{07539F93-B2A0-48AB-AD28-4B08304E2063}" type="sibTrans" cxnId="{549D5B4A-09D5-4FDD-8CDB-D84A61617A36}">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451"/>
      <dgm:spPr/>
    </dgm:pt>
    <dgm:pt modelId="{76E2B3F6-76DB-4FC5-8672-9795C4B3BD92}" type="pres">
      <dgm:prSet presAssocID="{0C47DFB0-8854-4C96-A971-07812DA15D9A}" presName="img" presStyleLbl="fgImgPlace1" presStyleIdx="0" presStyleCnt="3" custLinFactNeighborY="20240"/>
      <dgm:spPr>
        <a:blipFill rotWithShape="1">
          <a:blip xmlns:r="http://schemas.openxmlformats.org/officeDocument/2006/relationships" r:embed="rId1"/>
          <a:srcRect/>
          <a:stretch>
            <a:fillRect/>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X="-1723" custLinFactNeighborY="11567"/>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l="-16000" r="-16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l="-5000" r="-5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0F0FB90E-8EFF-48B1-B49F-012B3FA85BA5}" srcId="{390DB6CF-8D2C-442C-8AA7-BC544D3AC149}" destId="{68150D5F-4123-4036-8C04-F93316A7F952}" srcOrd="1"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B00BDD2B-7AAB-411D-A214-788878E3369B}" srcId="{CEA9E408-3209-4D2F-878F-78BA2CD3FAB5}" destId="{F7E2859E-A994-4631-B34C-A2451BE4E1DD}" srcOrd="2" destOrd="0" parTransId="{8EC3FED6-0A6D-4262-8012-4501DF3C87AC}" sibTransId="{E83B7E7C-2EB9-4980-81F3-AF254E437298}"/>
    <dgm:cxn modelId="{77976737-AE4D-4CA4-B014-10628EFE4D65}" type="presOf" srcId="{CEA9E408-3209-4D2F-878F-78BA2CD3FAB5}" destId="{8B4FCEC5-FA48-4B81-9CE2-C5CEEA1134F5}" srcOrd="0" destOrd="0" presId="urn:microsoft.com/office/officeart/2005/8/layout/vList4"/>
    <dgm:cxn modelId="{B050C93D-4D97-4C90-8EF1-548289AC3553}" type="presOf" srcId="{F7E2859E-A994-4631-B34C-A2451BE4E1DD}" destId="{60C805ED-3748-4BB8-A64B-ECA791B0D85D}" srcOrd="1" destOrd="3" presId="urn:microsoft.com/office/officeart/2005/8/layout/vList4"/>
    <dgm:cxn modelId="{A734DD5C-437C-46ED-9EE1-9601691D5579}" type="presOf" srcId="{F7E2859E-A994-4631-B34C-A2451BE4E1DD}" destId="{8B4FCEC5-FA48-4B81-9CE2-C5CEEA1134F5}" srcOrd="0" destOrd="3" presId="urn:microsoft.com/office/officeart/2005/8/layout/vList4"/>
    <dgm:cxn modelId="{E266C860-56C0-4785-8843-168E276B4421}" type="presOf" srcId="{118FBACF-133D-43BA-9574-BA50994945B3}" destId="{9761507F-69FB-402E-A0CB-833711EBC23D}" srcOrd="0" destOrd="0" presId="urn:microsoft.com/office/officeart/2005/8/layout/vList4"/>
    <dgm:cxn modelId="{B85ECA44-E945-4DCC-81B5-DCA84937FE82}" type="presOf" srcId="{8A56B4F3-7AF4-4BEA-B6ED-546B1946C10A}" destId="{D407ABAB-A744-4E49-8992-F2DBA146A599}" srcOrd="1" destOrd="2"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33A63646-4AB3-4516-B1DB-D7971D46AF70}" type="presOf" srcId="{E79CCCEB-92FD-4CFE-A669-C82734F1994E}" destId="{51DF3E29-4BF5-4AD1-A527-AE45BD3880EE}" srcOrd="1" destOrd="4" presId="urn:microsoft.com/office/officeart/2005/8/layout/vList4"/>
    <dgm:cxn modelId="{E40CD449-B8DA-4222-9D68-C06F98C462F0}" srcId="{118FBACF-133D-43BA-9574-BA50994945B3}" destId="{390DB6CF-8D2C-442C-8AA7-BC544D3AC149}" srcOrd="2" destOrd="0" parTransId="{90A421DA-F2BD-4016-8E9F-05E914FA5BD1}" sibTransId="{7B431350-D4A2-4263-86F1-F8054A25AFFE}"/>
    <dgm:cxn modelId="{549D5B4A-09D5-4FDD-8CDB-D84A61617A36}" srcId="{390DB6CF-8D2C-442C-8AA7-BC544D3AC149}" destId="{E79CCCEB-92FD-4CFE-A669-C82734F1994E}" srcOrd="3" destOrd="0" parTransId="{1D8B973B-28E6-4651-AD5C-F6B1ADBCA066}" sibTransId="{07539F93-B2A0-48AB-AD28-4B08304E2063}"/>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53387153-6AB5-48F5-BFC6-3C45115A232F}" type="presOf" srcId="{5200985A-767F-4076-9A45-17195A34166F}" destId="{3D9C40B6-4BC6-4C95-B521-B8DC2C1CC7CE}" srcOrd="0" destOrd="3" presId="urn:microsoft.com/office/officeart/2005/8/layout/vList4"/>
    <dgm:cxn modelId="{E32FFF77-2737-41B8-8EFB-6F967BFB2C2F}" type="presOf" srcId="{84F1611A-14E5-44BE-A284-ADDA6013EBFF}" destId="{8B4FCEC5-FA48-4B81-9CE2-C5CEEA1134F5}" srcOrd="0" destOrd="2" presId="urn:microsoft.com/office/officeart/2005/8/layout/vList4"/>
    <dgm:cxn modelId="{9933507F-1CA3-42F3-96A7-53B409DBAF3B}" type="presOf" srcId="{68150D5F-4123-4036-8C04-F93316A7F952}" destId="{3D9C40B6-4BC6-4C95-B521-B8DC2C1CC7CE}" srcOrd="0" destOrd="2" presId="urn:microsoft.com/office/officeart/2005/8/layout/vList4"/>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DA1F6FA3-139D-4E16-BEC9-BCCDBFF789F8}" type="presOf" srcId="{84F1611A-14E5-44BE-A284-ADDA6013EBFF}" destId="{60C805ED-3748-4BB8-A64B-ECA791B0D85D}" srcOrd="1" destOrd="2"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A4124ABA-ACB7-4AB9-AE67-A907B84330D4}" srcId="{CEA9E408-3209-4D2F-878F-78BA2CD3FAB5}" destId="{84F1611A-14E5-44BE-A284-ADDA6013EBFF}" srcOrd="1" destOrd="0" parTransId="{FDE7B072-5D3B-43D8-9CFD-2DC5EB856A9E}" sibTransId="{F8F43AF7-CA96-4224-85D7-6547A72B0853}"/>
    <dgm:cxn modelId="{F4107ABA-5C9A-4F69-886E-66E7BBBD78DB}" type="presOf" srcId="{E79CCCEB-92FD-4CFE-A669-C82734F1994E}" destId="{3D9C40B6-4BC6-4C95-B521-B8DC2C1CC7CE}" srcOrd="0" destOrd="4" presId="urn:microsoft.com/office/officeart/2005/8/layout/vList4"/>
    <dgm:cxn modelId="{6EE0C7CB-4602-445F-8C88-44783DC49D6E}" type="presOf" srcId="{CEA9E408-3209-4D2F-878F-78BA2CD3FAB5}" destId="{60C805ED-3748-4BB8-A64B-ECA791B0D85D}" srcOrd="1" destOrd="0" presId="urn:microsoft.com/office/officeart/2005/8/layout/vList4"/>
    <dgm:cxn modelId="{03DC7AD6-442E-4FE4-82CF-E0B2B568394C}" type="presOf" srcId="{5200985A-767F-4076-9A45-17195A34166F}" destId="{51DF3E29-4BF5-4AD1-A527-AE45BD3880EE}" srcOrd="1" destOrd="3" presId="urn:microsoft.com/office/officeart/2005/8/layout/vList4"/>
    <dgm:cxn modelId="{359687DC-85DA-4E44-B071-9CCEE513D5C0}" type="presOf" srcId="{8A56B4F3-7AF4-4BEA-B6ED-546B1946C10A}" destId="{E01C18BB-8CCD-4AE0-9300-A07A64DE40BD}" srcOrd="0" destOrd="2"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421FC3F2-4D5A-4194-BDD6-06AAEA9FF805}" srcId="{390DB6CF-8D2C-442C-8AA7-BC544D3AC149}" destId="{5200985A-767F-4076-9A45-17195A34166F}" srcOrd="2" destOrd="0" parTransId="{EC61A988-7824-4532-A3AA-727CB881C1F6}" sibTransId="{FA1A011F-DC0D-4FCD-AA69-2A2C53F1B539}"/>
    <dgm:cxn modelId="{C5316BF7-001F-40D1-89B3-4D79F8194751}" srcId="{0C47DFB0-8854-4C96-A971-07812DA15D9A}" destId="{8A56B4F3-7AF4-4BEA-B6ED-546B1946C10A}" srcOrd="1" destOrd="0" parTransId="{0808869A-79B7-4880-990A-8D3FB95E28FE}" sibTransId="{CF0C44EA-B258-42BB-8ADA-F5D7CEA1D712}"/>
    <dgm:cxn modelId="{1CADCDFB-552E-4A77-B0AC-907DF1EDD936}" type="presOf" srcId="{68150D5F-4123-4036-8C04-F93316A7F952}" destId="{51DF3E29-4BF5-4AD1-A527-AE45BD3880EE}" srcOrd="1" destOrd="2"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Material</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b="0" i="0" dirty="0">
              <a:solidFill>
                <a:schemeClr val="tx1"/>
              </a:solidFill>
            </a:rPr>
            <a:t>Glass reinforced plastic (GRP), even if the Board is of industrial design, due to its high resistance to aggressive environments</a:t>
          </a:r>
          <a:r>
            <a:rPr lang="ru-RU" dirty="0">
              <a:solidFill>
                <a:schemeClr val="tx1"/>
              </a:solidFill>
            </a:rPr>
            <a:t>.</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US" dirty="0">
              <a:solidFill>
                <a:schemeClr val="tx1"/>
              </a:solidFill>
            </a:rPr>
            <a:t>Design</a:t>
          </a:r>
          <a:r>
            <a:rPr lang="ru-RU" dirty="0">
              <a:solidFill>
                <a:schemeClr val="tx1"/>
              </a:solidFill>
            </a:rPr>
            <a:t>:</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dgm:spPr>
        <a:solidFill>
          <a:schemeClr val="accent1">
            <a:lumMod val="20000"/>
            <a:lumOff val="80000"/>
          </a:schemeClr>
        </a:solidFill>
      </dgm:spPr>
      <dgm:t>
        <a:bodyPr/>
        <a:lstStyle/>
        <a:p>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en-GB" b="0" i="0" dirty="0">
              <a:solidFill>
                <a:schemeClr val="tx1"/>
              </a:solidFill>
            </a:rPr>
            <a:t>Operation at temperatures down to -40</a:t>
          </a:r>
          <a:r>
            <a:rPr lang="en-US" b="0" i="0" dirty="0">
              <a:solidFill>
                <a:schemeClr val="tx1"/>
              </a:solidFill>
            </a:rPr>
            <a:t>°</a:t>
          </a:r>
          <a:r>
            <a:rPr lang="en-GB" b="0" i="0" dirty="0">
              <a:solidFill>
                <a:schemeClr val="tx1"/>
              </a:solidFill>
            </a:rPr>
            <a:t>C.</a:t>
          </a:r>
          <a:endParaRPr lang="en-GB" dirty="0">
            <a:solidFill>
              <a:schemeClr val="tx1"/>
            </a:solidFill>
          </a:endParaRP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r>
            <a:rPr lang="en-GB" dirty="0">
              <a:solidFill>
                <a:schemeClr val="tx1"/>
              </a:solidFill>
            </a:rPr>
            <a:t>A gland plate for cable entry shall be provided in accordance with the Data Sheets</a:t>
          </a:r>
          <a:r>
            <a:rPr lang="ru-RU" dirty="0">
              <a:solidFill>
                <a:schemeClr val="tx1"/>
              </a:solidFill>
            </a:rPr>
            <a:t>.</a:t>
          </a:r>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dirty="0">
              <a:solidFill>
                <a:schemeClr val="tx1"/>
              </a:solidFill>
            </a:rPr>
            <a:t>Industrial or explosion-proof design. Ex-e housing is preferred, Ex-d only in the case specified above</a:t>
          </a:r>
          <a:r>
            <a:rPr lang="ru-RU" dirty="0">
              <a:solidFill>
                <a:schemeClr val="tx1"/>
              </a:solidFill>
            </a:rPr>
            <a:t>.</a:t>
          </a:r>
          <a:endParaRPr lang="en-GB" dirty="0">
            <a:solidFill>
              <a:schemeClr val="tx1"/>
            </a:solidFill>
          </a:endParaRP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84F1611A-14E5-44BE-A284-ADDA6013EBFF}">
      <dgm:prSet phldrT="[Text]"/>
      <dgm:spPr>
        <a:solidFill>
          <a:schemeClr val="accent1">
            <a:lumMod val="20000"/>
            <a:lumOff val="80000"/>
          </a:schemeClr>
        </a:solidFill>
      </dgm:spPr>
      <dgm:t>
        <a:bodyPr/>
        <a:lstStyle/>
        <a:p>
          <a:r>
            <a:rPr lang="en-GB" dirty="0">
              <a:solidFill>
                <a:schemeClr val="tx1"/>
              </a:solidFill>
            </a:rPr>
            <a:t>It must be possible to control the outgoing circuit breakers without opening the housing cover.</a:t>
          </a:r>
        </a:p>
      </dgm:t>
    </dgm:pt>
    <dgm:pt modelId="{FDE7B072-5D3B-43D8-9CFD-2DC5EB856A9E}" type="parTrans" cxnId="{A4124ABA-ACB7-4AB9-AE67-A907B84330D4}">
      <dgm:prSet/>
      <dgm:spPr/>
      <dgm:t>
        <a:bodyPr/>
        <a:lstStyle/>
        <a:p>
          <a:endParaRPr lang="en-GB"/>
        </a:p>
      </dgm:t>
    </dgm:pt>
    <dgm:pt modelId="{F8F43AF7-CA96-4224-85D7-6547A72B0853}" type="sibTrans" cxnId="{A4124ABA-ACB7-4AB9-AE67-A907B84330D4}">
      <dgm:prSet/>
      <dgm:spPr/>
      <dgm:t>
        <a:bodyPr/>
        <a:lstStyle/>
        <a:p>
          <a:endParaRPr lang="en-GB"/>
        </a:p>
      </dgm:t>
    </dgm:pt>
    <dgm:pt modelId="{A25284B6-C2A9-4C12-B958-FED0AEFB98C6}">
      <dgm:prSet phldrT="[Text]"/>
      <dgm:spPr>
        <a:solidFill>
          <a:schemeClr val="accent1">
            <a:lumMod val="20000"/>
            <a:lumOff val="80000"/>
          </a:schemeClr>
        </a:solidFill>
      </dgm:spPr>
      <dgm:t>
        <a:bodyPr/>
        <a:lstStyle/>
        <a:p>
          <a:r>
            <a:rPr lang="en-GB" b="0" i="0" dirty="0">
              <a:solidFill>
                <a:schemeClr val="tx1"/>
              </a:solidFill>
            </a:rPr>
            <a:t>It is permissible to make the Incomer circuit breaker compartment from aluminium alloy (in case of Ex-d enclosure).</a:t>
          </a:r>
          <a:endParaRPr lang="en-GB" dirty="0">
            <a:solidFill>
              <a:schemeClr val="tx1"/>
            </a:solidFill>
          </a:endParaRPr>
        </a:p>
      </dgm:t>
    </dgm:pt>
    <dgm:pt modelId="{0293BA5D-DB70-4D34-A3BD-B19A73AC35EF}" type="parTrans" cxnId="{4A1FA307-F7C0-42E0-991F-D28E8F527F3B}">
      <dgm:prSet/>
      <dgm:spPr/>
      <dgm:t>
        <a:bodyPr/>
        <a:lstStyle/>
        <a:p>
          <a:endParaRPr lang="en-GB"/>
        </a:p>
      </dgm:t>
    </dgm:pt>
    <dgm:pt modelId="{C83C26E3-171F-4965-9D1D-2E86353B84DA}" type="sibTrans" cxnId="{4A1FA307-F7C0-42E0-991F-D28E8F527F3B}">
      <dgm:prSet/>
      <dgm:spPr/>
      <dgm:t>
        <a:bodyPr/>
        <a:lstStyle/>
        <a:p>
          <a:endParaRPr lang="en-GB"/>
        </a:p>
      </dgm:t>
    </dgm:pt>
    <dgm:pt modelId="{B81B6B95-9041-48B3-9600-0A5B0DD13A9E}">
      <dgm:prSet phldrT="[Text]"/>
      <dgm:spPr>
        <a:solidFill>
          <a:schemeClr val="accent1">
            <a:lumMod val="20000"/>
            <a:lumOff val="80000"/>
          </a:schemeClr>
        </a:solidFill>
      </dgm:spPr>
      <dgm:t>
        <a:bodyPr/>
        <a:lstStyle/>
        <a:p>
          <a:r>
            <a:rPr lang="en-GB" b="0" i="0" dirty="0">
              <a:solidFill>
                <a:schemeClr val="tx1"/>
              </a:solidFill>
            </a:rPr>
            <a:t>Rain protection in the form of a canopy shall be provided.</a:t>
          </a:r>
          <a:endParaRPr lang="en-GB" dirty="0">
            <a:solidFill>
              <a:schemeClr val="tx1"/>
            </a:solidFill>
          </a:endParaRPr>
        </a:p>
      </dgm:t>
    </dgm:pt>
    <dgm:pt modelId="{A82134EA-0622-486E-8C33-4B70C7932DD0}" type="parTrans" cxnId="{4842A325-731B-401C-9A97-CAA11F621B6A}">
      <dgm:prSet/>
      <dgm:spPr/>
      <dgm:t>
        <a:bodyPr/>
        <a:lstStyle/>
        <a:p>
          <a:endParaRPr lang="en-GB"/>
        </a:p>
      </dgm:t>
    </dgm:pt>
    <dgm:pt modelId="{C9D29D7D-E63A-4E72-95D5-844AAC569381}" type="sibTrans" cxnId="{4842A325-731B-401C-9A97-CAA11F621B6A}">
      <dgm:prSet/>
      <dgm:spPr/>
      <dgm:t>
        <a:bodyPr/>
        <a:lstStyle/>
        <a:p>
          <a:endParaRPr lang="en-GB"/>
        </a:p>
      </dgm:t>
    </dgm:pt>
    <dgm:pt modelId="{54A113E4-71A7-45D6-A3FA-839822AF68A8}">
      <dgm:prSet phldrT="[Text]"/>
      <dgm:spPr>
        <a:solidFill>
          <a:schemeClr val="accent1">
            <a:lumMod val="20000"/>
            <a:lumOff val="80000"/>
          </a:schemeClr>
        </a:solidFill>
      </dgm:spPr>
      <dgm:t>
        <a:bodyPr/>
        <a:lstStyle/>
        <a:p>
          <a:r>
            <a:rPr lang="en-GB" b="0" i="0" dirty="0">
              <a:solidFill>
                <a:schemeClr val="tx1"/>
              </a:solidFill>
            </a:rPr>
            <a:t>Internal heating of the panel shall be provided to maintain the operating temperature of the Circuit Breakers (-20</a:t>
          </a:r>
          <a:r>
            <a:rPr lang="en-US" b="0" i="0" dirty="0">
              <a:solidFill>
                <a:schemeClr val="tx1"/>
              </a:solidFill>
            </a:rPr>
            <a:t>°</a:t>
          </a:r>
          <a:r>
            <a:rPr lang="en-GB" b="0" i="0" dirty="0">
              <a:solidFill>
                <a:schemeClr val="tx1"/>
              </a:solidFill>
            </a:rPr>
            <a:t>C).</a:t>
          </a:r>
          <a:endParaRPr lang="en-GB" dirty="0">
            <a:solidFill>
              <a:schemeClr val="tx1"/>
            </a:solidFill>
          </a:endParaRPr>
        </a:p>
      </dgm:t>
    </dgm:pt>
    <dgm:pt modelId="{4066B183-3161-45CF-80BC-7CC3B25E7395}" type="parTrans" cxnId="{FCA09922-BA1B-45EA-92AF-2426F107F432}">
      <dgm:prSet/>
      <dgm:spPr/>
      <dgm:t>
        <a:bodyPr/>
        <a:lstStyle/>
        <a:p>
          <a:endParaRPr lang="en-GB"/>
        </a:p>
      </dgm:t>
    </dgm:pt>
    <dgm:pt modelId="{ECE8788F-CF55-40A1-9109-B28800DA9D51}" type="sibTrans" cxnId="{FCA09922-BA1B-45EA-92AF-2426F107F432}">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451"/>
      <dgm:spPr/>
    </dgm:pt>
    <dgm:pt modelId="{76E2B3F6-76DB-4FC5-8672-9795C4B3BD92}" type="pres">
      <dgm:prSet presAssocID="{0C47DFB0-8854-4C96-A971-07812DA15D9A}" presName="img" presStyleLbl="fgImgPlace1" presStyleIdx="0" presStyleCnt="3" custLinFactNeighborY="20240"/>
      <dgm:spPr>
        <a:blipFill rotWithShape="1">
          <a:blip xmlns:r="http://schemas.openxmlformats.org/officeDocument/2006/relationships" r:embed="rId1"/>
          <a:srcRect/>
          <a:stretch>
            <a:fillRect t="-31000" b="-31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l="-2000" r="-2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l="-4000" r="-4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4A1FA307-F7C0-42E0-991F-D28E8F527F3B}" srcId="{0C47DFB0-8854-4C96-A971-07812DA15D9A}" destId="{A25284B6-C2A9-4C12-B958-FED0AEFB98C6}" srcOrd="1" destOrd="0" parTransId="{0293BA5D-DB70-4D34-A3BD-B19A73AC35EF}" sibTransId="{C83C26E3-171F-4965-9D1D-2E86353B84DA}"/>
    <dgm:cxn modelId="{0F0FB90E-8EFF-48B1-B49F-012B3FA85BA5}" srcId="{390DB6CF-8D2C-442C-8AA7-BC544D3AC149}" destId="{68150D5F-4123-4036-8C04-F93316A7F952}" srcOrd="1"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36F4BE11-81A0-4FE0-85AF-98CD007CD18D}" type="presOf" srcId="{B81B6B95-9041-48B3-9600-0A5B0DD13A9E}" destId="{60C805ED-3748-4BB8-A64B-ECA791B0D85D}" srcOrd="1" destOrd="3" presId="urn:microsoft.com/office/officeart/2005/8/layout/vList4"/>
    <dgm:cxn modelId="{FCA09922-BA1B-45EA-92AF-2426F107F432}" srcId="{390DB6CF-8D2C-442C-8AA7-BC544D3AC149}" destId="{54A113E4-71A7-45D6-A3FA-839822AF68A8}" srcOrd="2" destOrd="0" parTransId="{4066B183-3161-45CF-80BC-7CC3B25E7395}" sibTransId="{ECE8788F-CF55-40A1-9109-B28800DA9D51}"/>
    <dgm:cxn modelId="{4842A325-731B-401C-9A97-CAA11F621B6A}" srcId="{CEA9E408-3209-4D2F-878F-78BA2CD3FAB5}" destId="{B81B6B95-9041-48B3-9600-0A5B0DD13A9E}" srcOrd="2" destOrd="0" parTransId="{A82134EA-0622-486E-8C33-4B70C7932DD0}" sibTransId="{C9D29D7D-E63A-4E72-95D5-844AAC569381}"/>
    <dgm:cxn modelId="{FF946A36-F189-4D5C-A2D6-E8DC2F47495C}" type="presOf" srcId="{A25284B6-C2A9-4C12-B958-FED0AEFB98C6}" destId="{D407ABAB-A744-4E49-8992-F2DBA146A599}" srcOrd="1" destOrd="2" presId="urn:microsoft.com/office/officeart/2005/8/layout/vList4"/>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E2A57763-D808-4D69-8B54-A2CB8C433594}" type="presOf" srcId="{A25284B6-C2A9-4C12-B958-FED0AEFB98C6}" destId="{E01C18BB-8CCD-4AE0-9300-A07A64DE40BD}" srcOrd="0" destOrd="2"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57FB4253-2AC3-4A0E-9F0C-7BF4CBC81152}" type="presOf" srcId="{54A113E4-71A7-45D6-A3FA-839822AF68A8}" destId="{3D9C40B6-4BC6-4C95-B521-B8DC2C1CC7CE}" srcOrd="0" destOrd="3" presId="urn:microsoft.com/office/officeart/2005/8/layout/vList4"/>
    <dgm:cxn modelId="{E32FFF77-2737-41B8-8EFB-6F967BFB2C2F}" type="presOf" srcId="{84F1611A-14E5-44BE-A284-ADDA6013EBFF}" destId="{8B4FCEC5-FA48-4B81-9CE2-C5CEEA1134F5}" srcOrd="0" destOrd="2" presId="urn:microsoft.com/office/officeart/2005/8/layout/vList4"/>
    <dgm:cxn modelId="{9933507F-1CA3-42F3-96A7-53B409DBAF3B}" type="presOf" srcId="{68150D5F-4123-4036-8C04-F93316A7F952}" destId="{3D9C40B6-4BC6-4C95-B521-B8DC2C1CC7CE}" srcOrd="0" destOrd="2" presId="urn:microsoft.com/office/officeart/2005/8/layout/vList4"/>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DA1F6FA3-139D-4E16-BEC9-BCCDBFF789F8}" type="presOf" srcId="{84F1611A-14E5-44BE-A284-ADDA6013EBFF}" destId="{60C805ED-3748-4BB8-A64B-ECA791B0D85D}" srcOrd="1" destOrd="2" presId="urn:microsoft.com/office/officeart/2005/8/layout/vList4"/>
    <dgm:cxn modelId="{B83EF9AE-3504-407E-8ECD-C1C7F44C039D}" type="presOf" srcId="{B81B6B95-9041-48B3-9600-0A5B0DD13A9E}" destId="{8B4FCEC5-FA48-4B81-9CE2-C5CEEA1134F5}" srcOrd="0" destOrd="3"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A4124ABA-ACB7-4AB9-AE67-A907B84330D4}" srcId="{CEA9E408-3209-4D2F-878F-78BA2CD3FAB5}" destId="{84F1611A-14E5-44BE-A284-ADDA6013EBFF}" srcOrd="1" destOrd="0" parTransId="{FDE7B072-5D3B-43D8-9CFD-2DC5EB856A9E}" sibTransId="{F8F43AF7-CA96-4224-85D7-6547A72B0853}"/>
    <dgm:cxn modelId="{E78B15C6-482D-441E-BCED-EB1EB80361E8}" type="presOf" srcId="{54A113E4-71A7-45D6-A3FA-839822AF68A8}" destId="{51DF3E29-4BF5-4AD1-A527-AE45BD3880EE}" srcOrd="1" destOrd="3" presId="urn:microsoft.com/office/officeart/2005/8/layout/vList4"/>
    <dgm:cxn modelId="{6EE0C7CB-4602-445F-8C88-44783DC49D6E}" type="presOf" srcId="{CEA9E408-3209-4D2F-878F-78BA2CD3FAB5}" destId="{60C805ED-3748-4BB8-A64B-ECA791B0D85D}" srcOrd="1" destOrd="0"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1CADCDFB-552E-4A77-B0AC-907DF1EDD936}" type="presOf" srcId="{68150D5F-4123-4036-8C04-F93316A7F952}" destId="{51DF3E29-4BF5-4AD1-A527-AE45BD3880EE}" srcOrd="1" destOrd="2"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GB" b="0" i="0" dirty="0">
              <a:solidFill>
                <a:schemeClr val="tx1"/>
              </a:solidFill>
            </a:rPr>
            <a:t>Technical parameters</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US" dirty="0">
              <a:solidFill>
                <a:schemeClr val="tx1"/>
              </a:solidFill>
            </a:rPr>
            <a:t>Voltage</a:t>
          </a:r>
          <a:r>
            <a:rPr lang="ru-RU" dirty="0">
              <a:solidFill>
                <a:schemeClr val="tx1"/>
              </a:solidFill>
            </a:rPr>
            <a:t> 6</a:t>
          </a:r>
          <a:r>
            <a:rPr lang="en-US" dirty="0">
              <a:solidFill>
                <a:schemeClr val="tx1"/>
              </a:solidFill>
            </a:rPr>
            <a:t>/</a:t>
          </a:r>
          <a:r>
            <a:rPr lang="ru-RU" dirty="0">
              <a:solidFill>
                <a:schemeClr val="tx1"/>
              </a:solidFill>
            </a:rPr>
            <a:t>0.4 </a:t>
          </a:r>
          <a:r>
            <a:rPr lang="en-US" dirty="0">
              <a:solidFill>
                <a:schemeClr val="tx1"/>
              </a:solidFill>
            </a:rPr>
            <a:t>kV; </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US" dirty="0">
              <a:solidFill>
                <a:schemeClr val="tx1"/>
              </a:solidFill>
            </a:rPr>
            <a:t>Design</a:t>
          </a:r>
          <a:r>
            <a:rPr lang="ru-RU" dirty="0">
              <a:solidFill>
                <a:schemeClr val="tx1"/>
              </a:solidFill>
            </a:rPr>
            <a:t>:</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dgm:spPr>
        <a:solidFill>
          <a:schemeClr val="accent1">
            <a:lumMod val="20000"/>
            <a:lumOff val="80000"/>
          </a:schemeClr>
        </a:solidFill>
      </dgm:spPr>
      <dgm:t>
        <a:bodyPr/>
        <a:lstStyle/>
        <a:p>
          <a:r>
            <a:rPr lang="en-US" dirty="0">
              <a:solidFill>
                <a:schemeClr val="tx1"/>
              </a:solidFill>
            </a:rPr>
            <a:t>Special requirements</a:t>
          </a:r>
          <a:r>
            <a:rPr lang="ru-RU" dirty="0">
              <a:solidFill>
                <a:schemeClr val="tx1"/>
              </a:solidFill>
            </a:rPr>
            <a:t>:</a:t>
          </a:r>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en-GB" dirty="0">
              <a:solidFill>
                <a:schemeClr val="tx1"/>
              </a:solidFill>
            </a:rPr>
            <a:t>A power meter for technical accounting of electricity with the possibility of connection to the automated system for commercial accounting of power consumption shall be installed.</a:t>
          </a: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dirty="0">
              <a:solidFill>
                <a:schemeClr val="tx1"/>
              </a:solidFill>
            </a:rPr>
            <a:t>The housing is IP55, the 6 kV side is equipped with a protective fuse and a surge arrester.</a:t>
          </a: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84F1611A-14E5-44BE-A284-ADDA6013EBFF}">
      <dgm:prSet phldrT="[Text]"/>
      <dgm:spPr>
        <a:solidFill>
          <a:schemeClr val="accent1">
            <a:lumMod val="20000"/>
            <a:lumOff val="80000"/>
          </a:schemeClr>
        </a:solidFill>
      </dgm:spPr>
      <dgm:t>
        <a:bodyPr/>
        <a:lstStyle/>
        <a:p>
          <a:r>
            <a:rPr lang="en-GB" dirty="0">
              <a:solidFill>
                <a:schemeClr val="tx1"/>
              </a:solidFill>
            </a:rPr>
            <a:t>The LV side shall be equipped with an incoming CB and outgoing CBs according to typical Data sheets</a:t>
          </a:r>
          <a:r>
            <a:rPr lang="ru-RU" dirty="0">
              <a:solidFill>
                <a:schemeClr val="tx1"/>
              </a:solidFill>
            </a:rPr>
            <a:t>.</a:t>
          </a:r>
          <a:endParaRPr lang="en-GB" dirty="0">
            <a:solidFill>
              <a:schemeClr val="tx1"/>
            </a:solidFill>
          </a:endParaRPr>
        </a:p>
      </dgm:t>
    </dgm:pt>
    <dgm:pt modelId="{FDE7B072-5D3B-43D8-9CFD-2DC5EB856A9E}" type="parTrans" cxnId="{A4124ABA-ACB7-4AB9-AE67-A907B84330D4}">
      <dgm:prSet/>
      <dgm:spPr/>
      <dgm:t>
        <a:bodyPr/>
        <a:lstStyle/>
        <a:p>
          <a:endParaRPr lang="en-GB"/>
        </a:p>
      </dgm:t>
    </dgm:pt>
    <dgm:pt modelId="{F8F43AF7-CA96-4224-85D7-6547A72B0853}" type="sibTrans" cxnId="{A4124ABA-ACB7-4AB9-AE67-A907B84330D4}">
      <dgm:prSet/>
      <dgm:spPr/>
      <dgm:t>
        <a:bodyPr/>
        <a:lstStyle/>
        <a:p>
          <a:endParaRPr lang="en-GB"/>
        </a:p>
      </dgm:t>
    </dgm:pt>
    <dgm:pt modelId="{29241A7E-1F95-4F2A-825C-64B68F1E2435}">
      <dgm:prSet phldrT="[Text]"/>
      <dgm:spPr>
        <a:solidFill>
          <a:schemeClr val="accent1">
            <a:lumMod val="20000"/>
            <a:lumOff val="80000"/>
          </a:schemeClr>
        </a:solidFill>
      </dgm:spPr>
      <dgm:t>
        <a:bodyPr/>
        <a:lstStyle/>
        <a:p>
          <a:r>
            <a:rPr lang="en-GB" dirty="0">
              <a:solidFill>
                <a:schemeClr val="tx1"/>
              </a:solidFill>
            </a:rPr>
            <a:t>Range of applied nominal loads</a:t>
          </a:r>
          <a:r>
            <a:rPr lang="ru-RU" dirty="0">
              <a:solidFill>
                <a:schemeClr val="tx1"/>
              </a:solidFill>
            </a:rPr>
            <a:t>: 25, 63, 100, 160, 250 </a:t>
          </a:r>
          <a:r>
            <a:rPr lang="en-US" dirty="0">
              <a:solidFill>
                <a:schemeClr val="tx1"/>
              </a:solidFill>
            </a:rPr>
            <a:t>kVA</a:t>
          </a:r>
          <a:r>
            <a:rPr lang="ru-RU" dirty="0">
              <a:solidFill>
                <a:schemeClr val="tx1"/>
              </a:solidFill>
            </a:rPr>
            <a:t>.</a:t>
          </a:r>
          <a:endParaRPr lang="en-GB" dirty="0">
            <a:solidFill>
              <a:schemeClr val="tx1"/>
            </a:solidFill>
          </a:endParaRPr>
        </a:p>
      </dgm:t>
    </dgm:pt>
    <dgm:pt modelId="{A58D7A84-811E-45BA-989F-ADA2732DECF8}" type="parTrans" cxnId="{371FE476-90F1-42DA-9B34-84492D250725}">
      <dgm:prSet/>
      <dgm:spPr/>
      <dgm:t>
        <a:bodyPr/>
        <a:lstStyle/>
        <a:p>
          <a:endParaRPr lang="en-GB"/>
        </a:p>
      </dgm:t>
    </dgm:pt>
    <dgm:pt modelId="{C2EFA658-B0E0-4335-A396-C722F1E8B144}" type="sibTrans" cxnId="{371FE476-90F1-42DA-9B34-84492D250725}">
      <dgm:prSet/>
      <dgm:spPr/>
      <dgm:t>
        <a:bodyPr/>
        <a:lstStyle/>
        <a:p>
          <a:endParaRPr lang="en-GB"/>
        </a:p>
      </dgm:t>
    </dgm:pt>
    <dgm:pt modelId="{FFDFC200-6C09-4D0E-B2D5-141819CAFCDC}">
      <dgm:prSet phldrT="[Text]"/>
      <dgm:spPr>
        <a:solidFill>
          <a:schemeClr val="accent1">
            <a:lumMod val="20000"/>
            <a:lumOff val="80000"/>
          </a:schemeClr>
        </a:solidFill>
      </dgm:spPr>
      <dgm:t>
        <a:bodyPr/>
        <a:lstStyle/>
        <a:p>
          <a:r>
            <a:rPr lang="en-GB" dirty="0">
              <a:solidFill>
                <a:schemeClr val="tx1"/>
              </a:solidFill>
            </a:rPr>
            <a:t>High side connection via 6 kV overhead line</a:t>
          </a:r>
          <a:r>
            <a:rPr lang="ru-RU" dirty="0">
              <a:solidFill>
                <a:schemeClr val="tx1"/>
              </a:solidFill>
            </a:rPr>
            <a:t>.</a:t>
          </a:r>
          <a:endParaRPr lang="en-GB" dirty="0">
            <a:solidFill>
              <a:schemeClr val="tx1"/>
            </a:solidFill>
          </a:endParaRPr>
        </a:p>
      </dgm:t>
    </dgm:pt>
    <dgm:pt modelId="{43712386-DA16-4D6D-ABD4-3D88BDC6D38B}" type="parTrans" cxnId="{A7B4354D-541F-44BD-843F-4EE6C0BFC803}">
      <dgm:prSet/>
      <dgm:spPr/>
      <dgm:t>
        <a:bodyPr/>
        <a:lstStyle/>
        <a:p>
          <a:endParaRPr lang="en-GB"/>
        </a:p>
      </dgm:t>
    </dgm:pt>
    <dgm:pt modelId="{4E9B7C80-1272-4CED-BE4C-327BBD011DF7}" type="sibTrans" cxnId="{A7B4354D-541F-44BD-843F-4EE6C0BFC803}">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20451"/>
      <dgm:spPr/>
    </dgm:pt>
    <dgm:pt modelId="{76E2B3F6-76DB-4FC5-8672-9795C4B3BD92}" type="pres">
      <dgm:prSet presAssocID="{0C47DFB0-8854-4C96-A971-07812DA15D9A}" presName="img" presStyleLbl="fgImgPlace1" presStyleIdx="0" presStyleCnt="3" custLinFactNeighborX="521" custLinFactNeighborY="28857"/>
      <dgm:spPr>
        <a:blipFill rotWithShape="1">
          <a:blip xmlns:r="http://schemas.openxmlformats.org/officeDocument/2006/relationships" r:embed="rId1"/>
          <a:srcRect/>
          <a:stretch>
            <a:fillRect t="-1000" b="-1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t="-17000" b="-17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l="-16000" r="-16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0F0FB90E-8EFF-48B1-B49F-012B3FA85BA5}" srcId="{390DB6CF-8D2C-442C-8AA7-BC544D3AC149}" destId="{68150D5F-4123-4036-8C04-F93316A7F952}" srcOrd="1"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C69BE169-89AA-47F5-91BC-5F780AA6A3DE}" type="presOf" srcId="{FFDFC200-6C09-4D0E-B2D5-141819CAFCDC}" destId="{D407ABAB-A744-4E49-8992-F2DBA146A599}" srcOrd="1" destOrd="3" presId="urn:microsoft.com/office/officeart/2005/8/layout/vList4"/>
    <dgm:cxn modelId="{3791EE4A-15AE-41C5-986A-78F0F44B6252}" type="presOf" srcId="{29241A7E-1F95-4F2A-825C-64B68F1E2435}" destId="{E01C18BB-8CCD-4AE0-9300-A07A64DE40BD}" srcOrd="0" destOrd="2" presId="urn:microsoft.com/office/officeart/2005/8/layout/vList4"/>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A7B4354D-541F-44BD-843F-4EE6C0BFC803}" srcId="{0C47DFB0-8854-4C96-A971-07812DA15D9A}" destId="{FFDFC200-6C09-4D0E-B2D5-141819CAFCDC}" srcOrd="2" destOrd="0" parTransId="{43712386-DA16-4D6D-ABD4-3D88BDC6D38B}" sibTransId="{4E9B7C80-1272-4CED-BE4C-327BBD011DF7}"/>
    <dgm:cxn modelId="{117B7D71-134D-428B-BA8A-5DE40DB2C873}" type="presOf" srcId="{61F70910-3970-494B-86AC-75715CA131E6}" destId="{8B4FCEC5-FA48-4B81-9CE2-C5CEEA1134F5}" srcOrd="0" destOrd="1" presId="urn:microsoft.com/office/officeart/2005/8/layout/vList4"/>
    <dgm:cxn modelId="{371FE476-90F1-42DA-9B34-84492D250725}" srcId="{0C47DFB0-8854-4C96-A971-07812DA15D9A}" destId="{29241A7E-1F95-4F2A-825C-64B68F1E2435}" srcOrd="1" destOrd="0" parTransId="{A58D7A84-811E-45BA-989F-ADA2732DECF8}" sibTransId="{C2EFA658-B0E0-4335-A396-C722F1E8B144}"/>
    <dgm:cxn modelId="{E32FFF77-2737-41B8-8EFB-6F967BFB2C2F}" type="presOf" srcId="{84F1611A-14E5-44BE-A284-ADDA6013EBFF}" destId="{8B4FCEC5-FA48-4B81-9CE2-C5CEEA1134F5}" srcOrd="0" destOrd="2" presId="urn:microsoft.com/office/officeart/2005/8/layout/vList4"/>
    <dgm:cxn modelId="{9933507F-1CA3-42F3-96A7-53B409DBAF3B}" type="presOf" srcId="{68150D5F-4123-4036-8C04-F93316A7F952}" destId="{3D9C40B6-4BC6-4C95-B521-B8DC2C1CC7CE}" srcOrd="0" destOrd="2" presId="urn:microsoft.com/office/officeart/2005/8/layout/vList4"/>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DA1F6FA3-139D-4E16-BEC9-BCCDBFF789F8}" type="presOf" srcId="{84F1611A-14E5-44BE-A284-ADDA6013EBFF}" destId="{60C805ED-3748-4BB8-A64B-ECA791B0D85D}" srcOrd="1" destOrd="2" presId="urn:microsoft.com/office/officeart/2005/8/layout/vList4"/>
    <dgm:cxn modelId="{F7EFA8A7-F3DF-4D82-A57D-425BEA5D36C7}" type="presOf" srcId="{FFDFC200-6C09-4D0E-B2D5-141819CAFCDC}" destId="{E01C18BB-8CCD-4AE0-9300-A07A64DE40BD}" srcOrd="0" destOrd="3"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A4124ABA-ACB7-4AB9-AE67-A907B84330D4}" srcId="{CEA9E408-3209-4D2F-878F-78BA2CD3FAB5}" destId="{84F1611A-14E5-44BE-A284-ADDA6013EBFF}" srcOrd="1" destOrd="0" parTransId="{FDE7B072-5D3B-43D8-9CFD-2DC5EB856A9E}" sibTransId="{F8F43AF7-CA96-4224-85D7-6547A72B0853}"/>
    <dgm:cxn modelId="{6EE0C7CB-4602-445F-8C88-44783DC49D6E}" type="presOf" srcId="{CEA9E408-3209-4D2F-878F-78BA2CD3FAB5}" destId="{60C805ED-3748-4BB8-A64B-ECA791B0D85D}" srcOrd="1" destOrd="0" presId="urn:microsoft.com/office/officeart/2005/8/layout/vList4"/>
    <dgm:cxn modelId="{3D987CD9-1050-48B9-A7B0-3FD8344B6F00}" type="presOf" srcId="{29241A7E-1F95-4F2A-825C-64B68F1E2435}" destId="{D407ABAB-A744-4E49-8992-F2DBA146A599}" srcOrd="1" destOrd="2"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1CADCDFB-552E-4A77-B0AC-907DF1EDD936}" type="presOf" srcId="{68150D5F-4123-4036-8C04-F93316A7F952}" destId="{51DF3E29-4BF5-4AD1-A527-AE45BD3880EE}" srcOrd="1" destOrd="2"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dgm:spPr>
        <a:solidFill>
          <a:schemeClr val="accent1">
            <a:lumMod val="20000"/>
            <a:lumOff val="80000"/>
          </a:schemeClr>
        </a:solidFill>
      </dgm:spPr>
      <dgm:t>
        <a:bodyPr/>
        <a:lstStyle/>
        <a:p>
          <a:r>
            <a:rPr lang="en-US" dirty="0">
              <a:solidFill>
                <a:schemeClr val="tx1"/>
              </a:solidFill>
            </a:rPr>
            <a:t>Lighting types</a:t>
          </a:r>
          <a:r>
            <a:rPr lang="ru-RU" dirty="0">
              <a:solidFill>
                <a:schemeClr val="tx1"/>
              </a:solidFill>
            </a:rPr>
            <a:t>:</a:t>
          </a:r>
          <a:endParaRPr lang="en-GB" dirty="0">
            <a:solidFill>
              <a:schemeClr val="tx1"/>
            </a:solidFill>
          </a:endParaRP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dgm:spPr>
        <a:solidFill>
          <a:schemeClr val="accent1">
            <a:lumMod val="20000"/>
            <a:lumOff val="80000"/>
          </a:schemeClr>
        </a:solidFill>
      </dgm:spPr>
      <dgm:t>
        <a:bodyPr/>
        <a:lstStyle/>
        <a:p>
          <a:r>
            <a:rPr lang="en-GB" dirty="0">
              <a:solidFill>
                <a:schemeClr val="tx1"/>
              </a:solidFill>
            </a:rPr>
            <a:t>Floodlight lighting on 12m Lighting Poles is used at new wells, RMSs and BVS</a:t>
          </a:r>
          <a:r>
            <a:rPr lang="en-US" dirty="0">
              <a:solidFill>
                <a:schemeClr val="tx1"/>
              </a:solidFill>
            </a:rPr>
            <a:t>; </a:t>
          </a:r>
          <a:endParaRPr lang="en-GB" dirty="0">
            <a:solidFill>
              <a:schemeClr val="tx1"/>
            </a:solidFill>
          </a:endParaRP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dgm:spPr>
        <a:solidFill>
          <a:schemeClr val="accent1">
            <a:lumMod val="20000"/>
            <a:lumOff val="80000"/>
          </a:schemeClr>
        </a:solidFill>
      </dgm:spPr>
      <dgm:t>
        <a:bodyPr/>
        <a:lstStyle/>
        <a:p>
          <a:r>
            <a:rPr lang="en-GB" b="0" i="0" dirty="0">
              <a:solidFill>
                <a:schemeClr val="tx1"/>
              </a:solidFill>
            </a:rPr>
            <a:t>Design</a:t>
          </a:r>
          <a:r>
            <a:rPr lang="ru-RU" dirty="0">
              <a:solidFill>
                <a:schemeClr val="tx1"/>
              </a:solidFill>
            </a:rPr>
            <a:t>:</a:t>
          </a:r>
          <a:endParaRPr lang="en-GB" dirty="0">
            <a:solidFill>
              <a:schemeClr val="tx1"/>
            </a:solidFill>
          </a:endParaRP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dgm:spPr>
        <a:solidFill>
          <a:schemeClr val="accent1">
            <a:lumMod val="20000"/>
            <a:lumOff val="80000"/>
          </a:schemeClr>
        </a:solidFill>
      </dgm:spPr>
      <dgm:t>
        <a:bodyPr/>
        <a:lstStyle/>
        <a:p>
          <a:r>
            <a:rPr lang="en-US" dirty="0">
              <a:solidFill>
                <a:schemeClr val="tx1"/>
              </a:solidFill>
            </a:rPr>
            <a:t>Special Requirements</a:t>
          </a:r>
          <a:r>
            <a:rPr lang="ru-RU" dirty="0">
              <a:solidFill>
                <a:schemeClr val="tx1"/>
              </a:solidFill>
            </a:rPr>
            <a:t>:</a:t>
          </a:r>
          <a:endParaRPr lang="en-GB" dirty="0">
            <a:solidFill>
              <a:schemeClr val="tx1"/>
            </a:solidFill>
          </a:endParaRP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dgm:spPr>
        <a:solidFill>
          <a:schemeClr val="accent1">
            <a:lumMod val="20000"/>
            <a:lumOff val="80000"/>
          </a:schemeClr>
        </a:solidFill>
      </dgm:spPr>
      <dgm:t>
        <a:bodyPr/>
        <a:lstStyle/>
        <a:p>
          <a:r>
            <a:rPr lang="en-GB" b="0" i="0" dirty="0">
              <a:solidFill>
                <a:schemeClr val="tx1"/>
              </a:solidFill>
            </a:rPr>
            <a:t>Since KPO adheres to the principles of energy saving, all supplied lamps shall be with LED lamps.</a:t>
          </a:r>
          <a:endParaRPr lang="en-GB" dirty="0">
            <a:solidFill>
              <a:schemeClr val="tx1"/>
            </a:solidFill>
          </a:endParaRP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8150D5F-4123-4036-8C04-F93316A7F952}">
      <dgm:prSet phldrT="[Text]"/>
      <dgm:spPr>
        <a:solidFill>
          <a:schemeClr val="accent1">
            <a:lumMod val="20000"/>
            <a:lumOff val="80000"/>
          </a:schemeClr>
        </a:solidFill>
      </dgm:spPr>
      <dgm:t>
        <a:bodyPr/>
        <a:lstStyle/>
        <a:p>
          <a:endParaRPr lang="en-GB" dirty="0">
            <a:solidFill>
              <a:schemeClr val="tx1"/>
            </a:solidFill>
          </a:endParaRPr>
        </a:p>
      </dgm:t>
    </dgm:pt>
    <dgm:pt modelId="{2203FA91-7D8F-473D-8150-B90755AAF465}" type="parTrans" cxnId="{0F0FB90E-8EFF-48B1-B49F-012B3FA85BA5}">
      <dgm:prSet/>
      <dgm:spPr/>
      <dgm:t>
        <a:bodyPr/>
        <a:lstStyle/>
        <a:p>
          <a:endParaRPr lang="en-GB"/>
        </a:p>
      </dgm:t>
    </dgm:pt>
    <dgm:pt modelId="{29CDA609-9278-45E9-B185-E9CC713A6243}" type="sibTrans" cxnId="{0F0FB90E-8EFF-48B1-B49F-012B3FA85BA5}">
      <dgm:prSet/>
      <dgm:spPr/>
      <dgm:t>
        <a:bodyPr/>
        <a:lstStyle/>
        <a:p>
          <a:endParaRPr lang="en-GB"/>
        </a:p>
      </dgm:t>
    </dgm:pt>
    <dgm:pt modelId="{61F70910-3970-494B-86AC-75715CA131E6}">
      <dgm:prSet phldrT="[Text]"/>
      <dgm:spPr>
        <a:solidFill>
          <a:schemeClr val="accent1">
            <a:lumMod val="20000"/>
            <a:lumOff val="80000"/>
          </a:schemeClr>
        </a:solidFill>
      </dgm:spPr>
      <dgm:t>
        <a:bodyPr/>
        <a:lstStyle/>
        <a:p>
          <a:r>
            <a:rPr lang="en-GB" dirty="0">
              <a:solidFill>
                <a:schemeClr val="tx1"/>
              </a:solidFill>
            </a:rPr>
            <a:t>Explosion-proof design for zone 2, housing IP 55 minimum</a:t>
          </a:r>
          <a:r>
            <a:rPr lang="ru-RU" dirty="0">
              <a:solidFill>
                <a:schemeClr val="tx1"/>
              </a:solidFill>
            </a:rPr>
            <a:t>.</a:t>
          </a:r>
          <a:endParaRPr lang="en-GB" dirty="0">
            <a:solidFill>
              <a:schemeClr val="tx1"/>
            </a:solidFill>
          </a:endParaRP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84F1611A-14E5-44BE-A284-ADDA6013EBFF}">
      <dgm:prSet phldrT="[Text]"/>
      <dgm:spPr>
        <a:solidFill>
          <a:schemeClr val="accent1">
            <a:lumMod val="20000"/>
            <a:lumOff val="80000"/>
          </a:schemeClr>
        </a:solidFill>
      </dgm:spPr>
      <dgm:t>
        <a:bodyPr/>
        <a:lstStyle/>
        <a:p>
          <a:r>
            <a:rPr lang="en-GB" dirty="0">
              <a:solidFill>
                <a:schemeClr val="tx1"/>
              </a:solidFill>
            </a:rPr>
            <a:t>The enclosure of lamps and lighting poles must be resistant to aggressive environments</a:t>
          </a:r>
          <a:r>
            <a:rPr lang="ru-RU" dirty="0">
              <a:solidFill>
                <a:schemeClr val="tx1"/>
              </a:solidFill>
            </a:rPr>
            <a:t>.</a:t>
          </a:r>
          <a:endParaRPr lang="en-GB" dirty="0">
            <a:solidFill>
              <a:schemeClr val="tx1"/>
            </a:solidFill>
          </a:endParaRPr>
        </a:p>
      </dgm:t>
    </dgm:pt>
    <dgm:pt modelId="{FDE7B072-5D3B-43D8-9CFD-2DC5EB856A9E}" type="parTrans" cxnId="{A4124ABA-ACB7-4AB9-AE67-A907B84330D4}">
      <dgm:prSet/>
      <dgm:spPr/>
      <dgm:t>
        <a:bodyPr/>
        <a:lstStyle/>
        <a:p>
          <a:endParaRPr lang="en-GB"/>
        </a:p>
      </dgm:t>
    </dgm:pt>
    <dgm:pt modelId="{F8F43AF7-CA96-4224-85D7-6547A72B0853}" type="sibTrans" cxnId="{A4124ABA-ACB7-4AB9-AE67-A907B84330D4}">
      <dgm:prSet/>
      <dgm:spPr/>
      <dgm:t>
        <a:bodyPr/>
        <a:lstStyle/>
        <a:p>
          <a:endParaRPr lang="en-GB"/>
        </a:p>
      </dgm:t>
    </dgm:pt>
    <dgm:pt modelId="{29241A7E-1F95-4F2A-825C-64B68F1E2435}">
      <dgm:prSet phldrT="[Text]"/>
      <dgm:spPr>
        <a:solidFill>
          <a:schemeClr val="accent1">
            <a:lumMod val="20000"/>
            <a:lumOff val="80000"/>
          </a:schemeClr>
        </a:solidFill>
      </dgm:spPr>
      <dgm:t>
        <a:bodyPr/>
        <a:lstStyle/>
        <a:p>
          <a:r>
            <a:rPr lang="en-GB" dirty="0">
              <a:solidFill>
                <a:schemeClr val="tx1"/>
              </a:solidFill>
            </a:rPr>
            <a:t>Local lighting designed to illuminate work areas, small passages when designing new facilities at brown field</a:t>
          </a:r>
          <a:r>
            <a:rPr lang="ru-RU" dirty="0">
              <a:solidFill>
                <a:schemeClr val="tx1"/>
              </a:solidFill>
            </a:rPr>
            <a:t>.</a:t>
          </a:r>
          <a:endParaRPr lang="en-GB" dirty="0">
            <a:solidFill>
              <a:schemeClr val="tx1"/>
            </a:solidFill>
          </a:endParaRPr>
        </a:p>
      </dgm:t>
    </dgm:pt>
    <dgm:pt modelId="{A58D7A84-811E-45BA-989F-ADA2732DECF8}" type="parTrans" cxnId="{371FE476-90F1-42DA-9B34-84492D250725}">
      <dgm:prSet/>
      <dgm:spPr/>
      <dgm:t>
        <a:bodyPr/>
        <a:lstStyle/>
        <a:p>
          <a:endParaRPr lang="en-GB"/>
        </a:p>
      </dgm:t>
    </dgm:pt>
    <dgm:pt modelId="{C2EFA658-B0E0-4335-A396-C722F1E8B144}" type="sibTrans" cxnId="{371FE476-90F1-42DA-9B34-84492D250725}">
      <dgm:prSet/>
      <dgm:spPr/>
      <dgm:t>
        <a:bodyPr/>
        <a:lstStyle/>
        <a:p>
          <a:endParaRPr lang="en-GB"/>
        </a:p>
      </dgm:t>
    </dgm:pt>
    <dgm:pt modelId="{9F5DF342-E3FC-4912-84AF-DD306E3B6F6C}">
      <dgm:prSet phldrT="[Text]"/>
      <dgm:spPr>
        <a:solidFill>
          <a:schemeClr val="accent1">
            <a:lumMod val="20000"/>
            <a:lumOff val="80000"/>
          </a:schemeClr>
        </a:solidFill>
      </dgm:spPr>
      <dgm:t>
        <a:bodyPr/>
        <a:lstStyle/>
        <a:p>
          <a:r>
            <a:rPr lang="en-GB" dirty="0">
              <a:solidFill>
                <a:schemeClr val="tx1"/>
              </a:solidFill>
            </a:rPr>
            <a:t>The use of industrial type lighting fixtures is permitted if specified in the design data sheets.</a:t>
          </a:r>
        </a:p>
      </dgm:t>
    </dgm:pt>
    <dgm:pt modelId="{9B61B09E-9383-4442-87E7-CBC3E354A876}" type="parTrans" cxnId="{63315B8D-27BF-4D1B-9CF2-18E5685276DE}">
      <dgm:prSet/>
      <dgm:spPr/>
      <dgm:t>
        <a:bodyPr/>
        <a:lstStyle/>
        <a:p>
          <a:endParaRPr lang="en-GB"/>
        </a:p>
      </dgm:t>
    </dgm:pt>
    <dgm:pt modelId="{02FE4C50-C8C4-4C9E-872E-368D6380EC47}" type="sibTrans" cxnId="{63315B8D-27BF-4D1B-9CF2-18E5685276DE}">
      <dgm:prSet/>
      <dgm:spPr/>
      <dgm:t>
        <a:bodyPr/>
        <a:lstStyle/>
        <a:p>
          <a:endParaRPr lang="en-GB"/>
        </a:p>
      </dgm:t>
    </dgm:pt>
    <dgm:pt modelId="{A4AAEEDA-6339-41EA-B042-8ED8209B028C}">
      <dgm:prSet phldrT="[Text]"/>
      <dgm:spPr>
        <a:solidFill>
          <a:schemeClr val="accent1">
            <a:lumMod val="20000"/>
            <a:lumOff val="80000"/>
          </a:schemeClr>
        </a:solidFill>
      </dgm:spPr>
      <dgm:t>
        <a:bodyPr/>
        <a:lstStyle/>
        <a:p>
          <a:r>
            <a:rPr lang="en-GB" b="0" i="0" dirty="0">
              <a:solidFill>
                <a:schemeClr val="tx1"/>
              </a:solidFill>
            </a:rPr>
            <a:t>Operating temperature for outdoor luminaires from </a:t>
          </a:r>
          <a:r>
            <a:rPr lang="ru-RU" dirty="0">
              <a:solidFill>
                <a:schemeClr val="tx1"/>
              </a:solidFill>
            </a:rPr>
            <a:t>-40</a:t>
          </a:r>
          <a:r>
            <a:rPr lang="ru-RU" baseline="30000" dirty="0">
              <a:solidFill>
                <a:schemeClr val="tx1"/>
              </a:solidFill>
            </a:rPr>
            <a:t>0</a:t>
          </a:r>
          <a:r>
            <a:rPr lang="ru-RU" dirty="0">
              <a:solidFill>
                <a:schemeClr val="tx1"/>
              </a:solidFill>
            </a:rPr>
            <a:t>С </a:t>
          </a:r>
          <a:r>
            <a:rPr lang="en-US" dirty="0">
              <a:solidFill>
                <a:schemeClr val="tx1"/>
              </a:solidFill>
            </a:rPr>
            <a:t>to</a:t>
          </a:r>
          <a:r>
            <a:rPr lang="ru-RU" dirty="0">
              <a:solidFill>
                <a:schemeClr val="tx1"/>
              </a:solidFill>
            </a:rPr>
            <a:t> +40</a:t>
          </a:r>
          <a:r>
            <a:rPr lang="ru-RU" baseline="30000" dirty="0">
              <a:solidFill>
                <a:schemeClr val="tx1"/>
              </a:solidFill>
            </a:rPr>
            <a:t>0</a:t>
          </a:r>
          <a:r>
            <a:rPr lang="ru-RU" dirty="0">
              <a:solidFill>
                <a:schemeClr val="tx1"/>
              </a:solidFill>
            </a:rPr>
            <a:t>С.</a:t>
          </a:r>
          <a:endParaRPr lang="en-GB" dirty="0">
            <a:solidFill>
              <a:schemeClr val="tx1"/>
            </a:solidFill>
          </a:endParaRPr>
        </a:p>
      </dgm:t>
    </dgm:pt>
    <dgm:pt modelId="{6EF9AD91-E667-47B3-9474-5B12FB6ACEFA}" type="parTrans" cxnId="{562C9F7C-3020-40E5-A7DF-D3D28BC51625}">
      <dgm:prSet/>
      <dgm:spPr/>
      <dgm:t>
        <a:bodyPr/>
        <a:lstStyle/>
        <a:p>
          <a:endParaRPr lang="en-GB"/>
        </a:p>
      </dgm:t>
    </dgm:pt>
    <dgm:pt modelId="{E2566725-BBC9-4F53-A241-43C3C061BAC5}" type="sibTrans" cxnId="{562C9F7C-3020-40E5-A7DF-D3D28BC51625}">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LinFactNeighborY="19478"/>
      <dgm:spPr/>
    </dgm:pt>
    <dgm:pt modelId="{76E2B3F6-76DB-4FC5-8672-9795C4B3BD92}" type="pres">
      <dgm:prSet presAssocID="{0C47DFB0-8854-4C96-A971-07812DA15D9A}" presName="img" presStyleLbl="fgImgPlace1" presStyleIdx="0" presStyleCnt="3" custLinFactNeighborX="521" custLinFactNeighborY="28857"/>
      <dgm:spPr>
        <a:blipFill rotWithShape="1">
          <a:blip xmlns:r="http://schemas.openxmlformats.org/officeDocument/2006/relationships" r:embed="rId1"/>
          <a:srcRect/>
          <a:stretch>
            <a:fillRect l="-15000" r="-15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LinFactNeighborY="11076"/>
      <dgm:spPr/>
    </dgm:pt>
    <dgm:pt modelId="{F49F7C1E-DF71-491C-BAB0-0FE0B97D903E}" type="pres">
      <dgm:prSet presAssocID="{CEA9E408-3209-4D2F-878F-78BA2CD3FAB5}" presName="img" presStyleLbl="fgImgPlace1" presStyleIdx="1" presStyleCnt="3" custLinFactNeighborY="20240"/>
      <dgm:spPr>
        <a:blipFill rotWithShape="1">
          <a:blip xmlns:r="http://schemas.openxmlformats.org/officeDocument/2006/relationships" r:embed="rId2"/>
          <a:srcRect/>
          <a:stretch>
            <a:fillRect t="-17000" b="-17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LinFactNeighborY="2298"/>
      <dgm:spPr/>
    </dgm:pt>
    <dgm:pt modelId="{8C3CC384-C1BD-439E-BD71-6E0A227DF94E}" type="pres">
      <dgm:prSet presAssocID="{390DB6CF-8D2C-442C-8AA7-BC544D3AC149}" presName="img" presStyleLbl="fgImgPlace1" presStyleIdx="2" presStyleCnt="3" custLinFactNeighborX="521" custLinFactNeighborY="-426"/>
      <dgm:spPr>
        <a:blipFill rotWithShape="1">
          <a:blip xmlns:r="http://schemas.openxmlformats.org/officeDocument/2006/relationships" r:embed="rId3"/>
          <a:srcRect/>
          <a:stretch>
            <a:fillRect t="-13000" b="-13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80F47502-33D1-4BA8-BAE1-C8125D36DB5B}" type="presOf" srcId="{A4AAEEDA-6339-41EA-B042-8ED8209B028C}" destId="{51DF3E29-4BF5-4AD1-A527-AE45BD3880EE}" srcOrd="1" destOrd="2" presId="urn:microsoft.com/office/officeart/2005/8/layout/vList4"/>
    <dgm:cxn modelId="{0F0FB90E-8EFF-48B1-B49F-012B3FA85BA5}" srcId="{390DB6CF-8D2C-442C-8AA7-BC544D3AC149}" destId="{68150D5F-4123-4036-8C04-F93316A7F952}" srcOrd="2" destOrd="0" parTransId="{2203FA91-7D8F-473D-8150-B90755AAF465}" sibTransId="{29CDA609-9278-45E9-B185-E9CC713A6243}"/>
    <dgm:cxn modelId="{54F63110-3794-4B4F-8790-C25198B3A63B}" srcId="{118FBACF-133D-43BA-9574-BA50994945B3}" destId="{CEA9E408-3209-4D2F-878F-78BA2CD3FAB5}" srcOrd="1" destOrd="0" parTransId="{8AF54483-7B36-45B2-816A-7098D5C47842}" sibTransId="{F433B412-3AAD-4DF0-9201-39D9E6673D1C}"/>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3791EE4A-15AE-41C5-986A-78F0F44B6252}" type="presOf" srcId="{29241A7E-1F95-4F2A-825C-64B68F1E2435}" destId="{E01C18BB-8CCD-4AE0-9300-A07A64DE40BD}" srcOrd="0" destOrd="2" presId="urn:microsoft.com/office/officeart/2005/8/layout/vList4"/>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371FE476-90F1-42DA-9B34-84492D250725}" srcId="{0C47DFB0-8854-4C96-A971-07812DA15D9A}" destId="{29241A7E-1F95-4F2A-825C-64B68F1E2435}" srcOrd="1" destOrd="0" parTransId="{A58D7A84-811E-45BA-989F-ADA2732DECF8}" sibTransId="{C2EFA658-B0E0-4335-A396-C722F1E8B144}"/>
    <dgm:cxn modelId="{E32FFF77-2737-41B8-8EFB-6F967BFB2C2F}" type="presOf" srcId="{84F1611A-14E5-44BE-A284-ADDA6013EBFF}" destId="{8B4FCEC5-FA48-4B81-9CE2-C5CEEA1134F5}" srcOrd="0" destOrd="2" presId="urn:microsoft.com/office/officeart/2005/8/layout/vList4"/>
    <dgm:cxn modelId="{562C9F7C-3020-40E5-A7DF-D3D28BC51625}" srcId="{390DB6CF-8D2C-442C-8AA7-BC544D3AC149}" destId="{A4AAEEDA-6339-41EA-B042-8ED8209B028C}" srcOrd="1" destOrd="0" parTransId="{6EF9AD91-E667-47B3-9474-5B12FB6ACEFA}" sibTransId="{E2566725-BBC9-4F53-A241-43C3C061BAC5}"/>
    <dgm:cxn modelId="{94F1677E-405F-4CF9-AF87-55A9645BD658}" type="presOf" srcId="{A4AAEEDA-6339-41EA-B042-8ED8209B028C}" destId="{3D9C40B6-4BC6-4C95-B521-B8DC2C1CC7CE}" srcOrd="0" destOrd="2" presId="urn:microsoft.com/office/officeart/2005/8/layout/vList4"/>
    <dgm:cxn modelId="{9933507F-1CA3-42F3-96A7-53B409DBAF3B}" type="presOf" srcId="{68150D5F-4123-4036-8C04-F93316A7F952}" destId="{3D9C40B6-4BC6-4C95-B521-B8DC2C1CC7CE}" srcOrd="0" destOrd="3" presId="urn:microsoft.com/office/officeart/2005/8/layout/vList4"/>
    <dgm:cxn modelId="{63315B8D-27BF-4D1B-9CF2-18E5685276DE}" srcId="{CEA9E408-3209-4D2F-878F-78BA2CD3FAB5}" destId="{9F5DF342-E3FC-4912-84AF-DD306E3B6F6C}" srcOrd="2" destOrd="0" parTransId="{9B61B09E-9383-4442-87E7-CBC3E354A876}" sibTransId="{02FE4C50-C8C4-4C9E-872E-368D6380EC47}"/>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DA1F6FA3-139D-4E16-BEC9-BCCDBFF789F8}" type="presOf" srcId="{84F1611A-14E5-44BE-A284-ADDA6013EBFF}" destId="{60C805ED-3748-4BB8-A64B-ECA791B0D85D}" srcOrd="1" destOrd="2"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A4124ABA-ACB7-4AB9-AE67-A907B84330D4}" srcId="{CEA9E408-3209-4D2F-878F-78BA2CD3FAB5}" destId="{84F1611A-14E5-44BE-A284-ADDA6013EBFF}" srcOrd="1" destOrd="0" parTransId="{FDE7B072-5D3B-43D8-9CFD-2DC5EB856A9E}" sibTransId="{F8F43AF7-CA96-4224-85D7-6547A72B0853}"/>
    <dgm:cxn modelId="{C59255C2-C736-4678-87E8-C415263C1546}" type="presOf" srcId="{9F5DF342-E3FC-4912-84AF-DD306E3B6F6C}" destId="{8B4FCEC5-FA48-4B81-9CE2-C5CEEA1134F5}" srcOrd="0" destOrd="3" presId="urn:microsoft.com/office/officeart/2005/8/layout/vList4"/>
    <dgm:cxn modelId="{6EE0C7CB-4602-445F-8C88-44783DC49D6E}" type="presOf" srcId="{CEA9E408-3209-4D2F-878F-78BA2CD3FAB5}" destId="{60C805ED-3748-4BB8-A64B-ECA791B0D85D}" srcOrd="1" destOrd="0" presId="urn:microsoft.com/office/officeart/2005/8/layout/vList4"/>
    <dgm:cxn modelId="{3D987CD9-1050-48B9-A7B0-3FD8344B6F00}" type="presOf" srcId="{29241A7E-1F95-4F2A-825C-64B68F1E2435}" destId="{D407ABAB-A744-4E49-8992-F2DBA146A599}" srcOrd="1" destOrd="2"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E0F985FB-E3B3-44BF-8DF7-6593890AEBAA}" type="presOf" srcId="{9F5DF342-E3FC-4912-84AF-DD306E3B6F6C}" destId="{60C805ED-3748-4BB8-A64B-ECA791B0D85D}" srcOrd="1" destOrd="3" presId="urn:microsoft.com/office/officeart/2005/8/layout/vList4"/>
    <dgm:cxn modelId="{1CADCDFB-552E-4A77-B0AC-907DF1EDD936}" type="presOf" srcId="{68150D5F-4123-4036-8C04-F93316A7F952}" destId="{51DF3E29-4BF5-4AD1-A527-AE45BD3880EE}" srcOrd="1" destOrd="3" presId="urn:microsoft.com/office/officeart/2005/8/layout/vList4"/>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4630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Cable Design</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Cross-linked polyethylene core insulation, PVC sheath, galvanized round steel wire armour</a:t>
          </a:r>
          <a:r>
            <a:rPr lang="ru-RU" sz="1800" kern="1200" dirty="0">
              <a:solidFill>
                <a:schemeClr val="tx1"/>
              </a:solidFill>
            </a:rPr>
            <a:t>. </a:t>
          </a:r>
          <a:br>
            <a:rPr lang="ru-RU" sz="1800" kern="1200" dirty="0">
              <a:solidFill>
                <a:schemeClr val="tx1"/>
              </a:solidFill>
            </a:rPr>
          </a:br>
          <a:r>
            <a:rPr lang="en-US" sz="1800" kern="1200" dirty="0">
              <a:solidFill>
                <a:schemeClr val="tx1"/>
              </a:solidFill>
            </a:rPr>
            <a:t>A</a:t>
          </a:r>
          <a:r>
            <a:rPr lang="en-GB" sz="1800" kern="1200" dirty="0">
              <a:solidFill>
                <a:schemeClr val="tx1"/>
              </a:solidFill>
            </a:rPr>
            <a:t>bbreviation</a:t>
          </a:r>
          <a:r>
            <a:rPr lang="ru-RU" sz="1800" kern="1200" dirty="0">
              <a:solidFill>
                <a:schemeClr val="tx1"/>
              </a:solidFill>
            </a:rPr>
            <a:t> – </a:t>
          </a:r>
          <a:r>
            <a:rPr lang="en-US" sz="1800" kern="1200" dirty="0">
              <a:solidFill>
                <a:schemeClr val="tx1"/>
              </a:solidFill>
            </a:rPr>
            <a:t>Cu/XLPE/PVC/SWA/PVC</a:t>
          </a:r>
          <a:r>
            <a:rPr lang="ru-RU" sz="1800" kern="1200" dirty="0">
              <a:solidFill>
                <a:schemeClr val="tx1"/>
              </a:solidFill>
            </a:rPr>
            <a:t>.</a:t>
          </a:r>
          <a:endParaRPr lang="en-GB" sz="1800" kern="1200" dirty="0">
            <a:solidFill>
              <a:schemeClr val="tx1"/>
            </a:solidFill>
          </a:endParaRPr>
        </a:p>
      </dsp:txBody>
      <dsp:txXfrm>
        <a:off x="1794933" y="346303"/>
        <a:ext cx="6333066" cy="1693333"/>
      </dsp:txXfrm>
    </dsp:sp>
    <dsp:sp modelId="{76E2B3F6-76DB-4FC5-8672-9795C4B3BD92}">
      <dsp:nvSpPr>
        <dsp:cNvPr id="0" name=""/>
        <dsp:cNvSpPr/>
      </dsp:nvSpPr>
      <dsp:spPr>
        <a:xfrm>
          <a:off x="169333" y="443517"/>
          <a:ext cx="1625600" cy="1354666"/>
        </a:xfrm>
        <a:prstGeom prst="roundRect">
          <a:avLst>
            <a:gd name="adj" fmla="val 10000"/>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Conductors</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Strands of annealed copper, round and profiled in cross-section</a:t>
          </a:r>
          <a:r>
            <a:rPr lang="ru-RU" sz="1800" kern="1200" dirty="0">
              <a:solidFill>
                <a:schemeClr val="tx1"/>
              </a:solidFill>
            </a:rPr>
            <a:t>.</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The gaps between the wires must be filled with a non-hygroscopic filler.</a:t>
          </a:r>
          <a:endParaRPr lang="en-GB" sz="1800" kern="1200" dirty="0">
            <a:solidFill>
              <a:schemeClr val="tx1"/>
            </a:solidFill>
          </a:endParaRP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Service condition</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Installation temperature up to </a:t>
          </a:r>
          <a:r>
            <a:rPr lang="ru-RU" sz="1800" kern="1200" dirty="0">
              <a:solidFill>
                <a:schemeClr val="tx1"/>
              </a:solidFill>
            </a:rPr>
            <a:t>-15</a:t>
          </a:r>
          <a:r>
            <a:rPr lang="ru-RU" sz="1800" kern="1200" baseline="30000" dirty="0">
              <a:solidFill>
                <a:schemeClr val="tx1"/>
              </a:solidFill>
            </a:rPr>
            <a:t>0</a:t>
          </a:r>
          <a:r>
            <a:rPr lang="ru-RU" sz="1800" kern="1200" dirty="0">
              <a:solidFill>
                <a:schemeClr val="tx1"/>
              </a:solidFill>
            </a:rPr>
            <a:t>С.</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Operating temperature up to </a:t>
          </a:r>
          <a:r>
            <a:rPr lang="ru-RU" sz="1800" kern="1200" dirty="0">
              <a:solidFill>
                <a:schemeClr val="tx1"/>
              </a:solidFill>
            </a:rPr>
            <a:t>-40</a:t>
          </a:r>
          <a:r>
            <a:rPr lang="ru-RU" sz="1800" kern="1200" baseline="30000" dirty="0">
              <a:solidFill>
                <a:schemeClr val="tx1"/>
              </a:solidFill>
            </a:rPr>
            <a:t>0</a:t>
          </a:r>
          <a:r>
            <a:rPr lang="ru-RU" sz="1800" kern="1200" dirty="0">
              <a:solidFill>
                <a:schemeClr val="tx1"/>
              </a:solidFill>
            </a:rPr>
            <a:t>С.</a:t>
          </a:r>
          <a:endParaRPr lang="en-GB" sz="18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663387"/>
          <a:ext cx="8128000" cy="3243791"/>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Cable Drum</a:t>
          </a:r>
          <a:r>
            <a:rPr lang="ru-RU" sz="2400" kern="1200" dirty="0">
              <a:solidFill>
                <a:schemeClr val="tx1"/>
              </a:solidFill>
            </a:rPr>
            <a:t>:</a:t>
          </a:r>
          <a:endParaRPr lang="en-GB" sz="2400" kern="1200" dirty="0">
            <a:solidFill>
              <a:schemeClr val="tx1"/>
            </a:solidFill>
          </a:endParaRPr>
        </a:p>
        <a:p>
          <a:pPr marL="171450" lvl="1" indent="-171450" algn="l" defTabSz="844550">
            <a:lnSpc>
              <a:spcPct val="90000"/>
            </a:lnSpc>
            <a:spcBef>
              <a:spcPct val="0"/>
            </a:spcBef>
            <a:spcAft>
              <a:spcPct val="15000"/>
            </a:spcAft>
            <a:buChar char="•"/>
          </a:pPr>
          <a:r>
            <a:rPr lang="en-GB" sz="1900" b="0" i="0" kern="1200" dirty="0">
              <a:solidFill>
                <a:schemeClr val="tx1"/>
              </a:solidFill>
            </a:rPr>
            <a:t>The drums should be wound with the largest possible continuous lengths of cables.</a:t>
          </a:r>
          <a:endParaRPr lang="en-GB" sz="1900" kern="1200" dirty="0">
            <a:solidFill>
              <a:schemeClr val="tx1"/>
            </a:solidFill>
          </a:endParaRPr>
        </a:p>
        <a:p>
          <a:pPr marL="171450" lvl="1" indent="-171450" algn="l" defTabSz="844550">
            <a:lnSpc>
              <a:spcPct val="90000"/>
            </a:lnSpc>
            <a:spcBef>
              <a:spcPct val="0"/>
            </a:spcBef>
            <a:spcAft>
              <a:spcPct val="15000"/>
            </a:spcAft>
            <a:buChar char="•"/>
          </a:pPr>
          <a:r>
            <a:rPr lang="en-GB" sz="1900" kern="1200" dirty="0">
              <a:solidFill>
                <a:schemeClr val="tx1"/>
              </a:solidFill>
            </a:rPr>
            <a:t>The purchase order number, purchase order item number, drum number and stock code must be clearly marked</a:t>
          </a:r>
          <a:r>
            <a:rPr lang="ru-RU" sz="1900" kern="1200" dirty="0">
              <a:solidFill>
                <a:schemeClr val="tx1"/>
              </a:solidFill>
            </a:rPr>
            <a:t>.</a:t>
          </a:r>
          <a:endParaRPr lang="en-GB" sz="1900" kern="1200" dirty="0">
            <a:solidFill>
              <a:schemeClr val="tx1"/>
            </a:solidFill>
          </a:endParaRPr>
        </a:p>
        <a:p>
          <a:pPr marL="171450" lvl="1" indent="-171450" algn="l" defTabSz="844550">
            <a:lnSpc>
              <a:spcPct val="90000"/>
            </a:lnSpc>
            <a:spcBef>
              <a:spcPct val="0"/>
            </a:spcBef>
            <a:spcAft>
              <a:spcPct val="15000"/>
            </a:spcAft>
            <a:buChar char="•"/>
          </a:pPr>
          <a:r>
            <a:rPr lang="en-GB" sz="1900" b="0" i="0" kern="1200" dirty="0">
              <a:solidFill>
                <a:schemeClr val="tx1"/>
              </a:solidFill>
            </a:rPr>
            <a:t>The ends of the cable must be sealed and preserved to the drum in such a way that both ends of the cable are accessible.</a:t>
          </a:r>
          <a:endParaRPr lang="en-GB" sz="1900" kern="1200" dirty="0">
            <a:solidFill>
              <a:schemeClr val="tx1"/>
            </a:solidFill>
          </a:endParaRPr>
        </a:p>
        <a:p>
          <a:pPr marL="171450" lvl="1" indent="-171450" algn="l" defTabSz="844550">
            <a:lnSpc>
              <a:spcPct val="90000"/>
            </a:lnSpc>
            <a:spcBef>
              <a:spcPct val="0"/>
            </a:spcBef>
            <a:spcAft>
              <a:spcPct val="15000"/>
            </a:spcAft>
            <a:buChar char="•"/>
          </a:pPr>
          <a:endParaRPr lang="en-GB" sz="1900" kern="1200" dirty="0"/>
        </a:p>
      </dsp:txBody>
      <dsp:txXfrm>
        <a:off x="1949979" y="663387"/>
        <a:ext cx="6178020" cy="3243791"/>
      </dsp:txXfrm>
    </dsp:sp>
    <dsp:sp modelId="{76E2B3F6-76DB-4FC5-8672-9795C4B3BD92}">
      <dsp:nvSpPr>
        <dsp:cNvPr id="0" name=""/>
        <dsp:cNvSpPr/>
      </dsp:nvSpPr>
      <dsp:spPr>
        <a:xfrm>
          <a:off x="324379" y="1152052"/>
          <a:ext cx="1625600" cy="1990157"/>
        </a:xfrm>
        <a:prstGeom prst="roundRect">
          <a:avLst>
            <a:gd name="adj" fmla="val 10000"/>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3575252"/>
          <a:ext cx="8128000" cy="1843414"/>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dirty="0">
              <a:solidFill>
                <a:schemeClr val="tx1"/>
              </a:solidFill>
            </a:rPr>
            <a:t>Accompanying documentation</a:t>
          </a:r>
          <a:endParaRPr lang="en-GB" sz="24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a:solidFill>
                <a:schemeClr val="tx1"/>
              </a:solidFill>
            </a:rPr>
            <a:t>Certificate of Origin</a:t>
          </a:r>
          <a:r>
            <a:rPr lang="ru-RU" sz="1900" kern="1200" dirty="0">
              <a:solidFill>
                <a:schemeClr val="tx1"/>
              </a:solidFill>
            </a:rPr>
            <a:t>.</a:t>
          </a:r>
          <a:endParaRPr lang="en-GB" sz="19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a:solidFill>
                <a:schemeClr val="tx1"/>
              </a:solidFill>
            </a:rPr>
            <a:t>Cable Data Sheet</a:t>
          </a:r>
          <a:r>
            <a:rPr lang="ru-RU" sz="1900" kern="1200" dirty="0">
              <a:solidFill>
                <a:schemeClr val="tx1"/>
              </a:solidFill>
            </a:rPr>
            <a:t>.</a:t>
          </a:r>
          <a:endParaRPr lang="en-GB" sz="19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a:solidFill>
                <a:schemeClr val="tx1"/>
              </a:solidFill>
            </a:rPr>
            <a:t>Cable test protocol</a:t>
          </a:r>
          <a:r>
            <a:rPr lang="ru-RU" sz="1900" kern="1200" dirty="0">
              <a:solidFill>
                <a:schemeClr val="tx1"/>
              </a:solidFill>
            </a:rPr>
            <a:t>.</a:t>
          </a:r>
          <a:endParaRPr lang="en-GB" sz="19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a:solidFill>
                <a:schemeClr val="tx1"/>
              </a:solidFill>
            </a:rPr>
            <a:t>Cable drums schedule in case of large order</a:t>
          </a:r>
          <a:r>
            <a:rPr lang="ru-RU" sz="1900" kern="1200" dirty="0">
              <a:solidFill>
                <a:schemeClr val="tx1"/>
              </a:solidFill>
            </a:rPr>
            <a:t>.</a:t>
          </a:r>
          <a:endParaRPr lang="en-GB" sz="1900" kern="1200" dirty="0">
            <a:solidFill>
              <a:schemeClr val="tx1"/>
            </a:solidFill>
          </a:endParaRPr>
        </a:p>
      </dsp:txBody>
      <dsp:txXfrm>
        <a:off x="1949979" y="3575252"/>
        <a:ext cx="6178020" cy="1843414"/>
      </dsp:txXfrm>
    </dsp:sp>
    <dsp:sp modelId="{F49F7C1E-DF71-491C-BAB0-0FE0B97D903E}">
      <dsp:nvSpPr>
        <dsp:cNvPr id="0" name=""/>
        <dsp:cNvSpPr/>
      </dsp:nvSpPr>
      <dsp:spPr>
        <a:xfrm>
          <a:off x="244204" y="3834995"/>
          <a:ext cx="1625600" cy="1301357"/>
        </a:xfrm>
        <a:prstGeom prst="roundRect">
          <a:avLst>
            <a:gd name="adj" fmla="val 10000"/>
          </a:avLst>
        </a:prstGeom>
        <a:blipFill rotWithShape="1">
          <a:blip xmlns:r="http://schemas.openxmlformats.org/officeDocument/2006/relationships" r:embed="rId2"/>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527571"/>
          <a:ext cx="8128000" cy="2579687"/>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Material</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Low-temperature steel grade S355J2G3, mild steel with silicon filler is also allowed upon approval.</a:t>
          </a:r>
        </a:p>
        <a:p>
          <a:pPr marL="171450" lvl="1" indent="-171450" algn="l" defTabSz="800100">
            <a:lnSpc>
              <a:spcPct val="90000"/>
            </a:lnSpc>
            <a:spcBef>
              <a:spcPct val="0"/>
            </a:spcBef>
            <a:spcAft>
              <a:spcPct val="15000"/>
            </a:spcAft>
            <a:buChar char="•"/>
          </a:pPr>
          <a:r>
            <a:rPr lang="en-GB" sz="1800" kern="1200" dirty="0">
              <a:solidFill>
                <a:schemeClr val="tx1"/>
              </a:solidFill>
            </a:rPr>
            <a:t>The minimum thickness of steel must be at least 1.5 mm.</a:t>
          </a:r>
        </a:p>
        <a:p>
          <a:pPr marL="171450" lvl="1" indent="-171450" algn="l" defTabSz="800100">
            <a:lnSpc>
              <a:spcPct val="90000"/>
            </a:lnSpc>
            <a:spcBef>
              <a:spcPct val="0"/>
            </a:spcBef>
            <a:spcAft>
              <a:spcPct val="15000"/>
            </a:spcAft>
            <a:buChar char="•"/>
          </a:pPr>
          <a:r>
            <a:rPr lang="en-GB" sz="1800" kern="1200" dirty="0">
              <a:solidFill>
                <a:schemeClr val="tx1"/>
              </a:solidFill>
            </a:rPr>
            <a:t>Hot dip galvanized steel with a minimum galvanization thickness of 40 microns</a:t>
          </a:r>
          <a:r>
            <a:rPr lang="ru-RU" sz="1800" kern="1200" dirty="0">
              <a:solidFill>
                <a:schemeClr val="tx1"/>
              </a:solidFill>
            </a:rPr>
            <a:t>.</a:t>
          </a:r>
          <a:endParaRPr lang="en-GB" sz="1800" kern="1200" dirty="0">
            <a:solidFill>
              <a:schemeClr val="tx1"/>
            </a:solidFill>
          </a:endParaRPr>
        </a:p>
      </dsp:txBody>
      <dsp:txXfrm>
        <a:off x="1883568" y="527571"/>
        <a:ext cx="6244431" cy="2579687"/>
      </dsp:txXfrm>
    </dsp:sp>
    <dsp:sp modelId="{76E2B3F6-76DB-4FC5-8672-9795C4B3BD92}">
      <dsp:nvSpPr>
        <dsp:cNvPr id="0" name=""/>
        <dsp:cNvSpPr/>
      </dsp:nvSpPr>
      <dsp:spPr>
        <a:xfrm>
          <a:off x="257968" y="895450"/>
          <a:ext cx="1625600" cy="1624191"/>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838979"/>
          <a:ext cx="8128000" cy="2579687"/>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Service Condition</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Cable trays and ladders, as well as their accessories, must be designed for outdoor use at temperatures from -40</a:t>
          </a:r>
          <a:r>
            <a:rPr lang="en-US" sz="1800" kern="1200" dirty="0">
              <a:solidFill>
                <a:schemeClr val="tx1"/>
              </a:solidFill>
            </a:rPr>
            <a:t>°</a:t>
          </a:r>
          <a:r>
            <a:rPr lang="en-GB" sz="1800" kern="1200" dirty="0">
              <a:solidFill>
                <a:schemeClr val="tx1"/>
              </a:solidFill>
            </a:rPr>
            <a:t>C to +45</a:t>
          </a:r>
          <a:r>
            <a:rPr lang="en-US" sz="1800" kern="1200" dirty="0">
              <a:solidFill>
                <a:schemeClr val="tx1"/>
              </a:solidFill>
            </a:rPr>
            <a:t>°</a:t>
          </a:r>
          <a:r>
            <a:rPr lang="en-GB" sz="1800" kern="1200" dirty="0">
              <a:solidFill>
                <a:schemeClr val="tx1"/>
              </a:solidFill>
            </a:rPr>
            <a:t>C</a:t>
          </a:r>
          <a:r>
            <a:rPr lang="ru-RU" sz="1800" kern="1200" dirty="0">
              <a:solidFill>
                <a:schemeClr val="tx1"/>
              </a:solidFill>
            </a:rPr>
            <a:t>.</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Estimated service life of at least 20 years</a:t>
          </a:r>
          <a:r>
            <a:rPr lang="ru-RU" sz="1800" kern="1200" dirty="0">
              <a:solidFill>
                <a:schemeClr val="tx1"/>
              </a:solidFill>
            </a:rPr>
            <a:t>.</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The material must be resistant to the following atmospheres:</a:t>
          </a:r>
          <a:r>
            <a:rPr lang="ru-RU" sz="1800" kern="1200" dirty="0">
              <a:solidFill>
                <a:schemeClr val="tx1"/>
              </a:solidFill>
            </a:rPr>
            <a:t>:</a:t>
          </a:r>
          <a:br>
            <a:rPr lang="ru-RU" sz="1800" kern="1200" dirty="0">
              <a:solidFill>
                <a:schemeClr val="tx1"/>
              </a:solidFill>
            </a:rPr>
          </a:br>
          <a:r>
            <a:rPr lang="ru-RU" sz="1800" kern="1200" dirty="0">
              <a:solidFill>
                <a:schemeClr val="tx1"/>
              </a:solidFill>
            </a:rPr>
            <a:t>- </a:t>
          </a:r>
          <a:r>
            <a:rPr lang="en-GB" sz="1800" b="0" i="0" kern="1200" dirty="0">
              <a:solidFill>
                <a:schemeClr val="tx1"/>
              </a:solidFill>
            </a:rPr>
            <a:t>sulphur oxide SO2 content – ​​0.5 mg/m³</a:t>
          </a:r>
          <a:br>
            <a:rPr lang="en-US" sz="1800" kern="1200" dirty="0">
              <a:solidFill>
                <a:schemeClr val="tx1"/>
              </a:solidFill>
            </a:rPr>
          </a:br>
          <a:r>
            <a:rPr lang="en-US" sz="1800" kern="1200" dirty="0">
              <a:solidFill>
                <a:schemeClr val="tx1"/>
              </a:solidFill>
            </a:rPr>
            <a:t>- </a:t>
          </a:r>
          <a:r>
            <a:rPr lang="pt-BR" sz="1800" b="0" i="0" kern="1200" dirty="0">
              <a:solidFill>
                <a:schemeClr val="tx1"/>
              </a:solidFill>
            </a:rPr>
            <a:t>hydrogen sulfide content H2S – 0.008 mg/m³</a:t>
          </a:r>
          <a:br>
            <a:rPr lang="ru-RU" sz="1800" kern="1200" dirty="0">
              <a:solidFill>
                <a:schemeClr val="tx1"/>
              </a:solidFill>
            </a:rPr>
          </a:br>
          <a:endParaRPr lang="en-GB" sz="1800" kern="1200" dirty="0">
            <a:solidFill>
              <a:schemeClr val="tx1"/>
            </a:solidFill>
          </a:endParaRPr>
        </a:p>
      </dsp:txBody>
      <dsp:txXfrm>
        <a:off x="1883568" y="2838979"/>
        <a:ext cx="6244431" cy="2579687"/>
      </dsp:txXfrm>
    </dsp:sp>
    <dsp:sp modelId="{F49F7C1E-DF71-491C-BAB0-0FE0B97D903E}">
      <dsp:nvSpPr>
        <dsp:cNvPr id="0" name=""/>
        <dsp:cNvSpPr/>
      </dsp:nvSpPr>
      <dsp:spPr>
        <a:xfrm>
          <a:off x="177794" y="3257846"/>
          <a:ext cx="1625600" cy="1586714"/>
        </a:xfrm>
        <a:prstGeom prst="roundRect">
          <a:avLst>
            <a:gd name="adj" fmla="val 10000"/>
          </a:avLst>
        </a:prstGeom>
        <a:blipFill rotWithShape="1">
          <a:blip xmlns:r="http://schemas.openxmlformats.org/officeDocument/2006/relationships" r:embed="rId2"/>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545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Material</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Nickel plated brass, optional stainless steel</a:t>
          </a:r>
          <a:r>
            <a:rPr lang="ru-RU" sz="1800" kern="1200" dirty="0">
              <a:solidFill>
                <a:schemeClr val="tx1"/>
              </a:solidFill>
            </a:rPr>
            <a:t>. </a:t>
          </a:r>
          <a:endParaRPr lang="en-GB" sz="1800" kern="1200" dirty="0">
            <a:solidFill>
              <a:schemeClr val="tx1"/>
            </a:solidFill>
          </a:endParaRPr>
        </a:p>
      </dsp:txBody>
      <dsp:txXfrm>
        <a:off x="1794933" y="354533"/>
        <a:ext cx="6333066" cy="1693333"/>
      </dsp:txXfrm>
    </dsp:sp>
    <dsp:sp modelId="{76E2B3F6-76DB-4FC5-8672-9795C4B3BD92}">
      <dsp:nvSpPr>
        <dsp:cNvPr id="0" name=""/>
        <dsp:cNvSpPr/>
      </dsp:nvSpPr>
      <dsp:spPr>
        <a:xfrm>
          <a:off x="169333" y="443517"/>
          <a:ext cx="1625600" cy="1354666"/>
        </a:xfrm>
        <a:prstGeom prst="roundRect">
          <a:avLst>
            <a:gd name="adj" fmla="val 10000"/>
          </a:avLst>
        </a:prstGeom>
        <a:blipFill rotWithShape="1">
          <a:blip xmlns:r="http://schemas.openxmlformats.org/officeDocument/2006/relationships" r:embed="rId1"/>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Cable Gland Design</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Explosion-proof design Ex-e, Ex-d, IP66 complete with lock nut, earth ring, IP washer and serrated washer</a:t>
          </a:r>
          <a:r>
            <a:rPr lang="en-US" sz="1800" kern="1200" dirty="0">
              <a:solidFill>
                <a:schemeClr val="tx1"/>
              </a:solidFill>
            </a:rPr>
            <a:t>.</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The design shall be suitable for clamping cable armour made of round steel wire.</a:t>
          </a:r>
          <a:endParaRPr lang="en-GB" sz="1800" kern="1200" dirty="0">
            <a:solidFill>
              <a:schemeClr val="tx1"/>
            </a:solidFill>
          </a:endParaRP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b="0" i="0" kern="1200" dirty="0">
              <a:solidFill>
                <a:schemeClr val="tx1"/>
              </a:solidFill>
            </a:rPr>
            <a:t>Installation and operation:</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b="0" i="0" kern="1200" dirty="0">
              <a:solidFill>
                <a:schemeClr val="tx1"/>
              </a:solidFill>
            </a:rPr>
            <a:t>All accessories, especially IP washers (nylon gaskets) must be suitable for minimum temperature up to -40</a:t>
          </a:r>
          <a:r>
            <a:rPr lang="en-US" sz="1800" b="0" i="0" kern="1200" dirty="0">
              <a:solidFill>
                <a:schemeClr val="tx1"/>
              </a:solidFill>
            </a:rPr>
            <a:t>°</a:t>
          </a:r>
          <a:r>
            <a:rPr lang="en-GB" sz="1800" b="0" i="0" kern="1200" dirty="0">
              <a:solidFill>
                <a:schemeClr val="tx1"/>
              </a:solidFill>
            </a:rPr>
            <a:t>C</a:t>
          </a:r>
          <a:r>
            <a:rPr lang="ru-RU" sz="1800" kern="1200" dirty="0">
              <a:solidFill>
                <a:schemeClr val="tx1"/>
              </a:solidFill>
            </a:rPr>
            <a:t>.</a:t>
          </a:r>
          <a:endParaRPr lang="en-GB" sz="18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4630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Material</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The material must be resistant to aggressive environments, for example fiberglass or stainless steel.</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The material must have antistatic properties.</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The material must be durable and withstand impact loads of up to 20 Nm.</a:t>
          </a:r>
          <a:endParaRPr lang="en-GB" sz="1500" kern="1200" dirty="0">
            <a:solidFill>
              <a:schemeClr val="tx1"/>
            </a:solidFill>
          </a:endParaRPr>
        </a:p>
      </dsp:txBody>
      <dsp:txXfrm>
        <a:off x="1794933" y="346303"/>
        <a:ext cx="6333066" cy="1693333"/>
      </dsp:txXfrm>
    </dsp:sp>
    <dsp:sp modelId="{76E2B3F6-76DB-4FC5-8672-9795C4B3BD92}">
      <dsp:nvSpPr>
        <dsp:cNvPr id="0" name=""/>
        <dsp:cNvSpPr/>
      </dsp:nvSpPr>
      <dsp:spPr>
        <a:xfrm>
          <a:off x="169333" y="443517"/>
          <a:ext cx="1625600" cy="1354666"/>
        </a:xfrm>
        <a:prstGeom prst="roundRect">
          <a:avLst>
            <a:gd name="adj" fmla="val 10000"/>
          </a:avLst>
        </a:prstGeom>
        <a:blipFill rotWithShape="1">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dirty="0">
              <a:solidFill>
                <a:schemeClr val="tx1"/>
              </a:solidFill>
            </a:rPr>
            <a:t>Junction box design:</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The box shall be explosion-proof Ex-e, IP 66</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A continuous grounding plate shall be installed inside the box and the grounding bolt shall be located outside.</a:t>
          </a:r>
        </a:p>
        <a:p>
          <a:pPr marL="114300" lvl="1" indent="-114300" algn="l" defTabSz="666750">
            <a:lnSpc>
              <a:spcPct val="90000"/>
            </a:lnSpc>
            <a:spcBef>
              <a:spcPct val="0"/>
            </a:spcBef>
            <a:spcAft>
              <a:spcPct val="15000"/>
            </a:spcAft>
            <a:buChar char="•"/>
          </a:pPr>
          <a:r>
            <a:rPr lang="en-GB" sz="1500" b="0" i="0" kern="1200" dirty="0">
              <a:solidFill>
                <a:schemeClr val="tx1"/>
              </a:solidFill>
            </a:rPr>
            <a:t>The terminal block must be securely fixed to the DIN rail.</a:t>
          </a:r>
          <a:endParaRPr lang="en-GB" sz="1500" kern="1200" dirty="0">
            <a:solidFill>
              <a:schemeClr val="tx1"/>
            </a:solidFill>
          </a:endParaRPr>
        </a:p>
        <a:p>
          <a:pPr marL="114300" lvl="1" indent="-114300" algn="l" defTabSz="666750">
            <a:lnSpc>
              <a:spcPct val="90000"/>
            </a:lnSpc>
            <a:spcBef>
              <a:spcPct val="0"/>
            </a:spcBef>
            <a:spcAft>
              <a:spcPct val="15000"/>
            </a:spcAft>
            <a:buChar char="•"/>
          </a:pPr>
          <a:endParaRPr lang="en-GB" sz="1500" kern="1200" dirty="0">
            <a:solidFill>
              <a:schemeClr val="tx1"/>
            </a:solidFill>
          </a:endParaRP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Paired terminals shall have a factory jumper</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The box shall be suitable for installation of Ex cable glands, all cable outlets shall have Ex certified plugs when supplied.</a:t>
          </a:r>
          <a:endParaRPr lang="en-GB" sz="15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4630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Cable Design</a:t>
          </a:r>
          <a:r>
            <a:rPr lang="ru-RU" sz="2200" kern="1200" dirty="0">
              <a:solidFill>
                <a:schemeClr val="tx1"/>
              </a:solidFill>
            </a:rPr>
            <a:t>:</a:t>
          </a:r>
          <a:endParaRPr lang="en-GB" sz="2200" kern="1200" dirty="0">
            <a:solidFill>
              <a:schemeClr val="tx1"/>
            </a:solidFill>
          </a:endParaRPr>
        </a:p>
        <a:p>
          <a:pPr marL="171450" lvl="1" indent="-171450" algn="l" defTabSz="755650">
            <a:lnSpc>
              <a:spcPct val="90000"/>
            </a:lnSpc>
            <a:spcBef>
              <a:spcPct val="0"/>
            </a:spcBef>
            <a:spcAft>
              <a:spcPct val="15000"/>
            </a:spcAft>
            <a:buChar char="•"/>
          </a:pPr>
          <a:r>
            <a:rPr lang="en-GB" sz="1700" kern="1200" dirty="0">
              <a:solidFill>
                <a:schemeClr val="tx1"/>
              </a:solidFill>
            </a:rPr>
            <a:t>Outer insulating sheath made of modified polyethylene or fluoropolymer. Tinned copper braid</a:t>
          </a:r>
          <a:r>
            <a:rPr lang="ru-RU" sz="1700" kern="1200" dirty="0">
              <a:solidFill>
                <a:schemeClr val="tx1"/>
              </a:solidFill>
            </a:rPr>
            <a:t>. </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en-GB" sz="1700" kern="1200" dirty="0">
              <a:solidFill>
                <a:schemeClr val="tx1"/>
              </a:solidFill>
            </a:rPr>
            <a:t>Grounding conductors, self-regulating conductor core and nickel-plated copper conductors</a:t>
          </a:r>
          <a:r>
            <a:rPr lang="ru-RU" sz="1700" kern="1200" dirty="0">
              <a:solidFill>
                <a:schemeClr val="tx1"/>
              </a:solidFill>
            </a:rPr>
            <a:t>.</a:t>
          </a:r>
          <a:endParaRPr lang="en-GB" sz="1700" kern="1200" dirty="0">
            <a:solidFill>
              <a:schemeClr val="tx1"/>
            </a:solidFill>
          </a:endParaRPr>
        </a:p>
      </dsp:txBody>
      <dsp:txXfrm>
        <a:off x="1794933" y="346303"/>
        <a:ext cx="6333066" cy="1693333"/>
      </dsp:txXfrm>
    </dsp:sp>
    <dsp:sp modelId="{76E2B3F6-76DB-4FC5-8672-9795C4B3BD92}">
      <dsp:nvSpPr>
        <dsp:cNvPr id="0" name=""/>
        <dsp:cNvSpPr/>
      </dsp:nvSpPr>
      <dsp:spPr>
        <a:xfrm>
          <a:off x="169333" y="443517"/>
          <a:ext cx="1625600" cy="1354666"/>
        </a:xfrm>
        <a:prstGeom prst="roundRect">
          <a:avLst>
            <a:gd name="adj" fmla="val 10000"/>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8534"/>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0" i="0" kern="1200" dirty="0">
              <a:solidFill>
                <a:schemeClr val="tx1"/>
              </a:solidFill>
            </a:rPr>
            <a:t>Main characteristics</a:t>
          </a:r>
          <a:r>
            <a:rPr lang="ru-RU" sz="2200" kern="1200" dirty="0">
              <a:solidFill>
                <a:schemeClr val="tx1"/>
              </a:solidFill>
            </a:rPr>
            <a:t>:</a:t>
          </a:r>
          <a:endParaRPr lang="en-GB" sz="2200" kern="1200" dirty="0">
            <a:solidFill>
              <a:schemeClr val="tx1"/>
            </a:solidFill>
          </a:endParaRPr>
        </a:p>
        <a:p>
          <a:pPr marL="171450" lvl="1" indent="-171450" algn="l" defTabSz="755650">
            <a:lnSpc>
              <a:spcPct val="90000"/>
            </a:lnSpc>
            <a:spcBef>
              <a:spcPct val="0"/>
            </a:spcBef>
            <a:spcAft>
              <a:spcPct val="15000"/>
            </a:spcAft>
            <a:buChar char="•"/>
          </a:pPr>
          <a:r>
            <a:rPr lang="en-US" sz="1700" kern="1200" dirty="0">
              <a:solidFill>
                <a:schemeClr val="tx1"/>
              </a:solidFill>
            </a:rPr>
            <a:t>Voltage</a:t>
          </a:r>
          <a:r>
            <a:rPr lang="ru-RU" sz="1700" kern="1200" dirty="0">
              <a:solidFill>
                <a:schemeClr val="tx1"/>
              </a:solidFill>
            </a:rPr>
            <a:t>230В </a:t>
          </a:r>
          <a:r>
            <a:rPr lang="en-US" sz="1700" kern="1200" dirty="0">
              <a:solidFill>
                <a:schemeClr val="tx1"/>
              </a:solidFill>
            </a:rPr>
            <a:t>AC </a:t>
          </a:r>
          <a:r>
            <a:rPr lang="ru-RU" sz="1700" kern="1200" dirty="0">
              <a:solidFill>
                <a:schemeClr val="tx1"/>
              </a:solidFill>
            </a:rPr>
            <a:t>50 </a:t>
          </a:r>
          <a:r>
            <a:rPr lang="en-US" sz="1700" kern="1200" dirty="0">
              <a:solidFill>
                <a:schemeClr val="tx1"/>
              </a:solidFill>
            </a:rPr>
            <a:t>Hz</a:t>
          </a:r>
          <a:r>
            <a:rPr lang="ru-RU" sz="1700" kern="1200" dirty="0">
              <a:solidFill>
                <a:schemeClr val="tx1"/>
              </a:solidFill>
            </a:rPr>
            <a:t>.</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en-GB" sz="1700" b="0" i="0" kern="1200" dirty="0">
              <a:solidFill>
                <a:schemeClr val="tx1"/>
              </a:solidFill>
            </a:rPr>
            <a:t>Explosion-proof design</a:t>
          </a:r>
          <a:r>
            <a:rPr lang="ru-RU" sz="1700" kern="1200" dirty="0">
              <a:solidFill>
                <a:schemeClr val="tx1"/>
              </a:solidFill>
            </a:rPr>
            <a:t> </a:t>
          </a:r>
          <a:r>
            <a:rPr lang="ru-RU" sz="1700" kern="1200" dirty="0" err="1">
              <a:solidFill>
                <a:schemeClr val="tx1"/>
              </a:solidFill>
            </a:rPr>
            <a:t>Ех</a:t>
          </a:r>
          <a:r>
            <a:rPr lang="ru-RU" sz="1700" kern="1200" dirty="0">
              <a:solidFill>
                <a:schemeClr val="tx1"/>
              </a:solidFill>
            </a:rPr>
            <a:t>-е.</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en-GB" sz="1700" kern="1200" dirty="0">
              <a:solidFill>
                <a:schemeClr val="tx1"/>
              </a:solidFill>
            </a:rPr>
            <a:t>Type of heated surface – carbon steel, stainless steel, painted and unpainted metal</a:t>
          </a:r>
          <a:r>
            <a:rPr lang="ru-RU" sz="1700" kern="1200" dirty="0">
              <a:solidFill>
                <a:schemeClr val="tx1"/>
              </a:solidFill>
            </a:rPr>
            <a:t>.</a:t>
          </a:r>
          <a:endParaRPr lang="en-GB" sz="1700" kern="1200" dirty="0">
            <a:solidFill>
              <a:schemeClr val="tx1"/>
            </a:solidFill>
          </a:endParaRPr>
        </a:p>
      </dsp:txBody>
      <dsp:txXfrm>
        <a:off x="1794933" y="2058534"/>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solidFill>
                <a:schemeClr val="tx1"/>
              </a:solidFill>
            </a:rPr>
            <a:t>Accessories</a:t>
          </a:r>
          <a:r>
            <a:rPr lang="ru-RU" sz="2200" kern="1200" dirty="0">
              <a:solidFill>
                <a:schemeClr val="tx1"/>
              </a:solidFill>
            </a:rPr>
            <a:t>:</a:t>
          </a:r>
          <a:endParaRPr lang="en-GB" sz="2200" kern="1200" dirty="0">
            <a:solidFill>
              <a:schemeClr val="tx1"/>
            </a:solidFill>
          </a:endParaRPr>
        </a:p>
        <a:p>
          <a:pPr marL="171450" lvl="1" indent="-171450" algn="l" defTabSz="755650">
            <a:lnSpc>
              <a:spcPct val="90000"/>
            </a:lnSpc>
            <a:spcBef>
              <a:spcPct val="0"/>
            </a:spcBef>
            <a:spcAft>
              <a:spcPct val="15000"/>
            </a:spcAft>
            <a:buChar char="•"/>
          </a:pPr>
          <a:r>
            <a:rPr lang="ru-RU" sz="1700" kern="1200" dirty="0" err="1">
              <a:solidFill>
                <a:schemeClr val="tx1"/>
              </a:solidFill>
            </a:rPr>
            <a:t>Ех</a:t>
          </a:r>
          <a:r>
            <a:rPr lang="ru-RU" sz="1700" kern="1200" dirty="0">
              <a:solidFill>
                <a:schemeClr val="tx1"/>
              </a:solidFill>
            </a:rPr>
            <a:t> </a:t>
          </a:r>
          <a:r>
            <a:rPr lang="en-US" sz="1700" kern="1200" dirty="0">
              <a:solidFill>
                <a:schemeClr val="tx1"/>
              </a:solidFill>
            </a:rPr>
            <a:t>Line and Ambient Thermostats</a:t>
          </a:r>
          <a:r>
            <a:rPr lang="ru-RU" sz="1700" kern="1200" dirty="0">
              <a:solidFill>
                <a:schemeClr val="tx1"/>
              </a:solidFill>
            </a:rPr>
            <a:t>.</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ru-RU" sz="1700" kern="1200" dirty="0" err="1">
              <a:solidFill>
                <a:schemeClr val="tx1"/>
              </a:solidFill>
            </a:rPr>
            <a:t>Ех</a:t>
          </a:r>
          <a:r>
            <a:rPr lang="ru-RU" sz="1700" kern="1200" dirty="0">
              <a:solidFill>
                <a:schemeClr val="tx1"/>
              </a:solidFill>
            </a:rPr>
            <a:t> </a:t>
          </a:r>
          <a:r>
            <a:rPr lang="en-US" sz="1700" kern="1200" dirty="0">
              <a:solidFill>
                <a:schemeClr val="tx1"/>
              </a:solidFill>
            </a:rPr>
            <a:t>boxes for heating cables splicing</a:t>
          </a:r>
          <a:r>
            <a:rPr lang="ru-RU" sz="1700" kern="1200" dirty="0">
              <a:solidFill>
                <a:schemeClr val="tx1"/>
              </a:solidFill>
            </a:rPr>
            <a:t>.</a:t>
          </a:r>
          <a:r>
            <a:rPr lang="en-US" sz="1700" kern="1200" dirty="0">
              <a:solidFill>
                <a:schemeClr val="tx1"/>
              </a:solidFill>
            </a:rPr>
            <a:t> </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ru-RU" sz="1700" kern="1200" dirty="0" err="1">
              <a:solidFill>
                <a:schemeClr val="tx1"/>
              </a:solidFill>
            </a:rPr>
            <a:t>Ех</a:t>
          </a:r>
          <a:r>
            <a:rPr lang="ru-RU" sz="1700" kern="1200" dirty="0">
              <a:solidFill>
                <a:schemeClr val="tx1"/>
              </a:solidFill>
            </a:rPr>
            <a:t> </a:t>
          </a:r>
          <a:r>
            <a:rPr lang="en-US" sz="1700" kern="1200" dirty="0">
              <a:solidFill>
                <a:schemeClr val="tx1"/>
              </a:solidFill>
            </a:rPr>
            <a:t>End seals</a:t>
          </a:r>
          <a:r>
            <a:rPr lang="ru-RU" sz="1700" kern="1200" dirty="0">
              <a:solidFill>
                <a:schemeClr val="tx1"/>
              </a:solidFill>
            </a:rPr>
            <a:t>.</a:t>
          </a:r>
          <a:endParaRPr lang="en-GB" sz="1700" kern="1200" dirty="0">
            <a:solidFill>
              <a:schemeClr val="tx1"/>
            </a:solidFill>
          </a:endParaRPr>
        </a:p>
        <a:p>
          <a:pPr marL="171450" lvl="1" indent="-171450" algn="l" defTabSz="755650">
            <a:lnSpc>
              <a:spcPct val="90000"/>
            </a:lnSpc>
            <a:spcBef>
              <a:spcPct val="0"/>
            </a:spcBef>
            <a:spcAft>
              <a:spcPct val="15000"/>
            </a:spcAft>
            <a:buChar char="•"/>
          </a:pPr>
          <a:r>
            <a:rPr lang="ru-RU" sz="1700" kern="1200" dirty="0" err="1">
              <a:solidFill>
                <a:schemeClr val="tx1"/>
              </a:solidFill>
            </a:rPr>
            <a:t>Ех</a:t>
          </a:r>
          <a:r>
            <a:rPr lang="ru-RU" sz="1700" kern="1200" dirty="0">
              <a:solidFill>
                <a:schemeClr val="tx1"/>
              </a:solidFill>
            </a:rPr>
            <a:t> </a:t>
          </a:r>
          <a:r>
            <a:rPr lang="en-US" sz="1700" kern="1200" dirty="0">
              <a:solidFill>
                <a:schemeClr val="tx1"/>
              </a:solidFill>
            </a:rPr>
            <a:t>power boxes for power supply</a:t>
          </a:r>
          <a:r>
            <a:rPr lang="ru-RU" sz="1700" kern="1200" dirty="0">
              <a:solidFill>
                <a:schemeClr val="tx1"/>
              </a:solidFill>
            </a:rPr>
            <a:t>.</a:t>
          </a:r>
          <a:endParaRPr lang="en-GB" sz="17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4630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Material</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Glass reinforced plastic (GRP), even if the Board is of industrial design, due to its high resistance to aggressive environments</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It is permissible to make the Incomer circuit breaker compartment from aluminium alloy (in case of Ex-d enclosure).</a:t>
          </a:r>
          <a:endParaRPr lang="en-GB" sz="1500" kern="1200" dirty="0">
            <a:solidFill>
              <a:schemeClr val="tx1"/>
            </a:solidFill>
          </a:endParaRPr>
        </a:p>
      </dsp:txBody>
      <dsp:txXfrm>
        <a:off x="1794933" y="346303"/>
        <a:ext cx="6333066" cy="1693333"/>
      </dsp:txXfrm>
    </dsp:sp>
    <dsp:sp modelId="{76E2B3F6-76DB-4FC5-8672-9795C4B3BD92}">
      <dsp:nvSpPr>
        <dsp:cNvPr id="0" name=""/>
        <dsp:cNvSpPr/>
      </dsp:nvSpPr>
      <dsp:spPr>
        <a:xfrm>
          <a:off x="169333" y="443517"/>
          <a:ext cx="1625600" cy="1354666"/>
        </a:xfrm>
        <a:prstGeom prst="roundRect">
          <a:avLst>
            <a:gd name="adj" fmla="val 10000"/>
          </a:avLst>
        </a:prstGeom>
        <a:blipFill rotWithShape="1">
          <a:blip xmlns:r="http://schemas.openxmlformats.org/officeDocument/2006/relationships" r:embed="rId1"/>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Design</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Industrial or explosion-proof design. Ex-e housing is preferred, Ex-d only in the case specified above</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It must be possible to control the outgoing circuit breakers without opening the housing cover.</a:t>
          </a:r>
        </a:p>
        <a:p>
          <a:pPr marL="114300" lvl="1" indent="-114300" algn="l" defTabSz="666750">
            <a:lnSpc>
              <a:spcPct val="90000"/>
            </a:lnSpc>
            <a:spcBef>
              <a:spcPct val="0"/>
            </a:spcBef>
            <a:spcAft>
              <a:spcPct val="15000"/>
            </a:spcAft>
            <a:buChar char="•"/>
          </a:pPr>
          <a:r>
            <a:rPr lang="en-GB" sz="1500" b="0" i="0" kern="1200" dirty="0">
              <a:solidFill>
                <a:schemeClr val="tx1"/>
              </a:solidFill>
            </a:rPr>
            <a:t>Rain protection in the form of a canopy shall be provided.</a:t>
          </a:r>
          <a:endParaRPr lang="en-GB" sz="1500" kern="1200" dirty="0">
            <a:solidFill>
              <a:schemeClr val="tx1"/>
            </a:solidFill>
          </a:endParaRP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Operation at temperatures down to -40</a:t>
          </a:r>
          <a:r>
            <a:rPr lang="en-US" sz="1500" b="0" i="0" kern="1200" dirty="0">
              <a:solidFill>
                <a:schemeClr val="tx1"/>
              </a:solidFill>
            </a:rPr>
            <a:t>°</a:t>
          </a:r>
          <a:r>
            <a:rPr lang="en-GB" sz="1500" b="0" i="0" kern="1200" dirty="0">
              <a:solidFill>
                <a:schemeClr val="tx1"/>
              </a:solidFill>
            </a:rPr>
            <a:t>C.</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A gland plate for cable entry shall be provided in accordance with the Data Sheets</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Internal heating of the panel shall be provided to maintain the operating temperature of the Circuit Breakers (-20</a:t>
          </a:r>
          <a:r>
            <a:rPr lang="en-US" sz="1500" b="0" i="0" kern="1200" dirty="0">
              <a:solidFill>
                <a:schemeClr val="tx1"/>
              </a:solidFill>
            </a:rPr>
            <a:t>°</a:t>
          </a:r>
          <a:r>
            <a:rPr lang="en-GB" sz="1500" b="0" i="0" kern="1200" dirty="0">
              <a:solidFill>
                <a:schemeClr val="tx1"/>
              </a:solidFill>
            </a:rPr>
            <a:t>C).</a:t>
          </a:r>
          <a:endParaRPr lang="en-GB" sz="15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4630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b="0" i="0" kern="1200" dirty="0">
              <a:solidFill>
                <a:schemeClr val="tx1"/>
              </a:solidFill>
            </a:rPr>
            <a:t>Technical parameters</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Voltage</a:t>
          </a:r>
          <a:r>
            <a:rPr lang="ru-RU" sz="1800" kern="1200" dirty="0">
              <a:solidFill>
                <a:schemeClr val="tx1"/>
              </a:solidFill>
            </a:rPr>
            <a:t> 6</a:t>
          </a:r>
          <a:r>
            <a:rPr lang="en-US" sz="1800" kern="1200" dirty="0">
              <a:solidFill>
                <a:schemeClr val="tx1"/>
              </a:solidFill>
            </a:rPr>
            <a:t>/</a:t>
          </a:r>
          <a:r>
            <a:rPr lang="ru-RU" sz="1800" kern="1200" dirty="0">
              <a:solidFill>
                <a:schemeClr val="tx1"/>
              </a:solidFill>
            </a:rPr>
            <a:t>0.4 </a:t>
          </a:r>
          <a:r>
            <a:rPr lang="en-US" sz="1800" kern="1200" dirty="0">
              <a:solidFill>
                <a:schemeClr val="tx1"/>
              </a:solidFill>
            </a:rPr>
            <a:t>kV; </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Range of applied nominal loads</a:t>
          </a:r>
          <a:r>
            <a:rPr lang="ru-RU" sz="1800" kern="1200" dirty="0">
              <a:solidFill>
                <a:schemeClr val="tx1"/>
              </a:solidFill>
            </a:rPr>
            <a:t>: 25, 63, 100, 160, 250 </a:t>
          </a:r>
          <a:r>
            <a:rPr lang="en-US" sz="1800" kern="1200" dirty="0">
              <a:solidFill>
                <a:schemeClr val="tx1"/>
              </a:solidFill>
            </a:rPr>
            <a:t>kVA</a:t>
          </a:r>
          <a:r>
            <a:rPr lang="ru-RU" sz="1800" kern="1200" dirty="0">
              <a:solidFill>
                <a:schemeClr val="tx1"/>
              </a:solidFill>
            </a:rPr>
            <a:t>.</a:t>
          </a:r>
          <a:endParaRPr lang="en-GB" sz="18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High side connection via 6 kV overhead line</a:t>
          </a:r>
          <a:r>
            <a:rPr lang="ru-RU" sz="1800" kern="1200" dirty="0">
              <a:solidFill>
                <a:schemeClr val="tx1"/>
              </a:solidFill>
            </a:rPr>
            <a:t>.</a:t>
          </a:r>
          <a:endParaRPr lang="en-GB" sz="1800" kern="1200" dirty="0">
            <a:solidFill>
              <a:schemeClr val="tx1"/>
            </a:solidFill>
          </a:endParaRPr>
        </a:p>
      </dsp:txBody>
      <dsp:txXfrm>
        <a:off x="1794933" y="346303"/>
        <a:ext cx="6333066" cy="1693333"/>
      </dsp:txXfrm>
    </dsp:sp>
    <dsp:sp modelId="{76E2B3F6-76DB-4FC5-8672-9795C4B3BD92}">
      <dsp:nvSpPr>
        <dsp:cNvPr id="0" name=""/>
        <dsp:cNvSpPr/>
      </dsp:nvSpPr>
      <dsp:spPr>
        <a:xfrm>
          <a:off x="177802" y="560249"/>
          <a:ext cx="1625600" cy="1354666"/>
        </a:xfrm>
        <a:prstGeom prst="roundRect">
          <a:avLst>
            <a:gd name="adj" fmla="val 10000"/>
          </a:avLst>
        </a:prstGeom>
        <a:blipFill rotWithShape="1">
          <a:blip xmlns:r="http://schemas.openxmlformats.org/officeDocument/2006/relationships" r:embed="rId1"/>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Design</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The housing is IP55, the 6 kV side is equipped with a protective fuse and a surge arrester.</a:t>
          </a:r>
        </a:p>
        <a:p>
          <a:pPr marL="171450" lvl="1" indent="-171450" algn="l" defTabSz="800100">
            <a:lnSpc>
              <a:spcPct val="90000"/>
            </a:lnSpc>
            <a:spcBef>
              <a:spcPct val="0"/>
            </a:spcBef>
            <a:spcAft>
              <a:spcPct val="15000"/>
            </a:spcAft>
            <a:buChar char="•"/>
          </a:pPr>
          <a:r>
            <a:rPr lang="en-GB" sz="1800" kern="1200" dirty="0">
              <a:solidFill>
                <a:schemeClr val="tx1"/>
              </a:solidFill>
            </a:rPr>
            <a:t>The LV side shall be equipped with an incoming CB and outgoing CBs according to typical Data sheets</a:t>
          </a:r>
          <a:r>
            <a:rPr lang="ru-RU" sz="1800" kern="1200" dirty="0">
              <a:solidFill>
                <a:schemeClr val="tx1"/>
              </a:solidFill>
            </a:rPr>
            <a:t>.</a:t>
          </a:r>
          <a:endParaRPr lang="en-GB" sz="1800" kern="1200" dirty="0">
            <a:solidFill>
              <a:schemeClr val="tx1"/>
            </a:solidFill>
          </a:endParaRP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Special requirements</a:t>
          </a:r>
          <a:r>
            <a:rPr lang="ru-RU" sz="2300" kern="1200" dirty="0">
              <a:solidFill>
                <a:schemeClr val="tx1"/>
              </a:solidFill>
            </a:rPr>
            <a:t>:</a:t>
          </a:r>
          <a:endParaRPr lang="en-GB" sz="2300" kern="1200" dirty="0">
            <a:solidFill>
              <a:schemeClr val="tx1"/>
            </a:solidFill>
          </a:endParaRPr>
        </a:p>
        <a:p>
          <a:pPr marL="171450" lvl="1" indent="-171450" algn="l" defTabSz="800100">
            <a:lnSpc>
              <a:spcPct val="90000"/>
            </a:lnSpc>
            <a:spcBef>
              <a:spcPct val="0"/>
            </a:spcBef>
            <a:spcAft>
              <a:spcPct val="15000"/>
            </a:spcAft>
            <a:buChar char="•"/>
          </a:pPr>
          <a:r>
            <a:rPr lang="en-GB" sz="1800" kern="1200" dirty="0">
              <a:solidFill>
                <a:schemeClr val="tx1"/>
              </a:solidFill>
            </a:rPr>
            <a:t>A power meter for technical accounting of electricity with the possibility of connection to the automated system for commercial accounting of power consumption shall be installed.</a:t>
          </a:r>
        </a:p>
        <a:p>
          <a:pPr marL="171450" lvl="1" indent="-171450" algn="l" defTabSz="800100">
            <a:lnSpc>
              <a:spcPct val="90000"/>
            </a:lnSpc>
            <a:spcBef>
              <a:spcPct val="0"/>
            </a:spcBef>
            <a:spcAft>
              <a:spcPct val="15000"/>
            </a:spcAft>
            <a:buChar char="•"/>
          </a:pPr>
          <a:endParaRPr lang="en-GB" sz="18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329827"/>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Lighting types</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Floodlight lighting on 12m Lighting Poles is used at new wells, RMSs and BVS</a:t>
          </a:r>
          <a:r>
            <a:rPr lang="en-US" sz="1500" kern="1200" dirty="0">
              <a:solidFill>
                <a:schemeClr val="tx1"/>
              </a:solidFill>
            </a:rPr>
            <a:t>; </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Local lighting designed to illuminate work areas, small passages when designing new facilities at brown field</a:t>
          </a:r>
          <a:r>
            <a:rPr lang="ru-RU" sz="1500" kern="1200" dirty="0">
              <a:solidFill>
                <a:schemeClr val="tx1"/>
              </a:solidFill>
            </a:rPr>
            <a:t>.</a:t>
          </a:r>
          <a:endParaRPr lang="en-GB" sz="1500" kern="1200" dirty="0">
            <a:solidFill>
              <a:schemeClr val="tx1"/>
            </a:solidFill>
          </a:endParaRPr>
        </a:p>
      </dsp:txBody>
      <dsp:txXfrm>
        <a:off x="1794933" y="329827"/>
        <a:ext cx="6333066" cy="1693333"/>
      </dsp:txXfrm>
    </dsp:sp>
    <dsp:sp modelId="{76E2B3F6-76DB-4FC5-8672-9795C4B3BD92}">
      <dsp:nvSpPr>
        <dsp:cNvPr id="0" name=""/>
        <dsp:cNvSpPr/>
      </dsp:nvSpPr>
      <dsp:spPr>
        <a:xfrm>
          <a:off x="177802" y="560249"/>
          <a:ext cx="1625600" cy="1354666"/>
        </a:xfrm>
        <a:prstGeom prst="roundRect">
          <a:avLst>
            <a:gd name="adj" fmla="val 10000"/>
          </a:avLst>
        </a:prstGeom>
        <a:blipFill rotWithShape="1">
          <a:blip xmlns:r="http://schemas.openxmlformats.org/officeDocument/2006/relationships" r:embed="rId1"/>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2050220"/>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i="0" kern="1200" dirty="0">
              <a:solidFill>
                <a:schemeClr val="tx1"/>
              </a:solidFill>
            </a:rPr>
            <a:t>Design</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Explosion-proof design for zone 2, housing IP 55 minimum</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The enclosure of lamps and lighting poles must be resistant to aggressive environments</a:t>
          </a:r>
          <a:r>
            <a:rPr lang="ru-RU" sz="1500" kern="1200" dirty="0">
              <a:solidFill>
                <a:schemeClr val="tx1"/>
              </a:solidFill>
            </a:rPr>
            <a:t>.</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kern="1200" dirty="0">
              <a:solidFill>
                <a:schemeClr val="tx1"/>
              </a:solidFill>
            </a:rPr>
            <a:t>The use of industrial type lighting fixtures is permitted if specified in the design data sheets.</a:t>
          </a:r>
        </a:p>
      </dsp:txBody>
      <dsp:txXfrm>
        <a:off x="1794933" y="2050220"/>
        <a:ext cx="6333066" cy="1693333"/>
      </dsp:txXfrm>
    </dsp:sp>
    <dsp:sp modelId="{F49F7C1E-DF71-491C-BAB0-0FE0B97D903E}">
      <dsp:nvSpPr>
        <dsp:cNvPr id="0" name=""/>
        <dsp:cNvSpPr/>
      </dsp:nvSpPr>
      <dsp:spPr>
        <a:xfrm>
          <a:off x="169333" y="2306184"/>
          <a:ext cx="1625600" cy="1354666"/>
        </a:xfrm>
        <a:prstGeom prst="roundRect">
          <a:avLst>
            <a:gd name="adj" fmla="val 10000"/>
          </a:avLst>
        </a:prstGeom>
        <a:blipFill rotWithShape="1">
          <a:blip xmlns:r="http://schemas.openxmlformats.org/officeDocument/2006/relationships" r:embed="rId2"/>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725333"/>
          <a:ext cx="8128000" cy="1693333"/>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Special Requirements</a:t>
          </a:r>
          <a:r>
            <a:rPr lang="ru-RU" sz="1900" kern="1200" dirty="0">
              <a:solidFill>
                <a:schemeClr val="tx1"/>
              </a:solidFill>
            </a:rPr>
            <a:t>:</a:t>
          </a:r>
          <a:endParaRPr lang="en-GB" sz="19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Since KPO adheres to the principles of energy saving, all supplied lamps shall be with LED lamps.</a:t>
          </a:r>
          <a:endParaRPr lang="en-GB" sz="1500" kern="1200" dirty="0">
            <a:solidFill>
              <a:schemeClr val="tx1"/>
            </a:solidFill>
          </a:endParaRPr>
        </a:p>
        <a:p>
          <a:pPr marL="114300" lvl="1" indent="-114300" algn="l" defTabSz="666750">
            <a:lnSpc>
              <a:spcPct val="90000"/>
            </a:lnSpc>
            <a:spcBef>
              <a:spcPct val="0"/>
            </a:spcBef>
            <a:spcAft>
              <a:spcPct val="15000"/>
            </a:spcAft>
            <a:buChar char="•"/>
          </a:pPr>
          <a:r>
            <a:rPr lang="en-GB" sz="1500" b="0" i="0" kern="1200" dirty="0">
              <a:solidFill>
                <a:schemeClr val="tx1"/>
              </a:solidFill>
            </a:rPr>
            <a:t>Operating temperature for outdoor luminaires from </a:t>
          </a:r>
          <a:r>
            <a:rPr lang="ru-RU" sz="1500" kern="1200" dirty="0">
              <a:solidFill>
                <a:schemeClr val="tx1"/>
              </a:solidFill>
            </a:rPr>
            <a:t>-40</a:t>
          </a:r>
          <a:r>
            <a:rPr lang="ru-RU" sz="1500" kern="1200" baseline="30000" dirty="0">
              <a:solidFill>
                <a:schemeClr val="tx1"/>
              </a:solidFill>
            </a:rPr>
            <a:t>0</a:t>
          </a:r>
          <a:r>
            <a:rPr lang="ru-RU" sz="1500" kern="1200" dirty="0">
              <a:solidFill>
                <a:schemeClr val="tx1"/>
              </a:solidFill>
            </a:rPr>
            <a:t>С </a:t>
          </a:r>
          <a:r>
            <a:rPr lang="en-US" sz="1500" kern="1200" dirty="0">
              <a:solidFill>
                <a:schemeClr val="tx1"/>
              </a:solidFill>
            </a:rPr>
            <a:t>to</a:t>
          </a:r>
          <a:r>
            <a:rPr lang="ru-RU" sz="1500" kern="1200" dirty="0">
              <a:solidFill>
                <a:schemeClr val="tx1"/>
              </a:solidFill>
            </a:rPr>
            <a:t> +40</a:t>
          </a:r>
          <a:r>
            <a:rPr lang="ru-RU" sz="1500" kern="1200" baseline="30000" dirty="0">
              <a:solidFill>
                <a:schemeClr val="tx1"/>
              </a:solidFill>
            </a:rPr>
            <a:t>0</a:t>
          </a:r>
          <a:r>
            <a:rPr lang="ru-RU" sz="1500" kern="1200" dirty="0">
              <a:solidFill>
                <a:schemeClr val="tx1"/>
              </a:solidFill>
            </a:rPr>
            <a:t>С.</a:t>
          </a:r>
          <a:endParaRPr lang="en-GB" sz="1500" kern="1200" dirty="0">
            <a:solidFill>
              <a:schemeClr val="tx1"/>
            </a:solidFill>
          </a:endParaRPr>
        </a:p>
        <a:p>
          <a:pPr marL="114300" lvl="1" indent="-114300" algn="l" defTabSz="666750">
            <a:lnSpc>
              <a:spcPct val="90000"/>
            </a:lnSpc>
            <a:spcBef>
              <a:spcPct val="0"/>
            </a:spcBef>
            <a:spcAft>
              <a:spcPct val="15000"/>
            </a:spcAft>
            <a:buChar char="•"/>
          </a:pPr>
          <a:endParaRPr lang="en-GB" sz="1500" kern="1200" dirty="0">
            <a:solidFill>
              <a:schemeClr val="tx1"/>
            </a:solidFill>
          </a:endParaRPr>
        </a:p>
      </dsp:txBody>
      <dsp:txXfrm>
        <a:off x="1794933" y="3725333"/>
        <a:ext cx="6333066" cy="1693333"/>
      </dsp:txXfrm>
    </dsp:sp>
    <dsp:sp modelId="{8C3CC384-C1BD-439E-BD71-6E0A227DF94E}">
      <dsp:nvSpPr>
        <dsp:cNvPr id="0" name=""/>
        <dsp:cNvSpPr/>
      </dsp:nvSpPr>
      <dsp:spPr>
        <a:xfrm>
          <a:off x="177802" y="3888896"/>
          <a:ext cx="1625600" cy="1354666"/>
        </a:xfrm>
        <a:prstGeom prst="roundRect">
          <a:avLst>
            <a:gd name="adj" fmla="val 10000"/>
          </a:avLst>
        </a:prstGeom>
        <a:blipFill rotWithShape="1">
          <a:blip xmlns:r="http://schemas.openxmlformats.org/officeDocument/2006/relationships" r:embed="rId3"/>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1F97-987A-4EEB-A21F-34ADFE3C2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8CD219A-C3CA-4410-824A-2BDD41BB8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E20DF-537D-486F-A173-D6F5744CAAD6}" type="datetimeFigureOut">
              <a:rPr lang="en-GB" smtClean="0"/>
              <a:t>20/11/2024</a:t>
            </a:fld>
            <a:endParaRPr lang="en-GB"/>
          </a:p>
        </p:txBody>
      </p:sp>
      <p:sp>
        <p:nvSpPr>
          <p:cNvPr id="4" name="Footer Placeholder 3">
            <a:extLst>
              <a:ext uri="{FF2B5EF4-FFF2-40B4-BE49-F238E27FC236}">
                <a16:creationId xmlns:a16="http://schemas.microsoft.com/office/drawing/2014/main" id="{184A3A77-1CAA-45A0-B5B2-6DD3F3DBE4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4D8B76E-95AD-4CC0-97C9-A803E6087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55072-1D05-453C-BF46-7D4D5762D6E3}" type="slidenum">
              <a:rPr lang="en-GB" smtClean="0"/>
              <a:t>‹#›</a:t>
            </a:fld>
            <a:endParaRPr lang="en-GB"/>
          </a:p>
        </p:txBody>
      </p:sp>
    </p:spTree>
    <p:extLst>
      <p:ext uri="{BB962C8B-B14F-4D97-AF65-F5344CB8AC3E}">
        <p14:creationId xmlns:p14="http://schemas.microsoft.com/office/powerpoint/2010/main" val="42540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D4EF-8F54-4C68-8570-FE6A1D040855}" type="datetimeFigureOut">
              <a:rPr lang="en-GB" smtClean="0"/>
              <a:t>20/11/2024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59BF3-2F72-43A1-925A-478193AF6128}" type="slidenum">
              <a:rPr lang="en-GB" smtClean="0"/>
              <a:t>‹#›</a:t>
            </a:fld>
            <a:endParaRPr lang="en-GB"/>
          </a:p>
        </p:txBody>
      </p:sp>
    </p:spTree>
    <p:extLst>
      <p:ext uri="{BB962C8B-B14F-4D97-AF65-F5344CB8AC3E}">
        <p14:creationId xmlns:p14="http://schemas.microsoft.com/office/powerpoint/2010/main" val="14126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D2BCA589-2487-4E6B-A42F-6C51E83779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55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9DFF9-3A8E-4B96-A53E-4CAD6CF9B9A8}" type="slidenum">
              <a:rPr lang="ru-RU" smtClean="0"/>
              <a:t>18</a:t>
            </a:fld>
            <a:endParaRPr lang="ru-RU"/>
          </a:p>
        </p:txBody>
      </p:sp>
    </p:spTree>
    <p:extLst>
      <p:ext uri="{BB962C8B-B14F-4D97-AF65-F5344CB8AC3E}">
        <p14:creationId xmlns:p14="http://schemas.microsoft.com/office/powerpoint/2010/main" val="338947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9DFF9-3A8E-4B96-A53E-4CAD6CF9B9A8}" type="slidenum">
              <a:rPr lang="ru-RU" smtClean="0"/>
              <a:t>19</a:t>
            </a:fld>
            <a:endParaRPr lang="ru-RU"/>
          </a:p>
        </p:txBody>
      </p:sp>
    </p:spTree>
    <p:extLst>
      <p:ext uri="{BB962C8B-B14F-4D97-AF65-F5344CB8AC3E}">
        <p14:creationId xmlns:p14="http://schemas.microsoft.com/office/powerpoint/2010/main" val="214926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102CDB-FD81-4398-B8DC-49EAE35476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65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1.xml"/><Relationship Id="rId4"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20/11/2024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4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391424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egnaposto numero diapositiva 2">
            <a:extLst>
              <a:ext uri="{FF2B5EF4-FFF2-40B4-BE49-F238E27FC236}">
                <a16:creationId xmlns:a16="http://schemas.microsoft.com/office/drawing/2014/main" id="{A850ED62-A3B7-4801-B80D-B642B800D9A0}"/>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pic>
        <p:nvPicPr>
          <p:cNvPr id="15" name="Immagine 8">
            <a:extLst>
              <a:ext uri="{FF2B5EF4-FFF2-40B4-BE49-F238E27FC236}">
                <a16:creationId xmlns:a16="http://schemas.microsoft.com/office/drawing/2014/main" id="{6A120B41-DBB9-4592-8062-196913E23D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1849009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3068302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9279545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Tree>
    <p:extLst>
      <p:ext uri="{BB962C8B-B14F-4D97-AF65-F5344CB8AC3E}">
        <p14:creationId xmlns:p14="http://schemas.microsoft.com/office/powerpoint/2010/main" val="174175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4" name="Picture 6" descr="Klogo.w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71322" y="6381038"/>
            <a:ext cx="734521" cy="4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Grp="1" noChangeArrowheads="1"/>
          </p:cNvSpPr>
          <p:nvPr>
            <p:ph type="sldNum" sz="quarter" idx="10"/>
          </p:nvPr>
        </p:nvSpPr>
        <p:spPr>
          <a:xfrm>
            <a:off x="11568608" y="6326186"/>
            <a:ext cx="539751" cy="476250"/>
          </a:xfrm>
        </p:spPr>
        <p:txBody>
          <a:bodyPr/>
          <a:lstStyle>
            <a:lvl1pPr>
              <a:defRPr sz="1000" b="0">
                <a:solidFill>
                  <a:schemeClr val="bg1">
                    <a:lumMod val="50000"/>
                  </a:schemeClr>
                </a:solidFill>
                <a:latin typeface="Arial" panose="020B0604020202020204" pitchFamily="34" charset="0"/>
                <a:cs typeface="Arial" panose="020B0604020202020204" pitchFamily="34" charset="0"/>
              </a:defRPr>
            </a:lvl1pPr>
          </a:lstStyle>
          <a:p>
            <a:pPr>
              <a:defRPr/>
            </a:pPr>
            <a:fld id="{62296AE5-B6D8-430E-ABF9-0697BCADBFBB}" type="slidenum">
              <a:rPr lang="en-GB" smtClean="0"/>
              <a:pPr>
                <a:defRPr/>
              </a:pPr>
              <a:t>‹#›</a:t>
            </a:fld>
            <a:endParaRPr lang="en-GB" dirty="0"/>
          </a:p>
        </p:txBody>
      </p:sp>
      <p:sp>
        <p:nvSpPr>
          <p:cNvPr id="7" name="TextBox 6">
            <a:extLst>
              <a:ext uri="{FF2B5EF4-FFF2-40B4-BE49-F238E27FC236}">
                <a16:creationId xmlns:a16="http://schemas.microsoft.com/office/drawing/2014/main" id="{FE533937-0045-4FB6-AB8A-A1E2869FDFDD}"/>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36F7AF97-04AE-40B9-A11F-A4C8C07CE5C7}"/>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96060A9-32BC-4881-8401-DCF921156793}"/>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 name="Rectangle 10">
            <a:extLst>
              <a:ext uri="{FF2B5EF4-FFF2-40B4-BE49-F238E27FC236}">
                <a16:creationId xmlns:a16="http://schemas.microsoft.com/office/drawing/2014/main" id="{D8711E5A-4231-477B-B957-50662A3E4921}"/>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2" name="Immagine 8">
            <a:extLst>
              <a:ext uri="{FF2B5EF4-FFF2-40B4-BE49-F238E27FC236}">
                <a16:creationId xmlns:a16="http://schemas.microsoft.com/office/drawing/2014/main" id="{A42D3984-051C-4CB2-A61A-AFC84C2FC0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3" y="0"/>
            <a:ext cx="12192000" cy="6857999"/>
          </a:xfrm>
          <a:prstGeom prst="rect">
            <a:avLst/>
          </a:prstGeom>
        </p:spPr>
      </p:pic>
    </p:spTree>
    <p:extLst>
      <p:ext uri="{BB962C8B-B14F-4D97-AF65-F5344CB8AC3E}">
        <p14:creationId xmlns:p14="http://schemas.microsoft.com/office/powerpoint/2010/main" val="1289112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 2 blocks seperate titles AND shaded NO line split">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715992" y="2113472"/>
            <a:ext cx="5167223" cy="4076191"/>
          </a:xfrm>
          <a:prstGeom prst="rect">
            <a:avLst/>
          </a:prstGeom>
        </p:spPr>
        <p:txBody>
          <a:bodyPr>
            <a:normAutofit/>
          </a:bodyPr>
          <a:lstStyle>
            <a:lvl1pPr>
              <a:defRPr sz="2400">
                <a:latin typeface="+mn-lt"/>
              </a:defRPr>
            </a:lvl1pPr>
            <a:lvl2pPr>
              <a:buClr>
                <a:srgbClr val="01B1C9"/>
              </a:buClr>
              <a:defRPr sz="2000">
                <a:latin typeface="+mn-lt"/>
              </a:defRPr>
            </a:lvl2pPr>
            <a:lvl3pPr>
              <a:defRPr sz="1800">
                <a:latin typeface="+mn-lt"/>
              </a:defRPr>
            </a:lvl3pPr>
            <a:lvl4pPr>
              <a:defRPr sz="1600">
                <a:latin typeface="+mn-lt"/>
              </a:defRPr>
            </a:lvl4pPr>
            <a:lvl5pPr marL="2057349" indent="-228594">
              <a:buFont typeface="Arial" panose="020B0604020202020204" pitchFamily="34" charset="0"/>
              <a:buChar cha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 name="Segnaposto contenuto 5"/>
          <p:cNvSpPr>
            <a:spLocks noGrp="1"/>
          </p:cNvSpPr>
          <p:nvPr>
            <p:ph sz="quarter" idx="4"/>
          </p:nvPr>
        </p:nvSpPr>
        <p:spPr>
          <a:xfrm>
            <a:off x="6206400" y="2113472"/>
            <a:ext cx="5259380" cy="4076191"/>
          </a:xfrm>
          <a:prstGeom prst="rect">
            <a:avLst/>
          </a:prstGeom>
        </p:spPr>
        <p:txBody>
          <a:bodyPr/>
          <a:lstStyle>
            <a:lvl2pPr>
              <a:buClr>
                <a:srgbClr val="01B1C9"/>
              </a:buClr>
              <a:defRPr/>
            </a:lvl2pPr>
            <a:lvl5pPr marL="2057349" indent="-228594">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5" name="Segnaposto testo 4"/>
          <p:cNvSpPr>
            <a:spLocks noGrp="1"/>
          </p:cNvSpPr>
          <p:nvPr>
            <p:ph type="body" sz="quarter" idx="13"/>
          </p:nvPr>
        </p:nvSpPr>
        <p:spPr>
          <a:xfrm>
            <a:off x="1289095" y="1408026"/>
            <a:ext cx="4021016" cy="369332"/>
          </a:xfrm>
          <a:prstGeom prst="rect">
            <a:avLst/>
          </a:prstGeom>
          <a:solidFill>
            <a:schemeClr val="bg1"/>
          </a:solidFill>
          <a:effectLst>
            <a:outerShdw dist="101600" dir="8100000" algn="tr" rotWithShape="0">
              <a:srgbClr val="FFD500"/>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1" name="Segnaposto testo 4"/>
          <p:cNvSpPr>
            <a:spLocks noGrp="1"/>
          </p:cNvSpPr>
          <p:nvPr>
            <p:ph type="body" sz="quarter" idx="14"/>
          </p:nvPr>
        </p:nvSpPr>
        <p:spPr>
          <a:xfrm>
            <a:off x="6778892" y="1408026"/>
            <a:ext cx="4021016" cy="369332"/>
          </a:xfrm>
          <a:prstGeom prst="rect">
            <a:avLst/>
          </a:prstGeom>
          <a:solidFill>
            <a:schemeClr val="bg1"/>
          </a:solidFill>
          <a:effectLst>
            <a:outerShdw dist="101600" dir="8100000" algn="tr" rotWithShape="0">
              <a:srgbClr val="01B1C9"/>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2" name="Title 1">
            <a:extLst>
              <a:ext uri="{FF2B5EF4-FFF2-40B4-BE49-F238E27FC236}">
                <a16:creationId xmlns:a16="http://schemas.microsoft.com/office/drawing/2014/main" id="{76AECEC4-CA18-4F9C-AD5A-AE47FDBBED68}"/>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3" name="Segnaposto numero diapositiva 2">
            <a:extLst>
              <a:ext uri="{FF2B5EF4-FFF2-40B4-BE49-F238E27FC236}">
                <a16:creationId xmlns:a16="http://schemas.microsoft.com/office/drawing/2014/main" id="{CEF5F07D-D832-4A0B-9CCE-85A84EB4A7DB}"/>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9" name="Segnaposto piè di pagina 2">
            <a:extLst>
              <a:ext uri="{FF2B5EF4-FFF2-40B4-BE49-F238E27FC236}">
                <a16:creationId xmlns:a16="http://schemas.microsoft.com/office/drawing/2014/main" id="{449E77C6-3AC2-4EEF-9C19-353A23EF22DA}"/>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787368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7" name="Slide Number Placeholder 6"/>
          <p:cNvSpPr>
            <a:spLocks noGrp="1"/>
          </p:cNvSpPr>
          <p:nvPr>
            <p:ph type="sldNum" sz="quarter" idx="11"/>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Segnaposto piè di pagina 2">
            <a:extLst>
              <a:ext uri="{FF2B5EF4-FFF2-40B4-BE49-F238E27FC236}">
                <a16:creationId xmlns:a16="http://schemas.microsoft.com/office/drawing/2014/main" id="{6C15E9EB-3445-41FE-AEDA-28F5B40B63D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802143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mn-lt"/>
                <a:cs typeface="Arial" pitchFamily="34" charset="0"/>
              </a:rPr>
              <a:t>You can Resize without losing quality</a:t>
            </a:r>
            <a:endParaRPr lang="ko-KR" altLang="en-US" sz="1400" b="1" dirty="0">
              <a:solidFill>
                <a:schemeClr val="bg1"/>
              </a:solidFill>
              <a:latin typeface="+mn-lt"/>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444300"/>
            <a:ext cx="2726821" cy="954107"/>
          </a:xfrm>
          <a:prstGeom prst="rect">
            <a:avLst/>
          </a:prstGeom>
          <a:noFill/>
        </p:spPr>
        <p:txBody>
          <a:bodyPr wrap="square" rtlCol="0" anchor="ctr">
            <a:spAutoFit/>
          </a:bodyPr>
          <a:lstStyle/>
          <a:p>
            <a:r>
              <a:rPr lang="en-US" altLang="ko-KR" sz="1400" b="1" dirty="0">
                <a:solidFill>
                  <a:schemeClr val="bg1"/>
                </a:solidFill>
                <a:latin typeface="+mj-lt"/>
                <a:cs typeface="Arial" pitchFamily="34" charset="0"/>
              </a:rPr>
              <a:t>You can Change Fill Color &amp;</a:t>
            </a:r>
          </a:p>
          <a:p>
            <a:r>
              <a:rPr lang="en-US" altLang="ko-KR" sz="1400" b="1" dirty="0">
                <a:solidFill>
                  <a:schemeClr val="bg1"/>
                </a:solidFill>
                <a:latin typeface="+mj-lt"/>
                <a:cs typeface="Arial" pitchFamily="34" charset="0"/>
              </a:rPr>
              <a:t>Line Color</a:t>
            </a:r>
          </a:p>
          <a:p>
            <a:endParaRPr lang="en-US" altLang="ko-KR" sz="1400" b="1" dirty="0">
              <a:solidFill>
                <a:schemeClr val="bg1"/>
              </a:solidFill>
              <a:latin typeface="+mj-lt"/>
              <a:cs typeface="Arial" pitchFamily="34" charset="0"/>
            </a:endParaRPr>
          </a:p>
          <a:p>
            <a:endParaRPr lang="ko-KR" altLang="en-US" sz="1400" b="1" dirty="0">
              <a:solidFill>
                <a:schemeClr val="bg1"/>
              </a:solidFill>
              <a:latin typeface="+mj-lt"/>
              <a:cs typeface="Arial" pitchFamily="34" charset="0"/>
            </a:endParaRPr>
          </a:p>
        </p:txBody>
      </p:sp>
      <p:sp>
        <p:nvSpPr>
          <p:cNvPr id="6" name="TextBox 5"/>
          <p:cNvSpPr txBox="1"/>
          <p:nvPr userDrawn="1"/>
        </p:nvSpPr>
        <p:spPr>
          <a:xfrm>
            <a:off x="711704" y="3094207"/>
            <a:ext cx="2662989" cy="1477328"/>
          </a:xfrm>
          <a:prstGeom prst="rect">
            <a:avLst/>
          </a:prstGeom>
          <a:noFill/>
        </p:spPr>
        <p:txBody>
          <a:bodyPr wrap="square" rtlCol="0">
            <a:spAutoFit/>
          </a:bodyPr>
          <a:lstStyle/>
          <a:p>
            <a:r>
              <a:rPr lang="en-US" dirty="0"/>
              <a:t>Press </a:t>
            </a:r>
            <a:r>
              <a:rPr lang="en-US" b="1" dirty="0"/>
              <a:t>“Format”</a:t>
            </a:r>
          </a:p>
          <a:p>
            <a:r>
              <a:rPr lang="en-US" dirty="0"/>
              <a:t>Choose</a:t>
            </a:r>
            <a:r>
              <a:rPr lang="en-US" baseline="0" dirty="0"/>
              <a:t> color by pressing </a:t>
            </a:r>
            <a:r>
              <a:rPr lang="en-US" b="1" baseline="0" dirty="0"/>
              <a:t>“Shape Fill” or “Shape Outline”</a:t>
            </a:r>
            <a:endParaRPr lang="en-US" b="1" dirty="0"/>
          </a:p>
          <a:p>
            <a:endParaRPr lang="en-GB" dirty="0"/>
          </a:p>
        </p:txBody>
      </p:sp>
      <p:sp>
        <p:nvSpPr>
          <p:cNvPr id="10" name="Segnaposto numero diapositiva 2">
            <a:extLst>
              <a:ext uri="{FF2B5EF4-FFF2-40B4-BE49-F238E27FC236}">
                <a16:creationId xmlns:a16="http://schemas.microsoft.com/office/drawing/2014/main" id="{CAAB2A90-E6BA-4145-B704-4DDD2B1A77FB}"/>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12" name="Segnaposto piè di pagina 2">
            <a:extLst>
              <a:ext uri="{FF2B5EF4-FFF2-40B4-BE49-F238E27FC236}">
                <a16:creationId xmlns:a16="http://schemas.microsoft.com/office/drawing/2014/main" id="{F48324C7-68F3-4680-985E-F9151C58671F}"/>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4148563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separator 50% transparent">
    <p:spTree>
      <p:nvGrpSpPr>
        <p:cNvPr id="1" name=""/>
        <p:cNvGrpSpPr/>
        <p:nvPr/>
      </p:nvGrpSpPr>
      <p:grpSpPr>
        <a:xfrm>
          <a:off x="0" y="0"/>
          <a:ext cx="0" cy="0"/>
          <a:chOff x="0" y="0"/>
          <a:chExt cx="0" cy="0"/>
        </a:xfrm>
      </p:grpSpPr>
      <p:sp>
        <p:nvSpPr>
          <p:cNvPr id="5" name="Segnaposto immagine 4"/>
          <p:cNvSpPr>
            <a:spLocks noGrp="1"/>
          </p:cNvSpPr>
          <p:nvPr>
            <p:ph type="pic" sz="quarter" idx="11"/>
          </p:nvPr>
        </p:nvSpPr>
        <p:spPr>
          <a:xfrm>
            <a:off x="0" y="858414"/>
            <a:ext cx="12192000" cy="5989320"/>
          </a:xfrm>
          <a:prstGeom prst="rect">
            <a:avLst/>
          </a:pr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6" name="Title 1">
            <a:extLst>
              <a:ext uri="{FF2B5EF4-FFF2-40B4-BE49-F238E27FC236}">
                <a16:creationId xmlns:a16="http://schemas.microsoft.com/office/drawing/2014/main" id="{76826B66-8BF2-45BB-AE23-4E8194445E90}"/>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Segnaposto numero diapositiva 2">
            <a:extLst>
              <a:ext uri="{FF2B5EF4-FFF2-40B4-BE49-F238E27FC236}">
                <a16:creationId xmlns:a16="http://schemas.microsoft.com/office/drawing/2014/main" id="{E466ADC2-22F7-4833-9713-6EC1AA1F3533}"/>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9" name="Segnaposto piè di pagina 2">
            <a:extLst>
              <a:ext uri="{FF2B5EF4-FFF2-40B4-BE49-F238E27FC236}">
                <a16:creationId xmlns:a16="http://schemas.microsoft.com/office/drawing/2014/main" id="{5B0524A0-0798-4F8C-97A0-D3AA5D8866CC}"/>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860074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rogress charts 1">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857091"/>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FD500">
              <a:alpha val="50000"/>
            </a:srgbClr>
          </a:solidFill>
        </p:spPr>
        <p:txBody>
          <a:bodyPr/>
          <a:lstStyle>
            <a:lvl1pPr marL="0" indent="0">
              <a:buNone/>
              <a:defRPr/>
            </a:lvl1pPr>
          </a:lstStyle>
          <a:p>
            <a:r>
              <a:rPr lang="en-US" dirty="0"/>
              <a:t>Click icon to add picture</a:t>
            </a:r>
            <a:endParaRPr lang="it-IT" dirty="0"/>
          </a:p>
        </p:txBody>
      </p:sp>
      <p:sp>
        <p:nvSpPr>
          <p:cNvPr id="4" name="Segnaposto contenuto 3"/>
          <p:cNvSpPr>
            <a:spLocks noGrp="1"/>
          </p:cNvSpPr>
          <p:nvPr>
            <p:ph sz="half" idx="2"/>
          </p:nvPr>
        </p:nvSpPr>
        <p:spPr>
          <a:xfrm>
            <a:off x="3313667" y="1969732"/>
            <a:ext cx="3682800" cy="3682800"/>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7249886" y="950400"/>
            <a:ext cx="4354125" cy="3826800"/>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2" name="Segnaposto grafico 11"/>
          <p:cNvSpPr>
            <a:spLocks noGrp="1"/>
          </p:cNvSpPr>
          <p:nvPr>
            <p:ph type="chart" sz="quarter" idx="16"/>
          </p:nvPr>
        </p:nvSpPr>
        <p:spPr>
          <a:xfrm>
            <a:off x="7249887" y="5652532"/>
            <a:ext cx="4354124" cy="763587"/>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chart</a:t>
            </a:r>
            <a:endParaRPr lang="it-IT"/>
          </a:p>
        </p:txBody>
      </p:sp>
      <p:sp>
        <p:nvSpPr>
          <p:cNvPr id="14" name="Segnaposto tabella 13"/>
          <p:cNvSpPr>
            <a:spLocks noGrp="1"/>
          </p:cNvSpPr>
          <p:nvPr>
            <p:ph type="tbl" sz="quarter" idx="17"/>
          </p:nvPr>
        </p:nvSpPr>
        <p:spPr>
          <a:xfrm>
            <a:off x="7250566" y="4934575"/>
            <a:ext cx="4354124" cy="557213"/>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0" name="Title 1">
            <a:extLst>
              <a:ext uri="{FF2B5EF4-FFF2-40B4-BE49-F238E27FC236}">
                <a16:creationId xmlns:a16="http://schemas.microsoft.com/office/drawing/2014/main" id="{AE64CCC5-F333-41FC-861A-7DBFE58CE96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1" name="Segnaposto numero diapositiva 2">
            <a:extLst>
              <a:ext uri="{FF2B5EF4-FFF2-40B4-BE49-F238E27FC236}">
                <a16:creationId xmlns:a16="http://schemas.microsoft.com/office/drawing/2014/main" id="{E3159197-600B-4F1B-894F-E712034ACD73}"/>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15" name="Segnaposto piè di pagina 2">
            <a:extLst>
              <a:ext uri="{FF2B5EF4-FFF2-40B4-BE49-F238E27FC236}">
                <a16:creationId xmlns:a16="http://schemas.microsoft.com/office/drawing/2014/main" id="{5DED11AE-48A6-43DA-B206-E932BB96432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3" name="Immagine 8">
            <a:extLst>
              <a:ext uri="{FF2B5EF4-FFF2-40B4-BE49-F238E27FC236}">
                <a16:creationId xmlns:a16="http://schemas.microsoft.com/office/drawing/2014/main" id="{708B99D3-A207-45CD-ACBC-0C0401B2C5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572359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ogress charts 2">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785257"/>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4" name="Segnaposto contenuto 3"/>
          <p:cNvSpPr>
            <a:spLocks noGrp="1"/>
          </p:cNvSpPr>
          <p:nvPr>
            <p:ph sz="half" idx="2"/>
          </p:nvPr>
        </p:nvSpPr>
        <p:spPr>
          <a:xfrm>
            <a:off x="1135965" y="1138334"/>
            <a:ext cx="5333529" cy="5297529"/>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6587411" y="4273984"/>
            <a:ext cx="5016599" cy="2209733"/>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2" name="Segnaposto grafico 11"/>
          <p:cNvSpPr>
            <a:spLocks noGrp="1"/>
          </p:cNvSpPr>
          <p:nvPr>
            <p:ph type="chart" sz="quarter" idx="16"/>
          </p:nvPr>
        </p:nvSpPr>
        <p:spPr>
          <a:xfrm>
            <a:off x="6587413" y="964413"/>
            <a:ext cx="5016598" cy="3237737"/>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chart</a:t>
            </a:r>
            <a:endParaRPr lang="it-IT"/>
          </a:p>
        </p:txBody>
      </p:sp>
      <p:sp>
        <p:nvSpPr>
          <p:cNvPr id="10" name="Title 1">
            <a:extLst>
              <a:ext uri="{FF2B5EF4-FFF2-40B4-BE49-F238E27FC236}">
                <a16:creationId xmlns:a16="http://schemas.microsoft.com/office/drawing/2014/main" id="{E42EF16D-AB05-4D59-8925-A96DDA1D8162}"/>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1" name="Segnaposto numero diapositiva 2">
            <a:extLst>
              <a:ext uri="{FF2B5EF4-FFF2-40B4-BE49-F238E27FC236}">
                <a16:creationId xmlns:a16="http://schemas.microsoft.com/office/drawing/2014/main" id="{A64B7CF0-025B-4FCF-B6E1-D9D22316D92C}"/>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9" name="Segnaposto piè di pagina 2">
            <a:extLst>
              <a:ext uri="{FF2B5EF4-FFF2-40B4-BE49-F238E27FC236}">
                <a16:creationId xmlns:a16="http://schemas.microsoft.com/office/drawing/2014/main" id="{1D5867DC-E179-4697-B728-D5E727A66400}"/>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4" name="Immagine 8">
            <a:extLst>
              <a:ext uri="{FF2B5EF4-FFF2-40B4-BE49-F238E27FC236}">
                <a16:creationId xmlns:a16="http://schemas.microsoft.com/office/drawing/2014/main" id="{DBDEF073-A96D-49F1-9749-6F52EC927B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437821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86942CEC-B03D-4250-8A31-6750985414D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9" name="Segnaposto numero diapositiva 2">
            <a:extLst>
              <a:ext uri="{FF2B5EF4-FFF2-40B4-BE49-F238E27FC236}">
                <a16:creationId xmlns:a16="http://schemas.microsoft.com/office/drawing/2014/main" id="{9B1F8DF2-ACD9-421C-802F-15A8C8DF2DBB}"/>
              </a:ext>
            </a:extLst>
          </p:cNvPr>
          <p:cNvSpPr>
            <a:spLocks noGrp="1"/>
          </p:cNvSpPr>
          <p:nvPr>
            <p:ph type="sldNum" sz="quarter" idx="21"/>
          </p:nvPr>
        </p:nvSpPr>
        <p:spPr>
          <a:xfrm>
            <a:off x="11368304" y="6405824"/>
            <a:ext cx="0" cy="0"/>
          </a:xfrm>
        </p:spPr>
        <p:txBody>
          <a:bodyPr/>
          <a:lstStyle/>
          <a:p>
            <a:pPr fontAlgn="base">
              <a:spcBef>
                <a:spcPct val="0"/>
              </a:spcBef>
              <a:spcAft>
                <a:spcPct val="0"/>
              </a:spcAft>
              <a:defRPr/>
            </a:pPr>
            <a:endParaRPr lang="it-IT" dirty="0"/>
          </a:p>
        </p:txBody>
      </p:sp>
      <p:sp>
        <p:nvSpPr>
          <p:cNvPr id="15" name="Segnaposto piè di pagina 2">
            <a:extLst>
              <a:ext uri="{FF2B5EF4-FFF2-40B4-BE49-F238E27FC236}">
                <a16:creationId xmlns:a16="http://schemas.microsoft.com/office/drawing/2014/main" id="{86CB8E07-1D78-438B-9E9B-643F2B8B1A9E}"/>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2944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4F38597D-6639-4651-9FC9-D2811A24DC3A}"/>
              </a:ext>
            </a:extLst>
          </p:cNvPr>
          <p:cNvSpPr>
            <a:spLocks noGrp="1"/>
          </p:cNvSpPr>
          <p:nvPr>
            <p:ph type="title"/>
          </p:nvPr>
        </p:nvSpPr>
        <p:spPr>
          <a:xfrm>
            <a:off x="1249954" y="179889"/>
            <a:ext cx="9604323" cy="777600"/>
          </a:xfrm>
          <a:prstGeom prst="rect">
            <a:avLst/>
          </a:prstGeom>
        </p:spPr>
        <p:txBody>
          <a:bodyPr/>
          <a:lstStyle>
            <a:lvl1pPr>
              <a:defRPr sz="3200">
                <a:solidFill>
                  <a:schemeClr val="tx1"/>
                </a:solidFill>
              </a:defRPr>
            </a:lvl1pPr>
          </a:lstStyle>
          <a:p>
            <a:endParaRPr lang="en-GB" dirty="0">
              <a:solidFill>
                <a:schemeClr val="accent3"/>
              </a:solidFill>
            </a:endParaRPr>
          </a:p>
        </p:txBody>
      </p:sp>
      <p:sp>
        <p:nvSpPr>
          <p:cNvPr id="19" name="Segnaposto numero diapositiva 2">
            <a:extLst>
              <a:ext uri="{FF2B5EF4-FFF2-40B4-BE49-F238E27FC236}">
                <a16:creationId xmlns:a16="http://schemas.microsoft.com/office/drawing/2014/main" id="{3166C9D8-2E46-423D-81F4-E0718F7BC86F}"/>
              </a:ext>
            </a:extLst>
          </p:cNvPr>
          <p:cNvSpPr>
            <a:spLocks noGrp="1"/>
          </p:cNvSpPr>
          <p:nvPr>
            <p:ph type="sldNum" sz="quarter" idx="21"/>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15" name="Segnaposto piè di pagina 2">
            <a:extLst>
              <a:ext uri="{FF2B5EF4-FFF2-40B4-BE49-F238E27FC236}">
                <a16:creationId xmlns:a16="http://schemas.microsoft.com/office/drawing/2014/main" id="{EE68494A-2ABD-4E05-8AB9-7A667971AFA4}"/>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32877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85406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3" name="직사각형 7">
            <a:extLst>
              <a:ext uri="{FF2B5EF4-FFF2-40B4-BE49-F238E27FC236}">
                <a16:creationId xmlns:a16="http://schemas.microsoft.com/office/drawing/2014/main" id="{1AAD491E-1EA0-47EE-9B38-C36879304DBF}"/>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그림 개체 틀 6">
            <a:extLst>
              <a:ext uri="{FF2B5EF4-FFF2-40B4-BE49-F238E27FC236}">
                <a16:creationId xmlns:a16="http://schemas.microsoft.com/office/drawing/2014/main" id="{ADA58810-BEDD-4D33-B6DF-414C92F116C0}"/>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pic>
        <p:nvPicPr>
          <p:cNvPr id="5" name="Immagine 8">
            <a:extLst>
              <a:ext uri="{FF2B5EF4-FFF2-40B4-BE49-F238E27FC236}">
                <a16:creationId xmlns:a16="http://schemas.microsoft.com/office/drawing/2014/main" id="{C902A94B-F441-4C44-A590-8C0E54C089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415335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defRPr>
            </a:lvl1pPr>
          </a:lstStyle>
          <a:p>
            <a:pPr lvl="0"/>
            <a:r>
              <a:rPr lang="en-GB" noProof="0"/>
              <a:t>Click to edit Master title style</a:t>
            </a:r>
            <a:endParaRPr lang="en-GB" noProof="0" dirty="0"/>
          </a:p>
        </p:txBody>
      </p:sp>
      <p:sp>
        <p:nvSpPr>
          <p:cNvPr id="10" name="Content Placeholder 9"/>
          <p:cNvSpPr>
            <a:spLocks noGrp="1"/>
          </p:cNvSpPr>
          <p:nvPr>
            <p:ph sz="quarter" idx="11"/>
          </p:nvPr>
        </p:nvSpPr>
        <p:spPr>
          <a:xfrm>
            <a:off x="508000" y="1528763"/>
            <a:ext cx="11171238" cy="4830761"/>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59000" indent="-228600" defTabSz="357708">
              <a:lnSpc>
                <a:spcPct val="140000"/>
              </a:lnSpc>
              <a:spcBef>
                <a:spcPts val="0"/>
              </a:spcBef>
              <a:buClr>
                <a:schemeClr val="tx1"/>
              </a:buClr>
              <a:buSzPct val="75000"/>
              <a:buFont typeface="Wingdings" pitchFamily="2" charset="2"/>
              <a:buChar char=""/>
              <a:defRPr sz="1800"/>
            </a:lvl3pPr>
            <a:lvl4pPr marL="687600" indent="-228600" defTabSz="357708">
              <a:lnSpc>
                <a:spcPct val="140000"/>
              </a:lnSpc>
              <a:spcBef>
                <a:spcPts val="0"/>
              </a:spcBef>
              <a:buClr>
                <a:schemeClr val="tx1"/>
              </a:buClr>
              <a:buSzPct val="75000"/>
              <a:buFont typeface="Wingdings" pitchFamily="2" charset="2"/>
              <a:buChar char=""/>
              <a:defRPr sz="1800"/>
            </a:lvl4pPr>
            <a:lvl5pPr marL="890800" indent="-203200" defTabSz="357708">
              <a:lnSpc>
                <a:spcPct val="140000"/>
              </a:lnSpc>
              <a:spcBef>
                <a:spcPts val="0"/>
              </a:spcBef>
              <a:buClr>
                <a:schemeClr val="tx1"/>
              </a:buClr>
              <a:buSzPct val="75000"/>
              <a:buFont typeface="Wingdings" pitchFamily="2" charset="2"/>
              <a:buChar char=""/>
              <a:defRPr sz="1600"/>
            </a:lvl5pPr>
            <a:lvl6pPr marL="1043200" indent="-152400" defTabSz="357708">
              <a:lnSpc>
                <a:spcPct val="140000"/>
              </a:lnSpc>
              <a:buClr>
                <a:schemeClr val="tx1"/>
              </a:buClr>
              <a:buSzPct val="75000"/>
              <a:buFont typeface="Wingdings" pitchFamily="2" charset="2"/>
              <a:buChar char=""/>
              <a:defRPr sz="1200"/>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Segnaposto piè di pagina 2">
            <a:extLst>
              <a:ext uri="{FF2B5EF4-FFF2-40B4-BE49-F238E27FC236}">
                <a16:creationId xmlns:a16="http://schemas.microsoft.com/office/drawing/2014/main" id="{FE0712F9-CFD5-48E6-BA23-8CFF34DBF09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5" name="Immagine 8">
            <a:extLst>
              <a:ext uri="{FF2B5EF4-FFF2-40B4-BE49-F238E27FC236}">
                <a16:creationId xmlns:a16="http://schemas.microsoft.com/office/drawing/2014/main" id="{345E6C6C-106A-4358-B9BA-2157004CBA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95372232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CF02590-5B9A-433C-8E74-2EA3995C0DAF}" type="datetime1">
              <a:rPr lang="ru-RU" smtClean="0"/>
              <a:t>20.11.2024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9818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C670540D-0FAC-4C1F-A3A5-5DA688D080E1}" type="datetime1">
              <a:rPr lang="ru-RU" smtClean="0"/>
              <a:t>20.11.2024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JOC 18 March 2014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201268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1224111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4BC7E120-79CA-414D-A8DA-F262BE5288FF}" type="datetime1">
              <a:rPr lang="ru-RU" smtClean="0"/>
              <a:t>20.11.2024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JOC 18 March 2014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08923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457CD024-C8D6-4EA1-B633-B5D997E8196F}" type="datetime1">
              <a:rPr lang="ru-RU" smtClean="0"/>
              <a:t>20.11.2024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JOC 18 March 2014 </a:t>
            </a:r>
            <a:endParaRPr lang="en-GB" dirty="0"/>
          </a:p>
        </p:txBody>
      </p:sp>
    </p:spTree>
    <p:extLst>
      <p:ext uri="{BB962C8B-B14F-4D97-AF65-F5344CB8AC3E}">
        <p14:creationId xmlns:p14="http://schemas.microsoft.com/office/powerpoint/2010/main" val="567847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528723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AD34FCB8-5B5F-47BB-B15D-2E86DFDDD976}" type="datetime1">
              <a:rPr lang="ru-RU" smtClean="0"/>
              <a:t>20.11.2024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2634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6" name="Segnaposto piè di pagina 2">
            <a:extLst>
              <a:ext uri="{FF2B5EF4-FFF2-40B4-BE49-F238E27FC236}">
                <a16:creationId xmlns:a16="http://schemas.microsoft.com/office/drawing/2014/main" id="{03937854-B971-4785-B88B-DBE80A15397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r>
              <a:rPr lang="en-GB" sz="800" dirty="0"/>
              <a:t>JOC 18 March 2014 </a:t>
            </a:r>
          </a:p>
        </p:txBody>
      </p:sp>
    </p:spTree>
    <p:extLst>
      <p:ext uri="{BB962C8B-B14F-4D97-AF65-F5344CB8AC3E}">
        <p14:creationId xmlns:p14="http://schemas.microsoft.com/office/powerpoint/2010/main" val="370258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70426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7" name="Straight Connector 6"/>
          <p:cNvCxnSpPr/>
          <p:nvPr userDrawn="1"/>
        </p:nvCxnSpPr>
        <p:spPr>
          <a:xfrm>
            <a:off x="0" y="838200"/>
            <a:ext cx="12192000" cy="1588"/>
          </a:xfrm>
          <a:prstGeom prst="line">
            <a:avLst/>
          </a:prstGeom>
          <a:ln>
            <a:solidFill>
              <a:srgbClr val="00B5C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p:cNvSpPr>
            <a:spLocks noGrp="1"/>
          </p:cNvSpPr>
          <p:nvPr>
            <p:ph idx="1"/>
          </p:nvPr>
        </p:nvSpPr>
        <p:spPr>
          <a:xfrm>
            <a:off x="609599" y="1066803"/>
            <a:ext cx="11121292" cy="464820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2"/>
          <p:cNvSpPr>
            <a:spLocks noGrp="1"/>
          </p:cNvSpPr>
          <p:nvPr>
            <p:ph type="dt" sz="half" idx="10"/>
          </p:nvPr>
        </p:nvSpPr>
        <p:spPr/>
        <p:txBody>
          <a:bodyPr/>
          <a:lstStyle>
            <a:lvl1pPr>
              <a:defRPr/>
            </a:lvl1pPr>
          </a:lstStyle>
          <a:p>
            <a:pPr>
              <a:defRPr/>
            </a:pPr>
            <a:fld id="{D28EB068-28A6-4297-88D5-DA61B3C42265}" type="datetime1">
              <a:rPr lang="ru-RU" smtClean="0"/>
              <a:t>20.11.2024</a:t>
            </a:fld>
            <a:r>
              <a:rPr lang="en-US" dirty="0"/>
              <a:t>29/01/2014</a:t>
            </a:r>
            <a:endParaRPr lang="en-US" dirty="0">
              <a:solidFill>
                <a:srgbClr val="7F7F7F"/>
              </a:solidFill>
            </a:endParaRPr>
          </a:p>
        </p:txBody>
      </p:sp>
      <p:sp>
        <p:nvSpPr>
          <p:cNvPr id="9" name="Footer Placeholder 3"/>
          <p:cNvSpPr>
            <a:spLocks noGrp="1"/>
          </p:cNvSpPr>
          <p:nvPr>
            <p:ph type="ftr" sz="quarter" idx="11"/>
          </p:nvPr>
        </p:nvSpPr>
        <p:spPr/>
        <p:txBody>
          <a:bodyPr/>
          <a:lstStyle>
            <a:lvl1pPr>
              <a:defRPr/>
            </a:lvl1pPr>
          </a:lstStyle>
          <a:p>
            <a:pPr>
              <a:defRPr/>
            </a:pPr>
            <a:r>
              <a:rPr lang="en-US" dirty="0"/>
              <a:t>JOC 18 March 2014</a:t>
            </a:r>
          </a:p>
          <a:p>
            <a:pPr>
              <a:defRPr/>
            </a:pPr>
            <a:endParaRPr lang="en-US" dirty="0"/>
          </a:p>
        </p:txBody>
      </p:sp>
      <p:sp>
        <p:nvSpPr>
          <p:cNvPr id="10" name="Slide Number Placeholder 4"/>
          <p:cNvSpPr>
            <a:spLocks noGrp="1"/>
          </p:cNvSpPr>
          <p:nvPr>
            <p:ph type="sldNum" sz="quarter" idx="12"/>
          </p:nvPr>
        </p:nvSpPr>
        <p:spPr/>
        <p:txBody>
          <a:bodyPr/>
          <a:lstStyle>
            <a:lvl1pPr>
              <a:defRPr/>
            </a:lvl1pPr>
          </a:lstStyle>
          <a:p>
            <a:pPr>
              <a:defRPr/>
            </a:pPr>
            <a:fld id="{FBC1FD74-B1F5-4706-9D9D-63638243D132}"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2155521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7" name="Slide Number Placeholder 6"/>
          <p:cNvSpPr>
            <a:spLocks noGrp="1"/>
          </p:cNvSpPr>
          <p:nvPr>
            <p:ph type="sldNum" sz="quarter" idx="11"/>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Segnaposto piè di pagina 2">
            <a:extLst>
              <a:ext uri="{FF2B5EF4-FFF2-40B4-BE49-F238E27FC236}">
                <a16:creationId xmlns:a16="http://schemas.microsoft.com/office/drawing/2014/main" id="{6C15E9EB-3445-41FE-AEDA-28F5B40B63D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725871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20/11/2024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CONFIDENTIALKARACHAGANAKPETROLEUMOPERATINGB.V.</a:t>
            </a:r>
            <a:endParaRPr lang="en-GB" dirty="0"/>
          </a:p>
          <a:p>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064989" cy="215444"/>
          </a:xfrm>
          <a:prstGeom prst="rect">
            <a:avLst/>
          </a:prstGeom>
        </p:spPr>
        <p:txBody>
          <a:bodyPr wrap="none">
            <a:spAutoFit/>
          </a:bodyPr>
          <a:lstStyle/>
          <a:p>
            <a:r>
              <a:rPr lang="en-GB" sz="800" dirty="0"/>
              <a:t>©2021KarachaganakPetroleumOperatingb.v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4897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1043945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Tree>
    <p:extLst>
      <p:ext uri="{BB962C8B-B14F-4D97-AF65-F5344CB8AC3E}">
        <p14:creationId xmlns:p14="http://schemas.microsoft.com/office/powerpoint/2010/main" val="1996894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Tree>
    <p:extLst>
      <p:ext uri="{BB962C8B-B14F-4D97-AF65-F5344CB8AC3E}">
        <p14:creationId xmlns:p14="http://schemas.microsoft.com/office/powerpoint/2010/main" val="3242504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err="1"/>
              <a:t>PlaceYourPictureHere</a:t>
            </a:r>
            <a:endParaRPr lang="ko-KR" altLang="en-US" dirty="0"/>
          </a:p>
        </p:txBody>
      </p:sp>
    </p:spTree>
    <p:extLst>
      <p:ext uri="{BB962C8B-B14F-4D97-AF65-F5344CB8AC3E}">
        <p14:creationId xmlns:p14="http://schemas.microsoft.com/office/powerpoint/2010/main" val="2713764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err="1">
                <a:solidFill>
                  <a:schemeClr val="accent1"/>
                </a:solidFill>
                <a:cs typeface="Arial" pitchFamily="34" charset="0"/>
              </a:rPr>
              <a:t>ThankYou</a:t>
            </a:r>
            <a:r>
              <a:rPr lang="en-US" altLang="ko-KR" sz="5400" dirty="0">
                <a:solidFill>
                  <a:schemeClr val="accent1"/>
                </a:solidFill>
                <a:cs typeface="Arial" pitchFamily="34" charset="0"/>
              </a:rPr>
              <a:t>!</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52303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Slide Number Placeholder 1">
            <a:extLst>
              <a:ext uri="{FF2B5EF4-FFF2-40B4-BE49-F238E27FC236}">
                <a16:creationId xmlns:a16="http://schemas.microsoft.com/office/drawing/2014/main" id="{A8D2DAEB-66F2-4129-A652-4A3243251D95}"/>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4" name="Segnaposto piè di pagina 2">
            <a:extLst>
              <a:ext uri="{FF2B5EF4-FFF2-40B4-BE49-F238E27FC236}">
                <a16:creationId xmlns:a16="http://schemas.microsoft.com/office/drawing/2014/main" id="{58DB64D0-F8CD-41A0-A690-13BFE43EE75A}"/>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en-GB" sz="800"/>
              <a:t>31/01/2023                                                                                                                                                                                                          CONFIDENTIAL                                                                                                                                              KARACHAGANAK PETROLEUM OPERATING B.V</a:t>
            </a:r>
            <a:endParaRPr lang="en-GB" sz="800" dirty="0"/>
          </a:p>
        </p:txBody>
      </p:sp>
    </p:spTree>
    <p:extLst>
      <p:ext uri="{BB962C8B-B14F-4D97-AF65-F5344CB8AC3E}">
        <p14:creationId xmlns:p14="http://schemas.microsoft.com/office/powerpoint/2010/main" val="4043927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20/11/2024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8590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20/11/2024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2896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346766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2924878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20/11/2024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042006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20/11/2024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2697487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567294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r>
              <a:rPr lang="en-US">
                <a:solidFill>
                  <a:schemeClr val="accent3"/>
                </a:solidFill>
              </a:rPr>
              <a:t>Click to edit Master title style</a:t>
            </a:r>
            <a:endParaRPr lang="en-GB" dirty="0">
              <a:solidFill>
                <a:schemeClr val="accent3"/>
              </a:solidFill>
            </a:endParaRPr>
          </a:p>
        </p:txBody>
      </p:sp>
    </p:spTree>
    <p:extLst>
      <p:ext uri="{BB962C8B-B14F-4D97-AF65-F5344CB8AC3E}">
        <p14:creationId xmlns:p14="http://schemas.microsoft.com/office/powerpoint/2010/main" val="121109522"/>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8022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20/11/2024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2297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306624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2426701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20/11/2024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87981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20/11/2024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69734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20/11/2024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1468572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214751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3103745404"/>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BC Light 1">
    <p:bg>
      <p:bgPr>
        <a:solidFill>
          <a:srgbClr val="F8F8F8">
            <a:alpha val="95000"/>
          </a:srgbClr>
        </a:solidFill>
        <a:effectLst/>
      </p:bgPr>
    </p:bg>
    <p:spTree>
      <p:nvGrpSpPr>
        <p:cNvPr id="1" name=""/>
        <p:cNvGrpSpPr/>
        <p:nvPr/>
      </p:nvGrpSpPr>
      <p:grpSpPr>
        <a:xfrm>
          <a:off x="0" y="0"/>
          <a:ext cx="0" cy="0"/>
          <a:chOff x="0" y="0"/>
          <a:chExt cx="0" cy="0"/>
        </a:xfrm>
      </p:grpSpPr>
      <p:pic>
        <p:nvPicPr>
          <p:cNvPr id="9" name="Picture 8" descr="A white and grey background with gears and lines&#10;&#10;Description automatically generated">
            <a:extLst>
              <a:ext uri="{FF2B5EF4-FFF2-40B4-BE49-F238E27FC236}">
                <a16:creationId xmlns:a16="http://schemas.microsoft.com/office/drawing/2014/main" id="{9C72D5C6-803A-E4F4-78E7-5A307C52EC3E}"/>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431145" y="-2431143"/>
            <a:ext cx="6386286" cy="11248573"/>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369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IMBC Light 1">
    <p:bg>
      <p:bgPr>
        <a:solidFill>
          <a:srgbClr val="F8F8F8">
            <a:alpha val="95000"/>
          </a:srgbClr>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1B85DC37-2991-4F9C-0EA4-D7644D2F3F3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241547" y="-2241557"/>
            <a:ext cx="6858001" cy="11341108"/>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6012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DFB356C8-2C8F-28A4-3454-66439AA65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8442" y="3933371"/>
            <a:ext cx="5323557" cy="2924629"/>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501899" y="-2501901"/>
            <a:ext cx="6858000"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634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879885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IMBC Light 1">
    <p:bg>
      <p:bgPr>
        <a:solidFill>
          <a:srgbClr val="F8F8F8"/>
        </a:solidFill>
        <a:effectLst/>
      </p:bgPr>
    </p:bg>
    <p:spTree>
      <p:nvGrpSpPr>
        <p:cNvPr id="1" name=""/>
        <p:cNvGrpSpPr/>
        <p:nvPr/>
      </p:nvGrpSpPr>
      <p:grpSpPr>
        <a:xfrm>
          <a:off x="0" y="0"/>
          <a:ext cx="0" cy="0"/>
          <a:chOff x="0" y="0"/>
          <a:chExt cx="0" cy="0"/>
        </a:xfrm>
      </p:grpSpPr>
      <p:pic>
        <p:nvPicPr>
          <p:cNvPr id="8" name="Picture 7" descr="A white and grey background with gears and lines&#10;&#10;Description automatically generated">
            <a:extLst>
              <a:ext uri="{FF2B5EF4-FFF2-40B4-BE49-F238E27FC236}">
                <a16:creationId xmlns:a16="http://schemas.microsoft.com/office/drawing/2014/main" id="{B46CF1CD-0905-325C-670E-1D4766517368}"/>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624991" y="-2624994"/>
            <a:ext cx="6611814"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4" cstate="print">
            <a:biLevel thresh="50000"/>
            <a:extLst>
              <a:ext uri="{28A0092B-C50C-407E-A947-70E740481C1C}">
                <a14:useLocalDpi xmlns:a14="http://schemas.microsoft.com/office/drawing/2010/main"/>
              </a:ext>
            </a:extLst>
          </a:blip>
          <a:srcRect/>
          <a:stretch>
            <a:fillRect/>
          </a:stretch>
        </p:blipFill>
        <p:spPr bwMode="auto">
          <a:xfrm>
            <a:off x="4528996" y="847725"/>
            <a:ext cx="3133995" cy="903914"/>
          </a:xfrm>
          <a:prstGeom prst="rect">
            <a:avLst/>
          </a:prstGeom>
          <a:noFill/>
          <a:ln>
            <a:noFill/>
          </a:ln>
          <a:effectLst/>
        </p:spPr>
      </p:pic>
    </p:spTree>
    <p:extLst>
      <p:ext uri="{BB962C8B-B14F-4D97-AF65-F5344CB8AC3E}">
        <p14:creationId xmlns:p14="http://schemas.microsoft.com/office/powerpoint/2010/main" val="1371855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417692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95824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b="12301"/>
          <a:stretch/>
        </p:blipFill>
        <p:spPr>
          <a:xfrm>
            <a:off x="8457809" y="5166888"/>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0626558" y="6186647"/>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8199563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15788"/>
          <a:stretch/>
        </p:blipFill>
        <p:spPr>
          <a:xfrm flipV="1">
            <a:off x="8457809" y="0"/>
            <a:ext cx="3734191" cy="1727556"/>
          </a:xfrm>
          <a:prstGeom prst="rect">
            <a:avLst/>
          </a:prstGeom>
        </p:spPr>
      </p:pic>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60008" y="648192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bg2">
                    <a:lumMod val="50000"/>
                  </a:schemeClr>
                </a:solidFill>
              </a:rPr>
              <a:pPr algn="r"/>
              <a:t>‹#›</a:t>
            </a:fld>
            <a:endParaRPr lang="ru-RU" sz="1000" b="1">
              <a:solidFill>
                <a:schemeClr val="bg2">
                  <a:lumMod val="50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1590684" y="108000"/>
            <a:ext cx="9360000" cy="720000"/>
          </a:xfrm>
          <a:prstGeom prst="rect">
            <a:avLst/>
          </a:prstGeom>
        </p:spPr>
        <p:txBody>
          <a:bodyPr anchor="ctr"/>
          <a:lstStyle>
            <a:lvl1pPr>
              <a:defRPr sz="2800" b="1" baseline="0">
                <a:solidFill>
                  <a:schemeClr val="bg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4" descr="A sustainable Coworking Space near Midi Station : WAO !">
            <a:extLst>
              <a:ext uri="{FF2B5EF4-FFF2-40B4-BE49-F238E27FC236}">
                <a16:creationId xmlns:a16="http://schemas.microsoft.com/office/drawing/2014/main" id="{4D2785B4-1A59-1E91-0E82-FE813AC7EFE9}"/>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57315"/>
          <a:stretch/>
        </p:blipFill>
        <p:spPr bwMode="auto">
          <a:xfrm>
            <a:off x="85725" y="108000"/>
            <a:ext cx="1428750" cy="825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B5B60E-D1D0-3DA1-3B9A-A72EF7FFFFDB}"/>
              </a:ext>
            </a:extLst>
          </p:cNvPr>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61934" y="336721"/>
            <a:ext cx="1276331" cy="3676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9A0999C-2E3C-218B-9203-8E922903CE8E}"/>
              </a:ext>
            </a:extLst>
          </p:cNvPr>
          <p:cNvCxnSpPr/>
          <p:nvPr userDrawn="1"/>
        </p:nvCxnSpPr>
        <p:spPr>
          <a:xfrm>
            <a:off x="1590684" y="904508"/>
            <a:ext cx="1050607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428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IMBC Light 6">
    <p:spTree>
      <p:nvGrpSpPr>
        <p:cNvPr id="1" name=""/>
        <p:cNvGrpSpPr/>
        <p:nvPr/>
      </p:nvGrpSpPr>
      <p:grpSpPr>
        <a:xfrm>
          <a:off x="0" y="0"/>
          <a:ext cx="0" cy="0"/>
          <a:chOff x="0" y="0"/>
          <a:chExt cx="0" cy="0"/>
        </a:xfrm>
      </p:grpSpPr>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36000"/>
            <a:ext cx="12192001" cy="5922000"/>
          </a:xfrm>
          <a:prstGeom prst="homePlate">
            <a:avLst>
              <a:gd name="adj" fmla="val 0"/>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pic>
        <p:nvPicPr>
          <p:cNvPr id="9" name="Picture 8" descr="A close-up of a circular design&#10;&#10;Description automatically generated">
            <a:extLst>
              <a:ext uri="{FF2B5EF4-FFF2-40B4-BE49-F238E27FC236}">
                <a16:creationId xmlns:a16="http://schemas.microsoft.com/office/drawing/2014/main" id="{E90E07D9-A06D-2908-071E-924FB07A6D3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b="12301"/>
          <a:stretch/>
        </p:blipFill>
        <p:spPr>
          <a:xfrm>
            <a:off x="8457808" y="5173683"/>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36000"/>
          </a:xfrm>
          <a:prstGeom prst="homePlate">
            <a:avLst>
              <a:gd name="adj" fmla="val 0"/>
            </a:avLst>
          </a:prstGeom>
          <a:gradFill flip="none" rotWithShape="1">
            <a:gsLst>
              <a:gs pos="100000">
                <a:srgbClr val="066A95"/>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620500" y="610467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902158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solidFill>
            <a:srgbClr val="D0EDF6">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18171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224344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828000"/>
            <a:ext cx="12192001" cy="6030000"/>
          </a:xfrm>
          <a:prstGeom prst="homePlate">
            <a:avLst>
              <a:gd name="adj" fmla="val 0"/>
            </a:avLst>
          </a:prstGeom>
          <a:solidFill>
            <a:srgbClr val="D0ED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9325149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
        <p:nvSpPr>
          <p:cNvPr id="8" name="Parallelogram 7">
            <a:extLst>
              <a:ext uri="{FF2B5EF4-FFF2-40B4-BE49-F238E27FC236}">
                <a16:creationId xmlns:a16="http://schemas.microsoft.com/office/drawing/2014/main" id="{90C03E51-EE8E-E863-84E8-F8F30B32CB0E}"/>
              </a:ext>
            </a:extLst>
          </p:cNvPr>
          <p:cNvSpPr/>
          <p:nvPr userDrawn="1"/>
        </p:nvSpPr>
        <p:spPr>
          <a:xfrm>
            <a:off x="-1244600" y="1019174"/>
            <a:ext cx="13436600" cy="5371246"/>
          </a:xfrm>
          <a:prstGeom prst="parallelogram">
            <a:avLst>
              <a:gd name="adj" fmla="val 8467"/>
            </a:avLst>
          </a:prstGeom>
          <a:solidFill>
            <a:srgbClr val="D0EDF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676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8190440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BC Light 7">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9282" y="34264"/>
            <a:ext cx="1065251" cy="865516"/>
          </a:xfrm>
          <a:prstGeom prst="rect">
            <a:avLst/>
          </a:prstGeom>
        </p:spPr>
      </p:pic>
      <p:sp>
        <p:nvSpPr>
          <p:cNvPr id="7" name="Стрелка: пятиугольник 6">
            <a:extLst>
              <a:ext uri="{FF2B5EF4-FFF2-40B4-BE49-F238E27FC236}">
                <a16:creationId xmlns:a16="http://schemas.microsoft.com/office/drawing/2014/main" id="{CA426579-DC00-E301-97A6-27029F0A8E06}"/>
              </a:ext>
            </a:extLst>
          </p:cNvPr>
          <p:cNvSpPr/>
          <p:nvPr userDrawn="1"/>
        </p:nvSpPr>
        <p:spPr>
          <a:xfrm rot="10800000">
            <a:off x="-1" y="6376557"/>
            <a:ext cx="12192000" cy="481443"/>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7467" y="-36220"/>
            <a:ext cx="12191999" cy="936000"/>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463378" y="650070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tx1">
                    <a:lumMod val="95000"/>
                    <a:lumOff val="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Стрелка: пятиугольник 4">
            <a:extLst>
              <a:ext uri="{FF2B5EF4-FFF2-40B4-BE49-F238E27FC236}">
                <a16:creationId xmlns:a16="http://schemas.microsoft.com/office/drawing/2014/main" id="{D9C6DDA4-2F7C-23DE-5F35-D2D1E5B71D86}"/>
              </a:ext>
            </a:extLst>
          </p:cNvPr>
          <p:cNvSpPr/>
          <p:nvPr userDrawn="1"/>
        </p:nvSpPr>
        <p:spPr>
          <a:xfrm>
            <a:off x="0" y="0"/>
            <a:ext cx="2321309" cy="936000"/>
          </a:xfrm>
          <a:prstGeom prst="homePlate">
            <a:avLst>
              <a:gd name="adj" fmla="val 29690"/>
            </a:avLst>
          </a:prstGeom>
          <a:solidFill>
            <a:schemeClr val="bg2">
              <a:lumMod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6" name="Рисунок 7">
            <a:extLst>
              <a:ext uri="{FF2B5EF4-FFF2-40B4-BE49-F238E27FC236}">
                <a16:creationId xmlns:a16="http://schemas.microsoft.com/office/drawing/2014/main" id="{6ABF5769-1ADF-400A-506A-52B4EBB33C66}"/>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05657" y="220422"/>
            <a:ext cx="1709993" cy="493200"/>
          </a:xfrm>
          <a:prstGeom prst="rect">
            <a:avLst/>
          </a:prstGeom>
          <a:noFill/>
          <a:ln>
            <a:noFill/>
          </a:ln>
          <a:effectLst/>
        </p:spPr>
      </p:pic>
    </p:spTree>
    <p:extLst>
      <p:ext uri="{BB962C8B-B14F-4D97-AF65-F5344CB8AC3E}">
        <p14:creationId xmlns:p14="http://schemas.microsoft.com/office/powerpoint/2010/main" val="26394773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BC Light 3">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2E8712C6-2146-3624-8727-D75BD11A5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cxnSp>
        <p:nvCxnSpPr>
          <p:cNvPr id="7" name="Straight Connector 5">
            <a:extLst>
              <a:ext uri="{FF2B5EF4-FFF2-40B4-BE49-F238E27FC236}">
                <a16:creationId xmlns:a16="http://schemas.microsoft.com/office/drawing/2014/main" id="{4721EC87-1416-B584-AADE-20FF1BB57050}"/>
              </a:ext>
            </a:extLst>
          </p:cNvPr>
          <p:cNvCxnSpPr/>
          <p:nvPr userDrawn="1"/>
        </p:nvCxnSpPr>
        <p:spPr>
          <a:xfrm flipV="1">
            <a:off x="393204" y="61338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C985FB-4603-C0F2-45FA-409E5B555F10}"/>
              </a:ext>
            </a:extLst>
          </p:cNvPr>
          <p:cNvCxnSpPr/>
          <p:nvPr userDrawn="1"/>
        </p:nvCxnSpPr>
        <p:spPr>
          <a:xfrm flipV="1">
            <a:off x="398126" y="634399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Рисунок 7">
            <a:extLst>
              <a:ext uri="{FF2B5EF4-FFF2-40B4-BE49-F238E27FC236}">
                <a16:creationId xmlns:a16="http://schemas.microsoft.com/office/drawing/2014/main" id="{9B102F2D-B1FB-B3DA-13EF-5202D8A2146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10" name="Slide Number Placeholder 3">
            <a:extLst>
              <a:ext uri="{FF2B5EF4-FFF2-40B4-BE49-F238E27FC236}">
                <a16:creationId xmlns:a16="http://schemas.microsoft.com/office/drawing/2014/main" id="{D7611EBA-AD15-EF8B-38D9-F600C0626F36}"/>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3109289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BC Light 4">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pic>
        <p:nvPicPr>
          <p:cNvPr id="7" name="Рисунок 7">
            <a:extLst>
              <a:ext uri="{FF2B5EF4-FFF2-40B4-BE49-F238E27FC236}">
                <a16:creationId xmlns:a16="http://schemas.microsoft.com/office/drawing/2014/main" id="{9B7B92D0-2832-C769-0526-2CFF10E89DB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9" name="Slide Number Placeholder 3">
            <a:extLst>
              <a:ext uri="{FF2B5EF4-FFF2-40B4-BE49-F238E27FC236}">
                <a16:creationId xmlns:a16="http://schemas.microsoft.com/office/drawing/2014/main" id="{71599066-537B-24C9-DA6C-D1C0FB4060D3}"/>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194306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4280759410"/>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20/11/2024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8392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7668729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5959315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20/11/2024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635425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20/11/2024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154989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1610370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4172477330"/>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566423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951220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20/11/2024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8943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over_ConCom_JOC">
    <p:spTree>
      <p:nvGrpSpPr>
        <p:cNvPr id="1" name=""/>
        <p:cNvGrpSpPr/>
        <p:nvPr/>
      </p:nvGrpSpPr>
      <p:grpSpPr>
        <a:xfrm>
          <a:off x="0" y="0"/>
          <a:ext cx="0" cy="0"/>
          <a:chOff x="0" y="0"/>
          <a:chExt cx="0" cy="0"/>
        </a:xfrm>
      </p:grpSpPr>
      <p:pic>
        <p:nvPicPr>
          <p:cNvPr id="9"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9" name="Rectangle 18"/>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8" name="Titolo 1"/>
          <p:cNvSpPr>
            <a:spLocks noGrp="1"/>
          </p:cNvSpPr>
          <p:nvPr>
            <p:ph type="ctrTitle" hasCustomPrompt="1"/>
          </p:nvPr>
        </p:nvSpPr>
        <p:spPr>
          <a:xfrm>
            <a:off x="-1" y="4273616"/>
            <a:ext cx="9757035" cy="506206"/>
          </a:xfrm>
          <a:prstGeom prst="rect">
            <a:avLst/>
          </a:prstGeom>
          <a:noFill/>
        </p:spPr>
        <p:txBody>
          <a:bodyPr anchor="b">
            <a:normAutofit/>
          </a:bodyPr>
          <a:lstStyle>
            <a:lvl1pPr algn="l" eaLnBrk="1" hangingPunct="1">
              <a:defRPr lang="it-IT" sz="3600" b="1" kern="1200" dirty="0">
                <a:solidFill>
                  <a:srgbClr val="FFFFFF"/>
                </a:solidFill>
                <a:latin typeface="+mj-lt"/>
                <a:ea typeface="+mj-ea"/>
                <a:cs typeface="+mj-cs"/>
              </a:defRPr>
            </a:lvl1pPr>
          </a:lstStyle>
          <a:p>
            <a:pPr eaLnBrk="1" hangingPunct="1"/>
            <a:r>
              <a:rPr lang="en-US" altLang="en-US" sz="3600" b="1" dirty="0">
                <a:solidFill>
                  <a:srgbClr val="FFFFFF"/>
                </a:solidFill>
                <a:cs typeface="Arial" charset="0"/>
              </a:rPr>
              <a:t>JOINT OPERATING COMMITTEE MEETING</a:t>
            </a:r>
          </a:p>
        </p:txBody>
      </p:sp>
      <p:sp>
        <p:nvSpPr>
          <p:cNvPr id="3" name="Segnaposto contenuto 2"/>
          <p:cNvSpPr>
            <a:spLocks noGrp="1"/>
          </p:cNvSpPr>
          <p:nvPr>
            <p:ph sz="quarter" idx="10" hasCustomPrompt="1"/>
          </p:nvPr>
        </p:nvSpPr>
        <p:spPr>
          <a:xfrm>
            <a:off x="1" y="4867058"/>
            <a:ext cx="9757036" cy="952154"/>
          </a:xfrm>
          <a:prstGeom prst="rect">
            <a:avLst/>
          </a:prstGeom>
        </p:spPr>
        <p:txBody>
          <a:bodyPr>
            <a:noAutofit/>
          </a:bodyPr>
          <a:lstStyle>
            <a:lvl1pPr marL="0" indent="0">
              <a:buFontTx/>
              <a:buNone/>
              <a:defRPr sz="2800" b="0" i="0" baseline="0">
                <a:solidFill>
                  <a:srgbClr val="FFD500"/>
                </a:solidFill>
              </a:defRPr>
            </a:lvl1pPr>
            <a:lvl2pPr marL="457188" indent="0">
              <a:buFontTx/>
              <a:buNone/>
              <a:defRPr sz="2000" b="1" i="0"/>
            </a:lvl2pPr>
            <a:lvl3pPr marL="914377" indent="0">
              <a:buFontTx/>
              <a:buNone/>
              <a:defRPr sz="2000" b="1" i="0"/>
            </a:lvl3pPr>
            <a:lvl4pPr marL="1371566" indent="0">
              <a:buFontTx/>
              <a:buNone/>
              <a:defRPr sz="2000" b="1" i="0"/>
            </a:lvl4pPr>
            <a:lvl5pPr marL="1828755" indent="0">
              <a:buFontTx/>
              <a:buNone/>
              <a:defRPr sz="2000" b="1" i="0"/>
            </a:lvl5pPr>
          </a:lstStyle>
          <a:p>
            <a:pPr lvl="0"/>
            <a:r>
              <a:rPr lang="it-IT" dirty="0"/>
              <a:t>OpCom / ConCom or JOC and any orther external meetings/forums/sessions/workshops</a:t>
            </a:r>
          </a:p>
        </p:txBody>
      </p:sp>
      <p:sp>
        <p:nvSpPr>
          <p:cNvPr id="20" name="Rectangle 19"/>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22" name="Sottotitolo 2"/>
          <p:cNvSpPr>
            <a:spLocks noGrp="1"/>
          </p:cNvSpPr>
          <p:nvPr>
            <p:ph type="subTitle" idx="1" hasCustomPrompt="1"/>
          </p:nvPr>
        </p:nvSpPr>
        <p:spPr>
          <a:xfrm>
            <a:off x="0" y="6027467"/>
            <a:ext cx="9144000" cy="545419"/>
          </a:xfrm>
          <a:prstGeom prst="rect">
            <a:avLst/>
          </a:prstGeom>
        </p:spPr>
        <p:txBody>
          <a:bodyPr>
            <a:normAutofit/>
          </a:bodyPr>
          <a:lstStyle>
            <a:lvl1pPr marL="0" indent="0" algn="l">
              <a:buNone/>
              <a:defRPr sz="1800" baseline="0">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Location, DD MMM YYYY</a:t>
            </a:r>
          </a:p>
        </p:txBody>
      </p:sp>
      <p:sp>
        <p:nvSpPr>
          <p:cNvPr id="11" name="Rectangle 10"/>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Tree>
    <p:extLst>
      <p:ext uri="{BB962C8B-B14F-4D97-AF65-F5344CB8AC3E}">
        <p14:creationId xmlns:p14="http://schemas.microsoft.com/office/powerpoint/2010/main" val="3283002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803022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40479239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20/11/2024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05842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20/11/2024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202025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887271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2962305717"/>
      </p:ext>
    </p:extLst>
  </p:cSld>
  <p:clrMapOvr>
    <a:masterClrMapping/>
  </p:clrMapOvr>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17437804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a:t>
            </a:r>
            <a:r>
              <a:rPr lang="en-GB" sz="800" dirty="0" err="1"/>
              <a:t>b.v</a:t>
            </a:r>
            <a:endParaRPr lang="en-GB" sz="800" dirty="0"/>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9435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7366274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111841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8" name="Segnaposto numero diapositiva 2">
            <a:extLst>
              <a:ext uri="{FF2B5EF4-FFF2-40B4-BE49-F238E27FC236}">
                <a16:creationId xmlns:a16="http://schemas.microsoft.com/office/drawing/2014/main" id="{0663E369-85D8-4AA2-B9C7-C9B09C849A2C}"/>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5" name="Segnaposto piè di pagina 2">
            <a:extLst>
              <a:ext uri="{FF2B5EF4-FFF2-40B4-BE49-F238E27FC236}">
                <a16:creationId xmlns:a16="http://schemas.microsoft.com/office/drawing/2014/main" id="{EFEC359A-3298-49D2-8C9D-AEFA7A9EDA5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6473025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989608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r>
              <a:rPr lang="en-US"/>
              <a:t>29/08/2023</a:t>
            </a:r>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a:t>29/08/2023                                                                                                                                                                                                                                                                                                                                                                               KARACHAGANAK PETROLEUM OPERATING B.V</a:t>
            </a:r>
            <a:endParaRPr lang="en-GB" dirty="0"/>
          </a:p>
        </p:txBody>
      </p:sp>
    </p:spTree>
    <p:extLst>
      <p:ext uri="{BB962C8B-B14F-4D97-AF65-F5344CB8AC3E}">
        <p14:creationId xmlns:p14="http://schemas.microsoft.com/office/powerpoint/2010/main" val="34984733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6928893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a:t>29/08/2023                                                                                                                                                                                                                                                                                                                                                                               KARACHAGANAK PETROLEUM OPERATING B.V</a:t>
            </a:r>
            <a:endParaRPr lang="en-GB" sz="800" dirty="0"/>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15483944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7605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30820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2191999" cy="6858000"/>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rgbClr val="00ABC5"/>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026080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2191999" cy="6858000"/>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rgbClr val="00ABC5"/>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72964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ABC5"/>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43281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2192000" cy="6858000"/>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0" y="6353555"/>
            <a:ext cx="12192000" cy="361315"/>
          </a:xfrm>
          <a:custGeom>
            <a:avLst/>
            <a:gdLst/>
            <a:ahLst/>
            <a:cxnLst/>
            <a:rect l="l" t="t" r="r" b="b"/>
            <a:pathLst>
              <a:path w="12192000" h="361315">
                <a:moveTo>
                  <a:pt x="0" y="361188"/>
                </a:moveTo>
                <a:lnTo>
                  <a:pt x="12192000" y="361188"/>
                </a:lnTo>
                <a:lnTo>
                  <a:pt x="12192000" y="0"/>
                </a:lnTo>
                <a:lnTo>
                  <a:pt x="0" y="0"/>
                </a:lnTo>
                <a:lnTo>
                  <a:pt x="0" y="361188"/>
                </a:lnTo>
                <a:close/>
              </a:path>
            </a:pathLst>
          </a:custGeom>
          <a:solidFill>
            <a:srgbClr val="FBD741">
              <a:alpha val="76863"/>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499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image" Target="../media/image3.png"/><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2.png"/><Relationship Id="rId5" Type="http://schemas.openxmlformats.org/officeDocument/2006/relationships/slideLayout" Target="../slideLayouts/slideLayout91.xml"/><Relationship Id="rId10" Type="http://schemas.openxmlformats.org/officeDocument/2006/relationships/image" Target="../media/image1.png"/><Relationship Id="rId4" Type="http://schemas.openxmlformats.org/officeDocument/2006/relationships/slideLayout" Target="../slideLayouts/slideLayout9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image" Target="../media/image27.png"/><Relationship Id="rId5" Type="http://schemas.openxmlformats.org/officeDocument/2006/relationships/slideLayout" Target="../slideLayouts/slideLayout99.xml"/><Relationship Id="rId10" Type="http://schemas.openxmlformats.org/officeDocument/2006/relationships/image" Target="../media/image26.jpg"/><Relationship Id="rId4" Type="http://schemas.openxmlformats.org/officeDocument/2006/relationships/slideLayout" Target="../slideLayouts/slideLayout98.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2.png"/><Relationship Id="rId2" Type="http://schemas.openxmlformats.org/officeDocument/2006/relationships/slideLayout" Target="../slideLayouts/slideLayout9.xml"/><Relationship Id="rId16"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2.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11.png"/><Relationship Id="rId5" Type="http://schemas.openxmlformats.org/officeDocument/2006/relationships/slideLayout" Target="../slideLayouts/slideLayout43.xml"/><Relationship Id="rId10" Type="http://schemas.openxmlformats.org/officeDocument/2006/relationships/image" Target="../media/image10.png"/><Relationship Id="rId4" Type="http://schemas.openxmlformats.org/officeDocument/2006/relationships/slideLayout" Target="../slideLayouts/slideLayout4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3.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2.png"/><Relationship Id="rId5" Type="http://schemas.openxmlformats.org/officeDocument/2006/relationships/slideLayout" Target="../slideLayouts/slideLayout51.xml"/><Relationship Id="rId10" Type="http://schemas.openxmlformats.org/officeDocument/2006/relationships/image" Target="../media/image11.png"/><Relationship Id="rId4" Type="http://schemas.openxmlformats.org/officeDocument/2006/relationships/slideLayout" Target="../slideLayouts/slideLayout50.xml"/><Relationship Id="rId9"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7.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2.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11.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10.png"/><Relationship Id="rId5" Type="http://schemas.openxmlformats.org/officeDocument/2006/relationships/slideLayout" Target="../slideLayouts/slideLayout74.xml"/><Relationship Id="rId10" Type="http://schemas.openxmlformats.org/officeDocument/2006/relationships/theme" Target="../theme/theme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3.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2.png"/><Relationship Id="rId5" Type="http://schemas.openxmlformats.org/officeDocument/2006/relationships/slideLayout" Target="../slideLayouts/slideLayout83.xml"/><Relationship Id="rId10" Type="http://schemas.openxmlformats.org/officeDocument/2006/relationships/image" Target="../media/image1.png"/><Relationship Id="rId4" Type="http://schemas.openxmlformats.org/officeDocument/2006/relationships/slideLayout" Target="../slideLayouts/slideLayout8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20/11/2024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39549611"/>
      </p:ext>
    </p:extLst>
  </p:cSld>
  <p:clrMap bg1="lt1" tx1="dk1" bg2="lt2" tx2="dk2" accent1="accent1" accent2="accent2" accent3="accent3" accent4="accent4" accent5="accent5" accent6="accent6" hlink="hlink" folHlink="folHlink"/>
  <p:sldLayoutIdLst>
    <p:sldLayoutId id="2147483843" r:id="rId1"/>
    <p:sldLayoutId id="2147483847" r:id="rId2"/>
    <p:sldLayoutId id="2147483846" r:id="rId3"/>
    <p:sldLayoutId id="2147483849" r:id="rId4"/>
    <p:sldLayoutId id="2147483850" r:id="rId5"/>
    <p:sldLayoutId id="2147483848" r:id="rId6"/>
    <p:sldLayoutId id="2147483851"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52517604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10"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11" cstate="print"/>
            <a:stretch>
              <a:fillRect/>
            </a:stretch>
          </a:blipFill>
        </p:spPr>
        <p:txBody>
          <a:bodyPr wrap="square" lIns="0" tIns="0" rIns="0" bIns="0" rtlCol="0"/>
          <a:lstStyle/>
          <a:p>
            <a:endParaRPr/>
          </a:p>
        </p:txBody>
      </p:sp>
      <p:sp>
        <p:nvSpPr>
          <p:cNvPr id="2" name="Holder 2"/>
          <p:cNvSpPr>
            <a:spLocks noGrp="1"/>
          </p:cNvSpPr>
          <p:nvPr>
            <p:ph type="title"/>
          </p:nvPr>
        </p:nvSpPr>
        <p:spPr>
          <a:xfrm>
            <a:off x="3307781" y="273979"/>
            <a:ext cx="5576437" cy="521334"/>
          </a:xfrm>
          <a:prstGeom prst="rect">
            <a:avLst/>
          </a:prstGeom>
        </p:spPr>
        <p:txBody>
          <a:bodyPr wrap="square" lIns="0" tIns="0" rIns="0" bIns="0">
            <a:spAutoFit/>
          </a:bodyPr>
          <a:lstStyle>
            <a:lvl1pPr>
              <a:defRPr sz="3200" b="0" i="0">
                <a:solidFill>
                  <a:srgbClr val="00ABC5"/>
                </a:solidFill>
                <a:latin typeface="Calibri Light"/>
                <a:cs typeface="Calibri Ligh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11/20/2024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71994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1" r:id="rId6"/>
    <p:sldLayoutId id="2147483992" r:id="rId7"/>
    <p:sldLayoutId id="2147483993"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15285-F585-4AD8-B33B-E2B8DB882FD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51416" y="261890"/>
            <a:ext cx="681038" cy="513176"/>
          </a:xfrm>
          <a:prstGeom prst="rect">
            <a:avLst/>
          </a:prstGeom>
        </p:spPr>
      </p:pic>
      <p:grpSp>
        <p:nvGrpSpPr>
          <p:cNvPr id="5" name="Group 4">
            <a:extLst>
              <a:ext uri="{FF2B5EF4-FFF2-40B4-BE49-F238E27FC236}">
                <a16:creationId xmlns:a16="http://schemas.microsoft.com/office/drawing/2014/main" id="{258B99DF-C0FD-4160-8914-D3FCE4E30D6B}"/>
              </a:ext>
            </a:extLst>
          </p:cNvPr>
          <p:cNvGrpSpPr/>
          <p:nvPr userDrawn="1"/>
        </p:nvGrpSpPr>
        <p:grpSpPr>
          <a:xfrm>
            <a:off x="0" y="836093"/>
            <a:ext cx="12192000" cy="61216"/>
            <a:chOff x="0" y="836092"/>
            <a:chExt cx="12192000" cy="61216"/>
          </a:xfrm>
        </p:grpSpPr>
        <p:pic>
          <p:nvPicPr>
            <p:cNvPr id="6" name="Picture 2">
              <a:extLst>
                <a:ext uri="{FF2B5EF4-FFF2-40B4-BE49-F238E27FC236}">
                  <a16:creationId xmlns:a16="http://schemas.microsoft.com/office/drawing/2014/main" id="{02B401F8-10A2-42B8-BD9B-F9A29419C9CB}"/>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836092"/>
              <a:ext cx="10919481" cy="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FB6FC4E-6E97-4F5A-9E72-EC8545068708}"/>
                </a:ext>
              </a:extLst>
            </p:cNvPr>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l="69543"/>
            <a:stretch/>
          </p:blipFill>
          <p:spPr bwMode="auto">
            <a:xfrm rot="10800000">
              <a:off x="8866262" y="836092"/>
              <a:ext cx="3325738" cy="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egnaposto piè di pagina 2">
            <a:extLst>
              <a:ext uri="{FF2B5EF4-FFF2-40B4-BE49-F238E27FC236}">
                <a16:creationId xmlns:a16="http://schemas.microsoft.com/office/drawing/2014/main" id="{2D0EF3A3-12BE-486A-94B5-303CDD1D57C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0" name="Immagine 8">
            <a:extLst>
              <a:ext uri="{FF2B5EF4-FFF2-40B4-BE49-F238E27FC236}">
                <a16:creationId xmlns:a16="http://schemas.microsoft.com/office/drawing/2014/main" id="{7AFA2A1E-9CCA-4718-A393-777A9DBECB6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89628785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1" r:id="rId13"/>
    <p:sldLayoutId id="2147483873" r:id="rId14"/>
  </p:sldLayoutIdLst>
  <p:hf sldNum="0" hdr="0" ftr="0" dt="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AADF802A-A1C5-4FC1-9E49-615634C044DA}" type="datetime1">
              <a:rPr lang="ru-RU" smtClean="0"/>
              <a:t>20.11.2024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95453000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7" r:id="rId7"/>
    <p:sldLayoutId id="2147483908" r:id="rId8"/>
    <p:sldLayoutId id="2147483909" r:id="rId9"/>
    <p:sldLayoutId id="214748391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19915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9"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20/11/2024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83777626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20/11/2024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13340075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30182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20/11/2024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86415454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20/11/2024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890005927"/>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6.wdp"/><Relationship Id="rId18" Type="http://schemas.openxmlformats.org/officeDocument/2006/relationships/image" Target="../media/image80.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79.png"/><Relationship Id="rId2" Type="http://schemas.openxmlformats.org/officeDocument/2006/relationships/notesSlide" Target="../notesSlides/notesSlide3.xml"/><Relationship Id="rId16" Type="http://schemas.openxmlformats.org/officeDocument/2006/relationships/image" Target="../media/image78.png"/><Relationship Id="rId20" Type="http://schemas.openxmlformats.org/officeDocument/2006/relationships/image" Target="../media/image81.png"/><Relationship Id="rId1" Type="http://schemas.openxmlformats.org/officeDocument/2006/relationships/slideLayout" Target="../slideLayouts/slideLayout101.xml"/><Relationship Id="rId6" Type="http://schemas.openxmlformats.org/officeDocument/2006/relationships/image" Target="../media/image71.png"/><Relationship Id="rId11" Type="http://schemas.microsoft.com/office/2007/relationships/hdphoto" Target="../media/hdphoto5.wdp"/><Relationship Id="rId5" Type="http://schemas.openxmlformats.org/officeDocument/2006/relationships/image" Target="../media/image70.png"/><Relationship Id="rId15" Type="http://schemas.microsoft.com/office/2007/relationships/hdphoto" Target="../media/hdphoto7.wdp"/><Relationship Id="rId10" Type="http://schemas.openxmlformats.org/officeDocument/2006/relationships/image" Target="../media/image75.png"/><Relationship Id="rId19" Type="http://schemas.microsoft.com/office/2007/relationships/hdphoto" Target="../media/hdphoto8.wdp"/><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18" Type="http://schemas.openxmlformats.org/officeDocument/2006/relationships/image" Target="../media/image92.png"/><Relationship Id="rId26" Type="http://schemas.openxmlformats.org/officeDocument/2006/relationships/image" Target="../media/image96.png"/><Relationship Id="rId3" Type="http://schemas.microsoft.com/office/2007/relationships/hdphoto" Target="../media/hdphoto9.wdp"/><Relationship Id="rId21" Type="http://schemas.microsoft.com/office/2007/relationships/hdphoto" Target="../media/hdphoto16.wdp"/><Relationship Id="rId7" Type="http://schemas.microsoft.com/office/2007/relationships/hdphoto" Target="../media/hdphoto11.wdp"/><Relationship Id="rId12" Type="http://schemas.microsoft.com/office/2007/relationships/hdphoto" Target="../media/hdphoto13.wdp"/><Relationship Id="rId17" Type="http://schemas.microsoft.com/office/2007/relationships/hdphoto" Target="../media/hdphoto14.wdp"/><Relationship Id="rId25" Type="http://schemas.microsoft.com/office/2007/relationships/hdphoto" Target="../media/hdphoto18.wdp"/><Relationship Id="rId33" Type="http://schemas.openxmlformats.org/officeDocument/2006/relationships/image" Target="../media/image101.png"/><Relationship Id="rId2" Type="http://schemas.openxmlformats.org/officeDocument/2006/relationships/image" Target="../media/image82.png"/><Relationship Id="rId16" Type="http://schemas.openxmlformats.org/officeDocument/2006/relationships/image" Target="../media/image91.png"/><Relationship Id="rId20" Type="http://schemas.openxmlformats.org/officeDocument/2006/relationships/image" Target="../media/image93.png"/><Relationship Id="rId29" Type="http://schemas.microsoft.com/office/2007/relationships/hdphoto" Target="../media/hdphoto20.wdp"/><Relationship Id="rId1" Type="http://schemas.openxmlformats.org/officeDocument/2006/relationships/slideLayout" Target="../slideLayouts/slideLayout101.xml"/><Relationship Id="rId6" Type="http://schemas.openxmlformats.org/officeDocument/2006/relationships/image" Target="../media/image84.png"/><Relationship Id="rId11" Type="http://schemas.openxmlformats.org/officeDocument/2006/relationships/image" Target="../media/image87.png"/><Relationship Id="rId24" Type="http://schemas.openxmlformats.org/officeDocument/2006/relationships/image" Target="../media/image95.png"/><Relationship Id="rId32" Type="http://schemas.openxmlformats.org/officeDocument/2006/relationships/image" Target="../media/image100.png"/><Relationship Id="rId5" Type="http://schemas.microsoft.com/office/2007/relationships/hdphoto" Target="../media/hdphoto10.wdp"/><Relationship Id="rId15" Type="http://schemas.openxmlformats.org/officeDocument/2006/relationships/image" Target="../media/image90.png"/><Relationship Id="rId23" Type="http://schemas.microsoft.com/office/2007/relationships/hdphoto" Target="../media/hdphoto17.wdp"/><Relationship Id="rId28" Type="http://schemas.openxmlformats.org/officeDocument/2006/relationships/image" Target="../media/image97.png"/><Relationship Id="rId10" Type="http://schemas.openxmlformats.org/officeDocument/2006/relationships/image" Target="../media/image86.png"/><Relationship Id="rId19" Type="http://schemas.microsoft.com/office/2007/relationships/hdphoto" Target="../media/hdphoto15.wdp"/><Relationship Id="rId31" Type="http://schemas.openxmlformats.org/officeDocument/2006/relationships/image" Target="../media/image99.png"/><Relationship Id="rId4" Type="http://schemas.openxmlformats.org/officeDocument/2006/relationships/image" Target="../media/image83.png"/><Relationship Id="rId9" Type="http://schemas.microsoft.com/office/2007/relationships/hdphoto" Target="../media/hdphoto12.wdp"/><Relationship Id="rId14" Type="http://schemas.openxmlformats.org/officeDocument/2006/relationships/image" Target="../media/image89.png"/><Relationship Id="rId22" Type="http://schemas.openxmlformats.org/officeDocument/2006/relationships/image" Target="../media/image94.png"/><Relationship Id="rId27" Type="http://schemas.microsoft.com/office/2007/relationships/hdphoto" Target="../media/hdphoto19.wdp"/><Relationship Id="rId30" Type="http://schemas.openxmlformats.org/officeDocument/2006/relationships/image" Target="../media/image98.png"/></Relationships>
</file>

<file path=ppt/slides/_rels/slide2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0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8" Type="http://schemas.openxmlformats.org/officeDocument/2006/relationships/hyperlink" Target="mailto:infoimbc@imbc.kz" TargetMode="External"/><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109.png"/><Relationship Id="rId1" Type="http://schemas.openxmlformats.org/officeDocument/2006/relationships/slideLayout" Target="../slideLayouts/slideLayout102.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hyperlink" Target="http://www.imbc.kz/"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hyperlink" Target="mailto:MIVQ@kpo.kz" TargetMode="External"/><Relationship Id="rId2" Type="http://schemas.openxmlformats.org/officeDocument/2006/relationships/hyperlink" Target="https://kpo.kz/ru/postavshchikam/registracija-v-baze-dannykh-postavshchikov-kpo" TargetMode="Externa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kpo.kz/en/suppliers/e-procurement-e-bidding" TargetMode="External"/><Relationship Id="rId1" Type="http://schemas.openxmlformats.org/officeDocument/2006/relationships/slideLayout" Target="../slideLayouts/slideLayout8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svg"/><Relationship Id="rId17" Type="http://schemas.openxmlformats.org/officeDocument/2006/relationships/image" Target="../media/image139.svg"/><Relationship Id="rId2" Type="http://schemas.openxmlformats.org/officeDocument/2006/relationships/notesSlide" Target="../notesSlides/notesSlide4.xml"/><Relationship Id="rId16" Type="http://schemas.openxmlformats.org/officeDocument/2006/relationships/image" Target="../media/image138.png"/><Relationship Id="rId1" Type="http://schemas.openxmlformats.org/officeDocument/2006/relationships/slideLayout" Target="../slideLayouts/slideLayout76.xml"/><Relationship Id="rId6" Type="http://schemas.openxmlformats.org/officeDocument/2006/relationships/image" Target="../media/image128.sv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 Id="rId14" Type="http://schemas.openxmlformats.org/officeDocument/2006/relationships/image" Target="../media/image136.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svg"/><Relationship Id="rId7" Type="http://schemas.openxmlformats.org/officeDocument/2006/relationships/hyperlink" Target="https://www.electricaleasy.com/2017/03/underground-power-cables.html" TargetMode="External"/><Relationship Id="rId12"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sv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89670D1-14EC-4401-940F-ACDCC9F7A64A}"/>
              </a:ext>
            </a:extLst>
          </p:cNvPr>
          <p:cNvSpPr txBox="1">
            <a:spLocks/>
          </p:cNvSpPr>
          <p:nvPr/>
        </p:nvSpPr>
        <p:spPr>
          <a:xfrm>
            <a:off x="0" y="5366773"/>
            <a:ext cx="12192000" cy="1491227"/>
          </a:xfrm>
          <a:prstGeom prst="rect">
            <a:avLst/>
          </a:prstGeom>
          <a:solidFill>
            <a:schemeClr val="accent2">
              <a:lumMod val="75000"/>
              <a:alpha val="77000"/>
            </a:schemeClr>
          </a:solidFill>
        </p:spPr>
        <p:txBody>
          <a:bodyPr anchor="ctr">
            <a:noAutofit/>
          </a:bodyPr>
          <a:lstStyle>
            <a:defPPr>
              <a:defRPr lang="it-IT"/>
            </a:defPPr>
            <a:lvl1pPr marR="0" lvl="0" indent="0" algn="ctr" defTabSz="914377" fontAlgn="auto">
              <a:lnSpc>
                <a:spcPts val="2400"/>
              </a:lnSpc>
              <a:spcBef>
                <a:spcPct val="0"/>
              </a:spcBef>
              <a:spcAft>
                <a:spcPts val="0"/>
              </a:spcAft>
              <a:buClrTx/>
              <a:buSzTx/>
              <a:buFontTx/>
              <a:buNone/>
              <a:tabLst/>
              <a:defRPr kumimoji="0" sz="4000" b="1" i="0" u="none" strike="noStrike" cap="none" spc="0" normalizeH="0" baseline="0">
                <a:ln>
                  <a:noFill/>
                </a:ln>
                <a:solidFill>
                  <a:srgbClr val="FFFF00"/>
                </a:solidFill>
                <a:effectLst/>
                <a:uLnTx/>
                <a:uFillTx/>
                <a:latin typeface="Calibri Light" panose="020F0302020204030204"/>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1" hangingPunct="1">
              <a:lnSpc>
                <a:spcPts val="24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3" name="Slide Number Placeholder 2">
            <a:extLst>
              <a:ext uri="{FF2B5EF4-FFF2-40B4-BE49-F238E27FC236}">
                <a16:creationId xmlns:a16="http://schemas.microsoft.com/office/drawing/2014/main" id="{F210A66B-E675-43B2-9D20-2C2D48836332}"/>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2" name="Date Placeholder 1">
            <a:extLst>
              <a:ext uri="{FF2B5EF4-FFF2-40B4-BE49-F238E27FC236}">
                <a16:creationId xmlns:a16="http://schemas.microsoft.com/office/drawing/2014/main" id="{E2E90C16-3FE8-4B6E-B116-4826FAEFA4B1}"/>
              </a:ext>
            </a:extLst>
          </p:cNvPr>
          <p:cNvSpPr>
            <a:spLocks noGrp="1"/>
          </p:cNvSpPr>
          <p:nvPr>
            <p:ph type="dt" sz="half" idx="2"/>
          </p:nvPr>
        </p:nvSpPr>
        <p:spPr>
          <a:xfrm>
            <a:off x="0" y="6481331"/>
            <a:ext cx="1262143" cy="365125"/>
          </a:xfrm>
        </p:spPr>
        <p:txBody>
          <a:bodyPr/>
          <a:lstStyle/>
          <a:p>
            <a:pPr marL="0" marR="0" lvl="0" indent="0" algn="r" defTabSz="914400" rtl="0" eaLnBrk="1" fontAlgn="t" latinLnBrk="1"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cs typeface="Calibri" panose="020F0502020204030204" pitchFamily="34" charset="0"/>
              </a:rPr>
              <a:t>19/11</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/2024</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95FFE01F-5C0F-455B-A521-48176C86C8D5}"/>
              </a:ext>
            </a:extLst>
          </p:cNvPr>
          <p:cNvSpPr txBox="1"/>
          <p:nvPr/>
        </p:nvSpPr>
        <p:spPr>
          <a:xfrm>
            <a:off x="6783572" y="6375527"/>
            <a:ext cx="5408428" cy="377283"/>
          </a:xfrm>
          <a:prstGeom prst="rect">
            <a:avLst/>
          </a:prstGeom>
          <a:noFill/>
        </p:spPr>
        <p:txBody>
          <a:bodyPr wrap="square">
            <a:spAutoFit/>
          </a:bodyPr>
          <a:lstStyle/>
          <a:p>
            <a:pPr marL="0" marR="0" lvl="0" indent="0" algn="r" defTabSz="914377" rtl="0" eaLnBrk="1" fontAlgn="auto" latinLnBrk="0" hangingPunct="1">
              <a:lnSpc>
                <a:spcPts val="2400"/>
              </a:lnSpc>
              <a:spcBef>
                <a:spcPct val="0"/>
              </a:spcBef>
              <a:spcAft>
                <a:spcPts val="0"/>
              </a:spcAft>
              <a:buClrTx/>
              <a:buSzTx/>
              <a:buFontTx/>
              <a:buNone/>
              <a:tabLst/>
              <a:defRPr/>
            </a:pPr>
            <a:r>
              <a:rPr lang="en-US" sz="1600" dirty="0">
                <a:solidFill>
                  <a:srgbClr val="FFFFFF"/>
                </a:solidFill>
              </a:rPr>
              <a:t>KARACHAGANAK</a:t>
            </a:r>
            <a:r>
              <a:rPr kumimoji="0" lang="en-US" sz="1600" i="0" u="none" strike="noStrike" kern="1200" cap="none" spc="0" normalizeH="0" baseline="0" noProof="0" dirty="0">
                <a:ln>
                  <a:noFill/>
                </a:ln>
                <a:solidFill>
                  <a:srgbClr val="FFFFFF"/>
                </a:solidFill>
                <a:effectLst/>
                <a:uLnTx/>
                <a:uFillTx/>
                <a:ea typeface="+mn-ea"/>
                <a:cs typeface="+mn-cs"/>
              </a:rPr>
              <a:t> </a:t>
            </a:r>
            <a:r>
              <a:rPr lang="en-US" sz="1600" dirty="0">
                <a:solidFill>
                  <a:srgbClr val="FFFFFF"/>
                </a:solidFill>
              </a:rPr>
              <a:t>PETROLEUM OPERATING B.V.</a:t>
            </a:r>
          </a:p>
        </p:txBody>
      </p:sp>
      <p:sp>
        <p:nvSpPr>
          <p:cNvPr id="9" name="TextBox 8">
            <a:extLst>
              <a:ext uri="{FF2B5EF4-FFF2-40B4-BE49-F238E27FC236}">
                <a16:creationId xmlns:a16="http://schemas.microsoft.com/office/drawing/2014/main" id="{02FA1474-0C87-4094-BE83-F8D3D0A0715E}"/>
              </a:ext>
            </a:extLst>
          </p:cNvPr>
          <p:cNvSpPr txBox="1"/>
          <p:nvPr/>
        </p:nvSpPr>
        <p:spPr>
          <a:xfrm>
            <a:off x="295114" y="5538061"/>
            <a:ext cx="11896886"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panose="020F0502020204030204"/>
                <a:ea typeface="+mn-ea"/>
                <a:cs typeface="+mn-cs"/>
              </a:rPr>
              <a:t>KPO TECHNICAL WEBINAR ON</a:t>
            </a: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 ELECTRICAL EQUIPMENT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panose="020F0502020204030204"/>
                <a:ea typeface="+mn-ea"/>
                <a:cs typeface="+mn-cs"/>
              </a:rPr>
              <a:t>WITH THE PARTICIPATION OF THE IMB CENTER</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46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101175" y="49428"/>
            <a:ext cx="8356058" cy="473075"/>
          </a:xfrm>
        </p:spPr>
        <p:txBody>
          <a:bodyPr/>
          <a:lstStyle/>
          <a:p>
            <a:r>
              <a:rPr lang="en-US" sz="3200" dirty="0">
                <a:solidFill>
                  <a:schemeClr val="accent1"/>
                </a:solidFill>
                <a:latin typeface="Calibri" panose="020F0502020204030204" pitchFamily="34" charset="0"/>
                <a:cs typeface="Calibri" panose="020F0502020204030204" pitchFamily="34" charset="0"/>
              </a:rPr>
              <a:t>Cable glands</a:t>
            </a:r>
            <a:endParaRPr lang="en-GB" dirty="0"/>
          </a:p>
        </p:txBody>
      </p:sp>
      <p:sp>
        <p:nvSpPr>
          <p:cNvPr id="3" name="Date Placeholder 2">
            <a:extLst>
              <a:ext uri="{FF2B5EF4-FFF2-40B4-BE49-F238E27FC236}">
                <a16:creationId xmlns:a16="http://schemas.microsoft.com/office/drawing/2014/main" id="{89D6DBFE-600E-4F82-83FF-F4A503A2B69E}"/>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80679A2F-7E1D-4D24-B90E-0D747E933C4F}"/>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10</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7362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032000" y="246591"/>
            <a:ext cx="8356058" cy="473075"/>
          </a:xfrm>
        </p:spPr>
        <p:txBody>
          <a:bodyPr/>
          <a:lstStyle/>
          <a:p>
            <a:r>
              <a:rPr lang="en-US" dirty="0">
                <a:latin typeface="Calibri" panose="020F0502020204030204" pitchFamily="34" charset="0"/>
                <a:cs typeface="Calibri" panose="020F0502020204030204" pitchFamily="34" charset="0"/>
              </a:rPr>
              <a:t>Junction Boxes</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3" name="Date Placeholder 2">
            <a:extLst>
              <a:ext uri="{FF2B5EF4-FFF2-40B4-BE49-F238E27FC236}">
                <a16:creationId xmlns:a16="http://schemas.microsoft.com/office/drawing/2014/main" id="{89D6DBFE-600E-4F82-83FF-F4A503A2B69E}"/>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80679A2F-7E1D-4D24-B90E-0D747E933C4F}"/>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11</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4995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112393" y="246591"/>
            <a:ext cx="8356058" cy="473075"/>
          </a:xfrm>
        </p:spPr>
        <p:txBody>
          <a:bodyPr/>
          <a:lstStyle/>
          <a:p>
            <a:r>
              <a:rPr lang="en-GB" dirty="0">
                <a:latin typeface="Calibri" panose="020F0502020204030204" pitchFamily="34" charset="0"/>
                <a:cs typeface="Calibri" panose="020F0502020204030204" pitchFamily="34" charset="0"/>
              </a:rPr>
              <a:t>Self-regulating </a:t>
            </a:r>
            <a:r>
              <a:rPr lang="en-GB">
                <a:latin typeface="Calibri" panose="020F0502020204030204" pitchFamily="34" charset="0"/>
                <a:cs typeface="Calibri" panose="020F0502020204030204" pitchFamily="34" charset="0"/>
              </a:rPr>
              <a:t>heating cables</a:t>
            </a:r>
            <a:br>
              <a:rPr lang="ru-RU"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p:txBody>
      </p:sp>
      <p:sp>
        <p:nvSpPr>
          <p:cNvPr id="3" name="Date Placeholder 2">
            <a:extLst>
              <a:ext uri="{FF2B5EF4-FFF2-40B4-BE49-F238E27FC236}">
                <a16:creationId xmlns:a16="http://schemas.microsoft.com/office/drawing/2014/main" id="{89D6DBFE-600E-4F82-83FF-F4A503A2B69E}"/>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80679A2F-7E1D-4D24-B90E-0D747E933C4F}"/>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12</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6144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209800" y="246591"/>
            <a:ext cx="8356058" cy="473075"/>
          </a:xfrm>
        </p:spPr>
        <p:txBody>
          <a:bodyPr/>
          <a:lstStyle/>
          <a:p>
            <a:r>
              <a:rPr lang="en-US" sz="2800" dirty="0">
                <a:latin typeface="Calibri" panose="020F0502020204030204" pitchFamily="34" charset="0"/>
                <a:cs typeface="Calibri" panose="020F0502020204030204" pitchFamily="34" charset="0"/>
              </a:rPr>
              <a:t>Outdoor distribution boards</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3" name="Date Placeholder 2">
            <a:extLst>
              <a:ext uri="{FF2B5EF4-FFF2-40B4-BE49-F238E27FC236}">
                <a16:creationId xmlns:a16="http://schemas.microsoft.com/office/drawing/2014/main" id="{89D6DBFE-600E-4F82-83FF-F4A503A2B69E}"/>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80679A2F-7E1D-4D24-B90E-0D747E933C4F}"/>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13</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878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130359" y="91388"/>
            <a:ext cx="8356058" cy="473075"/>
          </a:xfrm>
        </p:spPr>
        <p:txBody>
          <a:bodyPr/>
          <a:lstStyle/>
          <a:p>
            <a:r>
              <a:rPr lang="en-US" sz="3200" dirty="0">
                <a:solidFill>
                  <a:schemeClr val="accent1"/>
                </a:solidFill>
                <a:latin typeface="Calibri" panose="020F0502020204030204" pitchFamily="34" charset="0"/>
                <a:cs typeface="Calibri" panose="020F0502020204030204" pitchFamily="34" charset="0"/>
              </a:rPr>
              <a:t>Package Transformer Substations</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3" name="Date Placeholder 2">
            <a:extLst>
              <a:ext uri="{FF2B5EF4-FFF2-40B4-BE49-F238E27FC236}">
                <a16:creationId xmlns:a16="http://schemas.microsoft.com/office/drawing/2014/main" id="{89D6DBFE-600E-4F82-83FF-F4A503A2B69E}"/>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80679A2F-7E1D-4D24-B90E-0D747E933C4F}"/>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14</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278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1917971" y="246591"/>
            <a:ext cx="8356058" cy="473075"/>
          </a:xfrm>
        </p:spPr>
        <p:txBody>
          <a:bodyPr/>
          <a:lstStyle/>
          <a:p>
            <a:r>
              <a:rPr lang="en-US" sz="3200" dirty="0">
                <a:solidFill>
                  <a:schemeClr val="accent1"/>
                </a:solidFill>
                <a:latin typeface="Calibri" panose="020F0502020204030204" pitchFamily="34" charset="0"/>
                <a:cs typeface="Calibri" panose="020F0502020204030204" pitchFamily="34" charset="0"/>
              </a:rPr>
              <a:t>Lighting</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3" name="Date Placeholder 2">
            <a:extLst>
              <a:ext uri="{FF2B5EF4-FFF2-40B4-BE49-F238E27FC236}">
                <a16:creationId xmlns:a16="http://schemas.microsoft.com/office/drawing/2014/main" id="{89D6DBFE-600E-4F82-83FF-F4A503A2B69E}"/>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80679A2F-7E1D-4D24-B90E-0D747E933C4F}"/>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15</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988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Electrical materials forecast*</a:t>
            </a:r>
            <a:endPar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endParaRPr>
          </a:p>
        </p:txBody>
      </p:sp>
      <p:graphicFrame>
        <p:nvGraphicFramePr>
          <p:cNvPr id="2" name="Table 1">
            <a:extLst>
              <a:ext uri="{FF2B5EF4-FFF2-40B4-BE49-F238E27FC236}">
                <a16:creationId xmlns:a16="http://schemas.microsoft.com/office/drawing/2014/main" id="{84480754-805E-4628-93BD-4A9B73787B3A}"/>
              </a:ext>
            </a:extLst>
          </p:cNvPr>
          <p:cNvGraphicFramePr>
            <a:graphicFrameLocks noGrp="1"/>
          </p:cNvGraphicFramePr>
          <p:nvPr>
            <p:extLst>
              <p:ext uri="{D42A27DB-BD31-4B8C-83A1-F6EECF244321}">
                <p14:modId xmlns:p14="http://schemas.microsoft.com/office/powerpoint/2010/main" val="2067607573"/>
              </p:ext>
            </p:extLst>
          </p:nvPr>
        </p:nvGraphicFramePr>
        <p:xfrm>
          <a:off x="1306286" y="1541417"/>
          <a:ext cx="8900396" cy="3040799"/>
        </p:xfrm>
        <a:graphic>
          <a:graphicData uri="http://schemas.openxmlformats.org/drawingml/2006/table">
            <a:tbl>
              <a:tblPr firstRow="1" bandRow="1">
                <a:tableStyleId>{7DF18680-E054-41AD-8BC1-D1AEF772440D}</a:tableStyleId>
              </a:tblPr>
              <a:tblGrid>
                <a:gridCol w="4003088">
                  <a:extLst>
                    <a:ext uri="{9D8B030D-6E8A-4147-A177-3AD203B41FA5}">
                      <a16:colId xmlns:a16="http://schemas.microsoft.com/office/drawing/2014/main" val="3453481979"/>
                    </a:ext>
                  </a:extLst>
                </a:gridCol>
                <a:gridCol w="994505">
                  <a:extLst>
                    <a:ext uri="{9D8B030D-6E8A-4147-A177-3AD203B41FA5}">
                      <a16:colId xmlns:a16="http://schemas.microsoft.com/office/drawing/2014/main" val="4143633625"/>
                    </a:ext>
                  </a:extLst>
                </a:gridCol>
                <a:gridCol w="902575">
                  <a:extLst>
                    <a:ext uri="{9D8B030D-6E8A-4147-A177-3AD203B41FA5}">
                      <a16:colId xmlns:a16="http://schemas.microsoft.com/office/drawing/2014/main" val="3638649288"/>
                    </a:ext>
                  </a:extLst>
                </a:gridCol>
                <a:gridCol w="994505">
                  <a:extLst>
                    <a:ext uri="{9D8B030D-6E8A-4147-A177-3AD203B41FA5}">
                      <a16:colId xmlns:a16="http://schemas.microsoft.com/office/drawing/2014/main" val="3574917146"/>
                    </a:ext>
                  </a:extLst>
                </a:gridCol>
                <a:gridCol w="803961">
                  <a:extLst>
                    <a:ext uri="{9D8B030D-6E8A-4147-A177-3AD203B41FA5}">
                      <a16:colId xmlns:a16="http://schemas.microsoft.com/office/drawing/2014/main" val="2332552099"/>
                    </a:ext>
                  </a:extLst>
                </a:gridCol>
                <a:gridCol w="1201762">
                  <a:extLst>
                    <a:ext uri="{9D8B030D-6E8A-4147-A177-3AD203B41FA5}">
                      <a16:colId xmlns:a16="http://schemas.microsoft.com/office/drawing/2014/main" val="292717061"/>
                    </a:ext>
                  </a:extLst>
                </a:gridCol>
              </a:tblGrid>
              <a:tr h="856438">
                <a:tc>
                  <a:txBody>
                    <a:bodyPr/>
                    <a:lstStyle/>
                    <a:p>
                      <a:pPr algn="l" fontAlgn="t"/>
                      <a:r>
                        <a:rPr lang="en-GB" sz="1400" u="none" strike="noStrike" dirty="0">
                          <a:effectLst/>
                          <a:latin typeface="+mn-lt"/>
                        </a:rPr>
                        <a:t>Category</a:t>
                      </a:r>
                    </a:p>
                    <a:p>
                      <a:pPr algn="l" fontAlgn="t"/>
                      <a:endParaRPr lang="en-GB" sz="1400" b="1" i="0" u="none" strike="noStrike" dirty="0">
                        <a:solidFill>
                          <a:srgbClr val="000000"/>
                        </a:solidFill>
                        <a:effectLst/>
                        <a:latin typeface="+mn-lt"/>
                      </a:endParaRPr>
                    </a:p>
                  </a:txBody>
                  <a:tcPr marL="9525" marR="9525" marT="9525" marB="0" anchor="ctr"/>
                </a:tc>
                <a:tc>
                  <a:txBody>
                    <a:bodyPr/>
                    <a:lstStyle/>
                    <a:p>
                      <a:pPr algn="ctr" fontAlgn="t"/>
                      <a:r>
                        <a:rPr lang="ru-RU" sz="1400" u="none" strike="noStrike" dirty="0">
                          <a:effectLst/>
                          <a:latin typeface="+mn-lt"/>
                        </a:rPr>
                        <a:t>2025 </a:t>
                      </a:r>
                      <a:endParaRPr lang="en-GB" sz="1400" u="none" strike="noStrike" dirty="0">
                        <a:effectLst/>
                        <a:latin typeface="+mn-lt"/>
                      </a:endParaRPr>
                    </a:p>
                  </a:txBody>
                  <a:tcPr marL="9525" marR="9525" marT="9525" marB="0" anchor="ctr"/>
                </a:tc>
                <a:tc>
                  <a:txBody>
                    <a:bodyPr/>
                    <a:lstStyle/>
                    <a:p>
                      <a:pPr algn="ctr" fontAlgn="t"/>
                      <a:r>
                        <a:rPr lang="ru-RU" sz="1400" u="none" strike="noStrike" dirty="0">
                          <a:effectLst/>
                          <a:latin typeface="+mn-lt"/>
                        </a:rPr>
                        <a:t>2026 </a:t>
                      </a:r>
                      <a:r>
                        <a:rPr lang="en-GB" sz="1400" u="none" strike="noStrike" dirty="0">
                          <a:effectLst/>
                          <a:latin typeface="+mn-lt"/>
                        </a:rPr>
                        <a:t> </a:t>
                      </a:r>
                    </a:p>
                  </a:txBody>
                  <a:tcPr marL="9525" marR="9525" marT="9525" marB="0" anchor="ctr"/>
                </a:tc>
                <a:tc>
                  <a:txBody>
                    <a:bodyPr/>
                    <a:lstStyle/>
                    <a:p>
                      <a:pPr algn="ctr" fontAlgn="t"/>
                      <a:r>
                        <a:rPr lang="ru-RU" sz="1400" u="none" strike="noStrike" dirty="0">
                          <a:effectLst/>
                          <a:latin typeface="+mn-lt"/>
                        </a:rPr>
                        <a:t>2027</a:t>
                      </a:r>
                      <a:endParaRPr lang="en-GB" sz="1400" u="none" strike="noStrike" dirty="0">
                        <a:effectLst/>
                        <a:latin typeface="+mn-lt"/>
                      </a:endParaRPr>
                    </a:p>
                  </a:txBody>
                  <a:tcPr marL="9525" marR="9525" marT="9525" marB="0" anchor="ctr"/>
                </a:tc>
                <a:tc>
                  <a:txBody>
                    <a:bodyPr/>
                    <a:lstStyle/>
                    <a:p>
                      <a:pPr algn="ctr" fontAlgn="t"/>
                      <a:r>
                        <a:rPr lang="ru-RU" sz="1400" u="none" strike="noStrike" dirty="0">
                          <a:effectLst/>
                          <a:latin typeface="+mn-lt"/>
                        </a:rPr>
                        <a:t>2028</a:t>
                      </a:r>
                      <a:endParaRPr lang="en-GB" sz="1400" u="none" strike="noStrike" dirty="0">
                        <a:effectLst/>
                        <a:latin typeface="+mn-lt"/>
                      </a:endParaRPr>
                    </a:p>
                  </a:txBody>
                  <a:tcPr marL="9525" marR="9525" marT="9525" marB="0" anchor="ctr"/>
                </a:tc>
                <a:tc>
                  <a:txBody>
                    <a:bodyPr/>
                    <a:lstStyle/>
                    <a:p>
                      <a:pPr algn="ctr" fontAlgn="t"/>
                      <a:r>
                        <a:rPr lang="ru-RU" sz="1400" u="none" strike="noStrike" dirty="0">
                          <a:effectLst/>
                          <a:latin typeface="+mn-lt"/>
                        </a:rPr>
                        <a:t>2029</a:t>
                      </a:r>
                      <a:endParaRPr lang="en-GB" sz="1400" u="none" strike="noStrike" dirty="0">
                        <a:effectLst/>
                        <a:latin typeface="+mn-lt"/>
                      </a:endParaRPr>
                    </a:p>
                  </a:txBody>
                  <a:tcPr marL="9525" marR="9525" marT="9525" marB="0" anchor="ctr"/>
                </a:tc>
                <a:extLst>
                  <a:ext uri="{0D108BD9-81ED-4DB2-BD59-A6C34878D82A}">
                    <a16:rowId xmlns:a16="http://schemas.microsoft.com/office/drawing/2014/main" val="4200239480"/>
                  </a:ext>
                </a:extLst>
              </a:tr>
              <a:tr h="302887">
                <a:tc>
                  <a:txBody>
                    <a:bodyPr/>
                    <a:lstStyle/>
                    <a:p>
                      <a:pPr algn="l" fontAlgn="t"/>
                      <a:r>
                        <a:rPr lang="en-US" sz="1400" b="1" i="0" u="none" strike="noStrike" dirty="0">
                          <a:effectLst/>
                          <a:latin typeface="+mn-lt"/>
                        </a:rPr>
                        <a:t>Electrical cables</a:t>
                      </a:r>
                      <a:endParaRPr lang="en-GB" sz="1400" b="1"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28,208</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28,189</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28,195  </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28,192</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28,186</a:t>
                      </a:r>
                      <a:endParaRPr lang="en-GB" sz="1400" b="0" i="0" u="none" strike="noStrike" dirty="0">
                        <a:effectLst/>
                        <a:latin typeface="+mn-lt"/>
                      </a:endParaRPr>
                    </a:p>
                  </a:txBody>
                  <a:tcPr marL="9525" marR="9525" marT="9525" marB="0" anchor="ctr"/>
                </a:tc>
                <a:extLst>
                  <a:ext uri="{0D108BD9-81ED-4DB2-BD59-A6C34878D82A}">
                    <a16:rowId xmlns:a16="http://schemas.microsoft.com/office/drawing/2014/main" val="706179553"/>
                  </a:ext>
                </a:extLst>
              </a:tr>
              <a:tr h="32405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effectLst/>
                          <a:latin typeface="+mn-lt"/>
                        </a:rPr>
                        <a:t>Heat Tracing</a:t>
                      </a:r>
                      <a:endParaRPr lang="en-GB" sz="1400" b="1"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11,534</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11,531</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11,521</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11,523</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11,513</a:t>
                      </a:r>
                      <a:endParaRPr lang="en-GB" sz="1400" b="0" i="0" u="none" strike="noStrike" dirty="0">
                        <a:effectLst/>
                        <a:latin typeface="+mn-lt"/>
                      </a:endParaRPr>
                    </a:p>
                  </a:txBody>
                  <a:tcPr marL="9525" marR="9525" marT="9525" marB="0" anchor="ctr"/>
                </a:tc>
                <a:extLst>
                  <a:ext uri="{0D108BD9-81ED-4DB2-BD59-A6C34878D82A}">
                    <a16:rowId xmlns:a16="http://schemas.microsoft.com/office/drawing/2014/main" val="1715153265"/>
                  </a:ext>
                </a:extLst>
              </a:tr>
              <a:tr h="293851">
                <a:tc>
                  <a:txBody>
                    <a:bodyPr/>
                    <a:lstStyle/>
                    <a:p>
                      <a:pPr algn="l" fontAlgn="t"/>
                      <a:r>
                        <a:rPr lang="en-US" sz="1400" b="1" i="0" u="none" strike="noStrike" dirty="0">
                          <a:effectLst/>
                          <a:latin typeface="+mn-lt"/>
                        </a:rPr>
                        <a:t>Lighting</a:t>
                      </a:r>
                      <a:r>
                        <a:rPr lang="ru-RU" sz="1400" b="1" i="0" u="none" strike="noStrike" dirty="0">
                          <a:effectLst/>
                          <a:latin typeface="+mn-lt"/>
                        </a:rPr>
                        <a:t> </a:t>
                      </a:r>
                      <a:r>
                        <a:rPr lang="en-GB" sz="1400" b="1" i="0" u="none" strike="noStrike" dirty="0">
                          <a:effectLst/>
                          <a:latin typeface="+mn-lt"/>
                        </a:rPr>
                        <a:t>fixture and Lighting Poles</a:t>
                      </a:r>
                    </a:p>
                  </a:txBody>
                  <a:tcPr marL="9525" marR="9525" marT="9525" marB="0" anchor="ctr"/>
                </a:tc>
                <a:tc>
                  <a:txBody>
                    <a:bodyPr/>
                    <a:lstStyle/>
                    <a:p>
                      <a:pPr algn="ctr" fontAlgn="t"/>
                      <a:r>
                        <a:rPr lang="en-US" sz="1400" b="0" i="0" u="none" strike="noStrike" dirty="0">
                          <a:effectLst/>
                          <a:latin typeface="+mn-lt"/>
                        </a:rPr>
                        <a:t>      678</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674</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672</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670</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667</a:t>
                      </a:r>
                      <a:endParaRPr lang="en-GB" sz="1400" b="0" i="0" u="none" strike="noStrike" dirty="0">
                        <a:effectLst/>
                        <a:latin typeface="+mn-lt"/>
                      </a:endParaRPr>
                    </a:p>
                  </a:txBody>
                  <a:tcPr marL="9525" marR="9525" marT="9525" marB="0" anchor="ctr"/>
                </a:tc>
                <a:extLst>
                  <a:ext uri="{0D108BD9-81ED-4DB2-BD59-A6C34878D82A}">
                    <a16:rowId xmlns:a16="http://schemas.microsoft.com/office/drawing/2014/main" val="4137357684"/>
                  </a:ext>
                </a:extLst>
              </a:tr>
              <a:tr h="354903">
                <a:tc>
                  <a:txBody>
                    <a:bodyPr/>
                    <a:lstStyle/>
                    <a:p>
                      <a:pPr algn="l" fontAlgn="t"/>
                      <a:r>
                        <a:rPr lang="en-US" sz="1400" b="1" i="0" u="none" strike="noStrike" dirty="0">
                          <a:effectLst/>
                          <a:latin typeface="+mn-lt"/>
                        </a:rPr>
                        <a:t>Distribution Board</a:t>
                      </a:r>
                      <a:endParaRPr lang="en-GB" sz="1400" b="1"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27</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33</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25</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25</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24</a:t>
                      </a:r>
                      <a:endParaRPr lang="en-GB" sz="1400" b="0" i="0" u="none" strike="noStrike" dirty="0">
                        <a:effectLst/>
                        <a:latin typeface="+mn-lt"/>
                      </a:endParaRPr>
                    </a:p>
                  </a:txBody>
                  <a:tcPr marL="9525" marR="9525" marT="9525" marB="0" anchor="ctr"/>
                </a:tc>
                <a:extLst>
                  <a:ext uri="{0D108BD9-81ED-4DB2-BD59-A6C34878D82A}">
                    <a16:rowId xmlns:a16="http://schemas.microsoft.com/office/drawing/2014/main" val="3029937519"/>
                  </a:ext>
                </a:extLst>
              </a:tr>
              <a:tr h="302887">
                <a:tc>
                  <a:txBody>
                    <a:bodyPr/>
                    <a:lstStyle/>
                    <a:p>
                      <a:pPr algn="l" fontAlgn="t"/>
                      <a:r>
                        <a:rPr lang="en-US" sz="1400" b="1" i="0" u="none" strike="noStrike" dirty="0">
                          <a:effectLst/>
                          <a:latin typeface="+mn-lt"/>
                        </a:rPr>
                        <a:t>Cable tray / Cable ladder</a:t>
                      </a:r>
                      <a:endParaRPr lang="en-GB" sz="1400" b="1"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13,546</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13,522</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13,523</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13,523</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  13,499</a:t>
                      </a:r>
                      <a:endParaRPr lang="en-GB" sz="1400" b="0" i="0" u="none" strike="noStrike" dirty="0">
                        <a:effectLst/>
                        <a:latin typeface="+mn-lt"/>
                      </a:endParaRPr>
                    </a:p>
                  </a:txBody>
                  <a:tcPr marL="9525" marR="9525" marT="9525" marB="0" anchor="ctr"/>
                </a:tc>
                <a:extLst>
                  <a:ext uri="{0D108BD9-81ED-4DB2-BD59-A6C34878D82A}">
                    <a16:rowId xmlns:a16="http://schemas.microsoft.com/office/drawing/2014/main" val="3057474968"/>
                  </a:ext>
                </a:extLst>
              </a:tr>
              <a:tr h="302887">
                <a:tc>
                  <a:txBody>
                    <a:bodyPr/>
                    <a:lstStyle/>
                    <a:p>
                      <a:pPr algn="l" fontAlgn="t"/>
                      <a:r>
                        <a:rPr lang="en-US" sz="1400" b="1" i="0" u="none" strike="noStrike" dirty="0">
                          <a:effectLst/>
                          <a:latin typeface="+mn-lt"/>
                        </a:rPr>
                        <a:t>Cable fittings</a:t>
                      </a:r>
                      <a:endParaRPr lang="en-GB" sz="1400" b="1"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9,076</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9,067</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9,051</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9,058</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9,035</a:t>
                      </a:r>
                      <a:endParaRPr lang="en-GB" sz="1400" b="0" i="0" u="none" strike="noStrike" dirty="0">
                        <a:effectLst/>
                        <a:latin typeface="+mn-lt"/>
                      </a:endParaRPr>
                    </a:p>
                  </a:txBody>
                  <a:tcPr marL="9525" marR="9525" marT="9525" marB="0" anchor="ctr"/>
                </a:tc>
                <a:extLst>
                  <a:ext uri="{0D108BD9-81ED-4DB2-BD59-A6C34878D82A}">
                    <a16:rowId xmlns:a16="http://schemas.microsoft.com/office/drawing/2014/main" val="1308787496"/>
                  </a:ext>
                </a:extLst>
              </a:tr>
              <a:tr h="302887">
                <a:tc>
                  <a:txBody>
                    <a:bodyPr/>
                    <a:lstStyle/>
                    <a:p>
                      <a:pPr algn="l" fontAlgn="t"/>
                      <a:r>
                        <a:rPr lang="en-US" sz="1400" b="1" i="0" u="none" strike="noStrike" dirty="0">
                          <a:effectLst/>
                          <a:latin typeface="+mn-lt"/>
                        </a:rPr>
                        <a:t>Low Voltage Devices (junction boxes)</a:t>
                      </a:r>
                      <a:endParaRPr lang="en-GB" sz="1400" b="1"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470</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501</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419</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422</a:t>
                      </a:r>
                      <a:endParaRPr lang="en-GB" sz="1400" b="0" i="0" u="none" strike="noStrike" dirty="0">
                        <a:effectLst/>
                        <a:latin typeface="+mn-lt"/>
                      </a:endParaRPr>
                    </a:p>
                  </a:txBody>
                  <a:tcPr marL="9525" marR="9525" marT="9525" marB="0" anchor="ctr"/>
                </a:tc>
                <a:tc>
                  <a:txBody>
                    <a:bodyPr/>
                    <a:lstStyle/>
                    <a:p>
                      <a:pPr algn="ctr" fontAlgn="t"/>
                      <a:r>
                        <a:rPr lang="en-US" sz="1400" b="0" i="0" u="none" strike="noStrike" dirty="0">
                          <a:effectLst/>
                          <a:latin typeface="+mn-lt"/>
                        </a:rPr>
                        <a:t>379</a:t>
                      </a:r>
                      <a:endParaRPr lang="en-GB" sz="1400" b="0" i="0" u="none" strike="noStrike" dirty="0">
                        <a:effectLst/>
                        <a:latin typeface="+mn-lt"/>
                      </a:endParaRPr>
                    </a:p>
                  </a:txBody>
                  <a:tcPr marL="9525" marR="9525" marT="9525" marB="0" anchor="ctr"/>
                </a:tc>
                <a:extLst>
                  <a:ext uri="{0D108BD9-81ED-4DB2-BD59-A6C34878D82A}">
                    <a16:rowId xmlns:a16="http://schemas.microsoft.com/office/drawing/2014/main" val="2244227564"/>
                  </a:ext>
                </a:extLst>
              </a:tr>
            </a:tbl>
          </a:graphicData>
        </a:graphic>
      </p:graphicFrame>
      <p:sp>
        <p:nvSpPr>
          <p:cNvPr id="6" name="TextBox 5">
            <a:extLst>
              <a:ext uri="{FF2B5EF4-FFF2-40B4-BE49-F238E27FC236}">
                <a16:creationId xmlns:a16="http://schemas.microsoft.com/office/drawing/2014/main" id="{AC3BEA63-FA49-44AA-B317-918C9EE147D8}"/>
              </a:ext>
            </a:extLst>
          </p:cNvPr>
          <p:cNvSpPr txBox="1"/>
          <p:nvPr/>
        </p:nvSpPr>
        <p:spPr>
          <a:xfrm>
            <a:off x="720500" y="5207732"/>
            <a:ext cx="9691329" cy="584775"/>
          </a:xfrm>
          <a:prstGeom prst="rect">
            <a:avLst/>
          </a:prstGeom>
          <a:noFill/>
        </p:spPr>
        <p:txBody>
          <a:bodyPr wrap="square" rtlCol="0">
            <a:spAutoFit/>
          </a:bodyPr>
          <a:lstStyle/>
          <a:p>
            <a:pPr>
              <a:defRPr/>
            </a:pPr>
            <a:r>
              <a:rPr lang="en-GB" sz="1600" dirty="0">
                <a:solidFill>
                  <a:schemeClr val="accent5"/>
                </a:solidFill>
                <a:cs typeface="Arial" panose="020B0604020202020204" pitchFamily="34" charset="0"/>
              </a:rPr>
              <a:t> * Quantity shown is indicative based on historical consumption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ko-KR" sz="1600" i="0" u="none" strike="noStrike" kern="1200" cap="none" spc="0" normalizeH="0" baseline="0" noProof="0" dirty="0">
              <a:ln>
                <a:noFill/>
              </a:ln>
              <a:solidFill>
                <a:srgbClr val="00ABC5"/>
              </a:solidFill>
              <a:effectLst/>
              <a:uLnTx/>
              <a:uFillTx/>
              <a:ea typeface="맑은 고딕" panose="020B0503020000020004" pitchFamily="34" charset="-127"/>
              <a:cs typeface="+mn-cs"/>
            </a:endParaRPr>
          </a:p>
        </p:txBody>
      </p:sp>
    </p:spTree>
    <p:extLst>
      <p:ext uri="{BB962C8B-B14F-4D97-AF65-F5344CB8AC3E}">
        <p14:creationId xmlns:p14="http://schemas.microsoft.com/office/powerpoint/2010/main" val="760972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7AC79C-D8C8-4D4E-808F-1E48856502D7}"/>
              </a:ext>
            </a:extLst>
          </p:cNvPr>
          <p:cNvSpPr>
            <a:spLocks noGrp="1"/>
          </p:cNvSpPr>
          <p:nvPr>
            <p:ph type="ftr" sz="quarter" idx="3"/>
          </p:nvPr>
        </p:nvSpPr>
        <p:spPr/>
        <p:txBody>
          <a:bodyPr/>
          <a:lstStyle/>
          <a:p>
            <a:pPr algn="ctr"/>
            <a:r>
              <a:rPr lang="ru-RU" sz="800"/>
              <a:t> 24.03.2024 г.                                                                                                                                                               КОНФИДЕНЦИАЛЬНАЯ ИНФОРМАЦИЯ                                                                                                                                             КАРАЧАГАНАК ПЕТРОЛИУМ ОПЕРЕЙТИНГ Б.В.</a:t>
            </a:r>
          </a:p>
        </p:txBody>
      </p:sp>
      <p:sp>
        <p:nvSpPr>
          <p:cNvPr id="3" name="Slide Number Placeholder 2">
            <a:extLst>
              <a:ext uri="{FF2B5EF4-FFF2-40B4-BE49-F238E27FC236}">
                <a16:creationId xmlns:a16="http://schemas.microsoft.com/office/drawing/2014/main" id="{9C120747-B5EA-4875-AE4D-E0C5BA50FE08}"/>
              </a:ext>
            </a:extLst>
          </p:cNvPr>
          <p:cNvSpPr>
            <a:spLocks noGrp="1"/>
          </p:cNvSpPr>
          <p:nvPr>
            <p:ph type="sldNum" sz="quarter" idx="10"/>
          </p:nvPr>
        </p:nvSpPr>
        <p:spPr>
          <a:xfrm>
            <a:off x="98854" y="6529089"/>
            <a:ext cx="217992"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17</a:t>
            </a:fld>
            <a:endParaRPr lang="it-IT" sz="80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80B946F-B09C-41D1-9C48-EEB21F31FD69}"/>
              </a:ext>
            </a:extLst>
          </p:cNvPr>
          <p:cNvSpPr txBox="1"/>
          <p:nvPr/>
        </p:nvSpPr>
        <p:spPr>
          <a:xfrm>
            <a:off x="914400" y="1143389"/>
            <a:ext cx="4433456" cy="307777"/>
          </a:xfrm>
          <a:prstGeom prst="rect">
            <a:avLst/>
          </a:prstGeom>
          <a:solidFill>
            <a:schemeClr val="accent2"/>
          </a:solidFill>
        </p:spPr>
        <p:txBody>
          <a:bodyPr wrap="square" rtlCol="0">
            <a:spAutoFit/>
          </a:bodyPr>
          <a:lstStyle/>
          <a:p>
            <a:pPr algn="ctr"/>
            <a:r>
              <a:rPr lang="ru-RU" sz="1400" b="1" dirty="0">
                <a:latin typeface="Calibri" panose="020F0502020204030204" pitchFamily="34" charset="0"/>
                <a:cs typeface="Calibri" panose="020F0502020204030204" pitchFamily="34" charset="0"/>
              </a:rPr>
              <a:t>СПЕЦИФИКАЦИИ КОМПАНИИ</a:t>
            </a:r>
          </a:p>
        </p:txBody>
      </p:sp>
      <p:sp>
        <p:nvSpPr>
          <p:cNvPr id="11" name="Title 1">
            <a:extLst>
              <a:ext uri="{FF2B5EF4-FFF2-40B4-BE49-F238E27FC236}">
                <a16:creationId xmlns:a16="http://schemas.microsoft.com/office/drawing/2014/main" id="{1C2F3A05-5F87-4493-9B35-78511FEE749C}"/>
              </a:ext>
            </a:extLst>
          </p:cNvPr>
          <p:cNvSpPr txBox="1">
            <a:spLocks/>
          </p:cNvSpPr>
          <p:nvPr/>
        </p:nvSpPr>
        <p:spPr>
          <a:xfrm>
            <a:off x="7210" y="345989"/>
            <a:ext cx="12192000" cy="656964"/>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2800" dirty="0">
                <a:solidFill>
                  <a:srgbClr val="01B1C9"/>
                </a:solidFill>
                <a:latin typeface="Calibri" panose="020F0502020204030204" pitchFamily="34" charset="0"/>
                <a:cs typeface="Calibri" panose="020F0502020204030204" pitchFamily="34" charset="0"/>
              </a:rPr>
              <a:t>Company and RoK Technical requirements</a:t>
            </a:r>
            <a:endParaRPr lang="ru-RU" sz="2800" dirty="0">
              <a:solidFill>
                <a:srgbClr val="01B1C9"/>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71F7F24-BD5F-4D9B-9531-C43D357FEAD4}"/>
              </a:ext>
            </a:extLst>
          </p:cNvPr>
          <p:cNvSpPr txBox="1"/>
          <p:nvPr/>
        </p:nvSpPr>
        <p:spPr>
          <a:xfrm>
            <a:off x="487996" y="1452084"/>
            <a:ext cx="5181599" cy="2923877"/>
          </a:xfrm>
          <a:prstGeom prst="rect">
            <a:avLst/>
          </a:prstGeom>
          <a:noFill/>
        </p:spPr>
        <p:txBody>
          <a:bodyPr wrap="square" rtlCol="0">
            <a:spAutoFit/>
          </a:bodyPr>
          <a:lstStyle/>
          <a:p>
            <a:pPr marL="285750" indent="-285750">
              <a:lnSpc>
                <a:spcPct val="150000"/>
              </a:lnSpc>
              <a:spcBef>
                <a:spcPts val="600"/>
              </a:spcBef>
              <a:spcAft>
                <a:spcPts val="600"/>
              </a:spcAft>
              <a:buClr>
                <a:srgbClr val="FFC000"/>
              </a:buClr>
              <a:buFont typeface="Wingdings" panose="05000000000000000000" pitchFamily="2" charset="2"/>
              <a:buChar char="ü"/>
            </a:pPr>
            <a:r>
              <a:rPr lang="en-US" sz="1200" b="1" dirty="0">
                <a:solidFill>
                  <a:schemeClr val="accent3"/>
                </a:solidFill>
                <a:latin typeface="Calibri" panose="020F0502020204030204" pitchFamily="34" charset="0"/>
                <a:cs typeface="Calibri" panose="020F0502020204030204" pitchFamily="34" charset="0"/>
              </a:rPr>
              <a:t>KPO-00-ENG-SPC-00033</a:t>
            </a:r>
            <a:r>
              <a:rPr lang="en-US" sz="1200" dirty="0">
                <a:solidFill>
                  <a:schemeClr val="accent3"/>
                </a:solidFill>
                <a:latin typeface="Calibri" panose="020F0502020204030204" pitchFamily="34" charset="0"/>
                <a:cs typeface="Calibri" panose="020F0502020204030204" pitchFamily="34" charset="0"/>
              </a:rPr>
              <a:t> – Power, Control, Instrument and Telecom cables</a:t>
            </a:r>
            <a:r>
              <a:rPr lang="ru-RU" sz="1200" dirty="0">
                <a:solidFill>
                  <a:schemeClr val="accent3"/>
                </a:solidFill>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US" sz="1200" b="1" dirty="0">
                <a:latin typeface="Calibri" panose="020F0502020204030204" pitchFamily="34" charset="0"/>
                <a:cs typeface="Calibri" panose="020F0502020204030204" pitchFamily="34" charset="0"/>
              </a:rPr>
              <a:t>KPO-00-ELT-SPC—00010 </a:t>
            </a:r>
            <a:r>
              <a:rPr lang="en-US" sz="1200" dirty="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Outdoor Type Power Transformer with Distribution Panel</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 </a:t>
            </a:r>
            <a:endParaRPr lang="ru-RU" sz="1200" dirty="0">
              <a:latin typeface="Calibri" panose="020F0502020204030204" pitchFamily="34" charset="0"/>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KPO-00-ELT-SPC-00019</a:t>
            </a:r>
            <a:r>
              <a:rPr lang="en-GB" sz="1200" dirty="0">
                <a:latin typeface="Calibri" panose="020F0502020204030204" pitchFamily="34" charset="0"/>
                <a:cs typeface="Calibri" panose="020F0502020204030204" pitchFamily="34" charset="0"/>
              </a:rPr>
              <a:t> </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Distribution Boards</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KPO-00-ELT-SPC-000</a:t>
            </a:r>
            <a:r>
              <a:rPr lang="ru-RU" sz="1200" b="1" dirty="0">
                <a:latin typeface="Calibri" panose="020F0502020204030204" pitchFamily="34" charset="0"/>
                <a:cs typeface="Calibri" panose="020F0502020204030204" pitchFamily="34" charset="0"/>
              </a:rPr>
              <a:t>28 – </a:t>
            </a:r>
            <a:r>
              <a:rPr lang="en-US" sz="1200" dirty="0">
                <a:latin typeface="Calibri" panose="020F0502020204030204" pitchFamily="34" charset="0"/>
                <a:cs typeface="Calibri" panose="020F0502020204030204" pitchFamily="34" charset="0"/>
              </a:rPr>
              <a:t>Heat Tracing Cables</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KPO-00-ELT-SPC-00036</a:t>
            </a:r>
            <a:r>
              <a:rPr lang="ru-RU" sz="1200" dirty="0">
                <a:latin typeface="Calibri" panose="020F0502020204030204" pitchFamily="34" charset="0"/>
                <a:cs typeface="Calibri" panose="020F0502020204030204" pitchFamily="34" charset="0"/>
              </a:rPr>
              <a:t> – </a:t>
            </a:r>
            <a:r>
              <a:rPr lang="en-US" sz="1200" dirty="0">
                <a:latin typeface="Calibri" panose="020F0502020204030204" pitchFamily="34" charset="0"/>
                <a:cs typeface="Calibri" panose="020F0502020204030204" pitchFamily="34" charset="0"/>
              </a:rPr>
              <a:t>Cable Trays, cable ladders and accessories</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KPO-00-ELT-SPC-00038</a:t>
            </a:r>
            <a:r>
              <a:rPr lang="ru-RU" sz="1200" dirty="0">
                <a:latin typeface="Calibri" panose="020F0502020204030204" pitchFamily="34" charset="0"/>
                <a:cs typeface="Calibri" panose="020F0502020204030204" pitchFamily="34" charset="0"/>
              </a:rPr>
              <a:t> – </a:t>
            </a:r>
            <a:r>
              <a:rPr lang="en-US" sz="1200" dirty="0">
                <a:latin typeface="Calibri" panose="020F0502020204030204" pitchFamily="34" charset="0"/>
                <a:cs typeface="Calibri" panose="020F0502020204030204" pitchFamily="34" charset="0"/>
              </a:rPr>
              <a:t>Electrical Bulk Materials</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KPO-00-ELT-SPC-00044</a:t>
            </a:r>
            <a:r>
              <a:rPr lang="en-GB" sz="1200" dirty="0">
                <a:latin typeface="Calibri" panose="020F0502020204030204" pitchFamily="34" charset="0"/>
                <a:cs typeface="Calibri" panose="020F0502020204030204" pitchFamily="34" charset="0"/>
              </a:rPr>
              <a:t> – </a:t>
            </a:r>
            <a:r>
              <a:rPr lang="en-US" sz="1200" dirty="0">
                <a:latin typeface="Calibri" panose="020F0502020204030204" pitchFamily="34" charset="0"/>
                <a:cs typeface="Calibri" panose="020F0502020204030204" pitchFamily="34" charset="0"/>
              </a:rPr>
              <a:t>Lighting and small power philosophy</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endParaRPr lang="ru-RU"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CF3EAC8-29DD-4186-95A0-3CDDF056A92A}"/>
              </a:ext>
            </a:extLst>
          </p:cNvPr>
          <p:cNvSpPr txBox="1"/>
          <p:nvPr/>
        </p:nvSpPr>
        <p:spPr>
          <a:xfrm>
            <a:off x="6522406" y="1561769"/>
            <a:ext cx="4433456" cy="3000821"/>
          </a:xfrm>
          <a:prstGeom prst="rect">
            <a:avLst/>
          </a:prstGeom>
          <a:noFill/>
        </p:spPr>
        <p:txBody>
          <a:bodyPr wrap="square" rtlCol="0">
            <a:spAutoFit/>
          </a:bodyPr>
          <a:lstStyle/>
          <a:p>
            <a:pPr marL="285750" indent="-285750">
              <a:spcBef>
                <a:spcPts val="600"/>
              </a:spcBef>
              <a:spcAft>
                <a:spcPts val="600"/>
              </a:spcAft>
              <a:buClr>
                <a:srgbClr val="FFC000"/>
              </a:buClr>
              <a:buFont typeface="Wingdings" panose="05000000000000000000" pitchFamily="2" charset="2"/>
              <a:buChar char="ü"/>
            </a:pPr>
            <a:r>
              <a:rPr lang="ru-RU" sz="1200" dirty="0">
                <a:solidFill>
                  <a:schemeClr val="accent3"/>
                </a:solidFill>
                <a:latin typeface="Calibri" panose="020F0502020204030204" pitchFamily="34" charset="0"/>
                <a:cs typeface="Calibri" panose="020F0502020204030204" pitchFamily="34" charset="0"/>
              </a:rPr>
              <a:t>ГОСТ 31996-2012 – Кабели силовые с пластмассовой изоляцией на номинальное напряжение 0,66</a:t>
            </a:r>
            <a:r>
              <a:rPr lang="en-US" sz="1200" dirty="0">
                <a:solidFill>
                  <a:schemeClr val="accent3"/>
                </a:solidFill>
                <a:latin typeface="Calibri" panose="020F0502020204030204" pitchFamily="34" charset="0"/>
                <a:cs typeface="Calibri" panose="020F0502020204030204" pitchFamily="34" charset="0"/>
              </a:rPr>
              <a:t>; 1 </a:t>
            </a:r>
            <a:r>
              <a:rPr lang="ru-RU" sz="1200" dirty="0">
                <a:solidFill>
                  <a:schemeClr val="accent3"/>
                </a:solidFill>
                <a:latin typeface="Calibri" panose="020F0502020204030204" pitchFamily="34" charset="0"/>
                <a:cs typeface="Calibri" panose="020F0502020204030204" pitchFamily="34" charset="0"/>
              </a:rPr>
              <a:t>и </a:t>
            </a:r>
            <a:r>
              <a:rPr lang="en-US" sz="1200" dirty="0">
                <a:solidFill>
                  <a:schemeClr val="accent3"/>
                </a:solidFill>
                <a:latin typeface="Calibri" panose="020F0502020204030204" pitchFamily="34" charset="0"/>
                <a:cs typeface="Calibri" panose="020F0502020204030204" pitchFamily="34" charset="0"/>
              </a:rPr>
              <a:t>3</a:t>
            </a:r>
            <a:r>
              <a:rPr lang="ru-RU" sz="1200" dirty="0">
                <a:solidFill>
                  <a:schemeClr val="accent3"/>
                </a:solidFill>
                <a:latin typeface="Calibri" panose="020F0502020204030204" pitchFamily="34" charset="0"/>
                <a:cs typeface="Calibri" panose="020F0502020204030204" pitchFamily="34" charset="0"/>
              </a:rPr>
              <a:t> </a:t>
            </a:r>
            <a:r>
              <a:rPr lang="ru-RU" sz="1200" dirty="0" err="1">
                <a:solidFill>
                  <a:schemeClr val="accent3"/>
                </a:solidFill>
                <a:latin typeface="Calibri" panose="020F0502020204030204" pitchFamily="34" charset="0"/>
                <a:cs typeface="Calibri" panose="020F0502020204030204" pitchFamily="34" charset="0"/>
              </a:rPr>
              <a:t>кВ.</a:t>
            </a:r>
            <a:endParaRPr lang="ru-RU" sz="1200" dirty="0">
              <a:solidFill>
                <a:schemeClr val="accent3"/>
              </a:solidFill>
              <a:latin typeface="Calibri" panose="020F0502020204030204" pitchFamily="34" charset="0"/>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ru-RU" sz="1200" dirty="0">
                <a:latin typeface="Calibri" panose="020F0502020204030204" pitchFamily="34" charset="0"/>
                <a:cs typeface="Calibri" panose="020F0502020204030204" pitchFamily="34" charset="0"/>
              </a:rPr>
              <a:t>ГОСТ 60332-3-24 – Испытания электрических и оптических кабелей в условиях воздействия пламени.</a:t>
            </a:r>
            <a:endParaRPr lang="ru-RU" sz="1200" dirty="0">
              <a:solidFill>
                <a:schemeClr val="accent3"/>
              </a:solidFill>
              <a:highlight>
                <a:srgbClr val="FFFF00"/>
              </a:highlight>
              <a:latin typeface="Calibri" panose="020F0502020204030204" pitchFamily="34" charset="0"/>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ru-RU" sz="1200" dirty="0">
                <a:solidFill>
                  <a:schemeClr val="accent3"/>
                </a:solidFill>
                <a:latin typeface="Calibri" panose="020F0502020204030204" pitchFamily="34" charset="0"/>
                <a:cs typeface="Calibri" panose="020F0502020204030204" pitchFamily="34" charset="0"/>
              </a:rPr>
              <a:t>СТ РК 60502-1-2022 Кабели силовые с экструдированной изоляцией и кабельная арматура на номинальное напряжение от 1 до 30 </a:t>
            </a:r>
            <a:r>
              <a:rPr lang="ru-RU" sz="1200" dirty="0" err="1">
                <a:solidFill>
                  <a:schemeClr val="accent3"/>
                </a:solidFill>
                <a:latin typeface="Calibri" panose="020F0502020204030204" pitchFamily="34" charset="0"/>
                <a:cs typeface="Calibri" panose="020F0502020204030204" pitchFamily="34" charset="0"/>
              </a:rPr>
              <a:t>кВ.</a:t>
            </a:r>
            <a:endParaRPr lang="ru-RU" sz="1200" dirty="0">
              <a:solidFill>
                <a:schemeClr val="accent3"/>
              </a:solidFill>
              <a:latin typeface="Calibri" panose="020F0502020204030204" pitchFamily="34" charset="0"/>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ru-RU" sz="1200" dirty="0">
                <a:solidFill>
                  <a:schemeClr val="accent3"/>
                </a:solidFill>
                <a:latin typeface="Calibri" panose="020F0502020204030204" pitchFamily="34" charset="0"/>
                <a:cs typeface="Calibri" panose="020F0502020204030204" pitchFamily="34" charset="0"/>
              </a:rPr>
              <a:t>ГОСТ 11677-85 Трансформаторы силовые общие технические условия.</a:t>
            </a:r>
          </a:p>
          <a:p>
            <a:pPr marL="285750" indent="-285750">
              <a:spcAft>
                <a:spcPts val="600"/>
              </a:spcAft>
              <a:buClr>
                <a:srgbClr val="FFC000"/>
              </a:buClr>
              <a:buFont typeface="Wingdings" panose="05000000000000000000" pitchFamily="2" charset="2"/>
              <a:buChar char="ü"/>
            </a:pPr>
            <a:r>
              <a:rPr lang="ru-RU" sz="1200" dirty="0">
                <a:solidFill>
                  <a:schemeClr val="accent3"/>
                </a:solidFill>
                <a:latin typeface="Calibri" panose="020F0502020204030204" pitchFamily="34" charset="0"/>
                <a:cs typeface="Calibri" panose="020F0502020204030204" pitchFamily="34" charset="0"/>
              </a:rPr>
              <a:t>ГОСТ 20783-81 Кабельные лотки.</a:t>
            </a:r>
          </a:p>
          <a:p>
            <a:pPr marL="285750" indent="-285750">
              <a:spcAft>
                <a:spcPts val="600"/>
              </a:spcAft>
              <a:buClr>
                <a:srgbClr val="FFC000"/>
              </a:buClr>
              <a:buFont typeface="Wingdings" panose="05000000000000000000" pitchFamily="2" charset="2"/>
              <a:buChar char="ü"/>
            </a:pPr>
            <a:r>
              <a:rPr lang="ru-RU" sz="1200" dirty="0">
                <a:solidFill>
                  <a:schemeClr val="accent3"/>
                </a:solidFill>
                <a:latin typeface="Calibri" panose="020F0502020204030204" pitchFamily="34" charset="0"/>
                <a:cs typeface="Calibri" panose="020F0502020204030204" pitchFamily="34" charset="0"/>
              </a:rPr>
              <a:t>СН РК 4.04-07-2019 Электротехнические устройства.</a:t>
            </a:r>
          </a:p>
          <a:p>
            <a:pPr marL="285750" indent="-285750">
              <a:buClr>
                <a:srgbClr val="FFC000"/>
              </a:buClr>
              <a:buFont typeface="Wingdings" panose="05000000000000000000" pitchFamily="2" charset="2"/>
              <a:buChar char="ü"/>
            </a:pPr>
            <a:endParaRPr lang="ru-RU" sz="1200" dirty="0">
              <a:solidFill>
                <a:schemeClr val="accent3"/>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F4831AB-6E1F-44B7-BF20-1BE5FDB26081}"/>
              </a:ext>
            </a:extLst>
          </p:cNvPr>
          <p:cNvSpPr txBox="1"/>
          <p:nvPr/>
        </p:nvSpPr>
        <p:spPr>
          <a:xfrm>
            <a:off x="6522406" y="1143389"/>
            <a:ext cx="4433456" cy="307777"/>
          </a:xfrm>
          <a:prstGeom prst="rect">
            <a:avLst/>
          </a:prstGeom>
          <a:solidFill>
            <a:schemeClr val="accent2"/>
          </a:solidFill>
        </p:spPr>
        <p:txBody>
          <a:bodyPr wrap="square" rtlCol="0">
            <a:spAutoFit/>
          </a:bodyPr>
          <a:lstStyle/>
          <a:p>
            <a:pPr algn="ctr"/>
            <a:r>
              <a:rPr lang="ru-RU" sz="1400" b="1" dirty="0">
                <a:latin typeface="Calibri" panose="020F0502020204030204" pitchFamily="34" charset="0"/>
                <a:cs typeface="Calibri" panose="020F0502020204030204" pitchFamily="34" charset="0"/>
              </a:rPr>
              <a:t>ТРЕБОВАНИЯ РК</a:t>
            </a:r>
          </a:p>
        </p:txBody>
      </p:sp>
      <p:sp>
        <p:nvSpPr>
          <p:cNvPr id="17" name="TextBox 16">
            <a:extLst>
              <a:ext uri="{FF2B5EF4-FFF2-40B4-BE49-F238E27FC236}">
                <a16:creationId xmlns:a16="http://schemas.microsoft.com/office/drawing/2014/main" id="{1BA3758B-062F-494F-86D3-AEF6B5FCF615}"/>
              </a:ext>
            </a:extLst>
          </p:cNvPr>
          <p:cNvSpPr txBox="1"/>
          <p:nvPr/>
        </p:nvSpPr>
        <p:spPr>
          <a:xfrm>
            <a:off x="3633291" y="4732785"/>
            <a:ext cx="4433456" cy="307777"/>
          </a:xfrm>
          <a:prstGeom prst="rect">
            <a:avLst/>
          </a:prstGeom>
          <a:solidFill>
            <a:schemeClr val="accent1"/>
          </a:solidFill>
        </p:spPr>
        <p:txBody>
          <a:bodyPr wrap="square" rtlCol="0">
            <a:spAutoFit/>
          </a:bodyPr>
          <a:lstStyle/>
          <a:p>
            <a:pPr algn="ctr"/>
            <a:r>
              <a:rPr lang="en-US" sz="1400" b="1" dirty="0">
                <a:solidFill>
                  <a:schemeClr val="bg1"/>
                </a:solidFill>
                <a:latin typeface="Calibri" panose="020F0502020204030204" pitchFamily="34" charset="0"/>
                <a:cs typeface="Calibri" panose="020F0502020204030204" pitchFamily="34" charset="0"/>
              </a:rPr>
              <a:t>Documentation and Certificates</a:t>
            </a:r>
            <a:endParaRPr lang="ru-RU" sz="1400" b="1" dirty="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1BFA6A6-6CD0-411D-B876-17CC7576E55B}"/>
              </a:ext>
            </a:extLst>
          </p:cNvPr>
          <p:cNvSpPr txBox="1"/>
          <p:nvPr/>
        </p:nvSpPr>
        <p:spPr>
          <a:xfrm>
            <a:off x="3171217" y="5100154"/>
            <a:ext cx="5418305" cy="1200329"/>
          </a:xfrm>
          <a:prstGeom prst="rect">
            <a:avLst/>
          </a:prstGeom>
          <a:noFill/>
        </p:spPr>
        <p:txBody>
          <a:bodyPr wrap="square" rtlCol="0">
            <a:spAutoFit/>
          </a:bodyPr>
          <a:lstStyle/>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Data sheets</a:t>
            </a:r>
            <a:endParaRPr lang="ru-RU" sz="1200" dirty="0">
              <a:solidFill>
                <a:schemeClr val="accent3"/>
              </a:solidFill>
              <a:latin typeface="Calibri" panose="020F0502020204030204" pitchFamily="34" charset="0"/>
              <a:cs typeface="Calibri" panose="020F0502020204030204" pitchFamily="34" charset="0"/>
            </a:endParaRP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Certificate of Origin</a:t>
            </a:r>
            <a:endParaRPr lang="ru-RU" sz="1200" dirty="0">
              <a:solidFill>
                <a:schemeClr val="accent3"/>
              </a:solidFill>
              <a:latin typeface="Calibri" panose="020F0502020204030204" pitchFamily="34" charset="0"/>
              <a:cs typeface="Calibri" panose="020F0502020204030204" pitchFamily="34" charset="0"/>
            </a:endParaRP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Electrical Test certificate for cables and DBs</a:t>
            </a:r>
            <a:r>
              <a:rPr lang="ru-RU" sz="1200" dirty="0">
                <a:solidFill>
                  <a:schemeClr val="accent3"/>
                </a:solidFill>
                <a:latin typeface="Calibri" panose="020F0502020204030204" pitchFamily="34" charset="0"/>
                <a:cs typeface="Calibri" panose="020F0502020204030204" pitchFamily="34" charset="0"/>
              </a:rPr>
              <a:t>.</a:t>
            </a: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General Arrangement for JB and DBs</a:t>
            </a:r>
            <a:endParaRPr lang="ru-RU" sz="1200" dirty="0">
              <a:solidFill>
                <a:schemeClr val="accent3"/>
              </a:solidFill>
              <a:latin typeface="Calibri" panose="020F0502020204030204" pitchFamily="34" charset="0"/>
              <a:cs typeface="Calibri" panose="020F0502020204030204" pitchFamily="34" charset="0"/>
            </a:endParaRP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CT KZ certificate</a:t>
            </a:r>
            <a:r>
              <a:rPr lang="ru-RU" sz="1200" dirty="0">
                <a:solidFill>
                  <a:schemeClr val="accent3"/>
                </a:solidFill>
                <a:latin typeface="Calibri" panose="020F0502020204030204" pitchFamily="34" charset="0"/>
                <a:cs typeface="Calibri" panose="020F0502020204030204" pitchFamily="34" charset="0"/>
              </a:rPr>
              <a:t>.</a:t>
            </a: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Equipment passport for DB</a:t>
            </a:r>
            <a:r>
              <a:rPr lang="ru-RU" sz="1200" dirty="0">
                <a:solidFill>
                  <a:schemeClr val="accent3"/>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71273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1FDE89C-1826-7566-46C1-CCDA6D42813C}"/>
              </a:ext>
            </a:extLst>
          </p:cNvPr>
          <p:cNvSpPr txBox="1">
            <a:spLocks/>
          </p:cNvSpPr>
          <p:nvPr/>
        </p:nvSpPr>
        <p:spPr>
          <a:xfrm>
            <a:off x="2166270" y="2925118"/>
            <a:ext cx="5930164" cy="2898633"/>
          </a:xfrm>
          <a:prstGeom prst="rect">
            <a:avLst/>
          </a:prstGeom>
          <a:noFill/>
        </p:spPr>
        <p:txBody>
          <a:bodyPr vert="horz" lIns="74295" tIns="37148" rIns="74295" bIns="37148"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 of IMB Center's activities</a:t>
            </a:r>
          </a:p>
          <a:p>
            <a:pPr marL="0" marR="0" lvl="0" indent="0" algn="ctr" defTabSz="457212" rtl="0" eaLnBrk="1" fontAlgn="auto" latinLnBrk="0" hangingPunct="1">
              <a:lnSpc>
                <a:spcPct val="100000"/>
              </a:lnSpc>
              <a:spcBef>
                <a:spcPts val="366"/>
              </a:spcBef>
              <a:spcAft>
                <a:spcPts val="366"/>
              </a:spcAft>
              <a:buClrTx/>
              <a:buSzTx/>
              <a:buFontTx/>
              <a:buNone/>
              <a:tabLst/>
              <a:defRPr/>
            </a:pPr>
            <a:endParaRPr lang="en-US" sz="2800" b="1" cap="all" dirty="0">
              <a:solidFill>
                <a:prstClr val="white"/>
              </a:solidFill>
              <a:latin typeface="Arial" panose="020B0604020202020204" pitchFamily="34" charset="0"/>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KPO TECHNICAL WEBINAR electrical EQUIPMENT AND MATERIALS</a:t>
            </a:r>
            <a:endParaRPr kumimoji="0" lang="kk-KZ" sz="28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0412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r>
              <a:rPr lang="en-US" sz="2800" b="1">
                <a:solidFill>
                  <a:schemeClr val="bg1"/>
                </a:solidFill>
                <a:latin typeface="Arial" panose="020B0604020202020204" pitchFamily="34" charset="0"/>
                <a:cs typeface="Arial" panose="020B0604020202020204" pitchFamily="34" charset="0"/>
              </a:rPr>
              <a:t>SCOPE OF ACTIVITIES </a:t>
            </a:r>
            <a:endParaRPr lang="en-US"/>
          </a:p>
        </p:txBody>
      </p:sp>
      <p:sp>
        <p:nvSpPr>
          <p:cNvPr id="7" name="Arrow: Pentagon 6">
            <a:extLst>
              <a:ext uri="{FF2B5EF4-FFF2-40B4-BE49-F238E27FC236}">
                <a16:creationId xmlns:a16="http://schemas.microsoft.com/office/drawing/2014/main" id="{F7EED270-47D2-1011-BE59-9584575C79EF}"/>
              </a:ext>
            </a:extLst>
          </p:cNvPr>
          <p:cNvSpPr/>
          <p:nvPr/>
        </p:nvSpPr>
        <p:spPr>
          <a:xfrm rot="10800000">
            <a:off x="6592404" y="1368039"/>
            <a:ext cx="4703767" cy="3592947"/>
          </a:xfrm>
          <a:prstGeom prst="homePlate">
            <a:avLst>
              <a:gd name="adj" fmla="val 6579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Pentagon 8">
            <a:extLst>
              <a:ext uri="{FF2B5EF4-FFF2-40B4-BE49-F238E27FC236}">
                <a16:creationId xmlns:a16="http://schemas.microsoft.com/office/drawing/2014/main" id="{1B4607D7-78D8-8C18-FAFA-1D8E58F30983}"/>
              </a:ext>
            </a:extLst>
          </p:cNvPr>
          <p:cNvSpPr/>
          <p:nvPr/>
        </p:nvSpPr>
        <p:spPr>
          <a:xfrm>
            <a:off x="609601" y="1371004"/>
            <a:ext cx="4962648" cy="3592946"/>
          </a:xfrm>
          <a:prstGeom prst="homePlate">
            <a:avLst>
              <a:gd name="adj" fmla="val 6186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Pentagon 31">
            <a:extLst>
              <a:ext uri="{FF2B5EF4-FFF2-40B4-BE49-F238E27FC236}">
                <a16:creationId xmlns:a16="http://schemas.microsoft.com/office/drawing/2014/main" id="{BCD72046-00D2-5378-5621-2413A04C59C2}"/>
              </a:ext>
            </a:extLst>
          </p:cNvPr>
          <p:cNvSpPr/>
          <p:nvPr/>
        </p:nvSpPr>
        <p:spPr>
          <a:xfrm rot="16200000">
            <a:off x="4630577" y="2669489"/>
            <a:ext cx="3089346" cy="4549777"/>
          </a:xfrm>
          <a:prstGeom prst="homePlate">
            <a:avLst>
              <a:gd name="adj" fmla="val 5972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8">
            <a:extLst>
              <a:ext uri="{FF2B5EF4-FFF2-40B4-BE49-F238E27FC236}">
                <a16:creationId xmlns:a16="http://schemas.microsoft.com/office/drawing/2014/main" id="{C476E210-13E8-2ECE-445D-E2A853CEE4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8438" y="1911422"/>
            <a:ext cx="1032317" cy="100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2FD588FF-0DA8-6F7E-C52D-9D81BC488AF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5977" y="3731963"/>
            <a:ext cx="1116000" cy="7435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38657AF-2828-B45B-58E2-338380C4B5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4978" y="3816571"/>
            <a:ext cx="933122" cy="714080"/>
          </a:xfrm>
          <a:prstGeom prst="rect">
            <a:avLst/>
          </a:prstGeom>
        </p:spPr>
      </p:pic>
      <p:pic>
        <p:nvPicPr>
          <p:cNvPr id="37" name="Picture 36">
            <a:extLst>
              <a:ext uri="{FF2B5EF4-FFF2-40B4-BE49-F238E27FC236}">
                <a16:creationId xmlns:a16="http://schemas.microsoft.com/office/drawing/2014/main" id="{1F312CD4-A7C5-6009-033D-635E7B67ED1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8489" y="3662021"/>
            <a:ext cx="864000" cy="8640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0014353C-A1CA-8717-CDFB-D82A86565817}"/>
              </a:ext>
            </a:extLst>
          </p:cNvPr>
          <p:cNvGrpSpPr/>
          <p:nvPr/>
        </p:nvGrpSpPr>
        <p:grpSpPr>
          <a:xfrm>
            <a:off x="3870294" y="1429528"/>
            <a:ext cx="4579844" cy="3278503"/>
            <a:chOff x="3788323" y="1736637"/>
            <a:chExt cx="4579844" cy="3278503"/>
          </a:xfrm>
        </p:grpSpPr>
        <p:sp>
          <p:nvSpPr>
            <p:cNvPr id="39" name="Flowchart: Process 38">
              <a:extLst>
                <a:ext uri="{FF2B5EF4-FFF2-40B4-BE49-F238E27FC236}">
                  <a16:creationId xmlns:a16="http://schemas.microsoft.com/office/drawing/2014/main" id="{AF165CD2-9043-A5E2-8144-0182C13E14E2}"/>
                </a:ext>
              </a:extLst>
            </p:cNvPr>
            <p:cNvSpPr/>
            <p:nvPr/>
          </p:nvSpPr>
          <p:spPr>
            <a:xfrm>
              <a:off x="3818387" y="1741074"/>
              <a:ext cx="215551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lowchart: Process 39">
              <a:extLst>
                <a:ext uri="{FF2B5EF4-FFF2-40B4-BE49-F238E27FC236}">
                  <a16:creationId xmlns:a16="http://schemas.microsoft.com/office/drawing/2014/main" id="{1A45EC8D-BAF6-9662-3440-764E7C8385C4}"/>
                </a:ext>
              </a:extLst>
            </p:cNvPr>
            <p:cNvSpPr/>
            <p:nvPr/>
          </p:nvSpPr>
          <p:spPr>
            <a:xfrm>
              <a:off x="6218101" y="1741074"/>
              <a:ext cx="215006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lowchart: Process 40">
              <a:extLst>
                <a:ext uri="{FF2B5EF4-FFF2-40B4-BE49-F238E27FC236}">
                  <a16:creationId xmlns:a16="http://schemas.microsoft.com/office/drawing/2014/main" id="{4BC167A5-2774-F5FC-1A8A-526AE6391B92}"/>
                </a:ext>
              </a:extLst>
            </p:cNvPr>
            <p:cNvSpPr/>
            <p:nvPr/>
          </p:nvSpPr>
          <p:spPr>
            <a:xfrm>
              <a:off x="3818388" y="3474586"/>
              <a:ext cx="2155513"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lowchart: Process 41">
              <a:extLst>
                <a:ext uri="{FF2B5EF4-FFF2-40B4-BE49-F238E27FC236}">
                  <a16:creationId xmlns:a16="http://schemas.microsoft.com/office/drawing/2014/main" id="{F65EA33B-D5E9-849A-653B-F14BF7AF9241}"/>
                </a:ext>
              </a:extLst>
            </p:cNvPr>
            <p:cNvSpPr/>
            <p:nvPr/>
          </p:nvSpPr>
          <p:spPr>
            <a:xfrm>
              <a:off x="6218101" y="3474586"/>
              <a:ext cx="2150064"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a:extLst>
                <a:ext uri="{FF2B5EF4-FFF2-40B4-BE49-F238E27FC236}">
                  <a16:creationId xmlns:a16="http://schemas.microsoft.com/office/drawing/2014/main" id="{3656D708-B47B-DBC2-C935-2C99BECD73B5}"/>
                </a:ext>
              </a:extLst>
            </p:cNvPr>
            <p:cNvSpPr>
              <a:spLocks noChangeAspect="1"/>
            </p:cNvSpPr>
            <p:nvPr/>
          </p:nvSpPr>
          <p:spPr>
            <a:xfrm>
              <a:off x="4972487" y="2301480"/>
              <a:ext cx="2247025" cy="2163868"/>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97D80756-F89C-C206-B397-380E1671FC08}"/>
                </a:ext>
              </a:extLst>
            </p:cNvPr>
            <p:cNvSpPr txBox="1"/>
            <p:nvPr/>
          </p:nvSpPr>
          <p:spPr>
            <a:xfrm>
              <a:off x="3804715" y="1736637"/>
              <a:ext cx="2050495" cy="461665"/>
            </a:xfrm>
            <a:prstGeom prst="rect">
              <a:avLst/>
            </a:prstGeom>
            <a:noFill/>
          </p:spPr>
          <p:txBody>
            <a:bodyPr wrap="square">
              <a:spAutoFit/>
            </a:bodyPr>
            <a:lstStyle/>
            <a:p>
              <a:pPr lvl="0"/>
              <a:r>
                <a:rPr lang="en-US" sz="1200" b="1" dirty="0">
                  <a:ln w="0">
                    <a:noFill/>
                  </a:ln>
                  <a:latin typeface="Arial" panose="020B0604020202020204" pitchFamily="34" charset="0"/>
                  <a:cs typeface="Arial" panose="020B0604020202020204" pitchFamily="34" charset="0"/>
                </a:rPr>
                <a:t>DATA PROCESSING &amp; CONSOLIDATION</a:t>
              </a:r>
              <a:endParaRPr lang="en-US" sz="1200" b="1" dirty="0">
                <a:ln w="0">
                  <a:noFill/>
                </a:ln>
              </a:endParaRPr>
            </a:p>
          </p:txBody>
        </p:sp>
        <p:sp>
          <p:nvSpPr>
            <p:cNvPr id="45" name="TextBox 44">
              <a:extLst>
                <a:ext uri="{FF2B5EF4-FFF2-40B4-BE49-F238E27FC236}">
                  <a16:creationId xmlns:a16="http://schemas.microsoft.com/office/drawing/2014/main" id="{5544E46E-6F02-8000-8974-77D005CA3473}"/>
                </a:ext>
              </a:extLst>
            </p:cNvPr>
            <p:cNvSpPr txBox="1"/>
            <p:nvPr/>
          </p:nvSpPr>
          <p:spPr>
            <a:xfrm>
              <a:off x="6395693" y="1759100"/>
              <a:ext cx="1972472" cy="276999"/>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algn="r"/>
              <a:r>
                <a:rPr lang="en-US" sz="1200" cap="none" dirty="0">
                  <a:solidFill>
                    <a:schemeClr val="tx1"/>
                  </a:solidFill>
                </a:rPr>
                <a:t>ADVOCACY ISSUES</a:t>
              </a:r>
            </a:p>
          </p:txBody>
        </p:sp>
        <p:sp>
          <p:nvSpPr>
            <p:cNvPr id="46" name="TextBox 45">
              <a:extLst>
                <a:ext uri="{FF2B5EF4-FFF2-40B4-BE49-F238E27FC236}">
                  <a16:creationId xmlns:a16="http://schemas.microsoft.com/office/drawing/2014/main" id="{2A2CE176-73C5-BE6B-A2D6-FA026DA8BFB8}"/>
                </a:ext>
              </a:extLst>
            </p:cNvPr>
            <p:cNvSpPr txBox="1"/>
            <p:nvPr/>
          </p:nvSpPr>
          <p:spPr>
            <a:xfrm>
              <a:off x="6253299" y="4368809"/>
              <a:ext cx="2114868" cy="646331"/>
            </a:xfrm>
            <a:prstGeom prst="rect">
              <a:avLst/>
            </a:prstGeom>
            <a:noFill/>
          </p:spPr>
          <p:txBody>
            <a:bodyPr wrap="square">
              <a:spAutoFit/>
            </a:bodyPr>
            <a:lstStyle>
              <a:defPPr>
                <a:defRPr lang="ru-RU"/>
              </a:defPPr>
              <a:lvl1pPr lvl="0" algn="r">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r>
                <a:rPr lang="en-US" sz="1200" cap="none" dirty="0">
                  <a:solidFill>
                    <a:schemeClr val="tx1"/>
                  </a:solidFill>
                </a:rPr>
                <a:t>LOCALIZATION</a:t>
              </a:r>
              <a:br>
                <a:rPr lang="en-US" sz="1200" cap="none" dirty="0">
                  <a:solidFill>
                    <a:schemeClr val="tx1"/>
                  </a:solidFill>
                </a:rPr>
              </a:br>
              <a:r>
                <a:rPr lang="en-US" sz="1200" cap="none" dirty="0">
                  <a:solidFill>
                    <a:schemeClr val="tx1"/>
                  </a:solidFill>
                </a:rPr>
                <a:t>&amp; TECHNOLOGY TRANSFER</a:t>
              </a:r>
            </a:p>
          </p:txBody>
        </p:sp>
        <p:sp>
          <p:nvSpPr>
            <p:cNvPr id="47" name="TextBox 46">
              <a:extLst>
                <a:ext uri="{FF2B5EF4-FFF2-40B4-BE49-F238E27FC236}">
                  <a16:creationId xmlns:a16="http://schemas.microsoft.com/office/drawing/2014/main" id="{AFF15C3F-4408-46CC-26CB-D6119F747473}"/>
                </a:ext>
              </a:extLst>
            </p:cNvPr>
            <p:cNvSpPr txBox="1"/>
            <p:nvPr/>
          </p:nvSpPr>
          <p:spPr>
            <a:xfrm>
              <a:off x="3788323" y="4329036"/>
              <a:ext cx="1990872" cy="646331"/>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r>
                <a:rPr lang="en-US" sz="1200" cap="none" dirty="0">
                  <a:solidFill>
                    <a:schemeClr val="tx1"/>
                  </a:solidFill>
                </a:rPr>
                <a:t>LOCAL MARKET ANALYSIS &amp; CAPACITY DEVELOPMENT</a:t>
              </a:r>
            </a:p>
          </p:txBody>
        </p:sp>
        <p:pic>
          <p:nvPicPr>
            <p:cNvPr id="48" name="Picture 47">
              <a:extLst>
                <a:ext uri="{FF2B5EF4-FFF2-40B4-BE49-F238E27FC236}">
                  <a16:creationId xmlns:a16="http://schemas.microsoft.com/office/drawing/2014/main" id="{8BF4BA88-0374-9D50-DF73-53DB2FD6A6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3091" y="2546919"/>
              <a:ext cx="540000" cy="540000"/>
            </a:xfrm>
            <a:prstGeom prst="rect">
              <a:avLst/>
            </a:prstGeom>
          </p:spPr>
        </p:pic>
        <p:pic>
          <p:nvPicPr>
            <p:cNvPr id="49" name="Picture 48">
              <a:extLst>
                <a:ext uri="{FF2B5EF4-FFF2-40B4-BE49-F238E27FC236}">
                  <a16:creationId xmlns:a16="http://schemas.microsoft.com/office/drawing/2014/main" id="{CD9D165E-8E63-91D2-DC4E-B8EF2FD02B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5006" y="2431403"/>
              <a:ext cx="540000" cy="540000"/>
            </a:xfrm>
            <a:prstGeom prst="rect">
              <a:avLst/>
            </a:prstGeom>
          </p:spPr>
        </p:pic>
        <p:pic>
          <p:nvPicPr>
            <p:cNvPr id="50" name="Picture 49">
              <a:extLst>
                <a:ext uri="{FF2B5EF4-FFF2-40B4-BE49-F238E27FC236}">
                  <a16:creationId xmlns:a16="http://schemas.microsoft.com/office/drawing/2014/main" id="{E6F97D62-CF80-F11A-8822-B4D555C356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1959" y="3620351"/>
              <a:ext cx="540000" cy="540000"/>
            </a:xfrm>
            <a:prstGeom prst="rect">
              <a:avLst/>
            </a:prstGeom>
          </p:spPr>
        </p:pic>
      </p:grpSp>
      <p:sp>
        <p:nvSpPr>
          <p:cNvPr id="54" name="Content Placeholder 1">
            <a:extLst>
              <a:ext uri="{FF2B5EF4-FFF2-40B4-BE49-F238E27FC236}">
                <a16:creationId xmlns:a16="http://schemas.microsoft.com/office/drawing/2014/main" id="{AF1CCA60-0856-79C5-71FD-5E63D61C3AF8}"/>
              </a:ext>
            </a:extLst>
          </p:cNvPr>
          <p:cNvSpPr txBox="1">
            <a:spLocks/>
          </p:cNvSpPr>
          <p:nvPr/>
        </p:nvSpPr>
        <p:spPr>
          <a:xfrm>
            <a:off x="441141" y="2038644"/>
            <a:ext cx="3228087" cy="1105431"/>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effectLst/>
                <a:uLnTx/>
                <a:uFillTx/>
                <a:latin typeface="Arial"/>
                <a:ea typeface="+mn-ea"/>
                <a:cs typeface="Arial"/>
              </a:rPr>
              <a:t>Major Operators</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ru-RU" sz="1400" b="0" i="0" u="none" strike="noStrike" kern="1200" cap="none" spc="0" normalizeH="0" baseline="0" noProof="0" dirty="0">
              <a:ln>
                <a:noFill/>
              </a:ln>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effectLst/>
                <a:uLnTx/>
                <a:uFillTx/>
                <a:latin typeface="Arial"/>
                <a:ea typeface="+mn-ea"/>
                <a:cs typeface="Arial"/>
              </a:rPr>
              <a:t>Consolidation of efforts provision of quantitative and technical data </a:t>
            </a:r>
          </a:p>
        </p:txBody>
      </p:sp>
      <p:sp>
        <p:nvSpPr>
          <p:cNvPr id="55" name="Content Placeholder 1">
            <a:extLst>
              <a:ext uri="{FF2B5EF4-FFF2-40B4-BE49-F238E27FC236}">
                <a16:creationId xmlns:a16="http://schemas.microsoft.com/office/drawing/2014/main" id="{25F8A377-1E77-BBB0-B4BF-5835CF68588A}"/>
              </a:ext>
            </a:extLst>
          </p:cNvPr>
          <p:cNvSpPr txBox="1">
            <a:spLocks/>
          </p:cNvSpPr>
          <p:nvPr/>
        </p:nvSpPr>
        <p:spPr>
          <a:xfrm>
            <a:off x="8357995" y="3022375"/>
            <a:ext cx="3234011" cy="854080"/>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0" cap="all" spc="0" normalizeH="0" baseline="0" noProof="0">
                <a:ln>
                  <a:noFill/>
                </a:ln>
                <a:effectLst/>
                <a:uLnTx/>
                <a:uFillTx/>
                <a:latin typeface="Arial" panose="020B0604020202020204" pitchFamily="34" charset="0"/>
                <a:ea typeface="+mn-ea"/>
                <a:cs typeface="Arial" panose="020B0604020202020204" pitchFamily="34" charset="0"/>
              </a:rPr>
              <a:t>Government</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en-US" sz="800" b="0" i="0" u="none" strike="noStrike" kern="1200" cap="all" spc="0" normalizeH="0" baseline="0" noProof="0">
              <a:ln>
                <a:noFill/>
              </a:ln>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effectLst/>
                <a:uLnTx/>
                <a:uFillTx/>
                <a:latin typeface="Arial"/>
                <a:ea typeface="+mn-ea"/>
                <a:cs typeface="Arial"/>
              </a:rPr>
              <a:t>Facilitation and stimulation</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effectLst/>
                <a:uLnTx/>
                <a:uFillTx/>
                <a:latin typeface="Arial"/>
                <a:ea typeface="+mn-ea"/>
                <a:cs typeface="Arial"/>
              </a:rPr>
              <a:t>Preferences </a:t>
            </a:r>
            <a:r>
              <a:rPr lang="en-US" sz="1200" cap="all">
                <a:latin typeface="Arial"/>
                <a:cs typeface="Arial"/>
              </a:rPr>
              <a:t>&amp;</a:t>
            </a:r>
            <a:r>
              <a:rPr kumimoji="0" lang="en-US" sz="1200" b="0" i="0" u="none" strike="noStrike" kern="1200" cap="all" spc="0" normalizeH="0" baseline="0" noProof="0">
                <a:ln>
                  <a:noFill/>
                </a:ln>
                <a:effectLst/>
                <a:uLnTx/>
                <a:uFillTx/>
                <a:latin typeface="Arial"/>
                <a:ea typeface="+mn-ea"/>
                <a:cs typeface="Arial"/>
              </a:rPr>
              <a:t> subsidies </a:t>
            </a:r>
          </a:p>
        </p:txBody>
      </p:sp>
      <p:sp>
        <p:nvSpPr>
          <p:cNvPr id="56" name="Content Placeholder 1">
            <a:extLst>
              <a:ext uri="{FF2B5EF4-FFF2-40B4-BE49-F238E27FC236}">
                <a16:creationId xmlns:a16="http://schemas.microsoft.com/office/drawing/2014/main" id="{0E014C5D-5096-73A7-0995-0A2278D8E693}"/>
              </a:ext>
            </a:extLst>
          </p:cNvPr>
          <p:cNvSpPr txBox="1">
            <a:spLocks/>
          </p:cNvSpPr>
          <p:nvPr/>
        </p:nvSpPr>
        <p:spPr>
          <a:xfrm>
            <a:off x="4531889" y="5481474"/>
            <a:ext cx="3391351" cy="828432"/>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effectLst/>
                <a:uLnTx/>
                <a:uFillTx/>
                <a:latin typeface="Arial"/>
                <a:ea typeface="+mn-ea"/>
                <a:cs typeface="Arial"/>
              </a:rPr>
              <a:t>Machine building industry</a:t>
            </a:r>
          </a:p>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endParaRPr kumimoji="0" lang="en-US" sz="800" b="1" i="0" u="none" strike="noStrike" kern="1200" cap="all" spc="0" normalizeH="0" baseline="0" noProof="0" dirty="0">
              <a:ln>
                <a:noFill/>
              </a:ln>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effectLst/>
                <a:uLnTx/>
                <a:uFillTx/>
                <a:latin typeface="Arial"/>
                <a:ea typeface="+mn-ea"/>
                <a:cs typeface="Arial"/>
              </a:rPr>
              <a:t>Capacity development, international standards, Technology transfer</a:t>
            </a:r>
          </a:p>
        </p:txBody>
      </p:sp>
      <p:pic>
        <p:nvPicPr>
          <p:cNvPr id="57" name="Picture 56">
            <a:extLst>
              <a:ext uri="{FF2B5EF4-FFF2-40B4-BE49-F238E27FC236}">
                <a16:creationId xmlns:a16="http://schemas.microsoft.com/office/drawing/2014/main" id="{EF00F7FE-A5B6-73C7-DEA3-04884C217EFD}"/>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5861166" y="5022330"/>
            <a:ext cx="413402" cy="364571"/>
          </a:xfrm>
          <a:prstGeom prst="rect">
            <a:avLst/>
          </a:prstGeom>
          <a:noFill/>
        </p:spPr>
      </p:pic>
      <p:pic>
        <p:nvPicPr>
          <p:cNvPr id="58" name="Picture 57">
            <a:extLst>
              <a:ext uri="{FF2B5EF4-FFF2-40B4-BE49-F238E27FC236}">
                <a16:creationId xmlns:a16="http://schemas.microsoft.com/office/drawing/2014/main" id="{8C11DAF3-EC41-2128-2AB0-DDB602D2D812}"/>
              </a:ext>
            </a:extLst>
          </p:cNvPr>
          <p:cNvPicPr>
            <a:picLocks noChangeAspect="1"/>
          </p:cNvPicPr>
          <p:nvPr/>
        </p:nvPicPr>
        <p:blipFill>
          <a:blip r:embed="rId12" cstate="screen">
            <a:duotone>
              <a:prstClr val="black"/>
              <a:schemeClr val="bg1">
                <a:tint val="45000"/>
                <a:satMod val="400000"/>
              </a:schemeClr>
            </a:duotone>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6381712" y="4964663"/>
            <a:ext cx="570110" cy="502770"/>
          </a:xfrm>
          <a:prstGeom prst="rect">
            <a:avLst/>
          </a:prstGeom>
          <a:noFill/>
        </p:spPr>
      </p:pic>
      <p:pic>
        <p:nvPicPr>
          <p:cNvPr id="59" name="Picture 58">
            <a:extLst>
              <a:ext uri="{FF2B5EF4-FFF2-40B4-BE49-F238E27FC236}">
                <a16:creationId xmlns:a16="http://schemas.microsoft.com/office/drawing/2014/main" id="{B23F4301-7291-890A-CCC8-8B853930E3D1}"/>
              </a:ext>
            </a:extLst>
          </p:cNvPr>
          <p:cNvPicPr>
            <a:picLocks noChangeAspect="1"/>
          </p:cNvPicPr>
          <p:nvPr/>
        </p:nvPicPr>
        <p:blipFill>
          <a:blip r:embed="rId14" cstate="screen">
            <a:biLevel thresh="25000"/>
            <a:extLst>
              <a:ext uri="{BEBA8EAE-BF5A-486C-A8C5-ECC9F3942E4B}">
                <a14:imgProps xmlns:a14="http://schemas.microsoft.com/office/drawing/2010/main">
                  <a14:imgLayer r:embed="rId15">
                    <a14:imgEffect>
                      <a14:colorTemperature colorTemp="15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7006475" y="5015980"/>
            <a:ext cx="473462" cy="417539"/>
          </a:xfrm>
          <a:prstGeom prst="rect">
            <a:avLst/>
          </a:prstGeom>
          <a:noFill/>
        </p:spPr>
      </p:pic>
      <p:pic>
        <p:nvPicPr>
          <p:cNvPr id="60" name="Picture 59">
            <a:extLst>
              <a:ext uri="{FF2B5EF4-FFF2-40B4-BE49-F238E27FC236}">
                <a16:creationId xmlns:a16="http://schemas.microsoft.com/office/drawing/2014/main" id="{9895B872-9ECE-E32E-590F-269545507CC4}"/>
              </a:ext>
            </a:extLst>
          </p:cNvPr>
          <p:cNvPicPr>
            <a:picLocks noChangeAspect="1"/>
          </p:cNvPicPr>
          <p:nvPr/>
        </p:nvPicPr>
        <p:blipFill>
          <a:blip r:embed="rId16" cstate="screen">
            <a:biLevel thresh="25000"/>
            <a:extLst>
              <a:ext uri="{28A0092B-C50C-407E-A947-70E740481C1C}">
                <a14:useLocalDpi xmlns:a14="http://schemas.microsoft.com/office/drawing/2010/main"/>
              </a:ext>
            </a:extLst>
          </a:blip>
          <a:stretch>
            <a:fillRect/>
          </a:stretch>
        </p:blipFill>
        <p:spPr>
          <a:xfrm>
            <a:off x="5496056" y="5049167"/>
            <a:ext cx="268573" cy="364571"/>
          </a:xfrm>
          <a:prstGeom prst="rect">
            <a:avLst/>
          </a:prstGeom>
          <a:noFill/>
        </p:spPr>
      </p:pic>
      <p:pic>
        <p:nvPicPr>
          <p:cNvPr id="61" name="Picture 60">
            <a:extLst>
              <a:ext uri="{FF2B5EF4-FFF2-40B4-BE49-F238E27FC236}">
                <a16:creationId xmlns:a16="http://schemas.microsoft.com/office/drawing/2014/main" id="{EABB360B-0C48-4692-6712-C1277892A539}"/>
              </a:ext>
            </a:extLst>
          </p:cNvPr>
          <p:cNvPicPr>
            <a:picLocks noChangeAspect="1"/>
          </p:cNvPicPr>
          <p:nvPr/>
        </p:nvPicPr>
        <p:blipFill>
          <a:blip r:embed="rId17" cstate="screen">
            <a:biLevel thresh="25000"/>
            <a:extLst>
              <a:ext uri="{28A0092B-C50C-407E-A947-70E740481C1C}">
                <a14:useLocalDpi xmlns:a14="http://schemas.microsoft.com/office/drawing/2010/main"/>
              </a:ext>
            </a:extLst>
          </a:blip>
          <a:stretch>
            <a:fillRect/>
          </a:stretch>
        </p:blipFill>
        <p:spPr>
          <a:xfrm>
            <a:off x="4962199" y="5024682"/>
            <a:ext cx="478812" cy="422256"/>
          </a:xfrm>
          <a:prstGeom prst="rect">
            <a:avLst/>
          </a:prstGeom>
          <a:noFill/>
        </p:spPr>
      </p:pic>
      <p:pic>
        <p:nvPicPr>
          <p:cNvPr id="62" name="Picture 2">
            <a:extLst>
              <a:ext uri="{FF2B5EF4-FFF2-40B4-BE49-F238E27FC236}">
                <a16:creationId xmlns:a16="http://schemas.microsoft.com/office/drawing/2014/main" id="{5ABF2D99-EFDB-6FCF-D859-64AA412511DC}"/>
              </a:ext>
            </a:extLst>
          </p:cNvPr>
          <p:cNvPicPr>
            <a:picLocks noChangeAspect="1" noChangeArrowheads="1"/>
          </p:cNvPicPr>
          <p:nvPr/>
        </p:nvPicPr>
        <p:blipFill>
          <a:blip r:embed="rId18" cstate="screen">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12150" y="2796103"/>
            <a:ext cx="1931644" cy="55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818178-9123-568E-8A81-2E9B4A5A9BD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239591" y="3361910"/>
            <a:ext cx="492343" cy="492343"/>
          </a:xfrm>
          <a:prstGeom prst="rect">
            <a:avLst/>
          </a:prstGeom>
        </p:spPr>
      </p:pic>
    </p:spTree>
    <p:extLst>
      <p:ext uri="{BB962C8B-B14F-4D97-AF65-F5344CB8AC3E}">
        <p14:creationId xmlns:p14="http://schemas.microsoft.com/office/powerpoint/2010/main" val="4170879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WEBINAR RULES</a:t>
            </a:r>
          </a:p>
        </p:txBody>
      </p:sp>
      <p:sp>
        <p:nvSpPr>
          <p:cNvPr id="18" name="Rectangle 11">
            <a:extLst>
              <a:ext uri="{FF2B5EF4-FFF2-40B4-BE49-F238E27FC236}">
                <a16:creationId xmlns:a16="http://schemas.microsoft.com/office/drawing/2014/main" id="{1B9CBFC8-5B8E-4D01-B0C7-B9C3D121A499}"/>
              </a:ext>
            </a:extLst>
          </p:cNvPr>
          <p:cNvSpPr>
            <a:spLocks noChangeArrowheads="1"/>
          </p:cNvSpPr>
          <p:nvPr/>
        </p:nvSpPr>
        <p:spPr bwMode="auto">
          <a:xfrm>
            <a:off x="766733" y="1289396"/>
            <a:ext cx="10672953" cy="4760278"/>
          </a:xfrm>
          <a:prstGeom prst="rect">
            <a:avLst/>
          </a:prstGeom>
          <a:noFill/>
          <a:ln>
            <a:noFill/>
          </a:ln>
          <a:effectLst/>
        </p:spPr>
        <p:txBody>
          <a:bodyPr wrap="square">
            <a:spAutoFit/>
          </a:bodyPr>
          <a:lstStyle/>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We will have a Facilitator to manage this event</a:t>
            </a:r>
            <a:endParaRPr kumimoji="0" lang="ru-RU"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Everyone except Presenters will be muted</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If you want to ask a question, please type it in the comments box</a:t>
            </a:r>
            <a:endPar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Try to hold questions to the end of the presentation</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Be open, honest and respectful</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endParaRPr kumimoji="0" lang="en-GB" sz="20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Don’t </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use this webinar to market your company</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ask a question regarding any specific Tender/Contract </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expect total clarity and precise response to your every question</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70E00D48-294A-43AB-B41A-82608DAC4677}"/>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96463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Commodities of interest</a:t>
            </a:r>
            <a:endParaRPr lang="ru-RU" sz="2800" b="1" cap="all">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8695FC-545C-E53F-A89D-F4D45547AAE0}"/>
              </a:ext>
            </a:extLst>
          </p:cNvPr>
          <p:cNvSpPr txBox="1"/>
          <p:nvPr/>
        </p:nvSpPr>
        <p:spPr>
          <a:xfrm>
            <a:off x="370012" y="6448038"/>
            <a:ext cx="10760944"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 According to the statistical data of  Situational-analytical center of the Fuel and Energy complex of the Republic of Kazakhstan</a:t>
            </a:r>
            <a:endParaRPr lang="ru-RU" sz="9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BF899F3-CD16-F54C-11A8-172A14C66080}"/>
              </a:ext>
            </a:extLst>
          </p:cNvPr>
          <p:cNvSpPr txBox="1"/>
          <p:nvPr/>
        </p:nvSpPr>
        <p:spPr>
          <a:xfrm>
            <a:off x="370012" y="931492"/>
            <a:ext cx="11069398"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In our analyses of demands and identifying localization priorities, we utilize the FPAL coding system</a:t>
            </a:r>
            <a:endParaRPr lang="ru-RU" sz="1600" b="1"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E0C2E0DE-FD3C-AD9B-8679-92C74C3C49A4}"/>
              </a:ext>
            </a:extLst>
          </p:cNvPr>
          <p:cNvSpPr/>
          <p:nvPr/>
        </p:nvSpPr>
        <p:spPr>
          <a:xfrm>
            <a:off x="2548441" y="1554381"/>
            <a:ext cx="8890969" cy="4450508"/>
          </a:xfrm>
          <a:prstGeom prst="roundRect">
            <a:avLst>
              <a:gd name="adj" fmla="val 8028"/>
            </a:avLst>
          </a:prstGeom>
          <a:solidFill>
            <a:schemeClr val="accent5">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Rounded Corners 11">
            <a:extLst>
              <a:ext uri="{FF2B5EF4-FFF2-40B4-BE49-F238E27FC236}">
                <a16:creationId xmlns:a16="http://schemas.microsoft.com/office/drawing/2014/main" id="{D72CCC09-FCFE-684A-BCD6-88F2C7FA9AD2}"/>
              </a:ext>
            </a:extLst>
          </p:cNvPr>
          <p:cNvSpPr/>
          <p:nvPr/>
        </p:nvSpPr>
        <p:spPr>
          <a:xfrm>
            <a:off x="2777621" y="2064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1.09</a:t>
            </a:r>
            <a:br>
              <a:rPr lang="en-US" sz="1200" b="1">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Electrical Equipment and Materials</a:t>
            </a:r>
          </a:p>
        </p:txBody>
      </p:sp>
      <p:sp>
        <p:nvSpPr>
          <p:cNvPr id="13" name="Rectangle: Rounded Corners 12">
            <a:extLst>
              <a:ext uri="{FF2B5EF4-FFF2-40B4-BE49-F238E27FC236}">
                <a16:creationId xmlns:a16="http://schemas.microsoft.com/office/drawing/2014/main" id="{230C5E67-1D66-1311-5EBF-BB342542C0CF}"/>
              </a:ext>
            </a:extLst>
          </p:cNvPr>
          <p:cNvSpPr/>
          <p:nvPr/>
        </p:nvSpPr>
        <p:spPr>
          <a:xfrm>
            <a:off x="2777618" y="2712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a:t>
            </a:r>
            <a:r>
              <a:rPr lang="ru-RU" sz="1200" b="1">
                <a:solidFill>
                  <a:schemeClr val="tx1"/>
                </a:solidFill>
                <a:latin typeface="Arial Narrow" panose="020B0606020202030204" pitchFamily="34" charset="0"/>
                <a:cs typeface="Arial" panose="020B0604020202020204" pitchFamily="34" charset="0"/>
              </a:rPr>
              <a:t>10</a:t>
            </a:r>
            <a:br>
              <a:rPr lang="en-US" sz="1200" b="1">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Instrumentation / Process Control Equipment / Materials</a:t>
            </a:r>
          </a:p>
        </p:txBody>
      </p:sp>
      <p:sp>
        <p:nvSpPr>
          <p:cNvPr id="14" name="Rectangle: Rounded Corners 13">
            <a:extLst>
              <a:ext uri="{FF2B5EF4-FFF2-40B4-BE49-F238E27FC236}">
                <a16:creationId xmlns:a16="http://schemas.microsoft.com/office/drawing/2014/main" id="{59BE371A-F055-C317-E198-C894E6297315}"/>
              </a:ext>
            </a:extLst>
          </p:cNvPr>
          <p:cNvSpPr/>
          <p:nvPr/>
        </p:nvSpPr>
        <p:spPr>
          <a:xfrm>
            <a:off x="2773907" y="3360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a:solidFill>
                  <a:schemeClr val="tx1"/>
                </a:solidFill>
                <a:latin typeface="Arial Narrow" panose="020B0606020202030204" pitchFamily="34" charset="0"/>
                <a:cs typeface="Arial" panose="020B0604020202020204" pitchFamily="34" charset="0"/>
              </a:rPr>
              <a:t>2</a:t>
            </a:r>
            <a:r>
              <a:rPr lang="en-US" sz="1200" b="1">
                <a:solidFill>
                  <a:schemeClr val="tx1"/>
                </a:solidFill>
                <a:latin typeface="Arial Narrow" panose="020B0606020202030204" pitchFamily="34" charset="0"/>
                <a:cs typeface="Arial" panose="020B0604020202020204" pitchFamily="34" charset="0"/>
              </a:rPr>
              <a:t>.0</a:t>
            </a:r>
            <a:r>
              <a:rPr lang="ru-RU" sz="1200" b="1">
                <a:solidFill>
                  <a:schemeClr val="tx1"/>
                </a:solidFill>
                <a:latin typeface="Arial Narrow" panose="020B0606020202030204" pitchFamily="34" charset="0"/>
                <a:cs typeface="Arial" panose="020B0604020202020204" pitchFamily="34" charset="0"/>
              </a:rPr>
              <a:t>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Valves and Accessories</a:t>
            </a:r>
          </a:p>
        </p:txBody>
      </p:sp>
      <p:sp>
        <p:nvSpPr>
          <p:cNvPr id="16" name="Rectangle: Rounded Corners 15">
            <a:extLst>
              <a:ext uri="{FF2B5EF4-FFF2-40B4-BE49-F238E27FC236}">
                <a16:creationId xmlns:a16="http://schemas.microsoft.com/office/drawing/2014/main" id="{0A0566A5-CF26-622E-762A-E31C02C788AB}"/>
              </a:ext>
            </a:extLst>
          </p:cNvPr>
          <p:cNvSpPr/>
          <p:nvPr/>
        </p:nvSpPr>
        <p:spPr>
          <a:xfrm>
            <a:off x="4994845" y="2064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a:t>
            </a:r>
            <a:r>
              <a:rPr lang="ru-RU" sz="1200" b="1">
                <a:solidFill>
                  <a:schemeClr val="tx1"/>
                </a:solidFill>
                <a:latin typeface="Arial Narrow" panose="020B0606020202030204" pitchFamily="34" charset="0"/>
                <a:cs typeface="Arial" panose="020B0604020202020204" pitchFamily="34" charset="0"/>
              </a:rPr>
              <a:t>4</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Pumps and Seals</a:t>
            </a:r>
          </a:p>
        </p:txBody>
      </p:sp>
      <p:sp>
        <p:nvSpPr>
          <p:cNvPr id="17" name="Rectangle: Rounded Corners 16">
            <a:extLst>
              <a:ext uri="{FF2B5EF4-FFF2-40B4-BE49-F238E27FC236}">
                <a16:creationId xmlns:a16="http://schemas.microsoft.com/office/drawing/2014/main" id="{EB4D1552-F84A-0747-635E-1CB0A1F59A82}"/>
              </a:ext>
            </a:extLst>
          </p:cNvPr>
          <p:cNvSpPr/>
          <p:nvPr/>
        </p:nvSpPr>
        <p:spPr>
          <a:xfrm>
            <a:off x="4994843" y="2712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a:t>
            </a:r>
            <a:r>
              <a:rPr lang="ru-RU" sz="1200" b="1">
                <a:solidFill>
                  <a:schemeClr val="tx1"/>
                </a:solidFill>
                <a:latin typeface="Arial Narrow" panose="020B0606020202030204" pitchFamily="34" charset="0"/>
                <a:cs typeface="Arial" panose="020B0604020202020204" pitchFamily="34" charset="0"/>
              </a:rPr>
              <a:t>11</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Process Filters</a:t>
            </a:r>
          </a:p>
        </p:txBody>
      </p:sp>
      <p:sp>
        <p:nvSpPr>
          <p:cNvPr id="18" name="Rectangle: Rounded Corners 17">
            <a:extLst>
              <a:ext uri="{FF2B5EF4-FFF2-40B4-BE49-F238E27FC236}">
                <a16:creationId xmlns:a16="http://schemas.microsoft.com/office/drawing/2014/main" id="{D5955117-195A-0DE9-096C-9D0B143A6141}"/>
              </a:ext>
            </a:extLst>
          </p:cNvPr>
          <p:cNvSpPr/>
          <p:nvPr/>
        </p:nvSpPr>
        <p:spPr>
          <a:xfrm>
            <a:off x="4994843" y="3360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a:t>
            </a:r>
            <a:r>
              <a:rPr lang="ru-RU" sz="1200" b="1">
                <a:solidFill>
                  <a:schemeClr val="tx1"/>
                </a:solidFill>
                <a:latin typeface="Arial Narrow" panose="020B0606020202030204" pitchFamily="34" charset="0"/>
                <a:cs typeface="Arial" panose="020B0604020202020204" pitchFamily="34" charset="0"/>
              </a:rPr>
              <a:t>12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HVAC</a:t>
            </a:r>
          </a:p>
        </p:txBody>
      </p:sp>
      <p:sp>
        <p:nvSpPr>
          <p:cNvPr id="19" name="Rectangle: Rounded Corners 18">
            <a:extLst>
              <a:ext uri="{FF2B5EF4-FFF2-40B4-BE49-F238E27FC236}">
                <a16:creationId xmlns:a16="http://schemas.microsoft.com/office/drawing/2014/main" id="{0E26360F-64E2-5257-E6E9-A0F575AA82C2}"/>
              </a:ext>
            </a:extLst>
          </p:cNvPr>
          <p:cNvSpPr/>
          <p:nvPr/>
        </p:nvSpPr>
        <p:spPr>
          <a:xfrm>
            <a:off x="4994842" y="4008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a:solidFill>
                  <a:schemeClr val="tx1"/>
                </a:solidFill>
                <a:latin typeface="Arial Narrow" panose="020B0606020202030204" pitchFamily="34" charset="0"/>
                <a:cs typeface="Arial" panose="020B0604020202020204" pitchFamily="34" charset="0"/>
              </a:rPr>
              <a:t>2</a:t>
            </a:r>
            <a:r>
              <a:rPr lang="en-US" sz="1200" b="1">
                <a:solidFill>
                  <a:schemeClr val="tx1"/>
                </a:solidFill>
                <a:latin typeface="Arial Narrow" panose="020B0606020202030204" pitchFamily="34" charset="0"/>
                <a:cs typeface="Arial" panose="020B0604020202020204" pitchFamily="34" charset="0"/>
              </a:rPr>
              <a:t>.0</a:t>
            </a:r>
            <a:r>
              <a:rPr lang="ru-RU" sz="1200" b="1">
                <a:solidFill>
                  <a:schemeClr val="tx1"/>
                </a:solidFill>
                <a:latin typeface="Arial Narrow" panose="020B0606020202030204" pitchFamily="34" charset="0"/>
                <a:cs typeface="Arial" panose="020B0604020202020204" pitchFamily="34" charset="0"/>
              </a:rPr>
              <a:t>1</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Line pipe</a:t>
            </a:r>
          </a:p>
        </p:txBody>
      </p:sp>
      <p:sp>
        <p:nvSpPr>
          <p:cNvPr id="20" name="TextBox 19">
            <a:extLst>
              <a:ext uri="{FF2B5EF4-FFF2-40B4-BE49-F238E27FC236}">
                <a16:creationId xmlns:a16="http://schemas.microsoft.com/office/drawing/2014/main" id="{AB1CA3B5-E2F3-E7A5-7FD2-B4EBB17C324B}"/>
              </a:ext>
            </a:extLst>
          </p:cNvPr>
          <p:cNvSpPr txBox="1"/>
          <p:nvPr/>
        </p:nvSpPr>
        <p:spPr>
          <a:xfrm>
            <a:off x="2783881" y="5427930"/>
            <a:ext cx="8395973"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Procurement in above commodity groups accounts for </a:t>
            </a:r>
            <a:r>
              <a:rPr lang="en-US" sz="1400" b="1" dirty="0">
                <a:latin typeface="Arial" panose="020B0604020202020204" pitchFamily="34" charset="0"/>
                <a:cs typeface="Arial" panose="020B0604020202020204" pitchFamily="34" charset="0"/>
              </a:rPr>
              <a:t>over 75% of all procurement of goods </a:t>
            </a:r>
            <a:r>
              <a:rPr lang="en-US" sz="1400" dirty="0">
                <a:latin typeface="Arial" panose="020B0604020202020204" pitchFamily="34" charset="0"/>
                <a:cs typeface="Arial" panose="020B0604020202020204" pitchFamily="34" charset="0"/>
              </a:rPr>
              <a:t>by three Operators **</a:t>
            </a:r>
            <a:endParaRPr lang="ru-RU" sz="1400" dirty="0">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2F32E4D2-4BCD-BF53-6B26-127E1713A9FE}"/>
              </a:ext>
            </a:extLst>
          </p:cNvPr>
          <p:cNvSpPr/>
          <p:nvPr/>
        </p:nvSpPr>
        <p:spPr>
          <a:xfrm>
            <a:off x="7212067" y="2064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Material and Product Handling Equipment</a:t>
            </a:r>
          </a:p>
        </p:txBody>
      </p:sp>
      <p:sp>
        <p:nvSpPr>
          <p:cNvPr id="25" name="Rectangle: Rounded Corners 24">
            <a:extLst>
              <a:ext uri="{FF2B5EF4-FFF2-40B4-BE49-F238E27FC236}">
                <a16:creationId xmlns:a16="http://schemas.microsoft.com/office/drawing/2014/main" id="{30B7E9A0-0EB0-A86F-5E47-24823740BDFD}"/>
              </a:ext>
            </a:extLst>
          </p:cNvPr>
          <p:cNvSpPr/>
          <p:nvPr/>
        </p:nvSpPr>
        <p:spPr>
          <a:xfrm>
            <a:off x="7212067" y="2712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Narrow" panose="020B0606020202030204" pitchFamily="34" charset="0"/>
                <a:cs typeface="Arial" panose="020B0604020202020204" pitchFamily="34" charset="0"/>
              </a:rPr>
              <a:t>1.07</a:t>
            </a:r>
            <a:br>
              <a:rPr lang="en-US" sz="1200" dirty="0">
                <a:solidFill>
                  <a:schemeClr val="tx1"/>
                </a:solidFill>
                <a:latin typeface="Arial Narrow" panose="020B0606020202030204" pitchFamily="34" charset="0"/>
                <a:cs typeface="Arial" panose="020B0604020202020204" pitchFamily="34" charset="0"/>
              </a:rPr>
            </a:br>
            <a:r>
              <a:rPr lang="en-US" sz="1200" dirty="0">
                <a:solidFill>
                  <a:schemeClr val="tx1"/>
                </a:solidFill>
                <a:latin typeface="Arial Narrow" panose="020B0606020202030204" pitchFamily="34" charset="0"/>
                <a:cs typeface="Arial" panose="020B0604020202020204" pitchFamily="34" charset="0"/>
              </a:rPr>
              <a:t>Heat Exchangers / Heat Transfer Equipment</a:t>
            </a:r>
          </a:p>
        </p:txBody>
      </p:sp>
      <p:sp>
        <p:nvSpPr>
          <p:cNvPr id="26" name="Rectangle: Rounded Corners 25">
            <a:extLst>
              <a:ext uri="{FF2B5EF4-FFF2-40B4-BE49-F238E27FC236}">
                <a16:creationId xmlns:a16="http://schemas.microsoft.com/office/drawing/2014/main" id="{75C43226-F416-C8C7-6DC7-3331B615DCA9}"/>
              </a:ext>
            </a:extLst>
          </p:cNvPr>
          <p:cNvSpPr/>
          <p:nvPr/>
        </p:nvSpPr>
        <p:spPr>
          <a:xfrm>
            <a:off x="7212067" y="3360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1.16</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Firefighting Equipment</a:t>
            </a:r>
          </a:p>
        </p:txBody>
      </p:sp>
      <p:sp>
        <p:nvSpPr>
          <p:cNvPr id="27" name="Rectangle: Rounded Corners 26">
            <a:extLst>
              <a:ext uri="{FF2B5EF4-FFF2-40B4-BE49-F238E27FC236}">
                <a16:creationId xmlns:a16="http://schemas.microsoft.com/office/drawing/2014/main" id="{C5ED6D53-CBAB-42DB-85E0-164F3C671427}"/>
              </a:ext>
            </a:extLst>
          </p:cNvPr>
          <p:cNvSpPr/>
          <p:nvPr/>
        </p:nvSpPr>
        <p:spPr>
          <a:xfrm>
            <a:off x="7212067" y="4008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2.07</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Chemical / Oils / Paints</a:t>
            </a:r>
          </a:p>
        </p:txBody>
      </p:sp>
      <p:sp>
        <p:nvSpPr>
          <p:cNvPr id="28" name="Rectangle: Rounded Corners 27">
            <a:extLst>
              <a:ext uri="{FF2B5EF4-FFF2-40B4-BE49-F238E27FC236}">
                <a16:creationId xmlns:a16="http://schemas.microsoft.com/office/drawing/2014/main" id="{86002A40-FCC3-DAED-93CF-895C71CFDED7}"/>
              </a:ext>
            </a:extLst>
          </p:cNvPr>
          <p:cNvSpPr/>
          <p:nvPr/>
        </p:nvSpPr>
        <p:spPr>
          <a:xfrm>
            <a:off x="7213479" y="4656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2.08</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Insulation / Refractory Materials</a:t>
            </a:r>
          </a:p>
        </p:txBody>
      </p:sp>
      <p:sp>
        <p:nvSpPr>
          <p:cNvPr id="30" name="TextBox 29">
            <a:extLst>
              <a:ext uri="{FF2B5EF4-FFF2-40B4-BE49-F238E27FC236}">
                <a16:creationId xmlns:a16="http://schemas.microsoft.com/office/drawing/2014/main" id="{C43CFC57-6A70-ACAE-7A59-D9D0624C75EC}"/>
              </a:ext>
            </a:extLst>
          </p:cNvPr>
          <p:cNvSpPr txBox="1"/>
          <p:nvPr/>
        </p:nvSpPr>
        <p:spPr>
          <a:xfrm>
            <a:off x="314762" y="1590381"/>
            <a:ext cx="2066753"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FPAL Commodity Codes</a:t>
            </a:r>
          </a:p>
        </p:txBody>
      </p:sp>
      <p:sp>
        <p:nvSpPr>
          <p:cNvPr id="31" name="Rectangle: Rounded Corners 17">
            <a:extLst>
              <a:ext uri="{FF2B5EF4-FFF2-40B4-BE49-F238E27FC236}">
                <a16:creationId xmlns:a16="http://schemas.microsoft.com/office/drawing/2014/main" id="{86F0F6D4-93C3-3929-C723-6D90E4984B6D}"/>
              </a:ext>
            </a:extLst>
          </p:cNvPr>
          <p:cNvSpPr/>
          <p:nvPr/>
        </p:nvSpPr>
        <p:spPr>
          <a:xfrm>
            <a:off x="306810" y="1936091"/>
            <a:ext cx="2044504" cy="3646957"/>
          </a:xfrm>
          <a:prstGeom prst="roundRect">
            <a:avLst/>
          </a:prstGeom>
          <a:solidFill>
            <a:schemeClr val="bg2"/>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ectangle: Rounded Corners 124">
            <a:extLst>
              <a:ext uri="{FF2B5EF4-FFF2-40B4-BE49-F238E27FC236}">
                <a16:creationId xmlns:a16="http://schemas.microsoft.com/office/drawing/2014/main" id="{A54D7367-8CAC-3E06-76C8-4C4FAA09C2D9}"/>
              </a:ext>
            </a:extLst>
          </p:cNvPr>
          <p:cNvSpPr/>
          <p:nvPr/>
        </p:nvSpPr>
        <p:spPr>
          <a:xfrm>
            <a:off x="427181" y="2064670"/>
            <a:ext cx="1800000" cy="5694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a:t>
            </a:r>
            <a:r>
              <a:rPr lang="ru-RU" sz="1200" b="1">
                <a:solidFill>
                  <a:schemeClr val="tx1"/>
                </a:solidFill>
                <a:latin typeface="Arial Narrow" panose="020B0606020202030204" pitchFamily="34" charset="0"/>
                <a:cs typeface="Arial" panose="020B0604020202020204" pitchFamily="34" charset="0"/>
              </a:rPr>
              <a:t>1</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Drilling Equipment</a:t>
            </a:r>
          </a:p>
        </p:txBody>
      </p:sp>
      <p:sp>
        <p:nvSpPr>
          <p:cNvPr id="53" name="Rectangle: Rounded Corners 125">
            <a:extLst>
              <a:ext uri="{FF2B5EF4-FFF2-40B4-BE49-F238E27FC236}">
                <a16:creationId xmlns:a16="http://schemas.microsoft.com/office/drawing/2014/main" id="{C21C0C33-A514-3B64-4BD9-A52EE13A02DC}"/>
              </a:ext>
            </a:extLst>
          </p:cNvPr>
          <p:cNvSpPr/>
          <p:nvPr/>
        </p:nvSpPr>
        <p:spPr>
          <a:xfrm>
            <a:off x="427181" y="2753792"/>
            <a:ext cx="1800000" cy="552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Narrow" panose="020B0606020202030204" pitchFamily="34" charset="0"/>
                <a:cs typeface="Arial" panose="020B0604020202020204" pitchFamily="34" charset="0"/>
              </a:rPr>
              <a:t>1.0</a:t>
            </a:r>
            <a:r>
              <a:rPr lang="ru-RU" sz="1200" b="1">
                <a:solidFill>
                  <a:schemeClr val="tx1"/>
                </a:solidFill>
                <a:latin typeface="Arial Narrow" panose="020B0606020202030204" pitchFamily="34" charset="0"/>
                <a:cs typeface="Arial" panose="020B0604020202020204" pitchFamily="34" charset="0"/>
              </a:rPr>
              <a:t>2</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Material and Product Handling Equipment</a:t>
            </a:r>
          </a:p>
        </p:txBody>
      </p:sp>
      <p:cxnSp>
        <p:nvCxnSpPr>
          <p:cNvPr id="63" name="Straight Connector 19">
            <a:extLst>
              <a:ext uri="{FF2B5EF4-FFF2-40B4-BE49-F238E27FC236}">
                <a16:creationId xmlns:a16="http://schemas.microsoft.com/office/drawing/2014/main" id="{94037FA2-07FB-2364-3EC3-F672F8782596}"/>
              </a:ext>
            </a:extLst>
          </p:cNvPr>
          <p:cNvCxnSpPr>
            <a:cxnSpLocks/>
          </p:cNvCxnSpPr>
          <p:nvPr/>
        </p:nvCxnSpPr>
        <p:spPr>
          <a:xfrm>
            <a:off x="1394675" y="3471258"/>
            <a:ext cx="0" cy="120532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Rectangle: Rounded Corners 127">
            <a:extLst>
              <a:ext uri="{FF2B5EF4-FFF2-40B4-BE49-F238E27FC236}">
                <a16:creationId xmlns:a16="http://schemas.microsoft.com/office/drawing/2014/main" id="{2F238B9E-80E9-B0C2-2D53-18F2952E50F7}"/>
              </a:ext>
            </a:extLst>
          </p:cNvPr>
          <p:cNvSpPr/>
          <p:nvPr/>
        </p:nvSpPr>
        <p:spPr>
          <a:xfrm>
            <a:off x="427181" y="4784564"/>
            <a:ext cx="1800000" cy="552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a:solidFill>
                  <a:schemeClr val="tx1"/>
                </a:solidFill>
                <a:latin typeface="Arial Narrow" panose="020B0606020202030204" pitchFamily="34" charset="0"/>
                <a:cs typeface="Arial" panose="020B0604020202020204" pitchFamily="34" charset="0"/>
              </a:rPr>
              <a:t>2</a:t>
            </a:r>
            <a:r>
              <a:rPr lang="en-US" sz="1200" b="1">
                <a:solidFill>
                  <a:schemeClr val="tx1"/>
                </a:solidFill>
                <a:latin typeface="Arial Narrow" panose="020B0606020202030204" pitchFamily="34" charset="0"/>
                <a:cs typeface="Arial" panose="020B0604020202020204" pitchFamily="34" charset="0"/>
              </a:rPr>
              <a:t>.</a:t>
            </a:r>
            <a:r>
              <a:rPr lang="ru-RU" sz="1200" b="1">
                <a:solidFill>
                  <a:schemeClr val="tx1"/>
                </a:solidFill>
                <a:latin typeface="Arial Narrow" panose="020B0606020202030204" pitchFamily="34" charset="0"/>
                <a:cs typeface="Arial" panose="020B0604020202020204" pitchFamily="34" charset="0"/>
              </a:rPr>
              <a:t>9</a:t>
            </a:r>
            <a:r>
              <a:rPr lang="en-US" sz="1200" b="1">
                <a:solidFill>
                  <a:schemeClr val="tx1"/>
                </a:solidFill>
                <a:latin typeface="Arial Narrow" panose="020B0606020202030204" pitchFamily="34" charset="0"/>
                <a:cs typeface="Arial" panose="020B0604020202020204" pitchFamily="34" charset="0"/>
              </a:rPr>
              <a:t>9</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Other Products / Equipment and Materials</a:t>
            </a:r>
          </a:p>
        </p:txBody>
      </p:sp>
      <p:sp>
        <p:nvSpPr>
          <p:cNvPr id="5" name="TextBox 4">
            <a:extLst>
              <a:ext uri="{FF2B5EF4-FFF2-40B4-BE49-F238E27FC236}">
                <a16:creationId xmlns:a16="http://schemas.microsoft.com/office/drawing/2014/main" id="{1786DC4B-401C-B218-2262-BB77C0AED4E0}"/>
              </a:ext>
            </a:extLst>
          </p:cNvPr>
          <p:cNvSpPr txBox="1"/>
          <p:nvPr/>
        </p:nvSpPr>
        <p:spPr>
          <a:xfrm>
            <a:off x="2783882" y="1662381"/>
            <a:ext cx="1908000"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Commodity Group A</a:t>
            </a:r>
          </a:p>
        </p:txBody>
      </p:sp>
      <p:sp>
        <p:nvSpPr>
          <p:cNvPr id="6" name="TextBox 5">
            <a:extLst>
              <a:ext uri="{FF2B5EF4-FFF2-40B4-BE49-F238E27FC236}">
                <a16:creationId xmlns:a16="http://schemas.microsoft.com/office/drawing/2014/main" id="{C7E38DA6-7B90-0DF6-EB0F-3519664141A8}"/>
              </a:ext>
            </a:extLst>
          </p:cNvPr>
          <p:cNvSpPr txBox="1"/>
          <p:nvPr/>
        </p:nvSpPr>
        <p:spPr>
          <a:xfrm>
            <a:off x="5004817" y="1662381"/>
            <a:ext cx="1904289"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Commodity Group B</a:t>
            </a:r>
          </a:p>
        </p:txBody>
      </p:sp>
      <p:sp>
        <p:nvSpPr>
          <p:cNvPr id="22" name="TextBox 21">
            <a:extLst>
              <a:ext uri="{FF2B5EF4-FFF2-40B4-BE49-F238E27FC236}">
                <a16:creationId xmlns:a16="http://schemas.microsoft.com/office/drawing/2014/main" id="{594C3C2C-53C2-212C-5059-3D359C2D8303}"/>
              </a:ext>
            </a:extLst>
          </p:cNvPr>
          <p:cNvSpPr txBox="1"/>
          <p:nvPr/>
        </p:nvSpPr>
        <p:spPr>
          <a:xfrm>
            <a:off x="7221040" y="1662381"/>
            <a:ext cx="1904289"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Commodity Group C</a:t>
            </a:r>
          </a:p>
        </p:txBody>
      </p:sp>
      <p:sp>
        <p:nvSpPr>
          <p:cNvPr id="32" name="TextBox 31">
            <a:extLst>
              <a:ext uri="{FF2B5EF4-FFF2-40B4-BE49-F238E27FC236}">
                <a16:creationId xmlns:a16="http://schemas.microsoft.com/office/drawing/2014/main" id="{C3F3E7C4-A9E9-E97C-9BC9-9683F39B1AE3}"/>
              </a:ext>
            </a:extLst>
          </p:cNvPr>
          <p:cNvSpPr txBox="1"/>
          <p:nvPr/>
        </p:nvSpPr>
        <p:spPr>
          <a:xfrm>
            <a:off x="9371274" y="1662381"/>
            <a:ext cx="190800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Commodity Group D</a:t>
            </a:r>
          </a:p>
        </p:txBody>
      </p:sp>
      <p:sp>
        <p:nvSpPr>
          <p:cNvPr id="4" name="Rectangle: Rounded Corners 248">
            <a:extLst>
              <a:ext uri="{FF2B5EF4-FFF2-40B4-BE49-F238E27FC236}">
                <a16:creationId xmlns:a16="http://schemas.microsoft.com/office/drawing/2014/main" id="{12663AD7-75D2-A90D-3396-87255F78D501}"/>
              </a:ext>
            </a:extLst>
          </p:cNvPr>
          <p:cNvSpPr/>
          <p:nvPr/>
        </p:nvSpPr>
        <p:spPr>
          <a:xfrm>
            <a:off x="9414379" y="2064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1.03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Compressors / Expanders / Blowers and Accessories</a:t>
            </a:r>
          </a:p>
        </p:txBody>
      </p:sp>
      <p:sp>
        <p:nvSpPr>
          <p:cNvPr id="7" name="Rectangle: Rounded Corners 248">
            <a:extLst>
              <a:ext uri="{FF2B5EF4-FFF2-40B4-BE49-F238E27FC236}">
                <a16:creationId xmlns:a16="http://schemas.microsoft.com/office/drawing/2014/main" id="{F2D6FFB4-4401-2A40-00D6-B22ED5749AC6}"/>
              </a:ext>
            </a:extLst>
          </p:cNvPr>
          <p:cNvSpPr/>
          <p:nvPr/>
        </p:nvSpPr>
        <p:spPr>
          <a:xfrm>
            <a:off x="9414379" y="2712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1.05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Drivers and Accessories</a:t>
            </a:r>
          </a:p>
        </p:txBody>
      </p:sp>
      <p:sp>
        <p:nvSpPr>
          <p:cNvPr id="8" name="Rectangle: Rounded Corners 248">
            <a:extLst>
              <a:ext uri="{FF2B5EF4-FFF2-40B4-BE49-F238E27FC236}">
                <a16:creationId xmlns:a16="http://schemas.microsoft.com/office/drawing/2014/main" id="{E25F946B-6A66-1CD4-12E6-FE177BA4CC88}"/>
              </a:ext>
            </a:extLst>
          </p:cNvPr>
          <p:cNvSpPr/>
          <p:nvPr/>
        </p:nvSpPr>
        <p:spPr>
          <a:xfrm>
            <a:off x="9414379" y="3355055"/>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2.03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Steel / Metal Materials</a:t>
            </a:r>
          </a:p>
        </p:txBody>
      </p:sp>
      <p:sp>
        <p:nvSpPr>
          <p:cNvPr id="11" name="Rectangle: Rounded Corners 248">
            <a:extLst>
              <a:ext uri="{FF2B5EF4-FFF2-40B4-BE49-F238E27FC236}">
                <a16:creationId xmlns:a16="http://schemas.microsoft.com/office/drawing/2014/main" id="{2784F72C-65A8-9336-98A0-3CD85FF97BB9}"/>
              </a:ext>
            </a:extLst>
          </p:cNvPr>
          <p:cNvSpPr/>
          <p:nvPr/>
        </p:nvSpPr>
        <p:spPr>
          <a:xfrm>
            <a:off x="9414379" y="4004776"/>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2.11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Workshop and Handtools</a:t>
            </a:r>
          </a:p>
        </p:txBody>
      </p:sp>
      <p:sp>
        <p:nvSpPr>
          <p:cNvPr id="15" name="Right Brace 14">
            <a:extLst>
              <a:ext uri="{FF2B5EF4-FFF2-40B4-BE49-F238E27FC236}">
                <a16:creationId xmlns:a16="http://schemas.microsoft.com/office/drawing/2014/main" id="{8696920A-85B9-233C-E3B6-0348376E427A}"/>
              </a:ext>
            </a:extLst>
          </p:cNvPr>
          <p:cNvSpPr/>
          <p:nvPr/>
        </p:nvSpPr>
        <p:spPr>
          <a:xfrm rot="5400000">
            <a:off x="6891091" y="1139165"/>
            <a:ext cx="181554" cy="8395973"/>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259020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Полилиния: фигура 48">
            <a:extLst>
              <a:ext uri="{FF2B5EF4-FFF2-40B4-BE49-F238E27FC236}">
                <a16:creationId xmlns:a16="http://schemas.microsoft.com/office/drawing/2014/main" id="{3E55F42B-CD2E-BCE2-FADD-686BB341E0E7}"/>
              </a:ext>
            </a:extLst>
          </p:cNvPr>
          <p:cNvSpPr/>
          <p:nvPr/>
        </p:nvSpPr>
        <p:spPr>
          <a:xfrm rot="10800000">
            <a:off x="7350854"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solidFill>
                <a:schemeClr val="tx1"/>
              </a:solidFill>
            </a:endParaRPr>
          </a:p>
        </p:txBody>
      </p:sp>
      <p:sp>
        <p:nvSpPr>
          <p:cNvPr id="122" name="Полилиния: фигура 51">
            <a:extLst>
              <a:ext uri="{FF2B5EF4-FFF2-40B4-BE49-F238E27FC236}">
                <a16:creationId xmlns:a16="http://schemas.microsoft.com/office/drawing/2014/main" id="{A722EAA3-BD6F-C6E7-78C5-75287FDECFE8}"/>
              </a:ext>
            </a:extLst>
          </p:cNvPr>
          <p:cNvSpPr/>
          <p:nvPr/>
        </p:nvSpPr>
        <p:spPr>
          <a:xfrm rot="10800000">
            <a:off x="7350854"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3" name="Полилиния: фигура 52">
            <a:extLst>
              <a:ext uri="{FF2B5EF4-FFF2-40B4-BE49-F238E27FC236}">
                <a16:creationId xmlns:a16="http://schemas.microsoft.com/office/drawing/2014/main" id="{5F44CFB5-E554-3533-0EC9-3B984DC2D9FA}"/>
              </a:ext>
            </a:extLst>
          </p:cNvPr>
          <p:cNvSpPr/>
          <p:nvPr/>
        </p:nvSpPr>
        <p:spPr>
          <a:xfrm rot="10800000">
            <a:off x="7350854" y="382406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02" name="Rectangle: Rounded Corners 173">
            <a:extLst>
              <a:ext uri="{FF2B5EF4-FFF2-40B4-BE49-F238E27FC236}">
                <a16:creationId xmlns:a16="http://schemas.microsoft.com/office/drawing/2014/main" id="{91D74013-5E44-23C2-7B6A-792B4806F9A6}"/>
              </a:ext>
            </a:extLst>
          </p:cNvPr>
          <p:cNvSpPr/>
          <p:nvPr/>
        </p:nvSpPr>
        <p:spPr>
          <a:xfrm>
            <a:off x="7374103" y="2120284"/>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dirty="0">
                <a:solidFill>
                  <a:schemeClr val="tx1"/>
                </a:solidFill>
                <a:latin typeface="Arial" panose="020B0604020202020204" pitchFamily="34" charset="0"/>
                <a:cs typeface="Arial" panose="020B0604020202020204" pitchFamily="34" charset="0"/>
              </a:rPr>
              <a:t>7,000 items analysed</a:t>
            </a:r>
          </a:p>
        </p:txBody>
      </p:sp>
      <p:sp>
        <p:nvSpPr>
          <p:cNvPr id="108" name="Полилиния: фигура 18">
            <a:extLst>
              <a:ext uri="{FF2B5EF4-FFF2-40B4-BE49-F238E27FC236}">
                <a16:creationId xmlns:a16="http://schemas.microsoft.com/office/drawing/2014/main" id="{A639CBAB-29A6-2E58-BBA0-ED13C184AA16}"/>
              </a:ext>
            </a:extLst>
          </p:cNvPr>
          <p:cNvSpPr/>
          <p:nvPr/>
        </p:nvSpPr>
        <p:spPr>
          <a:xfrm rot="10800000">
            <a:off x="2268812"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09" name="Полилиния: фигура 27">
            <a:extLst>
              <a:ext uri="{FF2B5EF4-FFF2-40B4-BE49-F238E27FC236}">
                <a16:creationId xmlns:a16="http://schemas.microsoft.com/office/drawing/2014/main" id="{0C9B57C2-368B-5FC5-63DC-0510ECEB1BA7}"/>
              </a:ext>
            </a:extLst>
          </p:cNvPr>
          <p:cNvSpPr/>
          <p:nvPr/>
        </p:nvSpPr>
        <p:spPr>
          <a:xfrm rot="10800000">
            <a:off x="2268812"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0" name="Полилиния: фигура 28">
            <a:extLst>
              <a:ext uri="{FF2B5EF4-FFF2-40B4-BE49-F238E27FC236}">
                <a16:creationId xmlns:a16="http://schemas.microsoft.com/office/drawing/2014/main" id="{5D81BDB7-F0F7-0B9B-2521-0C2347CA883B}"/>
              </a:ext>
            </a:extLst>
          </p:cNvPr>
          <p:cNvSpPr/>
          <p:nvPr/>
        </p:nvSpPr>
        <p:spPr>
          <a:xfrm rot="10800000">
            <a:off x="2268812"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1" name="Полилиния: фигура 29">
            <a:extLst>
              <a:ext uri="{FF2B5EF4-FFF2-40B4-BE49-F238E27FC236}">
                <a16:creationId xmlns:a16="http://schemas.microsoft.com/office/drawing/2014/main" id="{C2922869-0C3E-035F-EA9C-9CE2445759E5}"/>
              </a:ext>
            </a:extLst>
          </p:cNvPr>
          <p:cNvSpPr/>
          <p:nvPr/>
        </p:nvSpPr>
        <p:spPr>
          <a:xfrm rot="10800000">
            <a:off x="2268812"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2" name="Полилиния: фигура 31">
            <a:extLst>
              <a:ext uri="{FF2B5EF4-FFF2-40B4-BE49-F238E27FC236}">
                <a16:creationId xmlns:a16="http://schemas.microsoft.com/office/drawing/2014/main" id="{844E219D-5A9C-181F-008B-144D7B864704}"/>
              </a:ext>
            </a:extLst>
          </p:cNvPr>
          <p:cNvSpPr/>
          <p:nvPr/>
        </p:nvSpPr>
        <p:spPr>
          <a:xfrm rot="10800000">
            <a:off x="2268812" y="4357356"/>
            <a:ext cx="2143048" cy="5023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3" name="Полилиния: фигура 32">
            <a:extLst>
              <a:ext uri="{FF2B5EF4-FFF2-40B4-BE49-F238E27FC236}">
                <a16:creationId xmlns:a16="http://schemas.microsoft.com/office/drawing/2014/main" id="{3663C81A-E3B2-6B5A-A44A-56080CCCA91C}"/>
              </a:ext>
            </a:extLst>
          </p:cNvPr>
          <p:cNvSpPr/>
          <p:nvPr/>
        </p:nvSpPr>
        <p:spPr>
          <a:xfrm rot="10800000">
            <a:off x="2278552" y="5537355"/>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4" name="Полилиния: фигура 33">
            <a:extLst>
              <a:ext uri="{FF2B5EF4-FFF2-40B4-BE49-F238E27FC236}">
                <a16:creationId xmlns:a16="http://schemas.microsoft.com/office/drawing/2014/main" id="{DB8BBB14-94D7-F567-E001-BB27DE32AFBD}"/>
              </a:ext>
            </a:extLst>
          </p:cNvPr>
          <p:cNvSpPr/>
          <p:nvPr/>
        </p:nvSpPr>
        <p:spPr>
          <a:xfrm rot="10800000">
            <a:off x="2278552" y="4934580"/>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5" name="Полилиния: фигура 34">
            <a:extLst>
              <a:ext uri="{FF2B5EF4-FFF2-40B4-BE49-F238E27FC236}">
                <a16:creationId xmlns:a16="http://schemas.microsoft.com/office/drawing/2014/main" id="{69EEF3F4-9C25-8AB5-74B1-2C887D6C7A02}"/>
              </a:ext>
            </a:extLst>
          </p:cNvPr>
          <p:cNvSpPr/>
          <p:nvPr/>
        </p:nvSpPr>
        <p:spPr>
          <a:xfrm rot="10800000">
            <a:off x="4785450"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6" name="Полилиния: фигура 35">
            <a:extLst>
              <a:ext uri="{FF2B5EF4-FFF2-40B4-BE49-F238E27FC236}">
                <a16:creationId xmlns:a16="http://schemas.microsoft.com/office/drawing/2014/main" id="{2019B417-B12D-A35B-D0AE-85A4870ED7EC}"/>
              </a:ext>
            </a:extLst>
          </p:cNvPr>
          <p:cNvSpPr/>
          <p:nvPr/>
        </p:nvSpPr>
        <p:spPr>
          <a:xfrm rot="10800000">
            <a:off x="4785450"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7" name="Полилиния: фигура 36">
            <a:extLst>
              <a:ext uri="{FF2B5EF4-FFF2-40B4-BE49-F238E27FC236}">
                <a16:creationId xmlns:a16="http://schemas.microsoft.com/office/drawing/2014/main" id="{7209EC8C-CB46-CCBE-73C4-1C881E7673DD}"/>
              </a:ext>
            </a:extLst>
          </p:cNvPr>
          <p:cNvSpPr/>
          <p:nvPr/>
        </p:nvSpPr>
        <p:spPr>
          <a:xfrm rot="10800000">
            <a:off x="4785450"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18" name="Полилиния: фигура 37">
            <a:extLst>
              <a:ext uri="{FF2B5EF4-FFF2-40B4-BE49-F238E27FC236}">
                <a16:creationId xmlns:a16="http://schemas.microsoft.com/office/drawing/2014/main" id="{BD51461E-514C-137C-7543-C4087F79E6F9}"/>
              </a:ext>
            </a:extLst>
          </p:cNvPr>
          <p:cNvSpPr/>
          <p:nvPr/>
        </p:nvSpPr>
        <p:spPr>
          <a:xfrm rot="10800000">
            <a:off x="4785450"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0" name="Полилиния: фигура 46">
            <a:extLst>
              <a:ext uri="{FF2B5EF4-FFF2-40B4-BE49-F238E27FC236}">
                <a16:creationId xmlns:a16="http://schemas.microsoft.com/office/drawing/2014/main" id="{48772DB7-0EBC-F73E-ECF2-438F073DA097}"/>
              </a:ext>
            </a:extLst>
          </p:cNvPr>
          <p:cNvSpPr/>
          <p:nvPr/>
        </p:nvSpPr>
        <p:spPr>
          <a:xfrm rot="10800000">
            <a:off x="4799511" y="4359712"/>
            <a:ext cx="2143048" cy="52187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4" name="Полилиния: фигура 53">
            <a:extLst>
              <a:ext uri="{FF2B5EF4-FFF2-40B4-BE49-F238E27FC236}">
                <a16:creationId xmlns:a16="http://schemas.microsoft.com/office/drawing/2014/main" id="{9D461234-37F0-FA3E-60C1-C9AC38C2AB82}"/>
              </a:ext>
            </a:extLst>
          </p:cNvPr>
          <p:cNvSpPr/>
          <p:nvPr/>
        </p:nvSpPr>
        <p:spPr>
          <a:xfrm rot="10800000">
            <a:off x="7350854" y="4929724"/>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25" name="Полилиния: фигура 54">
            <a:extLst>
              <a:ext uri="{FF2B5EF4-FFF2-40B4-BE49-F238E27FC236}">
                <a16:creationId xmlns:a16="http://schemas.microsoft.com/office/drawing/2014/main" id="{6A81C7C8-8338-B72E-9F37-DF410385D927}"/>
              </a:ext>
            </a:extLst>
          </p:cNvPr>
          <p:cNvSpPr/>
          <p:nvPr/>
        </p:nvSpPr>
        <p:spPr>
          <a:xfrm rot="10800000">
            <a:off x="7350854"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45" name="Rectangle: Rounded Corners 24">
            <a:extLst>
              <a:ext uri="{FF2B5EF4-FFF2-40B4-BE49-F238E27FC236}">
                <a16:creationId xmlns:a16="http://schemas.microsoft.com/office/drawing/2014/main" id="{96359683-143A-FF19-E6A8-EB662C87D10C}"/>
              </a:ext>
            </a:extLst>
          </p:cNvPr>
          <p:cNvSpPr/>
          <p:nvPr/>
        </p:nvSpPr>
        <p:spPr>
          <a:xfrm>
            <a:off x="7309584" y="3175476"/>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more than 80</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manufacturers identified</a:t>
            </a:r>
          </a:p>
        </p:txBody>
      </p:sp>
      <p:sp>
        <p:nvSpPr>
          <p:cNvPr id="146" name="Rectangle: Rounded Corners 25">
            <a:extLst>
              <a:ext uri="{FF2B5EF4-FFF2-40B4-BE49-F238E27FC236}">
                <a16:creationId xmlns:a16="http://schemas.microsoft.com/office/drawing/2014/main" id="{BED720DC-F4A4-AF7F-9B1A-18306EAD182F}"/>
              </a:ext>
            </a:extLst>
          </p:cNvPr>
          <p:cNvSpPr/>
          <p:nvPr/>
        </p:nvSpPr>
        <p:spPr>
          <a:xfrm>
            <a:off x="7210120" y="3773871"/>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41 site surveys conducted</a:t>
            </a:r>
          </a:p>
        </p:txBody>
      </p:sp>
      <p:sp>
        <p:nvSpPr>
          <p:cNvPr id="148" name="Полилиния: фигура 32">
            <a:extLst>
              <a:ext uri="{FF2B5EF4-FFF2-40B4-BE49-F238E27FC236}">
                <a16:creationId xmlns:a16="http://schemas.microsoft.com/office/drawing/2014/main" id="{52A56A51-0491-6668-F1BE-0209A0683F20}"/>
              </a:ext>
            </a:extLst>
          </p:cNvPr>
          <p:cNvSpPr/>
          <p:nvPr/>
        </p:nvSpPr>
        <p:spPr>
          <a:xfrm rot="10800000">
            <a:off x="4775925" y="5519589"/>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49" name="Полилиния: фигура 33">
            <a:extLst>
              <a:ext uri="{FF2B5EF4-FFF2-40B4-BE49-F238E27FC236}">
                <a16:creationId xmlns:a16="http://schemas.microsoft.com/office/drawing/2014/main" id="{E25ACCEE-FA89-D4E4-98D3-65D8F3C559C9}"/>
              </a:ext>
            </a:extLst>
          </p:cNvPr>
          <p:cNvSpPr/>
          <p:nvPr/>
        </p:nvSpPr>
        <p:spPr>
          <a:xfrm rot="10800000">
            <a:off x="4788510" y="4925064"/>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50" name="Полилиния: фигура 35">
            <a:extLst>
              <a:ext uri="{FF2B5EF4-FFF2-40B4-BE49-F238E27FC236}">
                <a16:creationId xmlns:a16="http://schemas.microsoft.com/office/drawing/2014/main" id="{B72C9599-945F-014B-2331-E53C50417E19}"/>
              </a:ext>
            </a:extLst>
          </p:cNvPr>
          <p:cNvSpPr/>
          <p:nvPr/>
        </p:nvSpPr>
        <p:spPr>
          <a:xfrm rot="10800000">
            <a:off x="7348876" y="2647271"/>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79" name="Rectangle: Rounded Corners 23">
            <a:extLst>
              <a:ext uri="{FF2B5EF4-FFF2-40B4-BE49-F238E27FC236}">
                <a16:creationId xmlns:a16="http://schemas.microsoft.com/office/drawing/2014/main" id="{EC1305F7-03C0-92ED-2A1B-862FFC1E6659}"/>
              </a:ext>
            </a:extLst>
          </p:cNvPr>
          <p:cNvSpPr/>
          <p:nvPr/>
        </p:nvSpPr>
        <p:spPr>
          <a:xfrm>
            <a:off x="2262462" y="6179012"/>
            <a:ext cx="7284144" cy="362335"/>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400" b="1">
                <a:solidFill>
                  <a:schemeClr val="tx1"/>
                </a:solidFill>
                <a:latin typeface="Arial" panose="020B0604020202020204" pitchFamily="34" charset="0"/>
                <a:cs typeface="Arial" panose="020B0604020202020204" pitchFamily="34" charset="0"/>
              </a:rPr>
              <a:t>Recommendations to Operators</a:t>
            </a:r>
          </a:p>
        </p:txBody>
      </p:sp>
      <p:sp>
        <p:nvSpPr>
          <p:cNvPr id="80" name="Rectangle: Rounded Corners 78">
            <a:extLst>
              <a:ext uri="{FF2B5EF4-FFF2-40B4-BE49-F238E27FC236}">
                <a16:creationId xmlns:a16="http://schemas.microsoft.com/office/drawing/2014/main" id="{34F447F7-DB46-C7F5-B636-7525483E59C0}"/>
              </a:ext>
            </a:extLst>
          </p:cNvPr>
          <p:cNvSpPr/>
          <p:nvPr/>
        </p:nvSpPr>
        <p:spPr>
          <a:xfrm>
            <a:off x="2287979" y="1716655"/>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A</a:t>
            </a:r>
          </a:p>
        </p:txBody>
      </p:sp>
      <p:sp>
        <p:nvSpPr>
          <p:cNvPr id="81" name="Rectangle: Rounded Corners 85">
            <a:extLst>
              <a:ext uri="{FF2B5EF4-FFF2-40B4-BE49-F238E27FC236}">
                <a16:creationId xmlns:a16="http://schemas.microsoft.com/office/drawing/2014/main" id="{8B561DF1-9D40-CF6A-8410-DC44E9EA7C2B}"/>
              </a:ext>
            </a:extLst>
          </p:cNvPr>
          <p:cNvSpPr/>
          <p:nvPr/>
        </p:nvSpPr>
        <p:spPr>
          <a:xfrm>
            <a:off x="503940" y="2136576"/>
            <a:ext cx="1491691" cy="380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Demands analysis</a:t>
            </a:r>
          </a:p>
        </p:txBody>
      </p:sp>
      <p:sp>
        <p:nvSpPr>
          <p:cNvPr id="82" name="Rectangle: Rounded Corners 86">
            <a:extLst>
              <a:ext uri="{FF2B5EF4-FFF2-40B4-BE49-F238E27FC236}">
                <a16:creationId xmlns:a16="http://schemas.microsoft.com/office/drawing/2014/main" id="{49E1EC1E-CFF5-28FF-CB8B-60FCF1440B43}"/>
              </a:ext>
            </a:extLst>
          </p:cNvPr>
          <p:cNvSpPr/>
          <p:nvPr/>
        </p:nvSpPr>
        <p:spPr>
          <a:xfrm>
            <a:off x="509042" y="2606963"/>
            <a:ext cx="149169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High demand goods identified</a:t>
            </a:r>
          </a:p>
        </p:txBody>
      </p:sp>
      <p:sp>
        <p:nvSpPr>
          <p:cNvPr id="83" name="Rectangle: Rounded Corners 87">
            <a:extLst>
              <a:ext uri="{FF2B5EF4-FFF2-40B4-BE49-F238E27FC236}">
                <a16:creationId xmlns:a16="http://schemas.microsoft.com/office/drawing/2014/main" id="{B0F3013B-F298-3812-2619-993DDD712083}"/>
              </a:ext>
            </a:extLst>
          </p:cNvPr>
          <p:cNvSpPr/>
          <p:nvPr/>
        </p:nvSpPr>
        <p:spPr>
          <a:xfrm>
            <a:off x="208281" y="3196565"/>
            <a:ext cx="179679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Market analysis,</a:t>
            </a:r>
            <a:r>
              <a:rPr lang="ru-RU" sz="1300" dirty="0">
                <a:solidFill>
                  <a:schemeClr val="tx1"/>
                </a:solidFill>
                <a:latin typeface="Arial Narrow" panose="020B0606020202030204" pitchFamily="34" charset="0"/>
                <a:cs typeface="Arial" panose="020B0604020202020204" pitchFamily="34" charset="0"/>
              </a:rPr>
              <a:t> </a:t>
            </a:r>
            <a:r>
              <a:rPr lang="en-GB" sz="1300" dirty="0">
                <a:solidFill>
                  <a:schemeClr val="tx1"/>
                </a:solidFill>
                <a:latin typeface="Arial Narrow" panose="020B0606020202030204" pitchFamily="34" charset="0"/>
                <a:cs typeface="Arial" panose="020B0604020202020204" pitchFamily="34" charset="0"/>
              </a:rPr>
              <a:t>longlist from available resources</a:t>
            </a:r>
          </a:p>
        </p:txBody>
      </p:sp>
      <p:sp>
        <p:nvSpPr>
          <p:cNvPr id="84" name="Rectangle: Rounded Corners 88">
            <a:extLst>
              <a:ext uri="{FF2B5EF4-FFF2-40B4-BE49-F238E27FC236}">
                <a16:creationId xmlns:a16="http://schemas.microsoft.com/office/drawing/2014/main" id="{63DDC3DE-3C2B-1F07-44A3-33830AD0DED4}"/>
              </a:ext>
            </a:extLst>
          </p:cNvPr>
          <p:cNvSpPr/>
          <p:nvPr/>
        </p:nvSpPr>
        <p:spPr>
          <a:xfrm>
            <a:off x="37702" y="3795692"/>
            <a:ext cx="196302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Site surveys, </a:t>
            </a:r>
            <a:r>
              <a:rPr lang="en-US" sz="1300" dirty="0">
                <a:solidFill>
                  <a:schemeClr val="tx1"/>
                </a:solidFill>
                <a:latin typeface="Arial Narrow" panose="020B0606020202030204" pitchFamily="34" charset="0"/>
                <a:cs typeface="Arial" panose="020B0604020202020204" pitchFamily="34" charset="0"/>
              </a:rPr>
              <a:t>manufacturers who expressed interest</a:t>
            </a:r>
            <a:endParaRPr lang="en-GB" sz="1300" dirty="0">
              <a:solidFill>
                <a:schemeClr val="tx1"/>
              </a:solidFill>
              <a:latin typeface="Arial Narrow" panose="020B0606020202030204" pitchFamily="34" charset="0"/>
              <a:cs typeface="Arial" panose="020B0604020202020204" pitchFamily="34" charset="0"/>
            </a:endParaRPr>
          </a:p>
        </p:txBody>
      </p:sp>
      <p:sp>
        <p:nvSpPr>
          <p:cNvPr id="85" name="Rectangle: Rounded Corners 89">
            <a:extLst>
              <a:ext uri="{FF2B5EF4-FFF2-40B4-BE49-F238E27FC236}">
                <a16:creationId xmlns:a16="http://schemas.microsoft.com/office/drawing/2014/main" id="{67B70892-A0EE-7BE5-E4F5-FC5625AF24B4}"/>
              </a:ext>
            </a:extLst>
          </p:cNvPr>
          <p:cNvSpPr/>
          <p:nvPr/>
        </p:nvSpPr>
        <p:spPr>
          <a:xfrm>
            <a:off x="126910" y="4271123"/>
            <a:ext cx="1878165" cy="647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Shortlisting, </a:t>
            </a:r>
            <a:r>
              <a:rPr lang="en-US" sz="1300" dirty="0">
                <a:solidFill>
                  <a:schemeClr val="tx1"/>
                </a:solidFill>
                <a:latin typeface="Arial Narrow" panose="020B0606020202030204" pitchFamily="34" charset="0"/>
                <a:cs typeface="Arial" panose="020B0604020202020204" pitchFamily="34" charset="0"/>
              </a:rPr>
              <a:t>manufacturers</a:t>
            </a:r>
            <a:r>
              <a:rPr lang="ru-RU" sz="1300" dirty="0">
                <a:solidFill>
                  <a:schemeClr val="tx1"/>
                </a:solidFill>
                <a:latin typeface="Arial Narrow" panose="020B0606020202030204" pitchFamily="34" charset="0"/>
                <a:cs typeface="Arial" panose="020B0604020202020204" pitchFamily="34" charset="0"/>
              </a:rPr>
              <a:t> </a:t>
            </a:r>
            <a:r>
              <a:rPr lang="en-US" sz="1300" dirty="0">
                <a:solidFill>
                  <a:schemeClr val="tx1"/>
                </a:solidFill>
                <a:latin typeface="Arial Narrow" panose="020B0606020202030204" pitchFamily="34" charset="0"/>
                <a:cs typeface="Arial" panose="020B0604020202020204" pitchFamily="34" charset="0"/>
              </a:rPr>
              <a:t>producing  types of goods with</a:t>
            </a:r>
            <a:r>
              <a:rPr lang="ru-RU" sz="1300" dirty="0">
                <a:solidFill>
                  <a:schemeClr val="tx1"/>
                </a:solidFill>
                <a:latin typeface="Arial Narrow" panose="020B0606020202030204" pitchFamily="34" charset="0"/>
                <a:cs typeface="Arial" panose="020B0604020202020204" pitchFamily="34" charset="0"/>
              </a:rPr>
              <a:t> </a:t>
            </a:r>
            <a:r>
              <a:rPr lang="en-US" sz="1300" dirty="0">
                <a:solidFill>
                  <a:schemeClr val="tx1"/>
                </a:solidFill>
                <a:latin typeface="Arial Narrow" panose="020B0606020202030204" pitchFamily="34" charset="0"/>
                <a:cs typeface="Arial" panose="020B0604020202020204" pitchFamily="34" charset="0"/>
              </a:rPr>
              <a:t>high demands</a:t>
            </a:r>
            <a:endParaRPr lang="en-GB" sz="1300" dirty="0">
              <a:solidFill>
                <a:schemeClr val="tx1"/>
              </a:solidFill>
              <a:latin typeface="Arial Narrow" panose="020B0606020202030204" pitchFamily="34" charset="0"/>
              <a:cs typeface="Arial" panose="020B0604020202020204" pitchFamily="34" charset="0"/>
            </a:endParaRPr>
          </a:p>
        </p:txBody>
      </p:sp>
      <p:sp>
        <p:nvSpPr>
          <p:cNvPr id="86" name="Rectangle: Rounded Corners 90">
            <a:extLst>
              <a:ext uri="{FF2B5EF4-FFF2-40B4-BE49-F238E27FC236}">
                <a16:creationId xmlns:a16="http://schemas.microsoft.com/office/drawing/2014/main" id="{1227E9C2-0BA4-02E5-08CC-F2115556B063}"/>
              </a:ext>
            </a:extLst>
          </p:cNvPr>
          <p:cNvSpPr/>
          <p:nvPr/>
        </p:nvSpPr>
        <p:spPr>
          <a:xfrm>
            <a:off x="380882" y="4895919"/>
            <a:ext cx="16085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Capacity development</a:t>
            </a:r>
          </a:p>
        </p:txBody>
      </p:sp>
      <p:sp>
        <p:nvSpPr>
          <p:cNvPr id="87" name="Rectangle: Rounded Corners 91">
            <a:extLst>
              <a:ext uri="{FF2B5EF4-FFF2-40B4-BE49-F238E27FC236}">
                <a16:creationId xmlns:a16="http://schemas.microsoft.com/office/drawing/2014/main" id="{965FFAF3-28E8-8640-99B6-908F8D4C371D}"/>
              </a:ext>
            </a:extLst>
          </p:cNvPr>
          <p:cNvSpPr/>
          <p:nvPr/>
        </p:nvSpPr>
        <p:spPr>
          <a:xfrm>
            <a:off x="292227" y="5507902"/>
            <a:ext cx="168775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300" dirty="0">
                <a:solidFill>
                  <a:schemeClr val="tx1"/>
                </a:solidFill>
                <a:latin typeface="Arial Narrow" panose="020B0606020202030204" pitchFamily="34" charset="0"/>
                <a:cs typeface="Arial" panose="020B0604020202020204" pitchFamily="34" charset="0"/>
              </a:rPr>
              <a:t>Implementation </a:t>
            </a:r>
            <a:br>
              <a:rPr lang="ru-RU" sz="1300" dirty="0">
                <a:solidFill>
                  <a:schemeClr val="tx1"/>
                </a:solidFill>
                <a:latin typeface="Arial Narrow" panose="020B0606020202030204" pitchFamily="34" charset="0"/>
                <a:cs typeface="Arial" panose="020B0604020202020204" pitchFamily="34" charset="0"/>
              </a:rPr>
            </a:br>
            <a:r>
              <a:rPr lang="en-GB" sz="1300" dirty="0">
                <a:solidFill>
                  <a:schemeClr val="tx1"/>
                </a:solidFill>
                <a:latin typeface="Arial Narrow" panose="020B0606020202030204" pitchFamily="34" charset="0"/>
                <a:cs typeface="Arial" panose="020B0604020202020204" pitchFamily="34" charset="0"/>
              </a:rPr>
              <a:t>of capacity development</a:t>
            </a:r>
          </a:p>
        </p:txBody>
      </p:sp>
      <p:sp>
        <p:nvSpPr>
          <p:cNvPr id="88" name="Rectangle: Rounded Corners 92">
            <a:extLst>
              <a:ext uri="{FF2B5EF4-FFF2-40B4-BE49-F238E27FC236}">
                <a16:creationId xmlns:a16="http://schemas.microsoft.com/office/drawing/2014/main" id="{46F965A5-BF4B-EB5C-B876-6858A58873DC}"/>
              </a:ext>
            </a:extLst>
          </p:cNvPr>
          <p:cNvSpPr/>
          <p:nvPr/>
        </p:nvSpPr>
        <p:spPr>
          <a:xfrm>
            <a:off x="2262462" y="2091256"/>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panose="020B0604020202020204" pitchFamily="34" charset="0"/>
                <a:cs typeface="Arial" panose="020B0604020202020204" pitchFamily="34" charset="0"/>
              </a:rPr>
              <a:t>35,000 items analysed</a:t>
            </a:r>
          </a:p>
        </p:txBody>
      </p:sp>
      <p:sp>
        <p:nvSpPr>
          <p:cNvPr id="89" name="Rectangle: Rounded Corners 93">
            <a:extLst>
              <a:ext uri="{FF2B5EF4-FFF2-40B4-BE49-F238E27FC236}">
                <a16:creationId xmlns:a16="http://schemas.microsoft.com/office/drawing/2014/main" id="{DAB3C27A-8D22-E337-3467-5A4271AACE13}"/>
              </a:ext>
            </a:extLst>
          </p:cNvPr>
          <p:cNvSpPr/>
          <p:nvPr/>
        </p:nvSpPr>
        <p:spPr>
          <a:xfrm>
            <a:off x="2138071" y="2657562"/>
            <a:ext cx="2404531" cy="3827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19 types of goods</a:t>
            </a:r>
          </a:p>
        </p:txBody>
      </p:sp>
      <p:sp>
        <p:nvSpPr>
          <p:cNvPr id="90" name="Rectangle: Rounded Corners 94">
            <a:extLst>
              <a:ext uri="{FF2B5EF4-FFF2-40B4-BE49-F238E27FC236}">
                <a16:creationId xmlns:a16="http://schemas.microsoft.com/office/drawing/2014/main" id="{044C7FC9-C969-5505-3E5E-C43D3C2CD608}"/>
              </a:ext>
            </a:extLst>
          </p:cNvPr>
          <p:cNvSpPr/>
          <p:nvPr/>
        </p:nvSpPr>
        <p:spPr>
          <a:xfrm>
            <a:off x="1812705" y="3200890"/>
            <a:ext cx="305526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more than 90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manufacturers identified</a:t>
            </a:r>
          </a:p>
        </p:txBody>
      </p:sp>
      <p:sp>
        <p:nvSpPr>
          <p:cNvPr id="91" name="Rectangle: Rounded Corners 95">
            <a:extLst>
              <a:ext uri="{FF2B5EF4-FFF2-40B4-BE49-F238E27FC236}">
                <a16:creationId xmlns:a16="http://schemas.microsoft.com/office/drawing/2014/main" id="{F9EF106F-3456-9C5C-7B13-A3BD51F8FD66}"/>
              </a:ext>
            </a:extLst>
          </p:cNvPr>
          <p:cNvSpPr/>
          <p:nvPr/>
        </p:nvSpPr>
        <p:spPr>
          <a:xfrm>
            <a:off x="1887725" y="3798373"/>
            <a:ext cx="290522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72 site surveys conducted</a:t>
            </a:r>
          </a:p>
        </p:txBody>
      </p:sp>
      <p:sp>
        <p:nvSpPr>
          <p:cNvPr id="92" name="Rectangle: Rounded Corners 96">
            <a:extLst>
              <a:ext uri="{FF2B5EF4-FFF2-40B4-BE49-F238E27FC236}">
                <a16:creationId xmlns:a16="http://schemas.microsoft.com/office/drawing/2014/main" id="{D746183F-D238-3D1E-411C-20B455698F00}"/>
              </a:ext>
            </a:extLst>
          </p:cNvPr>
          <p:cNvSpPr/>
          <p:nvPr/>
        </p:nvSpPr>
        <p:spPr>
          <a:xfrm>
            <a:off x="2262462" y="4333607"/>
            <a:ext cx="215913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23 manufacturers shortlisted</a:t>
            </a:r>
          </a:p>
        </p:txBody>
      </p:sp>
      <p:sp>
        <p:nvSpPr>
          <p:cNvPr id="93" name="Rectangle: Rounded Corners 97">
            <a:extLst>
              <a:ext uri="{FF2B5EF4-FFF2-40B4-BE49-F238E27FC236}">
                <a16:creationId xmlns:a16="http://schemas.microsoft.com/office/drawing/2014/main" id="{68730FA2-B385-8543-5D19-3CAB552CC27E}"/>
              </a:ext>
            </a:extLst>
          </p:cNvPr>
          <p:cNvSpPr/>
          <p:nvPr/>
        </p:nvSpPr>
        <p:spPr>
          <a:xfrm>
            <a:off x="1646783" y="4962208"/>
            <a:ext cx="3387106"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8 CDPs developed</a:t>
            </a:r>
          </a:p>
        </p:txBody>
      </p:sp>
      <p:sp>
        <p:nvSpPr>
          <p:cNvPr id="94" name="Rectangle: Rounded Corners 98">
            <a:extLst>
              <a:ext uri="{FF2B5EF4-FFF2-40B4-BE49-F238E27FC236}">
                <a16:creationId xmlns:a16="http://schemas.microsoft.com/office/drawing/2014/main" id="{FFA063BE-E6F2-D9AE-A65A-CF4E333AF64A}"/>
              </a:ext>
            </a:extLst>
          </p:cNvPr>
          <p:cNvSpPr/>
          <p:nvPr/>
        </p:nvSpPr>
        <p:spPr>
          <a:xfrm>
            <a:off x="1820215" y="5535950"/>
            <a:ext cx="30402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3 recommended </a:t>
            </a:r>
            <a:br>
              <a:rPr lang="en-US" sz="1200">
                <a:solidFill>
                  <a:schemeClr val="tx1"/>
                </a:solidFill>
                <a:latin typeface="Arial" panose="020B0604020202020204" pitchFamily="34" charset="0"/>
                <a:cs typeface="Arial" panose="020B0604020202020204" pitchFamily="34" charset="0"/>
              </a:rPr>
            </a:br>
            <a:r>
              <a:rPr lang="en-US" sz="1200">
                <a:solidFill>
                  <a:schemeClr val="tx1"/>
                </a:solidFill>
                <a:latin typeface="Arial" panose="020B0604020202020204" pitchFamily="34" charset="0"/>
                <a:cs typeface="Arial" panose="020B0604020202020204" pitchFamily="34" charset="0"/>
              </a:rPr>
              <a:t>manufacturers</a:t>
            </a:r>
          </a:p>
        </p:txBody>
      </p:sp>
      <p:sp>
        <p:nvSpPr>
          <p:cNvPr id="95" name="Rectangle: Rounded Corners 99">
            <a:extLst>
              <a:ext uri="{FF2B5EF4-FFF2-40B4-BE49-F238E27FC236}">
                <a16:creationId xmlns:a16="http://schemas.microsoft.com/office/drawing/2014/main" id="{78BD850D-7EA7-BA90-D071-FD3A9EA12D7B}"/>
              </a:ext>
            </a:extLst>
          </p:cNvPr>
          <p:cNvSpPr/>
          <p:nvPr/>
        </p:nvSpPr>
        <p:spPr>
          <a:xfrm>
            <a:off x="4713436" y="2091256"/>
            <a:ext cx="2287077"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panose="020B0604020202020204" pitchFamily="34" charset="0"/>
                <a:cs typeface="Arial" panose="020B0604020202020204" pitchFamily="34" charset="0"/>
              </a:rPr>
              <a:t>55,000 items analysed</a:t>
            </a:r>
          </a:p>
        </p:txBody>
      </p:sp>
      <p:sp>
        <p:nvSpPr>
          <p:cNvPr id="96" name="Rectangle: Rounded Corners 100">
            <a:extLst>
              <a:ext uri="{FF2B5EF4-FFF2-40B4-BE49-F238E27FC236}">
                <a16:creationId xmlns:a16="http://schemas.microsoft.com/office/drawing/2014/main" id="{67CB1C84-8350-A391-1C33-CCBF6AFC365E}"/>
              </a:ext>
            </a:extLst>
          </p:cNvPr>
          <p:cNvSpPr/>
          <p:nvPr/>
        </p:nvSpPr>
        <p:spPr>
          <a:xfrm>
            <a:off x="4586977" y="2613121"/>
            <a:ext cx="253999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18 types of goods </a:t>
            </a:r>
          </a:p>
        </p:txBody>
      </p:sp>
      <p:sp>
        <p:nvSpPr>
          <p:cNvPr id="97" name="Rectangle: Rounded Corners 101">
            <a:extLst>
              <a:ext uri="{FF2B5EF4-FFF2-40B4-BE49-F238E27FC236}">
                <a16:creationId xmlns:a16="http://schemas.microsoft.com/office/drawing/2014/main" id="{2B88F81E-77AD-CD61-995E-D88B83924101}"/>
              </a:ext>
            </a:extLst>
          </p:cNvPr>
          <p:cNvSpPr/>
          <p:nvPr/>
        </p:nvSpPr>
        <p:spPr>
          <a:xfrm>
            <a:off x="4503828" y="3212049"/>
            <a:ext cx="270629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more than 100 </a:t>
            </a:r>
            <a:br>
              <a:rPr lang="en-US" sz="1200">
                <a:solidFill>
                  <a:schemeClr val="tx1"/>
                </a:solidFill>
                <a:latin typeface="Arial" panose="020B0604020202020204" pitchFamily="34" charset="0"/>
                <a:cs typeface="Arial" panose="020B0604020202020204" pitchFamily="34" charset="0"/>
              </a:rPr>
            </a:br>
            <a:r>
              <a:rPr lang="en-US" sz="1200">
                <a:solidFill>
                  <a:schemeClr val="tx1"/>
                </a:solidFill>
                <a:latin typeface="Arial" panose="020B0604020202020204" pitchFamily="34" charset="0"/>
                <a:cs typeface="Arial" panose="020B0604020202020204" pitchFamily="34" charset="0"/>
              </a:rPr>
              <a:t>manufacturers identified</a:t>
            </a:r>
          </a:p>
        </p:txBody>
      </p:sp>
      <p:sp>
        <p:nvSpPr>
          <p:cNvPr id="98" name="Rectangle: Rounded Corners 102">
            <a:extLst>
              <a:ext uri="{FF2B5EF4-FFF2-40B4-BE49-F238E27FC236}">
                <a16:creationId xmlns:a16="http://schemas.microsoft.com/office/drawing/2014/main" id="{22410A18-C1EE-A659-C227-855AB4576F6B}"/>
              </a:ext>
            </a:extLst>
          </p:cNvPr>
          <p:cNvSpPr/>
          <p:nvPr/>
        </p:nvSpPr>
        <p:spPr>
          <a:xfrm>
            <a:off x="4643012" y="3789989"/>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61 site surveys conducted</a:t>
            </a:r>
          </a:p>
        </p:txBody>
      </p:sp>
      <p:sp>
        <p:nvSpPr>
          <p:cNvPr id="99" name="Rectangle: Rounded Corners 104">
            <a:extLst>
              <a:ext uri="{FF2B5EF4-FFF2-40B4-BE49-F238E27FC236}">
                <a16:creationId xmlns:a16="http://schemas.microsoft.com/office/drawing/2014/main" id="{F2B3AA82-B8EB-38E6-2B13-72162C7AB781}"/>
              </a:ext>
            </a:extLst>
          </p:cNvPr>
          <p:cNvSpPr/>
          <p:nvPr/>
        </p:nvSpPr>
        <p:spPr>
          <a:xfrm>
            <a:off x="4941193" y="5544724"/>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2 recommended manufacturers</a:t>
            </a:r>
          </a:p>
        </p:txBody>
      </p:sp>
      <p:sp>
        <p:nvSpPr>
          <p:cNvPr id="100" name="Rectangle: Rounded Corners 79">
            <a:extLst>
              <a:ext uri="{FF2B5EF4-FFF2-40B4-BE49-F238E27FC236}">
                <a16:creationId xmlns:a16="http://schemas.microsoft.com/office/drawing/2014/main" id="{2E80F3A8-DBF5-E5F4-A942-19F3EBA7CE94}"/>
              </a:ext>
            </a:extLst>
          </p:cNvPr>
          <p:cNvSpPr/>
          <p:nvPr/>
        </p:nvSpPr>
        <p:spPr>
          <a:xfrm>
            <a:off x="4794877" y="1708626"/>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B</a:t>
            </a:r>
          </a:p>
        </p:txBody>
      </p:sp>
      <p:sp>
        <p:nvSpPr>
          <p:cNvPr id="101" name="Rectangle: Rounded Corners 106">
            <a:extLst>
              <a:ext uri="{FF2B5EF4-FFF2-40B4-BE49-F238E27FC236}">
                <a16:creationId xmlns:a16="http://schemas.microsoft.com/office/drawing/2014/main" id="{559D87B8-932E-360C-25C0-3813F78B4853}"/>
              </a:ext>
            </a:extLst>
          </p:cNvPr>
          <p:cNvSpPr/>
          <p:nvPr/>
        </p:nvSpPr>
        <p:spPr>
          <a:xfrm>
            <a:off x="4475669" y="4387504"/>
            <a:ext cx="2762610" cy="403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panose="020B0604020202020204" pitchFamily="34" charset="0"/>
                <a:cs typeface="Arial" panose="020B0604020202020204" pitchFamily="34" charset="0"/>
              </a:rPr>
              <a:t>1</a:t>
            </a:r>
            <a:r>
              <a:rPr lang="ru-RU" sz="1200">
                <a:solidFill>
                  <a:schemeClr val="tx1"/>
                </a:solidFill>
                <a:latin typeface="Arial" panose="020B0604020202020204" pitchFamily="34" charset="0"/>
                <a:cs typeface="Arial" panose="020B0604020202020204" pitchFamily="34" charset="0"/>
              </a:rPr>
              <a:t>6</a:t>
            </a:r>
            <a:r>
              <a:rPr lang="en-US" sz="1200">
                <a:solidFill>
                  <a:schemeClr val="tx1"/>
                </a:solidFill>
                <a:latin typeface="Arial" panose="020B0604020202020204" pitchFamily="34" charset="0"/>
                <a:cs typeface="Arial" panose="020B0604020202020204" pitchFamily="34" charset="0"/>
              </a:rPr>
              <a:t> manufacturers shortlisted </a:t>
            </a:r>
          </a:p>
        </p:txBody>
      </p:sp>
      <p:sp>
        <p:nvSpPr>
          <p:cNvPr id="103" name="Rectangle: Rounded Corners 174">
            <a:extLst>
              <a:ext uri="{FF2B5EF4-FFF2-40B4-BE49-F238E27FC236}">
                <a16:creationId xmlns:a16="http://schemas.microsoft.com/office/drawing/2014/main" id="{BDB09543-05F6-3368-167A-A537AA5A604C}"/>
              </a:ext>
            </a:extLst>
          </p:cNvPr>
          <p:cNvSpPr/>
          <p:nvPr/>
        </p:nvSpPr>
        <p:spPr>
          <a:xfrm>
            <a:off x="7350855" y="2621027"/>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27</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types of goods</a:t>
            </a:r>
          </a:p>
        </p:txBody>
      </p:sp>
      <p:sp>
        <p:nvSpPr>
          <p:cNvPr id="105" name="Rectangle: Rounded Corners 178">
            <a:extLst>
              <a:ext uri="{FF2B5EF4-FFF2-40B4-BE49-F238E27FC236}">
                <a16:creationId xmlns:a16="http://schemas.microsoft.com/office/drawing/2014/main" id="{220449B2-F005-B7E8-B384-590141106E79}"/>
              </a:ext>
            </a:extLst>
          </p:cNvPr>
          <p:cNvSpPr/>
          <p:nvPr/>
        </p:nvSpPr>
        <p:spPr>
          <a:xfrm>
            <a:off x="8013343" y="492438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06" name="Rectangle: Rounded Corners 226">
            <a:extLst>
              <a:ext uri="{FF2B5EF4-FFF2-40B4-BE49-F238E27FC236}">
                <a16:creationId xmlns:a16="http://schemas.microsoft.com/office/drawing/2014/main" id="{C0C8FE19-C00B-CEE3-1ACC-7AF24E8C70B1}"/>
              </a:ext>
            </a:extLst>
          </p:cNvPr>
          <p:cNvSpPr/>
          <p:nvPr/>
        </p:nvSpPr>
        <p:spPr>
          <a:xfrm>
            <a:off x="8013343" y="5534874"/>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07" name="Rectangle: Rounded Corners 10">
            <a:extLst>
              <a:ext uri="{FF2B5EF4-FFF2-40B4-BE49-F238E27FC236}">
                <a16:creationId xmlns:a16="http://schemas.microsoft.com/office/drawing/2014/main" id="{32776825-5F88-1C23-B3D4-FD0EC1C94F07}"/>
              </a:ext>
            </a:extLst>
          </p:cNvPr>
          <p:cNvSpPr/>
          <p:nvPr/>
        </p:nvSpPr>
        <p:spPr>
          <a:xfrm>
            <a:off x="7364831" y="1722407"/>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C</a:t>
            </a:r>
          </a:p>
        </p:txBody>
      </p:sp>
      <p:sp>
        <p:nvSpPr>
          <p:cNvPr id="119" name="Полилиния: фигура 39">
            <a:extLst>
              <a:ext uri="{FF2B5EF4-FFF2-40B4-BE49-F238E27FC236}">
                <a16:creationId xmlns:a16="http://schemas.microsoft.com/office/drawing/2014/main" id="{9FBCEDF5-153C-E422-0D12-78072A940A18}"/>
              </a:ext>
            </a:extLst>
          </p:cNvPr>
          <p:cNvSpPr/>
          <p:nvPr/>
        </p:nvSpPr>
        <p:spPr>
          <a:xfrm rot="10800000">
            <a:off x="4785450"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pic>
        <p:nvPicPr>
          <p:cNvPr id="127" name="Рисунок 54">
            <a:extLst>
              <a:ext uri="{FF2B5EF4-FFF2-40B4-BE49-F238E27FC236}">
                <a16:creationId xmlns:a16="http://schemas.microsoft.com/office/drawing/2014/main" id="{2B91D9F6-A965-468F-F86E-179437087AAA}"/>
              </a:ext>
            </a:extLst>
          </p:cNvPr>
          <p:cNvPicPr>
            <a:picLocks noChangeAspect="1"/>
          </p:cNvPicPr>
          <p:nvPr/>
        </p:nvPicPr>
        <p:blipFill>
          <a:blip r:embed="rId2">
            <a:alphaModFix/>
            <a:biLevel thresh="7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a:fillRect/>
          </a:stretch>
        </p:blipFill>
        <p:spPr>
          <a:xfrm>
            <a:off x="4792947" y="1231844"/>
            <a:ext cx="484811" cy="484811"/>
          </a:xfrm>
          <a:prstGeom prst="rect">
            <a:avLst/>
          </a:prstGeom>
        </p:spPr>
      </p:pic>
      <p:grpSp>
        <p:nvGrpSpPr>
          <p:cNvPr id="128" name="Группа 41">
            <a:extLst>
              <a:ext uri="{FF2B5EF4-FFF2-40B4-BE49-F238E27FC236}">
                <a16:creationId xmlns:a16="http://schemas.microsoft.com/office/drawing/2014/main" id="{A71DC9BE-A5FA-5641-7B2E-FF98C57005C0}"/>
              </a:ext>
            </a:extLst>
          </p:cNvPr>
          <p:cNvGrpSpPr/>
          <p:nvPr/>
        </p:nvGrpSpPr>
        <p:grpSpPr>
          <a:xfrm>
            <a:off x="2404313" y="1182519"/>
            <a:ext cx="446984" cy="499931"/>
            <a:chOff x="3267368" y="3981871"/>
            <a:chExt cx="507855" cy="568013"/>
          </a:xfrm>
        </p:grpSpPr>
        <p:pic>
          <p:nvPicPr>
            <p:cNvPr id="129" name="Рисунок 35">
              <a:extLst>
                <a:ext uri="{FF2B5EF4-FFF2-40B4-BE49-F238E27FC236}">
                  <a16:creationId xmlns:a16="http://schemas.microsoft.com/office/drawing/2014/main" id="{C450A4F4-F4E2-4C34-73FC-B2FC05D40E35}"/>
                </a:ext>
              </a:extLst>
            </p:cNvPr>
            <p:cNvPicPr>
              <a:picLocks noChangeAspect="1"/>
            </p:cNvPicPr>
            <p:nvPr/>
          </p:nvPicPr>
          <p:blipFill>
            <a:blip r:embed="rId4">
              <a:alphaModFix/>
              <a:biLevel thresh="7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tretch>
              <a:fillRect/>
            </a:stretch>
          </p:blipFill>
          <p:spPr>
            <a:xfrm>
              <a:off x="3267368" y="4059503"/>
              <a:ext cx="284201" cy="428626"/>
            </a:xfrm>
            <a:prstGeom prst="rect">
              <a:avLst/>
            </a:prstGeom>
          </p:spPr>
        </p:pic>
        <p:pic>
          <p:nvPicPr>
            <p:cNvPr id="130" name="Рисунок 38">
              <a:extLst>
                <a:ext uri="{FF2B5EF4-FFF2-40B4-BE49-F238E27FC236}">
                  <a16:creationId xmlns:a16="http://schemas.microsoft.com/office/drawing/2014/main" id="{D2133E89-EFED-D02B-32C1-3570FAF922E1}"/>
                </a:ext>
              </a:extLst>
            </p:cNvPr>
            <p:cNvPicPr>
              <a:picLocks noChangeAspect="1"/>
            </p:cNvPicPr>
            <p:nvPr/>
          </p:nvPicPr>
          <p:blipFill>
            <a:blip r:embed="rId6" cstate="screen">
              <a:alphaModFix/>
              <a:biLevel thresh="7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3509995" y="3981871"/>
              <a:ext cx="233311" cy="233312"/>
            </a:xfrm>
            <a:prstGeom prst="rect">
              <a:avLst/>
            </a:prstGeom>
          </p:spPr>
        </p:pic>
        <p:pic>
          <p:nvPicPr>
            <p:cNvPr id="131" name="Рисунок 40">
              <a:extLst>
                <a:ext uri="{FF2B5EF4-FFF2-40B4-BE49-F238E27FC236}">
                  <a16:creationId xmlns:a16="http://schemas.microsoft.com/office/drawing/2014/main" id="{8745FA35-61DB-8A94-FEA0-A0639765BD76}"/>
                </a:ext>
              </a:extLst>
            </p:cNvPr>
            <p:cNvPicPr>
              <a:picLocks noChangeAspect="1"/>
            </p:cNvPicPr>
            <p:nvPr/>
          </p:nvPicPr>
          <p:blipFill>
            <a:blip r:embed="rId8" cstate="screen">
              <a:alphaModFix/>
              <a:biLevel thresh="75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3459319" y="4233980"/>
              <a:ext cx="315904" cy="315904"/>
            </a:xfrm>
            <a:prstGeom prst="rect">
              <a:avLst/>
            </a:prstGeom>
          </p:spPr>
        </p:pic>
      </p:grpSp>
      <p:pic>
        <p:nvPicPr>
          <p:cNvPr id="132" name="Рисунок 30">
            <a:extLst>
              <a:ext uri="{FF2B5EF4-FFF2-40B4-BE49-F238E27FC236}">
                <a16:creationId xmlns:a16="http://schemas.microsoft.com/office/drawing/2014/main" id="{84F29008-958C-68D1-0AB4-1D7D33BC1738}"/>
              </a:ext>
            </a:extLst>
          </p:cNvPr>
          <p:cNvPicPr>
            <a:picLocks noChangeAspect="1"/>
          </p:cNvPicPr>
          <p:nvPr/>
        </p:nvPicPr>
        <p:blipFill>
          <a:blip r:embed="rId10">
            <a:biLevel thresh="75000"/>
            <a:extLst>
              <a:ext uri="{28A0092B-C50C-407E-A947-70E740481C1C}">
                <a14:useLocalDpi xmlns:a14="http://schemas.microsoft.com/office/drawing/2010/main"/>
              </a:ext>
            </a:extLst>
          </a:blip>
          <a:stretch>
            <a:fillRect/>
          </a:stretch>
        </p:blipFill>
        <p:spPr>
          <a:xfrm>
            <a:off x="3826191" y="1223445"/>
            <a:ext cx="446984" cy="446984"/>
          </a:xfrm>
          <a:prstGeom prst="rect">
            <a:avLst/>
          </a:prstGeom>
        </p:spPr>
      </p:pic>
      <p:pic>
        <p:nvPicPr>
          <p:cNvPr id="133" name="Рисунок 52">
            <a:extLst>
              <a:ext uri="{FF2B5EF4-FFF2-40B4-BE49-F238E27FC236}">
                <a16:creationId xmlns:a16="http://schemas.microsoft.com/office/drawing/2014/main" id="{FD553550-B265-4C24-DCA6-9530ADA3117E}"/>
              </a:ext>
            </a:extLst>
          </p:cNvPr>
          <p:cNvPicPr>
            <a:picLocks noChangeAspect="1"/>
          </p:cNvPicPr>
          <p:nvPr/>
        </p:nvPicPr>
        <p:blipFill>
          <a:blip r:embed="rId11">
            <a:alphaModFix/>
            <a:biLevel thresh="75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tretch>
            <a:fillRect/>
          </a:stretch>
        </p:blipFill>
        <p:spPr>
          <a:xfrm>
            <a:off x="3077598" y="1162900"/>
            <a:ext cx="532025" cy="532025"/>
          </a:xfrm>
          <a:prstGeom prst="rect">
            <a:avLst/>
          </a:prstGeom>
        </p:spPr>
      </p:pic>
      <p:pic>
        <p:nvPicPr>
          <p:cNvPr id="134" name="Рисунок 28">
            <a:extLst>
              <a:ext uri="{FF2B5EF4-FFF2-40B4-BE49-F238E27FC236}">
                <a16:creationId xmlns:a16="http://schemas.microsoft.com/office/drawing/2014/main" id="{6EADC764-8606-156E-CB14-4D462ED0545B}"/>
              </a:ext>
            </a:extLst>
          </p:cNvPr>
          <p:cNvPicPr>
            <a:picLocks noChangeAspect="1"/>
          </p:cNvPicPr>
          <p:nvPr/>
        </p:nvPicPr>
        <p:blipFill>
          <a:blip r:embed="rId13">
            <a:alphaModFix/>
            <a:biLevel thresh="75000"/>
            <a:extLst>
              <a:ext uri="{28A0092B-C50C-407E-A947-70E740481C1C}">
                <a14:useLocalDpi xmlns:a14="http://schemas.microsoft.com/office/drawing/2010/main"/>
              </a:ext>
            </a:extLst>
          </a:blip>
          <a:stretch>
            <a:fillRect/>
          </a:stretch>
        </p:blipFill>
        <p:spPr>
          <a:xfrm>
            <a:off x="5368573" y="1160053"/>
            <a:ext cx="546069" cy="546069"/>
          </a:xfrm>
          <a:prstGeom prst="rect">
            <a:avLst/>
          </a:prstGeom>
        </p:spPr>
      </p:pic>
      <p:pic>
        <p:nvPicPr>
          <p:cNvPr id="135" name="Рисунок 43">
            <a:extLst>
              <a:ext uri="{FF2B5EF4-FFF2-40B4-BE49-F238E27FC236}">
                <a16:creationId xmlns:a16="http://schemas.microsoft.com/office/drawing/2014/main" id="{CE6BF565-BD00-0123-9634-BC60B1D31AC6}"/>
              </a:ext>
            </a:extLst>
          </p:cNvPr>
          <p:cNvPicPr>
            <a:picLocks noChangeAspect="1"/>
          </p:cNvPicPr>
          <p:nvPr/>
        </p:nvPicPr>
        <p:blipFill>
          <a:blip r:embed="rId14">
            <a:alphaModFix/>
            <a:biLevel thresh="75000"/>
            <a:extLst>
              <a:ext uri="{28A0092B-C50C-407E-A947-70E740481C1C}">
                <a14:useLocalDpi xmlns:a14="http://schemas.microsoft.com/office/drawing/2010/main"/>
              </a:ext>
            </a:extLst>
          </a:blip>
          <a:stretch>
            <a:fillRect/>
          </a:stretch>
        </p:blipFill>
        <p:spPr>
          <a:xfrm>
            <a:off x="5977442" y="1193622"/>
            <a:ext cx="444128" cy="444128"/>
          </a:xfrm>
          <a:prstGeom prst="rect">
            <a:avLst/>
          </a:prstGeom>
        </p:spPr>
      </p:pic>
      <p:pic>
        <p:nvPicPr>
          <p:cNvPr id="136" name="Рисунок 46">
            <a:extLst>
              <a:ext uri="{FF2B5EF4-FFF2-40B4-BE49-F238E27FC236}">
                <a16:creationId xmlns:a16="http://schemas.microsoft.com/office/drawing/2014/main" id="{6D36CD21-E52D-147F-1F99-93810932066A}"/>
              </a:ext>
            </a:extLst>
          </p:cNvPr>
          <p:cNvPicPr>
            <a:picLocks noChangeAspect="1"/>
          </p:cNvPicPr>
          <p:nvPr/>
        </p:nvPicPr>
        <p:blipFill>
          <a:blip r:embed="rId15">
            <a:alphaModFix/>
            <a:biLevel thresh="75000"/>
            <a:extLst>
              <a:ext uri="{28A0092B-C50C-407E-A947-70E740481C1C}">
                <a14:useLocalDpi xmlns:a14="http://schemas.microsoft.com/office/drawing/2010/main"/>
              </a:ext>
            </a:extLst>
          </a:blip>
          <a:stretch>
            <a:fillRect/>
          </a:stretch>
        </p:blipFill>
        <p:spPr>
          <a:xfrm>
            <a:off x="6484370" y="1196416"/>
            <a:ext cx="444127" cy="444127"/>
          </a:xfrm>
          <a:prstGeom prst="rect">
            <a:avLst/>
          </a:prstGeom>
        </p:spPr>
      </p:pic>
      <p:pic>
        <p:nvPicPr>
          <p:cNvPr id="137" name="Рисунок 136">
            <a:extLst>
              <a:ext uri="{FF2B5EF4-FFF2-40B4-BE49-F238E27FC236}">
                <a16:creationId xmlns:a16="http://schemas.microsoft.com/office/drawing/2014/main" id="{9ABE9945-FE39-B868-1162-9FF605EFB3D5}"/>
              </a:ext>
            </a:extLst>
          </p:cNvPr>
          <p:cNvPicPr>
            <a:picLocks noChangeAspect="1"/>
          </p:cNvPicPr>
          <p:nvPr/>
        </p:nvPicPr>
        <p:blipFill>
          <a:blip r:embed="rId16" cstate="screen">
            <a:alphaModFix/>
            <a:biLevel thresh="75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a:ext>
            </a:extLst>
          </a:blip>
          <a:stretch>
            <a:fillRect/>
          </a:stretch>
        </p:blipFill>
        <p:spPr>
          <a:xfrm>
            <a:off x="7336550" y="1241594"/>
            <a:ext cx="444703" cy="444703"/>
          </a:xfrm>
          <a:prstGeom prst="rect">
            <a:avLst/>
          </a:prstGeom>
        </p:spPr>
      </p:pic>
      <p:pic>
        <p:nvPicPr>
          <p:cNvPr id="138" name="Рисунок 137">
            <a:extLst>
              <a:ext uri="{FF2B5EF4-FFF2-40B4-BE49-F238E27FC236}">
                <a16:creationId xmlns:a16="http://schemas.microsoft.com/office/drawing/2014/main" id="{27348A2D-1BD8-37DD-13FB-50E2A3E7B0DC}"/>
              </a:ext>
            </a:extLst>
          </p:cNvPr>
          <p:cNvPicPr>
            <a:picLocks noChangeAspect="1"/>
          </p:cNvPicPr>
          <p:nvPr/>
        </p:nvPicPr>
        <p:blipFill>
          <a:blip r:embed="rId18" cstate="screen">
            <a:alphaModFix/>
            <a:biLevel thresh="75000"/>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a:ext>
            </a:extLst>
          </a:blip>
          <a:stretch>
            <a:fillRect/>
          </a:stretch>
        </p:blipFill>
        <p:spPr>
          <a:xfrm>
            <a:off x="7805566" y="1305649"/>
            <a:ext cx="361531" cy="361531"/>
          </a:xfrm>
          <a:prstGeom prst="rect">
            <a:avLst/>
          </a:prstGeom>
        </p:spPr>
      </p:pic>
      <p:grpSp>
        <p:nvGrpSpPr>
          <p:cNvPr id="139" name="Группа 138">
            <a:extLst>
              <a:ext uri="{FF2B5EF4-FFF2-40B4-BE49-F238E27FC236}">
                <a16:creationId xmlns:a16="http://schemas.microsoft.com/office/drawing/2014/main" id="{4C76DF11-7CB0-786C-2612-B1964E879EB1}"/>
              </a:ext>
            </a:extLst>
          </p:cNvPr>
          <p:cNvGrpSpPr/>
          <p:nvPr/>
        </p:nvGrpSpPr>
        <p:grpSpPr>
          <a:xfrm>
            <a:off x="8197426" y="1259904"/>
            <a:ext cx="521318" cy="400881"/>
            <a:chOff x="-1099387" y="2984574"/>
            <a:chExt cx="1056858" cy="812698"/>
          </a:xfrm>
        </p:grpSpPr>
        <p:pic>
          <p:nvPicPr>
            <p:cNvPr id="140" name="Рисунок 139">
              <a:extLst>
                <a:ext uri="{FF2B5EF4-FFF2-40B4-BE49-F238E27FC236}">
                  <a16:creationId xmlns:a16="http://schemas.microsoft.com/office/drawing/2014/main" id="{D3175A54-BA3A-E5D1-EC20-2F9AAC0B0040}"/>
                </a:ext>
              </a:extLst>
            </p:cNvPr>
            <p:cNvPicPr>
              <a:picLocks noChangeAspect="1"/>
            </p:cNvPicPr>
            <p:nvPr/>
          </p:nvPicPr>
          <p:blipFill>
            <a:blip r:embed="rId20" cstate="screen">
              <a:alphaModFix/>
              <a:biLevel thresh="75000"/>
              <a:extLst>
                <a:ext uri="{BEBA8EAE-BF5A-486C-A8C5-ECC9F3942E4B}">
                  <a14:imgProps xmlns:a14="http://schemas.microsoft.com/office/drawing/2010/main">
                    <a14:imgLayer r:embed="rId21">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99387" y="3362074"/>
              <a:ext cx="435198" cy="435198"/>
            </a:xfrm>
            <a:prstGeom prst="rect">
              <a:avLst/>
            </a:prstGeom>
          </p:spPr>
        </p:pic>
        <p:pic>
          <p:nvPicPr>
            <p:cNvPr id="141" name="Рисунок 140">
              <a:extLst>
                <a:ext uri="{FF2B5EF4-FFF2-40B4-BE49-F238E27FC236}">
                  <a16:creationId xmlns:a16="http://schemas.microsoft.com/office/drawing/2014/main" id="{7383333A-C77F-92F2-E018-01BC6FDF9F0B}"/>
                </a:ext>
              </a:extLst>
            </p:cNvPr>
            <p:cNvPicPr>
              <a:picLocks noChangeAspect="1"/>
            </p:cNvPicPr>
            <p:nvPr/>
          </p:nvPicPr>
          <p:blipFill>
            <a:blip r:embed="rId22">
              <a:alphaModFix/>
              <a:biLevel thresh="75000"/>
              <a:extLst>
                <a:ext uri="{BEBA8EAE-BF5A-486C-A8C5-ECC9F3942E4B}">
                  <a14:imgProps xmlns:a14="http://schemas.microsoft.com/office/drawing/2010/main">
                    <a14:imgLayer r:embed="rId23">
                      <a14:imgEffect>
                        <a14:artisticPhotocopy/>
                      </a14:imgEffect>
                    </a14:imgLayer>
                  </a14:imgProps>
                </a:ext>
                <a:ext uri="{28A0092B-C50C-407E-A947-70E740481C1C}">
                  <a14:useLocalDpi xmlns:a14="http://schemas.microsoft.com/office/drawing/2010/main"/>
                </a:ext>
              </a:extLst>
            </a:blip>
            <a:stretch>
              <a:fillRect/>
            </a:stretch>
          </p:blipFill>
          <p:spPr>
            <a:xfrm>
              <a:off x="-855227" y="2984574"/>
              <a:ext cx="812698" cy="812698"/>
            </a:xfrm>
            <a:prstGeom prst="rect">
              <a:avLst/>
            </a:prstGeom>
          </p:spPr>
        </p:pic>
        <p:pic>
          <p:nvPicPr>
            <p:cNvPr id="142" name="Рисунок 141">
              <a:extLst>
                <a:ext uri="{FF2B5EF4-FFF2-40B4-BE49-F238E27FC236}">
                  <a16:creationId xmlns:a16="http://schemas.microsoft.com/office/drawing/2014/main" id="{D8A15233-F4CC-9B06-56B9-F9B6BDE80157}"/>
                </a:ext>
              </a:extLst>
            </p:cNvPr>
            <p:cNvPicPr>
              <a:picLocks noChangeAspect="1"/>
            </p:cNvPicPr>
            <p:nvPr/>
          </p:nvPicPr>
          <p:blipFill>
            <a:blip r:embed="rId24" cstate="screen">
              <a:alphaModFix/>
              <a:biLevel thresh="75000"/>
              <a:extLst>
                <a:ext uri="{BEBA8EAE-BF5A-486C-A8C5-ECC9F3942E4B}">
                  <a14:imgProps xmlns:a14="http://schemas.microsoft.com/office/drawing/2010/main">
                    <a14:imgLayer r:embed="rId25">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36180" y="2984574"/>
              <a:ext cx="312715" cy="312715"/>
            </a:xfrm>
            <a:prstGeom prst="rect">
              <a:avLst/>
            </a:prstGeom>
          </p:spPr>
        </p:pic>
      </p:grpSp>
      <p:pic>
        <p:nvPicPr>
          <p:cNvPr id="143" name="Рисунок 142">
            <a:extLst>
              <a:ext uri="{FF2B5EF4-FFF2-40B4-BE49-F238E27FC236}">
                <a16:creationId xmlns:a16="http://schemas.microsoft.com/office/drawing/2014/main" id="{5020B5E8-AFD2-18AF-4908-326B2B774E04}"/>
              </a:ext>
            </a:extLst>
          </p:cNvPr>
          <p:cNvPicPr>
            <a:picLocks noChangeAspect="1"/>
          </p:cNvPicPr>
          <p:nvPr/>
        </p:nvPicPr>
        <p:blipFill>
          <a:blip r:embed="rId26" cstate="screen">
            <a:alphaModFix/>
            <a:biLevel thresh="75000"/>
            <a:extLst>
              <a:ext uri="{BEBA8EAE-BF5A-486C-A8C5-ECC9F3942E4B}">
                <a14:imgProps xmlns:a14="http://schemas.microsoft.com/office/drawing/2010/main">
                  <a14:imgLayer r:embed="rId27">
                    <a14:imgEffect>
                      <a14:artisticPhotocopy/>
                    </a14:imgEffect>
                  </a14:imgLayer>
                </a14:imgProps>
              </a:ext>
              <a:ext uri="{28A0092B-C50C-407E-A947-70E740481C1C}">
                <a14:useLocalDpi xmlns:a14="http://schemas.microsoft.com/office/drawing/2010/main"/>
              </a:ext>
            </a:extLst>
          </a:blip>
          <a:stretch>
            <a:fillRect/>
          </a:stretch>
        </p:blipFill>
        <p:spPr>
          <a:xfrm>
            <a:off x="9032955" y="1231415"/>
            <a:ext cx="502087" cy="502087"/>
          </a:xfrm>
          <a:prstGeom prst="rect">
            <a:avLst/>
          </a:prstGeom>
        </p:spPr>
      </p:pic>
      <p:pic>
        <p:nvPicPr>
          <p:cNvPr id="144" name="Рисунок 143">
            <a:extLst>
              <a:ext uri="{FF2B5EF4-FFF2-40B4-BE49-F238E27FC236}">
                <a16:creationId xmlns:a16="http://schemas.microsoft.com/office/drawing/2014/main" id="{48B84EE5-9463-2A2D-39E1-B7B2F48441CF}"/>
              </a:ext>
            </a:extLst>
          </p:cNvPr>
          <p:cNvPicPr>
            <a:picLocks noChangeAspect="1"/>
          </p:cNvPicPr>
          <p:nvPr/>
        </p:nvPicPr>
        <p:blipFill>
          <a:blip r:embed="rId28">
            <a:alphaModFix/>
            <a:biLevel thresh="75000"/>
            <a:extLst>
              <a:ext uri="{BEBA8EAE-BF5A-486C-A8C5-ECC9F3942E4B}">
                <a14:imgProps xmlns:a14="http://schemas.microsoft.com/office/drawing/2010/main">
                  <a14:imgLayer r:embed="rId29">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8638331" y="1233781"/>
            <a:ext cx="495562" cy="495562"/>
          </a:xfrm>
          <a:prstGeom prst="rect">
            <a:avLst/>
          </a:prstGeom>
        </p:spPr>
      </p:pic>
      <p:sp>
        <p:nvSpPr>
          <p:cNvPr id="147" name="Rectangle: Rounded Corners 174">
            <a:extLst>
              <a:ext uri="{FF2B5EF4-FFF2-40B4-BE49-F238E27FC236}">
                <a16:creationId xmlns:a16="http://schemas.microsoft.com/office/drawing/2014/main" id="{D63C28CD-CFB6-CFBF-2B39-0E6F8B2E6AEA}"/>
              </a:ext>
            </a:extLst>
          </p:cNvPr>
          <p:cNvSpPr/>
          <p:nvPr/>
        </p:nvSpPr>
        <p:spPr>
          <a:xfrm>
            <a:off x="4805674" y="4956095"/>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panose="020B0604020202020204" pitchFamily="34" charset="0"/>
                <a:cs typeface="Arial" panose="020B0604020202020204" pitchFamily="34" charset="0"/>
              </a:rPr>
              <a:t>3</a:t>
            </a:r>
            <a:r>
              <a:rPr lang="ru-RU" sz="1200">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CDPs developed</a:t>
            </a:r>
          </a:p>
        </p:txBody>
      </p:sp>
      <p:sp>
        <p:nvSpPr>
          <p:cNvPr id="153" name="Title 32">
            <a:extLst>
              <a:ext uri="{FF2B5EF4-FFF2-40B4-BE49-F238E27FC236}">
                <a16:creationId xmlns:a16="http://schemas.microsoft.com/office/drawing/2014/main" id="{560496A2-5967-B00C-5788-EA458F4D14BA}"/>
              </a:ext>
            </a:extLst>
          </p:cNvPr>
          <p:cNvSpPr>
            <a:spLocks noGrp="1"/>
          </p:cNvSpPr>
          <p:nvPr>
            <p:ph type="title"/>
          </p:nvPr>
        </p:nvSpPr>
        <p:spPr>
          <a:xfrm>
            <a:off x="2038339" y="108000"/>
            <a:ext cx="9360000" cy="720000"/>
          </a:xfrm>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PROGRESS UNDER COMMODITY GROUPS</a:t>
            </a:r>
          </a:p>
        </p:txBody>
      </p:sp>
      <p:sp>
        <p:nvSpPr>
          <p:cNvPr id="2" name="Полилиния: фигура 32">
            <a:extLst>
              <a:ext uri="{FF2B5EF4-FFF2-40B4-BE49-F238E27FC236}">
                <a16:creationId xmlns:a16="http://schemas.microsoft.com/office/drawing/2014/main" id="{69C5DB24-B5D3-9153-56C2-76A2F3ACC22A}"/>
              </a:ext>
            </a:extLst>
          </p:cNvPr>
          <p:cNvSpPr/>
          <p:nvPr/>
        </p:nvSpPr>
        <p:spPr>
          <a:xfrm rot="10800000">
            <a:off x="7348876" y="4357356"/>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3" name="Rectangle: Rounded Corners 104">
            <a:extLst>
              <a:ext uri="{FF2B5EF4-FFF2-40B4-BE49-F238E27FC236}">
                <a16:creationId xmlns:a16="http://schemas.microsoft.com/office/drawing/2014/main" id="{D91A58A3-825F-FD6D-DD5F-77A4455CD68E}"/>
              </a:ext>
            </a:extLst>
          </p:cNvPr>
          <p:cNvSpPr/>
          <p:nvPr/>
        </p:nvSpPr>
        <p:spPr>
          <a:xfrm>
            <a:off x="7514144" y="4354498"/>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panose="020B0604020202020204" pitchFamily="34" charset="0"/>
                <a:cs typeface="Arial" panose="020B0604020202020204" pitchFamily="34" charset="0"/>
              </a:rPr>
              <a:t>In process</a:t>
            </a:r>
          </a:p>
        </p:txBody>
      </p:sp>
      <p:sp>
        <p:nvSpPr>
          <p:cNvPr id="4" name="Полилиния: фигура 48">
            <a:extLst>
              <a:ext uri="{FF2B5EF4-FFF2-40B4-BE49-F238E27FC236}">
                <a16:creationId xmlns:a16="http://schemas.microsoft.com/office/drawing/2014/main" id="{57037754-76B8-6E8C-FE62-D795A77BE92D}"/>
              </a:ext>
            </a:extLst>
          </p:cNvPr>
          <p:cNvSpPr/>
          <p:nvPr/>
        </p:nvSpPr>
        <p:spPr>
          <a:xfrm rot="10800000">
            <a:off x="9813901" y="215127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solidFill>
                <a:schemeClr val="tx1"/>
              </a:solidFill>
            </a:endParaRPr>
          </a:p>
        </p:txBody>
      </p:sp>
      <p:sp>
        <p:nvSpPr>
          <p:cNvPr id="5" name="Полилиния: фигура 51">
            <a:extLst>
              <a:ext uri="{FF2B5EF4-FFF2-40B4-BE49-F238E27FC236}">
                <a16:creationId xmlns:a16="http://schemas.microsoft.com/office/drawing/2014/main" id="{9D0FC37C-62AB-7B46-49A3-C7A25C169A4C}"/>
              </a:ext>
            </a:extLst>
          </p:cNvPr>
          <p:cNvSpPr/>
          <p:nvPr/>
        </p:nvSpPr>
        <p:spPr>
          <a:xfrm rot="10800000">
            <a:off x="9813901" y="3189304"/>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6" name="Полилиния: фигура 52">
            <a:extLst>
              <a:ext uri="{FF2B5EF4-FFF2-40B4-BE49-F238E27FC236}">
                <a16:creationId xmlns:a16="http://schemas.microsoft.com/office/drawing/2014/main" id="{F53614FD-E962-3DED-BFD4-345FD00D18BF}"/>
              </a:ext>
            </a:extLst>
          </p:cNvPr>
          <p:cNvSpPr/>
          <p:nvPr/>
        </p:nvSpPr>
        <p:spPr>
          <a:xfrm rot="10800000">
            <a:off x="9813901" y="383045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7" name="Rectangle: Rounded Corners 173">
            <a:extLst>
              <a:ext uri="{FF2B5EF4-FFF2-40B4-BE49-F238E27FC236}">
                <a16:creationId xmlns:a16="http://schemas.microsoft.com/office/drawing/2014/main" id="{C1A59698-B439-BB9D-7538-0EB625BCCCEB}"/>
              </a:ext>
            </a:extLst>
          </p:cNvPr>
          <p:cNvSpPr/>
          <p:nvPr/>
        </p:nvSpPr>
        <p:spPr>
          <a:xfrm>
            <a:off x="9837150" y="2126665"/>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dirty="0">
                <a:solidFill>
                  <a:schemeClr val="tx1"/>
                </a:solidFill>
                <a:latin typeface="Arial" panose="020B0604020202020204" pitchFamily="34" charset="0"/>
                <a:cs typeface="Arial" panose="020B0604020202020204" pitchFamily="34" charset="0"/>
              </a:rPr>
              <a:t>12,000 items analysed</a:t>
            </a:r>
          </a:p>
        </p:txBody>
      </p:sp>
      <p:sp>
        <p:nvSpPr>
          <p:cNvPr id="8" name="Полилиния: фигура 53">
            <a:extLst>
              <a:ext uri="{FF2B5EF4-FFF2-40B4-BE49-F238E27FC236}">
                <a16:creationId xmlns:a16="http://schemas.microsoft.com/office/drawing/2014/main" id="{0F6F6246-2C64-2EA2-5570-835459B4DA8C}"/>
              </a:ext>
            </a:extLst>
          </p:cNvPr>
          <p:cNvSpPr/>
          <p:nvPr/>
        </p:nvSpPr>
        <p:spPr>
          <a:xfrm rot="10800000">
            <a:off x="9813901" y="4936105"/>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9" name="Полилиния: фигура 54">
            <a:extLst>
              <a:ext uri="{FF2B5EF4-FFF2-40B4-BE49-F238E27FC236}">
                <a16:creationId xmlns:a16="http://schemas.microsoft.com/office/drawing/2014/main" id="{7AD06558-246C-E0F0-FA3E-12E629BE1573}"/>
              </a:ext>
            </a:extLst>
          </p:cNvPr>
          <p:cNvSpPr/>
          <p:nvPr/>
        </p:nvSpPr>
        <p:spPr>
          <a:xfrm rot="10800000">
            <a:off x="9813901" y="5525108"/>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0" name="Rectangle: Rounded Corners 24">
            <a:extLst>
              <a:ext uri="{FF2B5EF4-FFF2-40B4-BE49-F238E27FC236}">
                <a16:creationId xmlns:a16="http://schemas.microsoft.com/office/drawing/2014/main" id="{FB1371B0-7BE9-3375-8076-BC51DC1DF6DB}"/>
              </a:ext>
            </a:extLst>
          </p:cNvPr>
          <p:cNvSpPr/>
          <p:nvPr/>
        </p:nvSpPr>
        <p:spPr>
          <a:xfrm>
            <a:off x="9772631" y="3181857"/>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more than 120</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manufacturers identified</a:t>
            </a:r>
          </a:p>
        </p:txBody>
      </p:sp>
      <p:sp>
        <p:nvSpPr>
          <p:cNvPr id="11" name="Rectangle: Rounded Corners 25">
            <a:extLst>
              <a:ext uri="{FF2B5EF4-FFF2-40B4-BE49-F238E27FC236}">
                <a16:creationId xmlns:a16="http://schemas.microsoft.com/office/drawing/2014/main" id="{7D03711F-0F79-02BC-D17F-EED2D7708F33}"/>
              </a:ext>
            </a:extLst>
          </p:cNvPr>
          <p:cNvSpPr/>
          <p:nvPr/>
        </p:nvSpPr>
        <p:spPr>
          <a:xfrm>
            <a:off x="9673167" y="3780252"/>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2" name="Полилиния: фигура 35">
            <a:extLst>
              <a:ext uri="{FF2B5EF4-FFF2-40B4-BE49-F238E27FC236}">
                <a16:creationId xmlns:a16="http://schemas.microsoft.com/office/drawing/2014/main" id="{D1596E06-A531-A144-0BF4-0B151EE77184}"/>
              </a:ext>
            </a:extLst>
          </p:cNvPr>
          <p:cNvSpPr/>
          <p:nvPr/>
        </p:nvSpPr>
        <p:spPr>
          <a:xfrm rot="10800000">
            <a:off x="9811923" y="2653652"/>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3" name="Rectangle: Rounded Corners 174">
            <a:extLst>
              <a:ext uri="{FF2B5EF4-FFF2-40B4-BE49-F238E27FC236}">
                <a16:creationId xmlns:a16="http://schemas.microsoft.com/office/drawing/2014/main" id="{EB9AC42D-6F9A-E384-0E49-061EA25CEDAF}"/>
              </a:ext>
            </a:extLst>
          </p:cNvPr>
          <p:cNvSpPr/>
          <p:nvPr/>
        </p:nvSpPr>
        <p:spPr>
          <a:xfrm>
            <a:off x="9813902" y="2627408"/>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39</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types of goods</a:t>
            </a:r>
          </a:p>
        </p:txBody>
      </p:sp>
      <p:sp>
        <p:nvSpPr>
          <p:cNvPr id="14" name="Rectangle: Rounded Corners 178">
            <a:extLst>
              <a:ext uri="{FF2B5EF4-FFF2-40B4-BE49-F238E27FC236}">
                <a16:creationId xmlns:a16="http://schemas.microsoft.com/office/drawing/2014/main" id="{BE0760FF-E42D-0197-373B-8353047DC20E}"/>
              </a:ext>
            </a:extLst>
          </p:cNvPr>
          <p:cNvSpPr/>
          <p:nvPr/>
        </p:nvSpPr>
        <p:spPr>
          <a:xfrm>
            <a:off x="10476390" y="4930766"/>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5" name="Rectangle: Rounded Corners 226">
            <a:extLst>
              <a:ext uri="{FF2B5EF4-FFF2-40B4-BE49-F238E27FC236}">
                <a16:creationId xmlns:a16="http://schemas.microsoft.com/office/drawing/2014/main" id="{A36A19E8-97BE-407C-7DC2-B19708D4F849}"/>
              </a:ext>
            </a:extLst>
          </p:cNvPr>
          <p:cNvSpPr/>
          <p:nvPr/>
        </p:nvSpPr>
        <p:spPr>
          <a:xfrm>
            <a:off x="10476390" y="554125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TBC</a:t>
            </a:r>
          </a:p>
        </p:txBody>
      </p:sp>
      <p:sp>
        <p:nvSpPr>
          <p:cNvPr id="16" name="Rectangle: Rounded Corners 10">
            <a:extLst>
              <a:ext uri="{FF2B5EF4-FFF2-40B4-BE49-F238E27FC236}">
                <a16:creationId xmlns:a16="http://schemas.microsoft.com/office/drawing/2014/main" id="{4469B355-8967-BE29-C9ED-9C9BD85683BA}"/>
              </a:ext>
            </a:extLst>
          </p:cNvPr>
          <p:cNvSpPr/>
          <p:nvPr/>
        </p:nvSpPr>
        <p:spPr>
          <a:xfrm>
            <a:off x="9818451" y="1728788"/>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Commodity Group D</a:t>
            </a:r>
          </a:p>
        </p:txBody>
      </p:sp>
      <p:sp>
        <p:nvSpPr>
          <p:cNvPr id="25" name="Полилиния: фигура 32">
            <a:extLst>
              <a:ext uri="{FF2B5EF4-FFF2-40B4-BE49-F238E27FC236}">
                <a16:creationId xmlns:a16="http://schemas.microsoft.com/office/drawing/2014/main" id="{06261991-0427-55E7-316C-D79447AED2C5}"/>
              </a:ext>
            </a:extLst>
          </p:cNvPr>
          <p:cNvSpPr/>
          <p:nvPr/>
        </p:nvSpPr>
        <p:spPr>
          <a:xfrm rot="10800000">
            <a:off x="9811923" y="436373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26" name="Rectangle: Rounded Corners 104">
            <a:extLst>
              <a:ext uri="{FF2B5EF4-FFF2-40B4-BE49-F238E27FC236}">
                <a16:creationId xmlns:a16="http://schemas.microsoft.com/office/drawing/2014/main" id="{50B3682A-84C7-2CD8-8061-B135829C61D4}"/>
              </a:ext>
            </a:extLst>
          </p:cNvPr>
          <p:cNvSpPr/>
          <p:nvPr/>
        </p:nvSpPr>
        <p:spPr>
          <a:xfrm>
            <a:off x="9977191" y="4360879"/>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dirty="0">
                <a:solidFill>
                  <a:schemeClr val="tx1"/>
                </a:solidFill>
                <a:latin typeface="Arial" panose="020B0604020202020204" pitchFamily="34" charset="0"/>
                <a:cs typeface="Arial" panose="020B0604020202020204" pitchFamily="34" charset="0"/>
              </a:rPr>
              <a:t>TBC</a:t>
            </a:r>
          </a:p>
        </p:txBody>
      </p:sp>
      <p:pic>
        <p:nvPicPr>
          <p:cNvPr id="32" name="Picture 31">
            <a:extLst>
              <a:ext uri="{FF2B5EF4-FFF2-40B4-BE49-F238E27FC236}">
                <a16:creationId xmlns:a16="http://schemas.microsoft.com/office/drawing/2014/main" id="{CF64461E-AC43-C679-56AC-0994A49D3D7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9838734" y="1175949"/>
            <a:ext cx="495563" cy="495563"/>
          </a:xfrm>
          <a:prstGeom prst="rect">
            <a:avLst/>
          </a:prstGeom>
        </p:spPr>
      </p:pic>
      <p:pic>
        <p:nvPicPr>
          <p:cNvPr id="34" name="Picture 33">
            <a:extLst>
              <a:ext uri="{FF2B5EF4-FFF2-40B4-BE49-F238E27FC236}">
                <a16:creationId xmlns:a16="http://schemas.microsoft.com/office/drawing/2014/main" id="{91103718-A7FC-5EF0-4EF9-C4566C578BC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367684" y="1165222"/>
            <a:ext cx="495563" cy="495563"/>
          </a:xfrm>
          <a:prstGeom prst="rect">
            <a:avLst/>
          </a:prstGeom>
        </p:spPr>
      </p:pic>
      <p:pic>
        <p:nvPicPr>
          <p:cNvPr id="36" name="Picture 35">
            <a:extLst>
              <a:ext uri="{FF2B5EF4-FFF2-40B4-BE49-F238E27FC236}">
                <a16:creationId xmlns:a16="http://schemas.microsoft.com/office/drawing/2014/main" id="{2A30461A-0CA2-7462-C0D6-E83024D3D1D4}"/>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928218" y="1189232"/>
            <a:ext cx="470121" cy="470121"/>
          </a:xfrm>
          <a:prstGeom prst="rect">
            <a:avLst/>
          </a:prstGeom>
        </p:spPr>
      </p:pic>
      <p:pic>
        <p:nvPicPr>
          <p:cNvPr id="38" name="Picture 37">
            <a:extLst>
              <a:ext uri="{FF2B5EF4-FFF2-40B4-BE49-F238E27FC236}">
                <a16:creationId xmlns:a16="http://schemas.microsoft.com/office/drawing/2014/main" id="{C554928E-FC31-9E32-AB8F-0CB55327494B}"/>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1505305" y="1189232"/>
            <a:ext cx="437339" cy="437339"/>
          </a:xfrm>
          <a:prstGeom prst="rect">
            <a:avLst/>
          </a:prstGeom>
        </p:spPr>
      </p:pic>
    </p:spTree>
    <p:extLst>
      <p:ext uri="{BB962C8B-B14F-4D97-AF65-F5344CB8AC3E}">
        <p14:creationId xmlns:p14="http://schemas.microsoft.com/office/powerpoint/2010/main" val="2721312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F32E-3A8A-2B08-38DB-09A7307F0A1C}"/>
              </a:ext>
            </a:extLst>
          </p:cNvPr>
          <p:cNvSpPr>
            <a:spLocks noGrp="1"/>
          </p:cNvSpPr>
          <p:nvPr>
            <p:ph type="title"/>
          </p:nvPr>
        </p:nvSpPr>
        <p:spPr/>
        <p:txBody>
          <a:bodyPr/>
          <a:lstStyle/>
          <a:p>
            <a:pPr defTabSz="342900">
              <a:lnSpc>
                <a:spcPct val="100000"/>
              </a:lnSpc>
              <a:spcBef>
                <a:spcPts val="0"/>
              </a:spcBef>
              <a:defRPr/>
            </a:pPr>
            <a:r>
              <a:rPr lang="en-US" b="1" cap="all" dirty="0">
                <a:solidFill>
                  <a:schemeClr val="bg1"/>
                </a:solidFill>
                <a:latin typeface="Arial" panose="020B0604020202020204" pitchFamily="34" charset="0"/>
                <a:cs typeface="Arial" panose="020B0604020202020204" pitchFamily="34" charset="0"/>
              </a:rPr>
              <a:t>Electrical equipment and materials</a:t>
            </a:r>
            <a:endParaRPr lang="ru-RU" b="1" cap="all" dirty="0">
              <a:solidFill>
                <a:schemeClr val="bg1"/>
              </a:solidFill>
              <a:latin typeface="Arial" panose="020B0604020202020204" pitchFamily="34" charset="0"/>
              <a:cs typeface="Arial" panose="020B0604020202020204" pitchFamily="34" charset="0"/>
            </a:endParaRPr>
          </a:p>
        </p:txBody>
      </p:sp>
      <p:pic>
        <p:nvPicPr>
          <p:cNvPr id="35" name="Picture 43">
            <a:extLst>
              <a:ext uri="{FF2B5EF4-FFF2-40B4-BE49-F238E27FC236}">
                <a16:creationId xmlns:a16="http://schemas.microsoft.com/office/drawing/2014/main" id="{5BE06BCB-6E3A-1109-0FAB-93A4388D6F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6" y="3185645"/>
            <a:ext cx="906686" cy="598208"/>
          </a:xfrm>
          <a:prstGeom prst="rect">
            <a:avLst/>
          </a:prstGeom>
          <a:noFill/>
        </p:spPr>
      </p:pic>
      <p:pic>
        <p:nvPicPr>
          <p:cNvPr id="36" name="Picture 44">
            <a:extLst>
              <a:ext uri="{FF2B5EF4-FFF2-40B4-BE49-F238E27FC236}">
                <a16:creationId xmlns:a16="http://schemas.microsoft.com/office/drawing/2014/main" id="{2BB4DAE6-086D-A97C-9842-C31FF86B29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232" y="3167569"/>
            <a:ext cx="672062" cy="672062"/>
          </a:xfrm>
          <a:prstGeom prst="rect">
            <a:avLst/>
          </a:prstGeom>
          <a:noFill/>
        </p:spPr>
      </p:pic>
      <p:pic>
        <p:nvPicPr>
          <p:cNvPr id="37" name="Picture 45">
            <a:extLst>
              <a:ext uri="{FF2B5EF4-FFF2-40B4-BE49-F238E27FC236}">
                <a16:creationId xmlns:a16="http://schemas.microsoft.com/office/drawing/2014/main" id="{88FD97DC-E0E3-9190-5D83-EDAA0CD05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74" y="3182428"/>
            <a:ext cx="439752" cy="583410"/>
          </a:xfrm>
          <a:prstGeom prst="rect">
            <a:avLst/>
          </a:prstGeom>
          <a:noFill/>
        </p:spPr>
      </p:pic>
      <p:pic>
        <p:nvPicPr>
          <p:cNvPr id="39" name="Picture 46">
            <a:extLst>
              <a:ext uri="{FF2B5EF4-FFF2-40B4-BE49-F238E27FC236}">
                <a16:creationId xmlns:a16="http://schemas.microsoft.com/office/drawing/2014/main" id="{126EEC1F-5DD3-C851-3A24-AF8D3A12A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9792" y="3167073"/>
            <a:ext cx="575696" cy="613904"/>
          </a:xfrm>
          <a:prstGeom prst="rect">
            <a:avLst/>
          </a:prstGeom>
          <a:noFill/>
        </p:spPr>
      </p:pic>
      <p:pic>
        <p:nvPicPr>
          <p:cNvPr id="40" name="Picture 47">
            <a:extLst>
              <a:ext uri="{FF2B5EF4-FFF2-40B4-BE49-F238E27FC236}">
                <a16:creationId xmlns:a16="http://schemas.microsoft.com/office/drawing/2014/main" id="{147AE06F-D1B9-243F-3493-854F639195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8807" y="3226695"/>
            <a:ext cx="778061" cy="666076"/>
          </a:xfrm>
          <a:prstGeom prst="rect">
            <a:avLst/>
          </a:prstGeom>
          <a:noFill/>
        </p:spPr>
      </p:pic>
      <p:sp>
        <p:nvSpPr>
          <p:cNvPr id="41" name="TextBox 40">
            <a:extLst>
              <a:ext uri="{FF2B5EF4-FFF2-40B4-BE49-F238E27FC236}">
                <a16:creationId xmlns:a16="http://schemas.microsoft.com/office/drawing/2014/main" id="{016A730F-97BA-A273-EE88-416A32A88A80}"/>
              </a:ext>
            </a:extLst>
          </p:cNvPr>
          <p:cNvSpPr txBox="1"/>
          <p:nvPr/>
        </p:nvSpPr>
        <p:spPr>
          <a:xfrm>
            <a:off x="885276" y="3128660"/>
            <a:ext cx="1225373" cy="938719"/>
          </a:xfrm>
          <a:prstGeom prst="rect">
            <a:avLst/>
          </a:prstGeom>
          <a:noFill/>
        </p:spPr>
        <p:txBody>
          <a:bodyPr wrap="square">
            <a:spAutoFit/>
          </a:bodyPr>
          <a:lstStyle/>
          <a:p>
            <a:pPr marL="57150" fontAlgn="b"/>
            <a:r>
              <a:rPr lang="en-US" sz="1100" dirty="0">
                <a:latin typeface="Arial" panose="020B0604020202020204" pitchFamily="34" charset="0"/>
                <a:cs typeface="Arial" panose="020B0604020202020204" pitchFamily="34" charset="0"/>
              </a:rPr>
              <a:t>Cables, Cords,</a:t>
            </a:r>
          </a:p>
          <a:p>
            <a:pPr marL="57150" fontAlgn="b"/>
            <a:r>
              <a:rPr lang="en-US" sz="1100" dirty="0">
                <a:latin typeface="Arial" panose="020B0604020202020204" pitchFamily="34" charset="0"/>
                <a:cs typeface="Arial" panose="020B0604020202020204" pitchFamily="34" charset="0"/>
              </a:rPr>
              <a:t>Wires and Accessories</a:t>
            </a:r>
            <a:br>
              <a:rPr lang="en-US" sz="1100"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1,004,436 m,pk,drum</a:t>
            </a:r>
          </a:p>
        </p:txBody>
      </p:sp>
      <p:sp>
        <p:nvSpPr>
          <p:cNvPr id="42" name="TextBox 41">
            <a:extLst>
              <a:ext uri="{FF2B5EF4-FFF2-40B4-BE49-F238E27FC236}">
                <a16:creationId xmlns:a16="http://schemas.microsoft.com/office/drawing/2014/main" id="{3552E71F-652D-9AAC-7019-CB1C59397932}"/>
              </a:ext>
            </a:extLst>
          </p:cNvPr>
          <p:cNvSpPr txBox="1"/>
          <p:nvPr/>
        </p:nvSpPr>
        <p:spPr>
          <a:xfrm>
            <a:off x="4099386" y="3185776"/>
            <a:ext cx="1225373" cy="600164"/>
          </a:xfrm>
          <a:prstGeom prst="rect">
            <a:avLst/>
          </a:prstGeom>
          <a:noFill/>
        </p:spPr>
        <p:txBody>
          <a:bodyPr wrap="square">
            <a:spAutoFit/>
          </a:bodyPr>
          <a:lstStyle/>
          <a:p>
            <a:pPr marL="57150" fontAlgn="b"/>
            <a:r>
              <a:rPr lang="en-US" sz="1100" dirty="0">
                <a:latin typeface="Arial" panose="020B0604020202020204" pitchFamily="34" charset="0"/>
                <a:cs typeface="Arial" panose="020B0604020202020204" pitchFamily="34" charset="0"/>
              </a:rPr>
              <a:t>Transits and Glands</a:t>
            </a:r>
            <a:br>
              <a:rPr lang="en-US" sz="1100"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64,390 ea,pk</a:t>
            </a:r>
          </a:p>
        </p:txBody>
      </p:sp>
      <p:sp>
        <p:nvSpPr>
          <p:cNvPr id="43" name="TextBox 42">
            <a:extLst>
              <a:ext uri="{FF2B5EF4-FFF2-40B4-BE49-F238E27FC236}">
                <a16:creationId xmlns:a16="http://schemas.microsoft.com/office/drawing/2014/main" id="{1507CC59-A902-1081-5E39-92B3BFC98DE2}"/>
              </a:ext>
            </a:extLst>
          </p:cNvPr>
          <p:cNvSpPr txBox="1"/>
          <p:nvPr/>
        </p:nvSpPr>
        <p:spPr>
          <a:xfrm>
            <a:off x="7457977" y="3157508"/>
            <a:ext cx="1325397" cy="938719"/>
          </a:xfrm>
          <a:prstGeom prst="rect">
            <a:avLst/>
          </a:prstGeom>
          <a:noFill/>
        </p:spPr>
        <p:txBody>
          <a:bodyPr wrap="square">
            <a:spAutoFit/>
          </a:bodyPr>
          <a:lstStyle/>
          <a:p>
            <a:pPr marL="57150" fontAlgn="b"/>
            <a:r>
              <a:rPr lang="en-US" sz="1100">
                <a:latin typeface="Arial" panose="020B0604020202020204" pitchFamily="34" charset="0"/>
                <a:cs typeface="Arial" panose="020B0604020202020204" pitchFamily="34" charset="0"/>
              </a:rPr>
              <a:t>Lamps, </a:t>
            </a:r>
          </a:p>
          <a:p>
            <a:pPr marL="57150" fontAlgn="b"/>
            <a:r>
              <a:rPr lang="en-US" sz="1100">
                <a:latin typeface="Arial" panose="020B0604020202020204" pitchFamily="34" charset="0"/>
                <a:cs typeface="Arial" panose="020B0604020202020204" pitchFamily="34" charset="0"/>
              </a:rPr>
              <a:t>Lighting fixtures, Lighting Equipment</a:t>
            </a:r>
            <a:br>
              <a:rPr lang="en-US" sz="1100">
                <a:latin typeface="Arial" panose="020B0604020202020204" pitchFamily="34" charset="0"/>
                <a:cs typeface="Arial" panose="020B0604020202020204" pitchFamily="34" charset="0"/>
              </a:rPr>
            </a:br>
            <a:r>
              <a:rPr lang="en-US" sz="1100" b="1">
                <a:latin typeface="Arial" panose="020B0604020202020204" pitchFamily="34" charset="0"/>
                <a:cs typeface="Arial" panose="020B0604020202020204" pitchFamily="34" charset="0"/>
              </a:rPr>
              <a:t>20,714 ea</a:t>
            </a:r>
          </a:p>
        </p:txBody>
      </p:sp>
      <p:sp>
        <p:nvSpPr>
          <p:cNvPr id="44" name="TextBox 43">
            <a:extLst>
              <a:ext uri="{FF2B5EF4-FFF2-40B4-BE49-F238E27FC236}">
                <a16:creationId xmlns:a16="http://schemas.microsoft.com/office/drawing/2014/main" id="{2F419F07-D03A-783B-42D9-706F42458323}"/>
              </a:ext>
            </a:extLst>
          </p:cNvPr>
          <p:cNvSpPr txBox="1"/>
          <p:nvPr/>
        </p:nvSpPr>
        <p:spPr>
          <a:xfrm>
            <a:off x="5792078" y="3163333"/>
            <a:ext cx="1225373" cy="769441"/>
          </a:xfrm>
          <a:prstGeom prst="rect">
            <a:avLst/>
          </a:prstGeom>
          <a:noFill/>
        </p:spPr>
        <p:txBody>
          <a:bodyPr wrap="square">
            <a:spAutoFit/>
          </a:bodyPr>
          <a:lstStyle/>
          <a:p>
            <a:pPr marL="57150" fontAlgn="b"/>
            <a:r>
              <a:rPr lang="en-US" sz="1100">
                <a:latin typeface="Arial" panose="020B0604020202020204" pitchFamily="34" charset="0"/>
                <a:cs typeface="Arial" panose="020B0604020202020204" pitchFamily="34" charset="0"/>
              </a:rPr>
              <a:t>Transformers and accessories</a:t>
            </a:r>
            <a:br>
              <a:rPr lang="en-US" sz="1100">
                <a:latin typeface="Arial" panose="020B0604020202020204" pitchFamily="34" charset="0"/>
                <a:cs typeface="Arial" panose="020B0604020202020204" pitchFamily="34" charset="0"/>
              </a:rPr>
            </a:br>
            <a:r>
              <a:rPr lang="en-US" sz="1100" b="1">
                <a:latin typeface="Arial" panose="020B0604020202020204" pitchFamily="34" charset="0"/>
                <a:cs typeface="Arial" panose="020B0604020202020204" pitchFamily="34" charset="0"/>
              </a:rPr>
              <a:t>53/502 ea/asy</a:t>
            </a:r>
          </a:p>
        </p:txBody>
      </p:sp>
      <p:sp>
        <p:nvSpPr>
          <p:cNvPr id="50" name="TextBox 49">
            <a:extLst>
              <a:ext uri="{FF2B5EF4-FFF2-40B4-BE49-F238E27FC236}">
                <a16:creationId xmlns:a16="http://schemas.microsoft.com/office/drawing/2014/main" id="{6CE4D167-9F29-27A5-BD60-9A96E64E940F}"/>
              </a:ext>
            </a:extLst>
          </p:cNvPr>
          <p:cNvSpPr txBox="1"/>
          <p:nvPr/>
        </p:nvSpPr>
        <p:spPr>
          <a:xfrm>
            <a:off x="2511322" y="3199208"/>
            <a:ext cx="1225373" cy="600164"/>
          </a:xfrm>
          <a:prstGeom prst="rect">
            <a:avLst/>
          </a:prstGeom>
          <a:noFill/>
        </p:spPr>
        <p:txBody>
          <a:bodyPr wrap="square">
            <a:spAutoFit/>
          </a:bodyPr>
          <a:lstStyle/>
          <a:p>
            <a:pPr marL="57150" fontAlgn="b"/>
            <a:r>
              <a:rPr lang="en-US" sz="1100" dirty="0">
                <a:latin typeface="Arial" panose="020B0604020202020204" pitchFamily="34" charset="0"/>
                <a:cs typeface="Arial" panose="020B0604020202020204" pitchFamily="34" charset="0"/>
              </a:rPr>
              <a:t>Cable Racks and Trays</a:t>
            </a:r>
            <a:br>
              <a:rPr lang="en-US" sz="1100"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38,395 ea,m,pk</a:t>
            </a:r>
          </a:p>
        </p:txBody>
      </p:sp>
      <p:pic>
        <p:nvPicPr>
          <p:cNvPr id="51" name="Picture 6">
            <a:extLst>
              <a:ext uri="{FF2B5EF4-FFF2-40B4-BE49-F238E27FC236}">
                <a16:creationId xmlns:a16="http://schemas.microsoft.com/office/drawing/2014/main" id="{A0BA7FE1-6FED-E052-BC24-896A44E2B6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03597" y="3172832"/>
            <a:ext cx="813031" cy="600164"/>
          </a:xfrm>
          <a:prstGeom prst="rect">
            <a:avLst/>
          </a:prstGeom>
          <a:noFill/>
        </p:spPr>
      </p:pic>
      <p:sp>
        <p:nvSpPr>
          <p:cNvPr id="52" name="TextBox 51">
            <a:extLst>
              <a:ext uri="{FF2B5EF4-FFF2-40B4-BE49-F238E27FC236}">
                <a16:creationId xmlns:a16="http://schemas.microsoft.com/office/drawing/2014/main" id="{CFAB6C16-A58C-3F7C-E947-6E881389DFD2}"/>
              </a:ext>
            </a:extLst>
          </p:cNvPr>
          <p:cNvSpPr txBox="1"/>
          <p:nvPr/>
        </p:nvSpPr>
        <p:spPr>
          <a:xfrm>
            <a:off x="9280779" y="3227042"/>
            <a:ext cx="1225373" cy="600164"/>
          </a:xfrm>
          <a:prstGeom prst="rect">
            <a:avLst/>
          </a:prstGeom>
          <a:noFill/>
        </p:spPr>
        <p:txBody>
          <a:bodyPr wrap="square">
            <a:spAutoFit/>
          </a:bodyPr>
          <a:lstStyle/>
          <a:p>
            <a:pPr marL="57150" fontAlgn="b"/>
            <a:r>
              <a:rPr lang="en-US" sz="1100" dirty="0">
                <a:latin typeface="Arial" panose="020B0604020202020204" pitchFamily="34" charset="0"/>
                <a:cs typeface="Arial" panose="020B0604020202020204" pitchFamily="34" charset="0"/>
              </a:rPr>
              <a:t>Switch / Control equipment</a:t>
            </a:r>
            <a:br>
              <a:rPr lang="en-US" sz="1100"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99 ea,pk,box</a:t>
            </a:r>
          </a:p>
        </p:txBody>
      </p:sp>
      <p:sp>
        <p:nvSpPr>
          <p:cNvPr id="53" name="Прямоугольник 14">
            <a:extLst>
              <a:ext uri="{FF2B5EF4-FFF2-40B4-BE49-F238E27FC236}">
                <a16:creationId xmlns:a16="http://schemas.microsoft.com/office/drawing/2014/main" id="{6AA8E32C-1E86-A114-AD26-C462AC8D4D07}"/>
              </a:ext>
            </a:extLst>
          </p:cNvPr>
          <p:cNvSpPr/>
          <p:nvPr/>
        </p:nvSpPr>
        <p:spPr>
          <a:xfrm>
            <a:off x="297680" y="2758081"/>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244"/>
              </a:spcAft>
              <a:buSzPct val="100000"/>
            </a:pPr>
            <a:r>
              <a:rPr lang="en-US" sz="1400" b="1">
                <a:solidFill>
                  <a:schemeClr val="tx1"/>
                </a:solidFill>
                <a:latin typeface="Arial" panose="020B0604020202020204" pitchFamily="34" charset="0"/>
                <a:cs typeface="Arial" panose="020B0604020202020204" pitchFamily="34" charset="0"/>
              </a:rPr>
              <a:t>ELECTRICAL</a:t>
            </a:r>
          </a:p>
        </p:txBody>
      </p:sp>
      <p:pic>
        <p:nvPicPr>
          <p:cNvPr id="54" name="Рисунок 1">
            <a:extLst>
              <a:ext uri="{FF2B5EF4-FFF2-40B4-BE49-F238E27FC236}">
                <a16:creationId xmlns:a16="http://schemas.microsoft.com/office/drawing/2014/main" id="{E99F8AB2-55DA-D401-B72C-AAC2A026E9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10506152" y="3236780"/>
            <a:ext cx="579247" cy="546310"/>
          </a:xfrm>
          <a:prstGeom prst="rect">
            <a:avLst/>
          </a:prstGeom>
          <a:noFill/>
          <a:ln>
            <a:noFill/>
          </a:ln>
          <a:extLst>
            <a:ext uri="{53640926-AAD7-44D8-BBD7-CCE9431645EC}">
              <a14:shadowObscured xmlns:a14="http://schemas.microsoft.com/office/drawing/2010/main"/>
            </a:ext>
          </a:extLst>
        </p:spPr>
      </p:pic>
      <p:sp>
        <p:nvSpPr>
          <p:cNvPr id="55" name="TextBox 54">
            <a:extLst>
              <a:ext uri="{FF2B5EF4-FFF2-40B4-BE49-F238E27FC236}">
                <a16:creationId xmlns:a16="http://schemas.microsoft.com/office/drawing/2014/main" id="{279D6286-146B-8F9C-9A06-52A9447D92F8}"/>
              </a:ext>
            </a:extLst>
          </p:cNvPr>
          <p:cNvSpPr txBox="1"/>
          <p:nvPr/>
        </p:nvSpPr>
        <p:spPr>
          <a:xfrm>
            <a:off x="10949550" y="3193762"/>
            <a:ext cx="1225373" cy="769441"/>
          </a:xfrm>
          <a:prstGeom prst="rect">
            <a:avLst/>
          </a:prstGeom>
          <a:noFill/>
        </p:spPr>
        <p:txBody>
          <a:bodyPr wrap="square">
            <a:spAutoFit/>
          </a:bodyPr>
          <a:lstStyle/>
          <a:p>
            <a:pPr marL="57150" fontAlgn="b"/>
            <a:r>
              <a:rPr lang="en-US" sz="1100">
                <a:latin typeface="Arial" panose="020B0604020202020204" pitchFamily="34" charset="0"/>
                <a:cs typeface="Arial" panose="020B0604020202020204" pitchFamily="34" charset="0"/>
              </a:rPr>
              <a:t>Distribution Equipment and Materials</a:t>
            </a:r>
            <a:br>
              <a:rPr lang="en-US" sz="1100">
                <a:latin typeface="Arial" panose="020B0604020202020204" pitchFamily="34" charset="0"/>
                <a:cs typeface="Arial" panose="020B0604020202020204" pitchFamily="34" charset="0"/>
              </a:rPr>
            </a:br>
            <a:r>
              <a:rPr lang="en-US" sz="1100" b="1">
                <a:latin typeface="Arial" panose="020B0604020202020204" pitchFamily="34" charset="0"/>
                <a:cs typeface="Arial" panose="020B0604020202020204" pitchFamily="34" charset="0"/>
              </a:rPr>
              <a:t>27,015 ea, pk</a:t>
            </a:r>
          </a:p>
        </p:txBody>
      </p:sp>
    </p:spTree>
    <p:extLst>
      <p:ext uri="{BB962C8B-B14F-4D97-AF65-F5344CB8AC3E}">
        <p14:creationId xmlns:p14="http://schemas.microsoft.com/office/powerpoint/2010/main" val="413737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DDF68DA-1EA8-5C78-A1C2-D7B8F6B8F44A}"/>
              </a:ext>
            </a:extLst>
          </p:cNvPr>
          <p:cNvSpPr/>
          <p:nvPr/>
        </p:nvSpPr>
        <p:spPr>
          <a:xfrm>
            <a:off x="1100051" y="4458910"/>
            <a:ext cx="9991897" cy="1531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range and specificity of services for assistance in the development of the potential of manufacturers, offered by IMBC, are limited and are subject to provision on an individual basis, depending on the readiness of the manufacturer to supply their manufactured goods in line with the requirements of the Operators.</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Assistance from IMBC does not oblige any retaliatory action from the potential manufacturer. The services of IMBC do not represent a guarantee of the successful participation and / or successful award of Contracts to the manufacturer in the procurement processes of the Operators.</a:t>
            </a:r>
          </a:p>
        </p:txBody>
      </p:sp>
      <p:pic>
        <p:nvPicPr>
          <p:cNvPr id="2" name="Graphic 5" descr="Email outline">
            <a:extLst>
              <a:ext uri="{FF2B5EF4-FFF2-40B4-BE49-F238E27FC236}">
                <a16:creationId xmlns:a16="http://schemas.microsoft.com/office/drawing/2014/main" id="{BAD5528B-DFCF-9B9B-852C-66A42FBD67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2769" y="1981941"/>
            <a:ext cx="360000" cy="360000"/>
          </a:xfrm>
          <a:prstGeom prst="rect">
            <a:avLst/>
          </a:prstGeom>
        </p:spPr>
      </p:pic>
      <p:pic>
        <p:nvPicPr>
          <p:cNvPr id="9" name="Graphic 6" descr="Telephone outline">
            <a:extLst>
              <a:ext uri="{FF2B5EF4-FFF2-40B4-BE49-F238E27FC236}">
                <a16:creationId xmlns:a16="http://schemas.microsoft.com/office/drawing/2014/main" id="{A827FE2A-49C0-7337-CD69-E559F08C90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769" y="2717013"/>
            <a:ext cx="360000" cy="360000"/>
          </a:xfrm>
          <a:prstGeom prst="rect">
            <a:avLst/>
          </a:prstGeom>
        </p:spPr>
      </p:pic>
      <p:pic>
        <p:nvPicPr>
          <p:cNvPr id="10" name="Graphic 7" descr="World outline">
            <a:extLst>
              <a:ext uri="{FF2B5EF4-FFF2-40B4-BE49-F238E27FC236}">
                <a16:creationId xmlns:a16="http://schemas.microsoft.com/office/drawing/2014/main" id="{AF53FC88-E7E8-A1C8-5DD8-C29CC83608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1599" y="3480660"/>
            <a:ext cx="360000" cy="360000"/>
          </a:xfrm>
          <a:prstGeom prst="rect">
            <a:avLst/>
          </a:prstGeom>
        </p:spPr>
      </p:pic>
      <p:sp>
        <p:nvSpPr>
          <p:cNvPr id="11" name="TextBox 10">
            <a:extLst>
              <a:ext uri="{FF2B5EF4-FFF2-40B4-BE49-F238E27FC236}">
                <a16:creationId xmlns:a16="http://schemas.microsoft.com/office/drawing/2014/main" id="{2C44C63D-BE4B-0885-D825-A6AED1252353}"/>
              </a:ext>
            </a:extLst>
          </p:cNvPr>
          <p:cNvSpPr txBox="1"/>
          <p:nvPr/>
        </p:nvSpPr>
        <p:spPr>
          <a:xfrm>
            <a:off x="1920428" y="2014792"/>
            <a:ext cx="3467456" cy="181588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
                <a:prstClr val="black">
                  <a:lumMod val="50000"/>
                  <a:lumOff val="50000"/>
                </a:prstClr>
              </a:buClr>
              <a:buSzPct val="70000"/>
              <a:tabLst/>
              <a:defRPr/>
            </a:pPr>
            <a:r>
              <a:rPr lang="en-GB" sz="1600" dirty="0" err="1">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technicalsupport</a:t>
            </a: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@imbc.kz</a:t>
            </a: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R="0" lvl="0" algn="l" defTabSz="457200" rtl="0" eaLnBrk="1" fontAlgn="auto" latinLnBrk="0" hangingPunct="1">
              <a:lnSpc>
                <a:spcPct val="100000"/>
              </a:lnSpc>
              <a:spcBef>
                <a:spcPts val="0"/>
              </a:spcBef>
              <a:spcAft>
                <a:spcPts val="0"/>
              </a:spcAft>
              <a:buClr>
                <a:prstClr val="black">
                  <a:lumMod val="50000"/>
                  <a:lumOff val="50000"/>
                </a:prstClr>
              </a:buClr>
              <a:buSzPct val="70000"/>
              <a:tabLst/>
              <a:defRPr/>
            </a:pP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+ 7 (7172) 39-99-66</a:t>
            </a:r>
            <a:endParaRPr kumimoji="0" lang="kk-KZ"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R="0" lvl="0" algn="l" defTabSz="457200" rtl="0" eaLnBrk="1" fontAlgn="auto" latinLnBrk="0" hangingPunct="1">
              <a:lnSpc>
                <a:spcPct val="100000"/>
              </a:lnSpc>
              <a:spcBef>
                <a:spcPts val="0"/>
              </a:spcBef>
              <a:spcAft>
                <a:spcPts val="0"/>
              </a:spcAft>
              <a:buClr>
                <a:prstClr val="black">
                  <a:lumMod val="50000"/>
                  <a:lumOff val="50000"/>
                </a:prstClr>
              </a:buClr>
              <a:buSzPct val="70000"/>
              <a:tabLst/>
              <a:defRPr/>
            </a:pP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www.imbc.kz</a:t>
            </a: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006015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94713" y="4270557"/>
            <a:ext cx="5848350" cy="1754326"/>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KPO Supplier          Database</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
        <p:nvSpPr>
          <p:cNvPr id="11" name="Title 7">
            <a:extLst>
              <a:ext uri="{FF2B5EF4-FFF2-40B4-BE49-F238E27FC236}">
                <a16:creationId xmlns:a16="http://schemas.microsoft.com/office/drawing/2014/main" id="{716D210C-2352-423C-A205-69326BB58045}"/>
              </a:ext>
            </a:extLst>
          </p:cNvPr>
          <p:cNvSpPr txBox="1">
            <a:spLocks/>
          </p:cNvSpPr>
          <p:nvPr/>
        </p:nvSpPr>
        <p:spPr>
          <a:xfrm>
            <a:off x="8463549" y="4425317"/>
            <a:ext cx="3230704" cy="1421928"/>
          </a:xfrm>
          <a:prstGeom prst="rect">
            <a:avLst/>
          </a:prstGeom>
          <a:noFill/>
        </p:spPr>
        <p:txBody>
          <a:bodyPr wrap="square" rtlCol="0" anchor="b">
            <a:spAutoFit/>
          </a:bodyPr>
          <a:lstStyle>
            <a:lvl1pPr algn="ctr" defTabSz="914400" rtl="0" eaLnBrk="1" latinLnBrk="0" hangingPunct="1">
              <a:lnSpc>
                <a:spcPct val="90000"/>
              </a:lnSpc>
              <a:spcBef>
                <a:spcPct val="0"/>
              </a:spcBef>
              <a:buNone/>
              <a:defRPr lang="it-IT" sz="4000" b="1" kern="1200" dirty="0">
                <a:solidFill>
                  <a:srgbClr val="FFFFFF"/>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Merkhat Brekeyev </a:t>
            </a:r>
            <a:endParaRPr kumimoji="0" lang="kk-KZ"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Senior Vendor Qualification Specialist</a:t>
            </a:r>
          </a:p>
        </p:txBody>
      </p:sp>
      <p:pic>
        <p:nvPicPr>
          <p:cNvPr id="12" name="Picture 11">
            <a:extLst>
              <a:ext uri="{FF2B5EF4-FFF2-40B4-BE49-F238E27FC236}">
                <a16:creationId xmlns:a16="http://schemas.microsoft.com/office/drawing/2014/main" id="{23A5666D-F7E0-40FC-9593-0463A1EB5ABF}"/>
              </a:ext>
            </a:extLst>
          </p:cNvPr>
          <p:cNvPicPr>
            <a:picLocks noChangeAspect="1"/>
          </p:cNvPicPr>
          <p:nvPr/>
        </p:nvPicPr>
        <p:blipFill>
          <a:blip r:embed="rId2"/>
          <a:stretch>
            <a:fillRect/>
          </a:stretch>
        </p:blipFill>
        <p:spPr>
          <a:xfrm>
            <a:off x="6107519" y="3841917"/>
            <a:ext cx="1742851" cy="2182966"/>
          </a:xfrm>
          <a:prstGeom prst="rect">
            <a:avLst/>
          </a:prstGeom>
        </p:spPr>
      </p:pic>
    </p:spTree>
    <p:extLst>
      <p:ext uri="{BB962C8B-B14F-4D97-AF65-F5344CB8AC3E}">
        <p14:creationId xmlns:p14="http://schemas.microsoft.com/office/powerpoint/2010/main" val="2712533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KPO SUPPLIERS DATABASE</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 </a:t>
            </a:r>
          </a:p>
        </p:txBody>
      </p:sp>
      <p:pic>
        <p:nvPicPr>
          <p:cNvPr id="10" name="Picture 9">
            <a:extLst>
              <a:ext uri="{FF2B5EF4-FFF2-40B4-BE49-F238E27FC236}">
                <a16:creationId xmlns:a16="http://schemas.microsoft.com/office/drawing/2014/main" id="{126E3251-47D4-400B-968D-D3E4B8358693}"/>
              </a:ext>
            </a:extLst>
          </p:cNvPr>
          <p:cNvPicPr>
            <a:picLocks noChangeAspect="1"/>
          </p:cNvPicPr>
          <p:nvPr/>
        </p:nvPicPr>
        <p:blipFill>
          <a:blip r:embed="rId2"/>
          <a:stretch>
            <a:fillRect/>
          </a:stretch>
        </p:blipFill>
        <p:spPr>
          <a:xfrm>
            <a:off x="997319" y="1092744"/>
            <a:ext cx="10341241" cy="5526346"/>
          </a:xfrm>
          <a:prstGeom prst="rect">
            <a:avLst/>
          </a:prstGeom>
        </p:spPr>
      </p:pic>
      <p:sp>
        <p:nvSpPr>
          <p:cNvPr id="7" name="Footer Placeholder 1">
            <a:extLst>
              <a:ext uri="{FF2B5EF4-FFF2-40B4-BE49-F238E27FC236}">
                <a16:creationId xmlns:a16="http://schemas.microsoft.com/office/drawing/2014/main" id="{2EFDCB10-272E-4916-970F-E03671231408}"/>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56618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33126"/>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 </a:t>
            </a:r>
          </a:p>
        </p:txBody>
      </p:sp>
      <p:sp>
        <p:nvSpPr>
          <p:cNvPr id="8" name="Content Placeholder 2">
            <a:extLst>
              <a:ext uri="{FF2B5EF4-FFF2-40B4-BE49-F238E27FC236}">
                <a16:creationId xmlns:a16="http://schemas.microsoft.com/office/drawing/2014/main" id="{8870E0A9-7BBD-4585-B805-9EE0DEE63B6F}"/>
              </a:ext>
            </a:extLst>
          </p:cNvPr>
          <p:cNvSpPr txBox="1">
            <a:spLocks/>
          </p:cNvSpPr>
          <p:nvPr/>
        </p:nvSpPr>
        <p:spPr>
          <a:xfrm>
            <a:off x="720500" y="1118981"/>
            <a:ext cx="11088303" cy="5647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1200"/>
              </a:spcAft>
              <a:buClrTx/>
              <a:buSzPct val="70000"/>
              <a:buFont typeface="Arial" panose="020B0604020202020204" pitchFamily="34" charset="0"/>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All potential suppliers shall be registered in KPO Database</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5FDAA8-ADF1-4AD8-94AE-804063560E66}"/>
              </a:ext>
            </a:extLst>
          </p:cNvPr>
          <p:cNvSpPr/>
          <p:nvPr/>
        </p:nvSpPr>
        <p:spPr>
          <a:xfrm>
            <a:off x="721895" y="1660141"/>
            <a:ext cx="1049153" cy="2794202"/>
          </a:xfrm>
          <a:prstGeom prst="rect">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Arial"/>
              </a:rPr>
              <a:t>REGISTRATION PROCESS </a:t>
            </a:r>
          </a:p>
        </p:txBody>
      </p:sp>
      <p:sp>
        <p:nvSpPr>
          <p:cNvPr id="10" name="Rectangle 9">
            <a:extLst>
              <a:ext uri="{FF2B5EF4-FFF2-40B4-BE49-F238E27FC236}">
                <a16:creationId xmlns:a16="http://schemas.microsoft.com/office/drawing/2014/main" id="{009DC0E2-B73D-4A84-BD81-A47CB2F2E722}"/>
              </a:ext>
            </a:extLst>
          </p:cNvPr>
          <p:cNvSpPr/>
          <p:nvPr/>
        </p:nvSpPr>
        <p:spPr bwMode="auto">
          <a:xfrm>
            <a:off x="2082775" y="1654396"/>
            <a:ext cx="2094590" cy="131018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Arial"/>
              </a:rPr>
              <a:t>REGISTRATION </a:t>
            </a:r>
          </a:p>
        </p:txBody>
      </p:sp>
      <p:sp>
        <p:nvSpPr>
          <p:cNvPr id="11" name="Rectangle 10">
            <a:extLst>
              <a:ext uri="{FF2B5EF4-FFF2-40B4-BE49-F238E27FC236}">
                <a16:creationId xmlns:a16="http://schemas.microsoft.com/office/drawing/2014/main" id="{06DBAA63-8597-4BFD-AA58-6B1235B14461}"/>
              </a:ext>
            </a:extLst>
          </p:cNvPr>
          <p:cNvSpPr/>
          <p:nvPr/>
        </p:nvSpPr>
        <p:spPr bwMode="auto">
          <a:xfrm>
            <a:off x="4489093" y="1649800"/>
            <a:ext cx="7128600" cy="1314781"/>
          </a:xfrm>
          <a:prstGeom prst="rect">
            <a:avLst/>
          </a:prstGeom>
          <a:noFill/>
          <a:ln w="6350">
            <a:solidFill>
              <a:srgbClr val="00B5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Provision of information on: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Technical Competency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Work Experience in the declared categories of goods and / or works and / or services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Personnel Availability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Financial Turnover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etc.</a:t>
            </a:r>
          </a:p>
        </p:txBody>
      </p:sp>
      <p:sp>
        <p:nvSpPr>
          <p:cNvPr id="12" name="Rectangle 11">
            <a:extLst>
              <a:ext uri="{FF2B5EF4-FFF2-40B4-BE49-F238E27FC236}">
                <a16:creationId xmlns:a16="http://schemas.microsoft.com/office/drawing/2014/main" id="{91974ABF-A463-422A-894E-44E271893F1B}"/>
              </a:ext>
            </a:extLst>
          </p:cNvPr>
          <p:cNvSpPr/>
          <p:nvPr/>
        </p:nvSpPr>
        <p:spPr bwMode="auto">
          <a:xfrm>
            <a:off x="2082775" y="3122464"/>
            <a:ext cx="2094590" cy="1369770"/>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rPr>
              <a:t>ETHICAL DUE DILIGENCE</a:t>
            </a:r>
          </a:p>
        </p:txBody>
      </p:sp>
      <p:sp>
        <p:nvSpPr>
          <p:cNvPr id="13" name="Rectangle 12">
            <a:extLst>
              <a:ext uri="{FF2B5EF4-FFF2-40B4-BE49-F238E27FC236}">
                <a16:creationId xmlns:a16="http://schemas.microsoft.com/office/drawing/2014/main" id="{33996E96-B089-425C-87C3-84A0D019CF59}"/>
              </a:ext>
            </a:extLst>
          </p:cNvPr>
          <p:cNvSpPr/>
          <p:nvPr/>
        </p:nvSpPr>
        <p:spPr bwMode="auto">
          <a:xfrm>
            <a:off x="4489092" y="3188759"/>
            <a:ext cx="7128601" cy="133187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Define an Ethical Due Diligence level in accordance with KPO Legal requirements: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00ABC5"/>
              </a:solidFill>
              <a:effectLst/>
              <a:uLnTx/>
              <a:uFillTx/>
              <a:latin typeface="Calibri" panose="020F0502020204030204"/>
              <a:ea typeface="+mn-ea"/>
              <a:cs typeface="Arial"/>
            </a:endParaRP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Kazakhstan and Foreign legislation</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Company internal regulations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Submission of potential suppliers shareholder lists</a:t>
            </a:r>
          </a:p>
        </p:txBody>
      </p:sp>
      <p:sp>
        <p:nvSpPr>
          <p:cNvPr id="15" name="Rectangle 14">
            <a:extLst>
              <a:ext uri="{FF2B5EF4-FFF2-40B4-BE49-F238E27FC236}">
                <a16:creationId xmlns:a16="http://schemas.microsoft.com/office/drawing/2014/main" id="{FDB36BC6-B501-448D-878D-792C10F22617}"/>
              </a:ext>
            </a:extLst>
          </p:cNvPr>
          <p:cNvSpPr/>
          <p:nvPr/>
        </p:nvSpPr>
        <p:spPr>
          <a:xfrm>
            <a:off x="721895" y="4778286"/>
            <a:ext cx="10895798" cy="1677382"/>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0"/>
              </a:spcAft>
              <a:buClrTx/>
              <a:buSzPct val="70000"/>
              <a:buFontTx/>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Vendor registration in KPO Vendor Database does not guarantee the participation in a tender or contract award, but suggests that a registered company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may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be considered as a market research participant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for provision of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goods, works and services for further pre-qualification process or tender as the need arises.</a:t>
            </a:r>
          </a:p>
          <a:p>
            <a:pPr marL="0" marR="0" lvl="0" indent="0" algn="just" defTabSz="457200" rtl="0" eaLnBrk="1" fontAlgn="auto" latinLnBrk="0" hangingPunct="1">
              <a:lnSpc>
                <a:spcPct val="100000"/>
              </a:lnSpc>
              <a:spcBef>
                <a:spcPts val="600"/>
              </a:spcBef>
              <a:spcAft>
                <a:spcPts val="0"/>
              </a:spcAft>
              <a:buClrTx/>
              <a:buSzPct val="70000"/>
              <a:buFontTx/>
              <a:buNone/>
              <a:tabLst/>
              <a:defRPr/>
            </a:pPr>
            <a:endParaRPr kumimoji="0" lang="en-GB" sz="18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p:txBody>
      </p:sp>
      <p:sp>
        <p:nvSpPr>
          <p:cNvPr id="17" name="Footer Placeholder 1">
            <a:extLst>
              <a:ext uri="{FF2B5EF4-FFF2-40B4-BE49-F238E27FC236}">
                <a16:creationId xmlns:a16="http://schemas.microsoft.com/office/drawing/2014/main" id="{28B0FDF2-303B-4EEE-985B-FDD6511AE73F}"/>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0521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8687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p:txBody>
      </p:sp>
      <p:sp>
        <p:nvSpPr>
          <p:cNvPr id="7" name="Content Placeholder 2">
            <a:extLst>
              <a:ext uri="{FF2B5EF4-FFF2-40B4-BE49-F238E27FC236}">
                <a16:creationId xmlns:a16="http://schemas.microsoft.com/office/drawing/2014/main" id="{3FBA6906-4A4F-4F77-86E3-2D5F22B2C6B2}"/>
              </a:ext>
            </a:extLst>
          </p:cNvPr>
          <p:cNvSpPr txBox="1">
            <a:spLocks/>
          </p:cNvSpPr>
          <p:nvPr/>
        </p:nvSpPr>
        <p:spPr>
          <a:xfrm>
            <a:off x="1040235" y="1325461"/>
            <a:ext cx="10762214" cy="5033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To register in KPO Vendor Database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potential supplies shall</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
            </a: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Download a </a:t>
            </a: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questionnaire on KPO website </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https://kpo.kz/ru/postavshchikam/registracija-v-baze-dannykh-postavshchikov-kpo</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Fill in the questionnaire for the preliminary vendor assessment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and indicate activity codes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Attach copies of required documents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Submit the completed pack of documents for vendor assessment and registration by e-mail at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MIVQ@kpo.kz </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phone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+7 (711336) </a:t>
            </a:r>
            <a:r>
              <a:rPr kumimoji="0" lang="en-US" sz="2000" b="0" i="0" u="none" strike="noStrike" kern="1200" cap="none" spc="0" normalizeH="0" baseline="0" noProof="0" dirty="0" err="1">
                <a:ln>
                  <a:noFill/>
                </a:ln>
                <a:solidFill>
                  <a:srgbClr val="00ABC5"/>
                </a:solidFill>
                <a:effectLst/>
                <a:uLnTx/>
                <a:uFillTx/>
                <a:latin typeface="Calibri" panose="020F0502020204030204"/>
                <a:ea typeface="+mn-ea"/>
                <a:cs typeface="Calibri" panose="020F0502020204030204" pitchFamily="34" charset="0"/>
              </a:rPr>
              <a:t>ext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4943, 4946, 2192</a:t>
            </a:r>
          </a:p>
          <a:p>
            <a:pPr marL="720725" marR="0" lvl="1" indent="0" algn="l" defTabSz="914400" rtl="0" eaLnBrk="1" fontAlgn="auto" latinLnBrk="0" hangingPunct="1">
              <a:lnSpc>
                <a:spcPct val="90000"/>
              </a:lnSpc>
              <a:spcBef>
                <a:spcPts val="500"/>
              </a:spcBef>
              <a:spcAft>
                <a:spcPts val="0"/>
              </a:spcAft>
              <a:buClr>
                <a:srgbClr val="004990"/>
              </a:buClr>
              <a:buSzTx/>
              <a:buFont typeface="Arial" panose="020B0604020202020204" pitchFamily="34" charset="0"/>
              <a:buNone/>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228600" marR="0" lvl="1"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encourages Suppliers to update registration data on an ongoing basis, related to:</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Work Experience in the declared categories of goods, works, services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Certification, accreditation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Reorganization</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persons </a:t>
            </a:r>
          </a:p>
        </p:txBody>
      </p:sp>
      <p:sp>
        <p:nvSpPr>
          <p:cNvPr id="8" name="Footer Placeholder 1">
            <a:extLst>
              <a:ext uri="{FF2B5EF4-FFF2-40B4-BE49-F238E27FC236}">
                <a16:creationId xmlns:a16="http://schemas.microsoft.com/office/drawing/2014/main" id="{2EC8750E-8488-4F90-BFC7-394FC898E1B8}"/>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904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1DF50F-C0AB-4E9C-8A9C-8C0EBBE947FA}"/>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01D90F9-9FB6-4015-8591-4D208BB58A73}"/>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MARKET RESEARCH</a:t>
            </a:r>
          </a:p>
        </p:txBody>
      </p:sp>
      <p:grpSp>
        <p:nvGrpSpPr>
          <p:cNvPr id="5" name="Group 4">
            <a:extLst>
              <a:ext uri="{FF2B5EF4-FFF2-40B4-BE49-F238E27FC236}">
                <a16:creationId xmlns:a16="http://schemas.microsoft.com/office/drawing/2014/main" id="{7F3B331C-5595-4C2A-8B66-18CC793D38B5}"/>
              </a:ext>
            </a:extLst>
          </p:cNvPr>
          <p:cNvGrpSpPr/>
          <p:nvPr/>
        </p:nvGrpSpPr>
        <p:grpSpPr>
          <a:xfrm>
            <a:off x="2224159" y="3763989"/>
            <a:ext cx="8722504" cy="1576221"/>
            <a:chOff x="1291353" y="1755670"/>
            <a:chExt cx="7025063" cy="1816297"/>
          </a:xfrm>
          <a:solidFill>
            <a:schemeClr val="bg2">
              <a:lumMod val="50000"/>
            </a:schemeClr>
          </a:solidFill>
        </p:grpSpPr>
        <p:sp>
          <p:nvSpPr>
            <p:cNvPr id="6" name="Block Arc 5">
              <a:extLst>
                <a:ext uri="{FF2B5EF4-FFF2-40B4-BE49-F238E27FC236}">
                  <a16:creationId xmlns:a16="http://schemas.microsoft.com/office/drawing/2014/main" id="{53C2D382-F2C3-4ADB-9773-B120032D55EF}"/>
                </a:ext>
              </a:extLst>
            </p:cNvPr>
            <p:cNvSpPr/>
            <p:nvPr/>
          </p:nvSpPr>
          <p:spPr>
            <a:xfrm>
              <a:off x="6500119" y="1755670"/>
              <a:ext cx="1816297" cy="1816297"/>
            </a:xfrm>
            <a:prstGeom prst="blockArc">
              <a:avLst>
                <a:gd name="adj1" fmla="val 16127381"/>
                <a:gd name="adj2" fmla="val 5490194"/>
                <a:gd name="adj3" fmla="val 40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7" name="Rectangle 6">
              <a:extLst>
                <a:ext uri="{FF2B5EF4-FFF2-40B4-BE49-F238E27FC236}">
                  <a16:creationId xmlns:a16="http://schemas.microsoft.com/office/drawing/2014/main" id="{9A0756C8-E6EA-4211-B3D6-9CE0DFD8E110}"/>
                </a:ext>
              </a:extLst>
            </p:cNvPr>
            <p:cNvSpPr/>
            <p:nvPr/>
          </p:nvSpPr>
          <p:spPr>
            <a:xfrm>
              <a:off x="1291353" y="1755670"/>
              <a:ext cx="6156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CB8055B9-0F88-4563-8CB0-8A330949732B}"/>
                </a:ext>
              </a:extLst>
            </p:cNvPr>
            <p:cNvSpPr/>
            <p:nvPr/>
          </p:nvSpPr>
          <p:spPr>
            <a:xfrm>
              <a:off x="2340248" y="3499967"/>
              <a:ext cx="511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CABE6016-1736-4F77-ADDE-F03C5E765B26}"/>
              </a:ext>
            </a:extLst>
          </p:cNvPr>
          <p:cNvGrpSpPr/>
          <p:nvPr/>
        </p:nvGrpSpPr>
        <p:grpSpPr>
          <a:xfrm>
            <a:off x="1592469" y="3231268"/>
            <a:ext cx="1135343" cy="1128501"/>
            <a:chOff x="5364088" y="2787774"/>
            <a:chExt cx="914400" cy="914400"/>
          </a:xfrm>
        </p:grpSpPr>
        <p:sp>
          <p:nvSpPr>
            <p:cNvPr id="10" name="Oval 9">
              <a:extLst>
                <a:ext uri="{FF2B5EF4-FFF2-40B4-BE49-F238E27FC236}">
                  <a16:creationId xmlns:a16="http://schemas.microsoft.com/office/drawing/2014/main" id="{36324F0E-3F47-4EA2-BF51-1E4DAC6B810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Oval 10">
              <a:extLst>
                <a:ext uri="{FF2B5EF4-FFF2-40B4-BE49-F238E27FC236}">
                  <a16:creationId xmlns:a16="http://schemas.microsoft.com/office/drawing/2014/main" id="{F4E69AFE-0B43-4AC7-8914-6D3917EDDD3B}"/>
                </a:ext>
              </a:extLst>
            </p:cNvPr>
            <p:cNvSpPr/>
            <p:nvPr/>
          </p:nvSpPr>
          <p:spPr>
            <a:xfrm>
              <a:off x="5443245"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7CE3A04F-7A60-482D-8908-3FF8AEB88834}"/>
              </a:ext>
            </a:extLst>
          </p:cNvPr>
          <p:cNvGrpSpPr/>
          <p:nvPr/>
        </p:nvGrpSpPr>
        <p:grpSpPr>
          <a:xfrm>
            <a:off x="4929319" y="3231268"/>
            <a:ext cx="1135343" cy="1128501"/>
            <a:chOff x="5364088" y="2787774"/>
            <a:chExt cx="914400" cy="914400"/>
          </a:xfrm>
        </p:grpSpPr>
        <p:sp>
          <p:nvSpPr>
            <p:cNvPr id="13" name="Oval 12">
              <a:extLst>
                <a:ext uri="{FF2B5EF4-FFF2-40B4-BE49-F238E27FC236}">
                  <a16:creationId xmlns:a16="http://schemas.microsoft.com/office/drawing/2014/main" id="{84CC036E-D80D-4C9A-ADCD-F0EDA582C7C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4" name="Oval 13">
              <a:extLst>
                <a:ext uri="{FF2B5EF4-FFF2-40B4-BE49-F238E27FC236}">
                  <a16:creationId xmlns:a16="http://schemas.microsoft.com/office/drawing/2014/main" id="{0A8DA202-C933-41E9-BB5D-67514C17DC0E}"/>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AE10FDFE-339A-4628-90F9-16A29EDB399A}"/>
              </a:ext>
            </a:extLst>
          </p:cNvPr>
          <p:cNvGrpSpPr/>
          <p:nvPr/>
        </p:nvGrpSpPr>
        <p:grpSpPr>
          <a:xfrm>
            <a:off x="8266169" y="3231268"/>
            <a:ext cx="1135343" cy="1128501"/>
            <a:chOff x="5364088" y="2787774"/>
            <a:chExt cx="914400" cy="914400"/>
          </a:xfrm>
        </p:grpSpPr>
        <p:sp>
          <p:nvSpPr>
            <p:cNvPr id="16" name="Oval 15">
              <a:extLst>
                <a:ext uri="{FF2B5EF4-FFF2-40B4-BE49-F238E27FC236}">
                  <a16:creationId xmlns:a16="http://schemas.microsoft.com/office/drawing/2014/main" id="{A597F9C4-4AF6-4CA5-A609-C73BD7E20872}"/>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E2FDCD34-0836-4038-A9A4-425E6274D200}"/>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8" name="Group 17">
            <a:extLst>
              <a:ext uri="{FF2B5EF4-FFF2-40B4-BE49-F238E27FC236}">
                <a16:creationId xmlns:a16="http://schemas.microsoft.com/office/drawing/2014/main" id="{0635A129-ED4F-41D8-BD44-453E791F34B4}"/>
              </a:ext>
            </a:extLst>
          </p:cNvPr>
          <p:cNvGrpSpPr/>
          <p:nvPr/>
        </p:nvGrpSpPr>
        <p:grpSpPr>
          <a:xfrm>
            <a:off x="3348584" y="4730439"/>
            <a:ext cx="1135343" cy="1128501"/>
            <a:chOff x="5364087" y="2787774"/>
            <a:chExt cx="914400" cy="914400"/>
          </a:xfrm>
        </p:grpSpPr>
        <p:sp>
          <p:nvSpPr>
            <p:cNvPr id="19" name="Oval 18">
              <a:extLst>
                <a:ext uri="{FF2B5EF4-FFF2-40B4-BE49-F238E27FC236}">
                  <a16:creationId xmlns:a16="http://schemas.microsoft.com/office/drawing/2014/main" id="{284E7586-FD5E-4CA1-BDD1-8A1C0AA5D7AE}"/>
                </a:ext>
              </a:extLst>
            </p:cNvPr>
            <p:cNvSpPr/>
            <p:nvPr/>
          </p:nvSpPr>
          <p:spPr>
            <a:xfrm>
              <a:off x="5364087" y="2787774"/>
              <a:ext cx="914400" cy="9144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0" name="Oval 19">
              <a:extLst>
                <a:ext uri="{FF2B5EF4-FFF2-40B4-BE49-F238E27FC236}">
                  <a16:creationId xmlns:a16="http://schemas.microsoft.com/office/drawing/2014/main" id="{82032E55-45EB-4E7B-981F-AA50A7126CCF}"/>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1" name="Group 20">
            <a:extLst>
              <a:ext uri="{FF2B5EF4-FFF2-40B4-BE49-F238E27FC236}">
                <a16:creationId xmlns:a16="http://schemas.microsoft.com/office/drawing/2014/main" id="{9D7CAF1F-61C4-40F8-8879-685CA363C2C2}"/>
              </a:ext>
            </a:extLst>
          </p:cNvPr>
          <p:cNvGrpSpPr/>
          <p:nvPr/>
        </p:nvGrpSpPr>
        <p:grpSpPr>
          <a:xfrm>
            <a:off x="6685435" y="4730439"/>
            <a:ext cx="1135343" cy="1128501"/>
            <a:chOff x="5364088" y="2787774"/>
            <a:chExt cx="914400" cy="914400"/>
          </a:xfrm>
        </p:grpSpPr>
        <p:sp>
          <p:nvSpPr>
            <p:cNvPr id="22" name="Oval 21">
              <a:extLst>
                <a:ext uri="{FF2B5EF4-FFF2-40B4-BE49-F238E27FC236}">
                  <a16:creationId xmlns:a16="http://schemas.microsoft.com/office/drawing/2014/main" id="{61AEA8B7-A9E8-4BD3-9D48-0B88A9F26D2A}"/>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3" name="Oval 22">
              <a:extLst>
                <a:ext uri="{FF2B5EF4-FFF2-40B4-BE49-F238E27FC236}">
                  <a16:creationId xmlns:a16="http://schemas.microsoft.com/office/drawing/2014/main" id="{5B4C737A-0521-42C7-962F-CE96272163EE}"/>
                </a:ext>
              </a:extLst>
            </p:cNvPr>
            <p:cNvSpPr/>
            <p:nvPr/>
          </p:nvSpPr>
          <p:spPr>
            <a:xfrm>
              <a:off x="5443246" y="2866932"/>
              <a:ext cx="756084" cy="756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4" name="Group 23">
            <a:extLst>
              <a:ext uri="{FF2B5EF4-FFF2-40B4-BE49-F238E27FC236}">
                <a16:creationId xmlns:a16="http://schemas.microsoft.com/office/drawing/2014/main" id="{58889DC1-7D56-4CC0-995A-A6E5B2687EEA}"/>
              </a:ext>
            </a:extLst>
          </p:cNvPr>
          <p:cNvGrpSpPr/>
          <p:nvPr/>
        </p:nvGrpSpPr>
        <p:grpSpPr>
          <a:xfrm>
            <a:off x="3638099" y="3606198"/>
            <a:ext cx="380935" cy="378639"/>
            <a:chOff x="1547664" y="3147814"/>
            <a:chExt cx="720080" cy="720080"/>
          </a:xfrm>
        </p:grpSpPr>
        <p:sp>
          <p:nvSpPr>
            <p:cNvPr id="25" name="Oval 24">
              <a:extLst>
                <a:ext uri="{FF2B5EF4-FFF2-40B4-BE49-F238E27FC236}">
                  <a16:creationId xmlns:a16="http://schemas.microsoft.com/office/drawing/2014/main" id="{AD23F211-BD2B-4C5F-85AF-43E8EDD891F6}"/>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6" name="Chevron 19">
              <a:extLst>
                <a:ext uri="{FF2B5EF4-FFF2-40B4-BE49-F238E27FC236}">
                  <a16:creationId xmlns:a16="http://schemas.microsoft.com/office/drawing/2014/main" id="{D86109E9-9E6C-4B7B-874F-158ACC2CDF98}"/>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27" name="Group 26">
            <a:extLst>
              <a:ext uri="{FF2B5EF4-FFF2-40B4-BE49-F238E27FC236}">
                <a16:creationId xmlns:a16="http://schemas.microsoft.com/office/drawing/2014/main" id="{63D88AB4-20A5-4E2D-AB30-DFE1E761B1B4}"/>
              </a:ext>
            </a:extLst>
          </p:cNvPr>
          <p:cNvGrpSpPr/>
          <p:nvPr/>
        </p:nvGrpSpPr>
        <p:grpSpPr>
          <a:xfrm>
            <a:off x="6974949" y="3606198"/>
            <a:ext cx="380935" cy="378639"/>
            <a:chOff x="1547664" y="3147814"/>
            <a:chExt cx="720080" cy="720080"/>
          </a:xfrm>
        </p:grpSpPr>
        <p:sp>
          <p:nvSpPr>
            <p:cNvPr id="28" name="Oval 27">
              <a:extLst>
                <a:ext uri="{FF2B5EF4-FFF2-40B4-BE49-F238E27FC236}">
                  <a16:creationId xmlns:a16="http://schemas.microsoft.com/office/drawing/2014/main" id="{6DABD648-02EE-441E-BBF2-B8F6EA5AE06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9" name="Chevron 24">
              <a:extLst>
                <a:ext uri="{FF2B5EF4-FFF2-40B4-BE49-F238E27FC236}">
                  <a16:creationId xmlns:a16="http://schemas.microsoft.com/office/drawing/2014/main" id="{C4E33874-2613-4124-9291-83ECC7B8624D}"/>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0" name="Group 29">
            <a:extLst>
              <a:ext uri="{FF2B5EF4-FFF2-40B4-BE49-F238E27FC236}">
                <a16:creationId xmlns:a16="http://schemas.microsoft.com/office/drawing/2014/main" id="{A61684B4-FF0D-4961-AD19-263510F61406}"/>
              </a:ext>
            </a:extLst>
          </p:cNvPr>
          <p:cNvGrpSpPr/>
          <p:nvPr/>
        </p:nvGrpSpPr>
        <p:grpSpPr>
          <a:xfrm rot="10800000">
            <a:off x="5394214" y="5105371"/>
            <a:ext cx="380935" cy="378639"/>
            <a:chOff x="1547664" y="3147814"/>
            <a:chExt cx="720080" cy="720080"/>
          </a:xfrm>
        </p:grpSpPr>
        <p:sp>
          <p:nvSpPr>
            <p:cNvPr id="31" name="Oval 30">
              <a:extLst>
                <a:ext uri="{FF2B5EF4-FFF2-40B4-BE49-F238E27FC236}">
                  <a16:creationId xmlns:a16="http://schemas.microsoft.com/office/drawing/2014/main" id="{38B97BE8-7BB0-4830-AD41-6414C2D130F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2" name="Chevron 27">
              <a:extLst>
                <a:ext uri="{FF2B5EF4-FFF2-40B4-BE49-F238E27FC236}">
                  <a16:creationId xmlns:a16="http://schemas.microsoft.com/office/drawing/2014/main" id="{FEC82A00-76CE-4E60-99BD-309F8794128A}"/>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3" name="Group 32">
            <a:extLst>
              <a:ext uri="{FF2B5EF4-FFF2-40B4-BE49-F238E27FC236}">
                <a16:creationId xmlns:a16="http://schemas.microsoft.com/office/drawing/2014/main" id="{D5F3C697-4C6E-4A73-916C-4F5ACF51EBC6}"/>
              </a:ext>
            </a:extLst>
          </p:cNvPr>
          <p:cNvGrpSpPr/>
          <p:nvPr/>
        </p:nvGrpSpPr>
        <p:grpSpPr>
          <a:xfrm rot="5400000">
            <a:off x="10679590" y="4034666"/>
            <a:ext cx="378639" cy="380935"/>
            <a:chOff x="1547664" y="3147814"/>
            <a:chExt cx="720080" cy="720080"/>
          </a:xfrm>
        </p:grpSpPr>
        <p:sp>
          <p:nvSpPr>
            <p:cNvPr id="34" name="Oval 33">
              <a:extLst>
                <a:ext uri="{FF2B5EF4-FFF2-40B4-BE49-F238E27FC236}">
                  <a16:creationId xmlns:a16="http://schemas.microsoft.com/office/drawing/2014/main" id="{3040DCB9-A0D3-43F9-A5C4-413B77BE6A9B}"/>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5" name="Chevron 30">
              <a:extLst>
                <a:ext uri="{FF2B5EF4-FFF2-40B4-BE49-F238E27FC236}">
                  <a16:creationId xmlns:a16="http://schemas.microsoft.com/office/drawing/2014/main" id="{3724F13A-CFF4-4232-9DF8-3CD97DA0BED2}"/>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41" name="TextBox 40">
            <a:extLst>
              <a:ext uri="{FF2B5EF4-FFF2-40B4-BE49-F238E27FC236}">
                <a16:creationId xmlns:a16="http://schemas.microsoft.com/office/drawing/2014/main" id="{C2D750C1-615F-4F41-BD05-88F71EF783EE}"/>
              </a:ext>
            </a:extLst>
          </p:cNvPr>
          <p:cNvSpPr txBox="1"/>
          <p:nvPr/>
        </p:nvSpPr>
        <p:spPr>
          <a:xfrm>
            <a:off x="903641" y="4450623"/>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Demand determination and vendor searching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4" name="TextBox 43">
            <a:extLst>
              <a:ext uri="{FF2B5EF4-FFF2-40B4-BE49-F238E27FC236}">
                <a16:creationId xmlns:a16="http://schemas.microsoft.com/office/drawing/2014/main" id="{80FA76CA-2824-46AE-A5A3-FC4132FFEA2A}"/>
              </a:ext>
            </a:extLst>
          </p:cNvPr>
          <p:cNvSpPr txBox="1"/>
          <p:nvPr/>
        </p:nvSpPr>
        <p:spPr>
          <a:xfrm>
            <a:off x="4240489" y="4450625"/>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Issue of Invitation Letter for Expression of Interest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7" name="TextBox 46">
            <a:extLst>
              <a:ext uri="{FF2B5EF4-FFF2-40B4-BE49-F238E27FC236}">
                <a16:creationId xmlns:a16="http://schemas.microsoft.com/office/drawing/2014/main" id="{753FEA48-615E-47F0-805E-2BCC8B5408C9}"/>
              </a:ext>
            </a:extLst>
          </p:cNvPr>
          <p:cNvSpPr txBox="1"/>
          <p:nvPr/>
        </p:nvSpPr>
        <p:spPr>
          <a:xfrm>
            <a:off x="7577336" y="4450625"/>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Market Intelligence Report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0" name="TextBox 49">
            <a:extLst>
              <a:ext uri="{FF2B5EF4-FFF2-40B4-BE49-F238E27FC236}">
                <a16:creationId xmlns:a16="http://schemas.microsoft.com/office/drawing/2014/main" id="{9C940F7A-7227-4CFB-AF6C-3D681A42BC9F}"/>
              </a:ext>
            </a:extLst>
          </p:cNvPr>
          <p:cNvSpPr txBox="1"/>
          <p:nvPr/>
        </p:nvSpPr>
        <p:spPr>
          <a:xfrm>
            <a:off x="2675235" y="5959294"/>
            <a:ext cx="2513000" cy="518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Tender List</a:t>
            </a: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4" name="TextBox 53">
            <a:extLst>
              <a:ext uri="{FF2B5EF4-FFF2-40B4-BE49-F238E27FC236}">
                <a16:creationId xmlns:a16="http://schemas.microsoft.com/office/drawing/2014/main" id="{C12DB16D-B5F0-40C3-80C3-626CEF1AC0A1}"/>
              </a:ext>
            </a:extLst>
          </p:cNvPr>
          <p:cNvSpPr txBox="1"/>
          <p:nvPr/>
        </p:nvSpPr>
        <p:spPr>
          <a:xfrm>
            <a:off x="6130404" y="6015646"/>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8" name="Rectangle 7">
            <a:extLst>
              <a:ext uri="{FF2B5EF4-FFF2-40B4-BE49-F238E27FC236}">
                <a16:creationId xmlns:a16="http://schemas.microsoft.com/office/drawing/2014/main" id="{A8A61588-B36A-4CB8-A3C6-E28398973B01}"/>
              </a:ext>
            </a:extLst>
          </p:cNvPr>
          <p:cNvSpPr/>
          <p:nvPr/>
        </p:nvSpPr>
        <p:spPr>
          <a:xfrm rot="18900000">
            <a:off x="2085052" y="3578336"/>
            <a:ext cx="225664" cy="498205"/>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0" name="Diamond 5">
            <a:extLst>
              <a:ext uri="{FF2B5EF4-FFF2-40B4-BE49-F238E27FC236}">
                <a16:creationId xmlns:a16="http://schemas.microsoft.com/office/drawing/2014/main" id="{C55515B9-225D-4D5A-ABFB-078BE76B58A6}"/>
              </a:ext>
            </a:extLst>
          </p:cNvPr>
          <p:cNvSpPr/>
          <p:nvPr/>
        </p:nvSpPr>
        <p:spPr>
          <a:xfrm>
            <a:off x="5225503" y="3485688"/>
            <a:ext cx="523149" cy="51997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1" name="Oval 44">
            <a:extLst>
              <a:ext uri="{FF2B5EF4-FFF2-40B4-BE49-F238E27FC236}">
                <a16:creationId xmlns:a16="http://schemas.microsoft.com/office/drawing/2014/main" id="{F58606D4-424B-4CC2-A0E9-C87F2E8A074F}"/>
              </a:ext>
            </a:extLst>
          </p:cNvPr>
          <p:cNvSpPr>
            <a:spLocks noChangeAspect="1"/>
          </p:cNvSpPr>
          <p:nvPr/>
        </p:nvSpPr>
        <p:spPr>
          <a:xfrm>
            <a:off x="8656612" y="3491046"/>
            <a:ext cx="478148" cy="564198"/>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2" name="Frame 17">
            <a:extLst>
              <a:ext uri="{FF2B5EF4-FFF2-40B4-BE49-F238E27FC236}">
                <a16:creationId xmlns:a16="http://schemas.microsoft.com/office/drawing/2014/main" id="{12CE321E-1811-4054-9BBC-F97CE180C054}"/>
              </a:ext>
            </a:extLst>
          </p:cNvPr>
          <p:cNvSpPr/>
          <p:nvPr/>
        </p:nvSpPr>
        <p:spPr>
          <a:xfrm>
            <a:off x="6999029" y="5032471"/>
            <a:ext cx="508153" cy="50357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3" name="Donut 24">
            <a:extLst>
              <a:ext uri="{FF2B5EF4-FFF2-40B4-BE49-F238E27FC236}">
                <a16:creationId xmlns:a16="http://schemas.microsoft.com/office/drawing/2014/main" id="{2224091E-A819-400E-A54F-09033294B4A3}"/>
              </a:ext>
            </a:extLst>
          </p:cNvPr>
          <p:cNvSpPr/>
          <p:nvPr/>
        </p:nvSpPr>
        <p:spPr>
          <a:xfrm>
            <a:off x="3622981" y="4975794"/>
            <a:ext cx="617508" cy="61693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4" name="Rectangle 63">
            <a:extLst>
              <a:ext uri="{FF2B5EF4-FFF2-40B4-BE49-F238E27FC236}">
                <a16:creationId xmlns:a16="http://schemas.microsoft.com/office/drawing/2014/main" id="{BE9E85F9-6DBC-4E2B-A9E4-ABB4FA96E7DA}"/>
              </a:ext>
            </a:extLst>
          </p:cNvPr>
          <p:cNvSpPr/>
          <p:nvPr/>
        </p:nvSpPr>
        <p:spPr bwMode="auto">
          <a:xfrm>
            <a:off x="623293" y="1088546"/>
            <a:ext cx="1450206" cy="129661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4990"/>
                </a:solidFill>
                <a:effectLst/>
                <a:uLnTx/>
                <a:uFillTx/>
                <a:latin typeface="Arial"/>
                <a:ea typeface="+mn-ea"/>
                <a:cs typeface="Arial"/>
              </a:rPr>
              <a:t>Purpose</a:t>
            </a:r>
          </a:p>
        </p:txBody>
      </p:sp>
      <p:sp>
        <p:nvSpPr>
          <p:cNvPr id="65" name="Rectangle 64">
            <a:extLst>
              <a:ext uri="{FF2B5EF4-FFF2-40B4-BE49-F238E27FC236}">
                <a16:creationId xmlns:a16="http://schemas.microsoft.com/office/drawing/2014/main" id="{732D7EF9-7D4E-4051-8C21-98649423BDF1}"/>
              </a:ext>
            </a:extLst>
          </p:cNvPr>
          <p:cNvSpPr/>
          <p:nvPr/>
        </p:nvSpPr>
        <p:spPr bwMode="auto">
          <a:xfrm>
            <a:off x="2304506" y="1088545"/>
            <a:ext cx="9439755" cy="1296615"/>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Define potential suppliers of goods, works, services who can perform as per KPO requirements </a:t>
            </a:r>
          </a:p>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Ensure free competition for KPO tenders </a:t>
            </a:r>
          </a:p>
        </p:txBody>
      </p:sp>
      <p:sp>
        <p:nvSpPr>
          <p:cNvPr id="66" name="Rectangle 65">
            <a:extLst>
              <a:ext uri="{FF2B5EF4-FFF2-40B4-BE49-F238E27FC236}">
                <a16:creationId xmlns:a16="http://schemas.microsoft.com/office/drawing/2014/main" id="{EE184BDE-98D6-4DF0-9B8D-38C410645A9C}"/>
              </a:ext>
            </a:extLst>
          </p:cNvPr>
          <p:cNvSpPr/>
          <p:nvPr/>
        </p:nvSpPr>
        <p:spPr bwMode="auto">
          <a:xfrm>
            <a:off x="694495" y="2532406"/>
            <a:ext cx="11008093" cy="63126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PROCESS</a:t>
            </a:r>
          </a:p>
        </p:txBody>
      </p:sp>
      <p:sp>
        <p:nvSpPr>
          <p:cNvPr id="51" name="Footer Placeholder 1">
            <a:extLst>
              <a:ext uri="{FF2B5EF4-FFF2-40B4-BE49-F238E27FC236}">
                <a16:creationId xmlns:a16="http://schemas.microsoft.com/office/drawing/2014/main" id="{8215F757-F4B2-4370-ACCE-CC8081784782}"/>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325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25661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‘’SINGLE WINDOW’’ SYSTEM</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4A2F1491-8CB5-4E2F-B688-630EB58AD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39" y="1116927"/>
            <a:ext cx="6474828" cy="4378998"/>
          </a:xfrm>
          <a:prstGeom prst="rect">
            <a:avLst/>
          </a:prstGeom>
        </p:spPr>
      </p:pic>
      <p:pic>
        <p:nvPicPr>
          <p:cNvPr id="9" name="Picture 8">
            <a:extLst>
              <a:ext uri="{FF2B5EF4-FFF2-40B4-BE49-F238E27FC236}">
                <a16:creationId xmlns:a16="http://schemas.microsoft.com/office/drawing/2014/main" id="{1EC791A2-8BAD-454D-B505-1FD54D56DCB5}"/>
              </a:ext>
            </a:extLst>
          </p:cNvPr>
          <p:cNvPicPr>
            <a:picLocks noChangeAspect="1"/>
          </p:cNvPicPr>
          <p:nvPr/>
        </p:nvPicPr>
        <p:blipFill>
          <a:blip r:embed="rId3"/>
          <a:stretch>
            <a:fillRect/>
          </a:stretch>
        </p:blipFill>
        <p:spPr>
          <a:xfrm>
            <a:off x="6615112" y="1116927"/>
            <a:ext cx="5233988" cy="5408600"/>
          </a:xfrm>
          <a:prstGeom prst="rect">
            <a:avLst/>
          </a:prstGeom>
        </p:spPr>
      </p:pic>
      <p:sp>
        <p:nvSpPr>
          <p:cNvPr id="10" name="Footer Placeholder 1">
            <a:extLst>
              <a:ext uri="{FF2B5EF4-FFF2-40B4-BE49-F238E27FC236}">
                <a16:creationId xmlns:a16="http://schemas.microsoft.com/office/drawing/2014/main" id="{AAFF0300-4103-49FF-9875-883A2D2773C1}"/>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02288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D59DA9-67C5-4164-AE37-6AFB8C7BA24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63B8A0BA-84EC-4D56-9B27-527BDEF8C5A7}"/>
              </a:ext>
            </a:extLst>
          </p:cNvPr>
          <p:cNvSpPr txBox="1">
            <a:spLocks/>
          </p:cNvSpPr>
          <p:nvPr/>
        </p:nvSpPr>
        <p:spPr>
          <a:xfrm>
            <a:off x="104274" y="6525526"/>
            <a:ext cx="616226"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0" lang="it-IT"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B6E33B2-657F-4052-9FFA-B5DE14555847}"/>
              </a:ext>
            </a:extLst>
          </p:cNvPr>
          <p:cNvSpPr txBox="1"/>
          <p:nvPr/>
        </p:nvSpPr>
        <p:spPr>
          <a:xfrm>
            <a:off x="104274" y="206883"/>
            <a:ext cx="12192000"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3200" dirty="0">
                <a:solidFill>
                  <a:srgbClr val="00ABC5"/>
                </a:solidFill>
                <a:latin typeface="Calibri" panose="020F0502020204030204" pitchFamily="34" charset="0"/>
                <a:ea typeface="맑은 고딕" panose="020B0503020000020004" pitchFamily="34" charset="-127"/>
                <a:cs typeface="Calibri" panose="020F0502020204030204" pitchFamily="34" charset="0"/>
              </a:rPr>
              <a:t>PROGRAM</a:t>
            </a:r>
            <a:endParaRPr kumimoji="0" lang="ko-KR" altLang="en-US" sz="3200" b="0"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39" name="Rectangle 11">
            <a:extLst>
              <a:ext uri="{FF2B5EF4-FFF2-40B4-BE49-F238E27FC236}">
                <a16:creationId xmlns:a16="http://schemas.microsoft.com/office/drawing/2014/main" id="{8A7EAAE3-7721-41D1-BACE-B30DC759459D}"/>
              </a:ext>
            </a:extLst>
          </p:cNvPr>
          <p:cNvSpPr>
            <a:spLocks noChangeArrowheads="1"/>
          </p:cNvSpPr>
          <p:nvPr/>
        </p:nvSpPr>
        <p:spPr bwMode="auto">
          <a:xfrm>
            <a:off x="412387" y="1232623"/>
            <a:ext cx="11273477" cy="3447098"/>
          </a:xfrm>
          <a:prstGeom prst="rect">
            <a:avLst/>
          </a:prstGeom>
          <a:noFill/>
          <a:ln>
            <a:noFill/>
          </a:ln>
          <a:effectLst/>
        </p:spPr>
        <p:txBody>
          <a:bodyPr wrap="square">
            <a:spAutoFit/>
          </a:bodyPr>
          <a:lstStyle/>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WELCOME </a:t>
            </a: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a:t>
            </a: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PEECH </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OVERVIEW OF ELECTRICAL EQUIPMENT </a:t>
            </a: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IN KPO</a:t>
            </a:r>
            <a:endPar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OVERVIEW OF THE IMBC ACTIVITIES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SUPPLIERS DATABASE</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PROCUREMENT PROCESS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LOCAL CONTENT</a:t>
            </a: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MECHANISMS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Q&amp;A SESSION</a:t>
            </a:r>
          </a:p>
        </p:txBody>
      </p:sp>
      <p:sp>
        <p:nvSpPr>
          <p:cNvPr id="9" name="Footer Placeholder 1">
            <a:extLst>
              <a:ext uri="{FF2B5EF4-FFF2-40B4-BE49-F238E27FC236}">
                <a16:creationId xmlns:a16="http://schemas.microsoft.com/office/drawing/2014/main" id="{4DA8D82D-0FE3-438A-8654-5B359E248BD8}"/>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dirty="0">
                <a:solidFill>
                  <a:srgbClr val="767171"/>
                </a:solidFill>
                <a:latin typeface="Calibri" panose="020F0502020204030204" pitchFamily="34" charset="0"/>
                <a:cs typeface="Calibri" panose="020F0502020204030204" pitchFamily="34" charset="0"/>
              </a:rPr>
              <a:t>19/11/2024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940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ea typeface="맑은 고딕" panose="020B0503020000020004" pitchFamily="34" charset="-127"/>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558628" y="4284333"/>
            <a:ext cx="6136280"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Procurement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Process</a:t>
            </a:r>
          </a:p>
        </p:txBody>
      </p:sp>
      <p:sp>
        <p:nvSpPr>
          <p:cNvPr id="13" name="Title 7">
            <a:extLst>
              <a:ext uri="{FF2B5EF4-FFF2-40B4-BE49-F238E27FC236}">
                <a16:creationId xmlns:a16="http://schemas.microsoft.com/office/drawing/2014/main" id="{63804B65-E619-4038-AFB2-E1035AA26280}"/>
              </a:ext>
            </a:extLst>
          </p:cNvPr>
          <p:cNvSpPr txBox="1">
            <a:spLocks/>
          </p:cNvSpPr>
          <p:nvPr/>
        </p:nvSpPr>
        <p:spPr>
          <a:xfrm>
            <a:off x="8246911" y="3622614"/>
            <a:ext cx="3749828"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lang="en-US"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Asset Zhakupov</a:t>
            </a:r>
            <a:endPar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Contracts and Procurement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Expert</a:t>
            </a:r>
          </a:p>
        </p:txBody>
      </p:sp>
      <p:pic>
        <p:nvPicPr>
          <p:cNvPr id="11" name="Picture 10">
            <a:extLst>
              <a:ext uri="{FF2B5EF4-FFF2-40B4-BE49-F238E27FC236}">
                <a16:creationId xmlns:a16="http://schemas.microsoft.com/office/drawing/2014/main" id="{B64B6481-B839-43B2-9857-D00FCFA8012B}"/>
              </a:ext>
            </a:extLst>
          </p:cNvPr>
          <p:cNvPicPr>
            <a:picLocks noChangeAspect="1"/>
          </p:cNvPicPr>
          <p:nvPr/>
        </p:nvPicPr>
        <p:blipFill>
          <a:blip r:embed="rId2"/>
          <a:stretch>
            <a:fillRect/>
          </a:stretch>
        </p:blipFill>
        <p:spPr>
          <a:xfrm>
            <a:off x="6096000" y="3442379"/>
            <a:ext cx="1684573" cy="2165393"/>
          </a:xfrm>
          <a:prstGeom prst="rect">
            <a:avLst/>
          </a:prstGeom>
        </p:spPr>
      </p:pic>
    </p:spTree>
    <p:extLst>
      <p:ext uri="{BB962C8B-B14F-4D97-AF65-F5344CB8AC3E}">
        <p14:creationId xmlns:p14="http://schemas.microsoft.com/office/powerpoint/2010/main" val="3472231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039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PROCUREMENT PROCESS</a:t>
            </a:r>
          </a:p>
        </p:txBody>
      </p:sp>
      <p:sp>
        <p:nvSpPr>
          <p:cNvPr id="23" name="Rectangle 22">
            <a:extLst>
              <a:ext uri="{FF2B5EF4-FFF2-40B4-BE49-F238E27FC236}">
                <a16:creationId xmlns:a16="http://schemas.microsoft.com/office/drawing/2014/main" id="{002CEAD6-D562-4DA8-AC9B-3CDF635A5E63}"/>
              </a:ext>
            </a:extLst>
          </p:cNvPr>
          <p:cNvSpPr/>
          <p:nvPr/>
        </p:nvSpPr>
        <p:spPr bwMode="auto">
          <a:xfrm>
            <a:off x="478559" y="1290077"/>
            <a:ext cx="11170299" cy="1729961"/>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KPO shall perform the procurement activities in accordance with: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the Final Production Sharing Agreement (confidential and intended only for the use of KPO, its Shareholders and the Republic) and the Joint Operating Committee’s Tender Procedures (JOC)</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current legislation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approved budget and work program</a:t>
            </a:r>
          </a:p>
        </p:txBody>
      </p:sp>
      <p:sp>
        <p:nvSpPr>
          <p:cNvPr id="24" name="Rectangle 23">
            <a:extLst>
              <a:ext uri="{FF2B5EF4-FFF2-40B4-BE49-F238E27FC236}">
                <a16:creationId xmlns:a16="http://schemas.microsoft.com/office/drawing/2014/main" id="{2C1521C6-147A-4928-862B-06C8CA671EC3}"/>
              </a:ext>
            </a:extLst>
          </p:cNvPr>
          <p:cNvSpPr/>
          <p:nvPr/>
        </p:nvSpPr>
        <p:spPr bwMode="auto">
          <a:xfrm>
            <a:off x="478559" y="3267493"/>
            <a:ext cx="11236471" cy="31763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Arial"/>
              </a:rPr>
              <a:t>PROCESS</a:t>
            </a:r>
          </a:p>
        </p:txBody>
      </p:sp>
      <p:grpSp>
        <p:nvGrpSpPr>
          <p:cNvPr id="25" name="Group 24">
            <a:extLst>
              <a:ext uri="{FF2B5EF4-FFF2-40B4-BE49-F238E27FC236}">
                <a16:creationId xmlns:a16="http://schemas.microsoft.com/office/drawing/2014/main" id="{A33E4B67-8B6D-4ACC-BDCE-22579341A871}"/>
              </a:ext>
            </a:extLst>
          </p:cNvPr>
          <p:cNvGrpSpPr/>
          <p:nvPr/>
        </p:nvGrpSpPr>
        <p:grpSpPr>
          <a:xfrm>
            <a:off x="1904757" y="3619219"/>
            <a:ext cx="9959519" cy="848820"/>
            <a:chOff x="-1565713" y="4563572"/>
            <a:chExt cx="16818648" cy="980982"/>
          </a:xfrm>
        </p:grpSpPr>
        <p:grpSp>
          <p:nvGrpSpPr>
            <p:cNvPr id="26" name="Group 25">
              <a:extLst>
                <a:ext uri="{FF2B5EF4-FFF2-40B4-BE49-F238E27FC236}">
                  <a16:creationId xmlns:a16="http://schemas.microsoft.com/office/drawing/2014/main" id="{48BC604E-77D1-42BD-90BA-29C7E7181518}"/>
                </a:ext>
              </a:extLst>
            </p:cNvPr>
            <p:cNvGrpSpPr/>
            <p:nvPr/>
          </p:nvGrpSpPr>
          <p:grpSpPr>
            <a:xfrm>
              <a:off x="-1565713" y="4563572"/>
              <a:ext cx="14384491" cy="980982"/>
              <a:chOff x="-1565713" y="4563572"/>
              <a:chExt cx="14384491" cy="980982"/>
            </a:xfrm>
          </p:grpSpPr>
          <p:sp>
            <p:nvSpPr>
              <p:cNvPr id="28" name="Pentagon 9">
                <a:extLst>
                  <a:ext uri="{FF2B5EF4-FFF2-40B4-BE49-F238E27FC236}">
                    <a16:creationId xmlns:a16="http://schemas.microsoft.com/office/drawing/2014/main" id="{458CFA57-97D8-487C-924A-5D1ED73F2763}"/>
                  </a:ext>
                </a:extLst>
              </p:cNvPr>
              <p:cNvSpPr/>
              <p:nvPr/>
            </p:nvSpPr>
            <p:spPr>
              <a:xfrm>
                <a:off x="-156571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INVITATION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 TO TENDER</a:t>
                </a:r>
              </a:p>
            </p:txBody>
          </p:sp>
          <p:sp>
            <p:nvSpPr>
              <p:cNvPr id="29" name="Pentagon 10">
                <a:extLst>
                  <a:ext uri="{FF2B5EF4-FFF2-40B4-BE49-F238E27FC236}">
                    <a16:creationId xmlns:a16="http://schemas.microsoft.com/office/drawing/2014/main" id="{CBBA4F39-465F-4CDC-84C0-33560014AF80}"/>
                  </a:ext>
                </a:extLst>
              </p:cNvPr>
              <p:cNvSpPr/>
              <p:nvPr/>
            </p:nvSpPr>
            <p:spPr>
              <a:xfrm>
                <a:off x="868444"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TENDERING PERIOD</a:t>
                </a:r>
              </a:p>
            </p:txBody>
          </p:sp>
          <p:sp>
            <p:nvSpPr>
              <p:cNvPr id="30" name="Pentagon 11">
                <a:extLst>
                  <a:ext uri="{FF2B5EF4-FFF2-40B4-BE49-F238E27FC236}">
                    <a16:creationId xmlns:a16="http://schemas.microsoft.com/office/drawing/2014/main" id="{7AF1DFBF-E678-4D67-B118-0D1B7170071B}"/>
                  </a:ext>
                </a:extLst>
              </p:cNvPr>
              <p:cNvSpPr/>
              <p:nvPr/>
            </p:nvSpPr>
            <p:spPr>
              <a:xfrm>
                <a:off x="5736759"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EVALUATION OF TENDERS </a:t>
                </a:r>
              </a:p>
            </p:txBody>
          </p:sp>
          <p:sp>
            <p:nvSpPr>
              <p:cNvPr id="31" name="Pentagon 13">
                <a:extLst>
                  <a:ext uri="{FF2B5EF4-FFF2-40B4-BE49-F238E27FC236}">
                    <a16:creationId xmlns:a16="http://schemas.microsoft.com/office/drawing/2014/main" id="{8E8B0B6C-04B7-4536-BE10-1FAAAF846915}"/>
                  </a:ext>
                </a:extLst>
              </p:cNvPr>
              <p:cNvSpPr/>
              <p:nvPr/>
            </p:nvSpPr>
            <p:spPr>
              <a:xfrm>
                <a:off x="3302602"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 DUE DATE </a:t>
                </a:r>
              </a:p>
            </p:txBody>
          </p:sp>
          <p:sp>
            <p:nvSpPr>
              <p:cNvPr id="32" name="Pentagon 12">
                <a:extLst>
                  <a:ext uri="{FF2B5EF4-FFF2-40B4-BE49-F238E27FC236}">
                    <a16:creationId xmlns:a16="http://schemas.microsoft.com/office/drawing/2014/main" id="{5EA8B3CE-5631-4C60-92B0-7BECBFD14615}"/>
                  </a:ext>
                </a:extLst>
              </p:cNvPr>
              <p:cNvSpPr/>
              <p:nvPr/>
            </p:nvSpPr>
            <p:spPr>
              <a:xfrm>
                <a:off x="8170916" y="4563572"/>
                <a:ext cx="2213704"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Arial"/>
                  </a:rPr>
                  <a:t>CONTRACT AWARD</a:t>
                </a:r>
              </a:p>
            </p:txBody>
          </p:sp>
          <p:sp>
            <p:nvSpPr>
              <p:cNvPr id="33" name="Pentagon 14">
                <a:extLst>
                  <a:ext uri="{FF2B5EF4-FFF2-40B4-BE49-F238E27FC236}">
                    <a16:creationId xmlns:a16="http://schemas.microsoft.com/office/drawing/2014/main" id="{A7E40D68-B723-427C-8B1F-555F812E5C38}"/>
                  </a:ext>
                </a:extLst>
              </p:cNvPr>
              <p:cNvSpPr/>
              <p:nvPr/>
            </p:nvSpPr>
            <p:spPr>
              <a:xfrm>
                <a:off x="1060507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SIGNING</a:t>
                </a:r>
              </a:p>
            </p:txBody>
          </p:sp>
        </p:grpSp>
        <p:sp>
          <p:nvSpPr>
            <p:cNvPr id="27" name="Pentagon 17">
              <a:extLst>
                <a:ext uri="{FF2B5EF4-FFF2-40B4-BE49-F238E27FC236}">
                  <a16:creationId xmlns:a16="http://schemas.microsoft.com/office/drawing/2014/main" id="{0DB3DCEC-323E-46FE-B881-69F7BC01CC75}"/>
                </a:ext>
              </a:extLst>
            </p:cNvPr>
            <p:cNvSpPr/>
            <p:nvPr/>
          </p:nvSpPr>
          <p:spPr>
            <a:xfrm>
              <a:off x="13039230"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PERFORMANCE</a:t>
              </a:r>
            </a:p>
          </p:txBody>
        </p:sp>
      </p:grpSp>
      <p:sp>
        <p:nvSpPr>
          <p:cNvPr id="34" name="Pentagon 15">
            <a:extLst>
              <a:ext uri="{FF2B5EF4-FFF2-40B4-BE49-F238E27FC236}">
                <a16:creationId xmlns:a16="http://schemas.microsoft.com/office/drawing/2014/main" id="{A7DE6919-1A13-4F50-98A7-0130C329E7FF}"/>
              </a:ext>
            </a:extLst>
          </p:cNvPr>
          <p:cNvSpPr/>
          <p:nvPr/>
        </p:nvSpPr>
        <p:spPr>
          <a:xfrm>
            <a:off x="478559" y="3619219"/>
            <a:ext cx="1310892" cy="848820"/>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MARKET RESEARCH</a:t>
            </a:r>
            <a:r>
              <a:rPr kumimoji="0" lang="ru-RU" sz="1000" b="1" i="0" u="none" strike="noStrike" kern="1200" cap="none" spc="0" normalizeH="0" baseline="0" noProof="0" dirty="0">
                <a:ln>
                  <a:noFill/>
                </a:ln>
                <a:solidFill>
                  <a:prstClr val="white"/>
                </a:solidFill>
                <a:effectLst/>
                <a:uLnTx/>
                <a:uFillTx/>
                <a:latin typeface="Calibri" panose="020F0502020204030204"/>
                <a:ea typeface="+mn-ea"/>
                <a:cs typeface="Arial"/>
              </a:rPr>
              <a:t> /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a:rPr>
              <a:t>PREQUALIFICATION</a:t>
            </a:r>
            <a:endPar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sp>
        <p:nvSpPr>
          <p:cNvPr id="17" name="Footer Placeholder 1">
            <a:extLst>
              <a:ext uri="{FF2B5EF4-FFF2-40B4-BE49-F238E27FC236}">
                <a16:creationId xmlns:a16="http://schemas.microsoft.com/office/drawing/2014/main" id="{AB9C4558-9FCE-4F3C-936F-A7529C1AEE1D}"/>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45324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104274" y="33333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MAXIMUM ATTENTION SHALL BE PAID TO</a:t>
            </a:r>
          </a:p>
        </p:txBody>
      </p:sp>
      <p:sp>
        <p:nvSpPr>
          <p:cNvPr id="7" name="Rectangle 6">
            <a:extLst>
              <a:ext uri="{FF2B5EF4-FFF2-40B4-BE49-F238E27FC236}">
                <a16:creationId xmlns:a16="http://schemas.microsoft.com/office/drawing/2014/main" id="{81034ECF-D96B-4DBE-AAD8-1A86C9CCA1CA}"/>
              </a:ext>
            </a:extLst>
          </p:cNvPr>
          <p:cNvSpPr/>
          <p:nvPr/>
        </p:nvSpPr>
        <p:spPr bwMode="auto">
          <a:xfrm>
            <a:off x="488016" y="4366479"/>
            <a:ext cx="2606041"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a:t>
            </a:r>
          </a:p>
        </p:txBody>
      </p:sp>
      <p:sp>
        <p:nvSpPr>
          <p:cNvPr id="8" name="Rectangle 7">
            <a:extLst>
              <a:ext uri="{FF2B5EF4-FFF2-40B4-BE49-F238E27FC236}">
                <a16:creationId xmlns:a16="http://schemas.microsoft.com/office/drawing/2014/main" id="{A7483872-E049-4B53-A735-D31B43ED428C}"/>
              </a:ext>
            </a:extLst>
          </p:cNvPr>
          <p:cNvSpPr/>
          <p:nvPr/>
        </p:nvSpPr>
        <p:spPr bwMode="auto">
          <a:xfrm>
            <a:off x="6027475" y="4365192"/>
            <a:ext cx="2614586"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TO TENDERERS</a:t>
            </a:r>
          </a:p>
        </p:txBody>
      </p:sp>
      <p:sp>
        <p:nvSpPr>
          <p:cNvPr id="9" name="Rectangle 8">
            <a:extLst>
              <a:ext uri="{FF2B5EF4-FFF2-40B4-BE49-F238E27FC236}">
                <a16:creationId xmlns:a16="http://schemas.microsoft.com/office/drawing/2014/main" id="{4B69FF11-C9AA-46F7-A9D7-6BEB63D4C368}"/>
              </a:ext>
            </a:extLst>
          </p:cNvPr>
          <p:cNvSpPr/>
          <p:nvPr/>
        </p:nvSpPr>
        <p:spPr bwMode="auto">
          <a:xfrm>
            <a:off x="8790263" y="4366478"/>
            <a:ext cx="2614587" cy="1177358"/>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DUE DATE / TIME</a:t>
            </a:r>
          </a:p>
        </p:txBody>
      </p:sp>
      <p:sp>
        <p:nvSpPr>
          <p:cNvPr id="10" name="Rectangle 9">
            <a:extLst>
              <a:ext uri="{FF2B5EF4-FFF2-40B4-BE49-F238E27FC236}">
                <a16:creationId xmlns:a16="http://schemas.microsoft.com/office/drawing/2014/main" id="{8E766773-F864-42B6-AD75-DD4735601B0F}"/>
              </a:ext>
            </a:extLst>
          </p:cNvPr>
          <p:cNvSpPr/>
          <p:nvPr/>
        </p:nvSpPr>
        <p:spPr bwMode="auto">
          <a:xfrm>
            <a:off x="3242259" y="4366479"/>
            <a:ext cx="2637014"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 THROUGH E-BIDDING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hlinkClick r:id="rId2">
                  <a:extLst>
                    <a:ext uri="{A12FA001-AC4F-418D-AE19-62706E023703}">
                      <ahyp:hlinkClr xmlns:ahyp="http://schemas.microsoft.com/office/drawing/2018/hyperlinkcolor" val="tx"/>
                    </a:ext>
                  </a:extLst>
                </a:hlinkClick>
              </a:rPr>
              <a:t>Link to the instructions</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endPar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endParaRPr>
          </a:p>
        </p:txBody>
      </p:sp>
      <p:pic>
        <p:nvPicPr>
          <p:cNvPr id="11" name="Picture 10">
            <a:extLst>
              <a:ext uri="{FF2B5EF4-FFF2-40B4-BE49-F238E27FC236}">
                <a16:creationId xmlns:a16="http://schemas.microsoft.com/office/drawing/2014/main" id="{B1C92530-C2EB-42C8-A105-0EF03C03B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5" y="1754601"/>
            <a:ext cx="2619214" cy="2181706"/>
          </a:xfrm>
          <a:prstGeom prst="rect">
            <a:avLst/>
          </a:prstGeom>
        </p:spPr>
      </p:pic>
      <p:pic>
        <p:nvPicPr>
          <p:cNvPr id="12" name="Picture 11">
            <a:extLst>
              <a:ext uri="{FF2B5EF4-FFF2-40B4-BE49-F238E27FC236}">
                <a16:creationId xmlns:a16="http://schemas.microsoft.com/office/drawing/2014/main" id="{086422AF-C254-49E1-88CB-3E4D23517CAC}"/>
              </a:ext>
            </a:extLst>
          </p:cNvPr>
          <p:cNvPicPr>
            <a:picLocks noChangeAspect="1"/>
          </p:cNvPicPr>
          <p:nvPr/>
        </p:nvPicPr>
        <p:blipFill>
          <a:blip r:embed="rId4"/>
          <a:stretch>
            <a:fillRect/>
          </a:stretch>
        </p:blipFill>
        <p:spPr>
          <a:xfrm>
            <a:off x="3242258" y="1755088"/>
            <a:ext cx="2606041" cy="2181220"/>
          </a:xfrm>
          <a:prstGeom prst="rect">
            <a:avLst/>
          </a:prstGeom>
        </p:spPr>
      </p:pic>
      <p:pic>
        <p:nvPicPr>
          <p:cNvPr id="13" name="Picture 12">
            <a:extLst>
              <a:ext uri="{FF2B5EF4-FFF2-40B4-BE49-F238E27FC236}">
                <a16:creationId xmlns:a16="http://schemas.microsoft.com/office/drawing/2014/main" id="{E9C3ADBB-8036-4C05-BE3F-68D402D1E79F}"/>
              </a:ext>
            </a:extLst>
          </p:cNvPr>
          <p:cNvPicPr>
            <a:picLocks noChangeAspect="1"/>
          </p:cNvPicPr>
          <p:nvPr/>
        </p:nvPicPr>
        <p:blipFill>
          <a:blip r:embed="rId5"/>
          <a:stretch>
            <a:fillRect/>
          </a:stretch>
        </p:blipFill>
        <p:spPr>
          <a:xfrm>
            <a:off x="5996502" y="1748603"/>
            <a:ext cx="2645559" cy="2181706"/>
          </a:xfrm>
          <a:prstGeom prst="rect">
            <a:avLst/>
          </a:prstGeom>
        </p:spPr>
      </p:pic>
      <p:pic>
        <p:nvPicPr>
          <p:cNvPr id="15" name="Picture 14">
            <a:extLst>
              <a:ext uri="{FF2B5EF4-FFF2-40B4-BE49-F238E27FC236}">
                <a16:creationId xmlns:a16="http://schemas.microsoft.com/office/drawing/2014/main" id="{08DC068C-7973-46D1-9587-1C666D0B273D}"/>
              </a:ext>
            </a:extLst>
          </p:cNvPr>
          <p:cNvPicPr>
            <a:picLocks noChangeAspect="1"/>
          </p:cNvPicPr>
          <p:nvPr/>
        </p:nvPicPr>
        <p:blipFill>
          <a:blip r:embed="rId6"/>
          <a:stretch>
            <a:fillRect/>
          </a:stretch>
        </p:blipFill>
        <p:spPr>
          <a:xfrm>
            <a:off x="8790263" y="1748603"/>
            <a:ext cx="2619214" cy="2180729"/>
          </a:xfrm>
          <a:prstGeom prst="rect">
            <a:avLst/>
          </a:prstGeom>
        </p:spPr>
      </p:pic>
      <p:sp>
        <p:nvSpPr>
          <p:cNvPr id="16" name="Footer Placeholder 1">
            <a:extLst>
              <a:ext uri="{FF2B5EF4-FFF2-40B4-BE49-F238E27FC236}">
                <a16:creationId xmlns:a16="http://schemas.microsoft.com/office/drawing/2014/main" id="{E69C2F41-BB0A-4B31-9D3B-2F39D181B0B4}"/>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64969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2172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TENDER DOCUMENTATION CONTENTS</a:t>
            </a:r>
          </a:p>
        </p:txBody>
      </p:sp>
      <p:sp>
        <p:nvSpPr>
          <p:cNvPr id="7" name="Rectangle 6">
            <a:extLst>
              <a:ext uri="{FF2B5EF4-FFF2-40B4-BE49-F238E27FC236}">
                <a16:creationId xmlns:a16="http://schemas.microsoft.com/office/drawing/2014/main" id="{17F5BDFD-E239-489C-A344-C88C37E6D56C}"/>
              </a:ext>
            </a:extLst>
          </p:cNvPr>
          <p:cNvSpPr/>
          <p:nvPr/>
        </p:nvSpPr>
        <p:spPr>
          <a:xfrm>
            <a:off x="535516" y="1053748"/>
            <a:ext cx="11120967" cy="550920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Cover letter</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Forms, that shall be mandatorily signed, stamped and provided within timeframe specified:</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Tender Acknowledgement and Confidentiality Agreement</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Form of Tender</a:t>
            </a:r>
            <a:endPar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Certificate of Corporate Ownership and Declaration of Compliance</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A package of documents related directly to the tender subject itself </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Tenderers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Contract includes: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Agreement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A – General Terms and Conditions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B – Scope of Goods/Services to be Supplied and Specifications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C – Compensation and Payment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D – Health, Safety and Environment (HSE) requirements </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E – Special Conditions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F – Statement of Local Content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chedule H – Industrial Relations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Questionnaire for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List of goods and technical delivery conditions (if applicable)</a:t>
            </a:r>
          </a:p>
          <a:p>
            <a:pPr marL="361950" marR="0" lvl="0" indent="-361950" algn="just" defTabSz="457200" rtl="0" eaLnBrk="1" fontAlgn="base" latinLnBrk="0" hangingPunct="1">
              <a:lnSpc>
                <a:spcPct val="100000"/>
              </a:lnSpc>
              <a:spcBef>
                <a:spcPct val="0"/>
              </a:spcBef>
              <a:spcAft>
                <a:spcPts val="600"/>
              </a:spcAft>
              <a:buClrTx/>
              <a:buSzTx/>
              <a:buFont typeface="+mj-lt"/>
              <a:buAutoNum type="arabicPeriod" startAt="5"/>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for preparing a tender proposal:</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Bid marking template</a:t>
            </a:r>
          </a:p>
        </p:txBody>
      </p:sp>
      <p:sp>
        <p:nvSpPr>
          <p:cNvPr id="6" name="Footer Placeholder 1">
            <a:extLst>
              <a:ext uri="{FF2B5EF4-FFF2-40B4-BE49-F238E27FC236}">
                <a16:creationId xmlns:a16="http://schemas.microsoft.com/office/drawing/2014/main" id="{B7205BF0-04A7-47F3-ADDD-7D8C46AA483A}"/>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25007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ea typeface="맑은 고딕" panose="020B0503020000020004" pitchFamily="34" charset="-127"/>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636220" y="4295693"/>
            <a:ext cx="3998998" cy="1077218"/>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Local Content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Mechanisms</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sp>
        <p:nvSpPr>
          <p:cNvPr id="13" name="Title 7">
            <a:extLst>
              <a:ext uri="{FF2B5EF4-FFF2-40B4-BE49-F238E27FC236}">
                <a16:creationId xmlns:a16="http://schemas.microsoft.com/office/drawing/2014/main" id="{63804B65-E619-4038-AFB2-E1035AA26280}"/>
              </a:ext>
            </a:extLst>
          </p:cNvPr>
          <p:cNvSpPr txBox="1">
            <a:spLocks/>
          </p:cNvSpPr>
          <p:nvPr/>
        </p:nvSpPr>
        <p:spPr>
          <a:xfrm>
            <a:off x="8185163" y="3889574"/>
            <a:ext cx="3749828" cy="1015663"/>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lang="en-US" sz="2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Yernar Ibrayev</a:t>
            </a:r>
            <a:endParaRPr kumimoji="0" lang="kk-KZ"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Local Content Analyst</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pic>
        <p:nvPicPr>
          <p:cNvPr id="5" name="Picture 4">
            <a:extLst>
              <a:ext uri="{FF2B5EF4-FFF2-40B4-BE49-F238E27FC236}">
                <a16:creationId xmlns:a16="http://schemas.microsoft.com/office/drawing/2014/main" id="{3CEA534D-BBC9-4E38-A1C5-6C31C5C4ECA0}"/>
              </a:ext>
            </a:extLst>
          </p:cNvPr>
          <p:cNvPicPr>
            <a:picLocks noChangeAspect="1"/>
          </p:cNvPicPr>
          <p:nvPr/>
        </p:nvPicPr>
        <p:blipFill>
          <a:blip r:embed="rId2"/>
          <a:stretch>
            <a:fillRect/>
          </a:stretch>
        </p:blipFill>
        <p:spPr>
          <a:xfrm>
            <a:off x="6095999" y="3435182"/>
            <a:ext cx="1722955" cy="2153694"/>
          </a:xfrm>
          <a:prstGeom prst="rect">
            <a:avLst/>
          </a:prstGeom>
        </p:spPr>
      </p:pic>
    </p:spTree>
    <p:extLst>
      <p:ext uri="{BB962C8B-B14F-4D97-AF65-F5344CB8AC3E}">
        <p14:creationId xmlns:p14="http://schemas.microsoft.com/office/powerpoint/2010/main" val="491249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1007E3-90C1-4E45-A8E7-FC4DE845156C}"/>
              </a:ext>
            </a:extLst>
          </p:cNvPr>
          <p:cNvSpPr txBox="1"/>
          <p:nvPr/>
        </p:nvSpPr>
        <p:spPr>
          <a:xfrm>
            <a:off x="249009" y="392524"/>
            <a:ext cx="1169398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2800" b="1" i="0" u="none" strike="noStrike" kern="1200" cap="none" spc="0" normalizeH="0" baseline="0" noProof="0" dirty="0">
                <a:ln>
                  <a:noFill/>
                </a:ln>
                <a:solidFill>
                  <a:srgbClr val="00ABC5"/>
                </a:solidFill>
                <a:effectLst/>
                <a:uLnTx/>
                <a:uFillTx/>
                <a:latin typeface="Calibri" panose="020F0502020204030204"/>
                <a:ea typeface="+mn-ea"/>
                <a:cs typeface="+mn-cs"/>
              </a:rPr>
              <a:t>UPPORTING MECHANISMS FOR LOCAL COMPANIES</a:t>
            </a:r>
            <a:endPar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Slide Number Placeholder 2">
            <a:extLst>
              <a:ext uri="{FF2B5EF4-FFF2-40B4-BE49-F238E27FC236}">
                <a16:creationId xmlns:a16="http://schemas.microsoft.com/office/drawing/2014/main" id="{EA250D9C-E10F-4829-9B4B-4A8DD948E139}"/>
              </a:ext>
            </a:extLst>
          </p:cNvPr>
          <p:cNvSpPr>
            <a:spLocks noGrp="1"/>
          </p:cNvSpPr>
          <p:nvPr>
            <p:ph type="sldNum" sz="quarter" idx="10"/>
          </p:nvPr>
        </p:nvSpPr>
        <p:spPr>
          <a:xfrm>
            <a:off x="104274" y="6525526"/>
            <a:ext cx="616226" cy="33247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9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grpSp>
        <p:nvGrpSpPr>
          <p:cNvPr id="41" name="Group 10">
            <a:extLst>
              <a:ext uri="{FF2B5EF4-FFF2-40B4-BE49-F238E27FC236}">
                <a16:creationId xmlns:a16="http://schemas.microsoft.com/office/drawing/2014/main" id="{E8F106A3-6D81-4D67-87F1-FF4B156E0EDC}"/>
              </a:ext>
            </a:extLst>
          </p:cNvPr>
          <p:cNvGrpSpPr/>
          <p:nvPr/>
        </p:nvGrpSpPr>
        <p:grpSpPr>
          <a:xfrm>
            <a:off x="386840" y="4464690"/>
            <a:ext cx="5441179" cy="564940"/>
            <a:chOff x="0" y="0"/>
            <a:chExt cx="2503051" cy="239105"/>
          </a:xfrm>
        </p:grpSpPr>
        <p:sp>
          <p:nvSpPr>
            <p:cNvPr id="42" name="Freeform 11">
              <a:extLst>
                <a:ext uri="{FF2B5EF4-FFF2-40B4-BE49-F238E27FC236}">
                  <a16:creationId xmlns:a16="http://schemas.microsoft.com/office/drawing/2014/main" id="{E35B6B7F-6184-4BCE-9DDE-DB9355F7822A}"/>
                </a:ext>
              </a:extLst>
            </p:cNvPr>
            <p:cNvSpPr/>
            <p:nvPr/>
          </p:nvSpPr>
          <p:spPr>
            <a:xfrm>
              <a:off x="0" y="0"/>
              <a:ext cx="2503051" cy="239105"/>
            </a:xfrm>
            <a:custGeom>
              <a:avLst/>
              <a:gdLst/>
              <a:ahLst/>
              <a:cxnLst/>
              <a:rect l="l" t="t" r="r" b="b"/>
              <a:pathLst>
                <a:path w="2503051" h="239105">
                  <a:moveTo>
                    <a:pt x="19988" y="0"/>
                  </a:moveTo>
                  <a:lnTo>
                    <a:pt x="2483064" y="0"/>
                  </a:lnTo>
                  <a:cubicBezTo>
                    <a:pt x="2494103" y="0"/>
                    <a:pt x="2503051" y="8949"/>
                    <a:pt x="2503051" y="19988"/>
                  </a:cubicBezTo>
                  <a:lnTo>
                    <a:pt x="2503051" y="219117"/>
                  </a:lnTo>
                  <a:cubicBezTo>
                    <a:pt x="2503051" y="224418"/>
                    <a:pt x="2500946" y="229502"/>
                    <a:pt x="2497197" y="233250"/>
                  </a:cubicBezTo>
                  <a:cubicBezTo>
                    <a:pt x="2493449" y="236999"/>
                    <a:pt x="2488365" y="239105"/>
                    <a:pt x="2483064" y="239105"/>
                  </a:cubicBezTo>
                  <a:lnTo>
                    <a:pt x="19988" y="239105"/>
                  </a:lnTo>
                  <a:cubicBezTo>
                    <a:pt x="14687" y="239105"/>
                    <a:pt x="9603" y="236999"/>
                    <a:pt x="5854" y="233250"/>
                  </a:cubicBezTo>
                  <a:cubicBezTo>
                    <a:pt x="2106" y="229502"/>
                    <a:pt x="0" y="224418"/>
                    <a:pt x="0" y="219117"/>
                  </a:cubicBezTo>
                  <a:lnTo>
                    <a:pt x="0" y="19988"/>
                  </a:lnTo>
                  <a:cubicBezTo>
                    <a:pt x="0" y="14687"/>
                    <a:pt x="2106" y="9603"/>
                    <a:pt x="5854" y="5854"/>
                  </a:cubicBezTo>
                  <a:cubicBezTo>
                    <a:pt x="9603" y="2106"/>
                    <a:pt x="14687" y="0"/>
                    <a:pt x="19988" y="0"/>
                  </a:cubicBezTo>
                  <a:close/>
                </a:path>
              </a:pathLst>
            </a:custGeom>
            <a:solidFill>
              <a:srgbClr val="FDD83F"/>
            </a:solidFill>
          </p:spPr>
        </p:sp>
        <p:sp>
          <p:nvSpPr>
            <p:cNvPr id="43" name="TextBox 12">
              <a:extLst>
                <a:ext uri="{FF2B5EF4-FFF2-40B4-BE49-F238E27FC236}">
                  <a16:creationId xmlns:a16="http://schemas.microsoft.com/office/drawing/2014/main" id="{EA651522-595D-41FF-B589-F500FE8D9294}"/>
                </a:ext>
              </a:extLst>
            </p:cNvPr>
            <p:cNvSpPr txBox="1"/>
            <p:nvPr/>
          </p:nvSpPr>
          <p:spPr>
            <a:xfrm>
              <a:off x="0" y="-38100"/>
              <a:ext cx="250305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4" name="Freeform 13">
            <a:extLst>
              <a:ext uri="{FF2B5EF4-FFF2-40B4-BE49-F238E27FC236}">
                <a16:creationId xmlns:a16="http://schemas.microsoft.com/office/drawing/2014/main" id="{6220B73D-0996-4648-85EE-543234D82063}"/>
              </a:ext>
            </a:extLst>
          </p:cNvPr>
          <p:cNvSpPr/>
          <p:nvPr/>
        </p:nvSpPr>
        <p:spPr>
          <a:xfrm>
            <a:off x="3973328" y="2051834"/>
            <a:ext cx="670321" cy="576634"/>
          </a:xfrm>
          <a:custGeom>
            <a:avLst/>
            <a:gdLst/>
            <a:ahLst/>
            <a:cxnLst/>
            <a:rect l="l" t="t" r="r" b="b"/>
            <a:pathLst>
              <a:path w="904369" h="812801">
                <a:moveTo>
                  <a:pt x="0" y="0"/>
                </a:moveTo>
                <a:lnTo>
                  <a:pt x="904369" y="0"/>
                </a:lnTo>
                <a:lnTo>
                  <a:pt x="904369" y="812801"/>
                </a:lnTo>
                <a:lnTo>
                  <a:pt x="0" y="812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5" name="Freeform 14">
            <a:extLst>
              <a:ext uri="{FF2B5EF4-FFF2-40B4-BE49-F238E27FC236}">
                <a16:creationId xmlns:a16="http://schemas.microsoft.com/office/drawing/2014/main" id="{EF552547-5FB9-47CC-BFB6-08E1BA83B8FE}"/>
              </a:ext>
            </a:extLst>
          </p:cNvPr>
          <p:cNvSpPr/>
          <p:nvPr/>
        </p:nvSpPr>
        <p:spPr>
          <a:xfrm>
            <a:off x="5081724" y="2051834"/>
            <a:ext cx="666612" cy="576634"/>
          </a:xfrm>
          <a:custGeom>
            <a:avLst/>
            <a:gdLst/>
            <a:ahLst/>
            <a:cxnLst/>
            <a:rect l="l" t="t" r="r" b="b"/>
            <a:pathLst>
              <a:path w="899365" h="812801">
                <a:moveTo>
                  <a:pt x="0" y="0"/>
                </a:moveTo>
                <a:lnTo>
                  <a:pt x="899365" y="0"/>
                </a:lnTo>
                <a:lnTo>
                  <a:pt x="899365" y="812801"/>
                </a:lnTo>
                <a:lnTo>
                  <a:pt x="0" y="81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6" name="Freeform 15">
            <a:extLst>
              <a:ext uri="{FF2B5EF4-FFF2-40B4-BE49-F238E27FC236}">
                <a16:creationId xmlns:a16="http://schemas.microsoft.com/office/drawing/2014/main" id="{81429785-8791-47D6-9290-7E4EADAE7627}"/>
              </a:ext>
            </a:extLst>
          </p:cNvPr>
          <p:cNvSpPr/>
          <p:nvPr/>
        </p:nvSpPr>
        <p:spPr>
          <a:xfrm>
            <a:off x="2028738" y="2067617"/>
            <a:ext cx="559296" cy="576634"/>
          </a:xfrm>
          <a:custGeom>
            <a:avLst/>
            <a:gdLst/>
            <a:ahLst/>
            <a:cxnLst/>
            <a:rect l="l" t="t" r="r" b="b"/>
            <a:pathLst>
              <a:path w="708153" h="812801">
                <a:moveTo>
                  <a:pt x="0" y="0"/>
                </a:moveTo>
                <a:lnTo>
                  <a:pt x="708154" y="0"/>
                </a:lnTo>
                <a:lnTo>
                  <a:pt x="708154" y="812801"/>
                </a:lnTo>
                <a:lnTo>
                  <a:pt x="0" y="81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7" name="Freeform 16">
            <a:extLst>
              <a:ext uri="{FF2B5EF4-FFF2-40B4-BE49-F238E27FC236}">
                <a16:creationId xmlns:a16="http://schemas.microsoft.com/office/drawing/2014/main" id="{A8B4167F-C6EB-4E0B-A907-5F8081C6C470}"/>
              </a:ext>
            </a:extLst>
          </p:cNvPr>
          <p:cNvSpPr/>
          <p:nvPr/>
        </p:nvSpPr>
        <p:spPr>
          <a:xfrm>
            <a:off x="966555" y="2067617"/>
            <a:ext cx="620281" cy="576634"/>
          </a:xfrm>
          <a:custGeom>
            <a:avLst/>
            <a:gdLst/>
            <a:ahLst/>
            <a:cxnLst/>
            <a:rect l="l" t="t" r="r" b="b"/>
            <a:pathLst>
              <a:path w="785369" h="812801">
                <a:moveTo>
                  <a:pt x="0" y="0"/>
                </a:moveTo>
                <a:lnTo>
                  <a:pt x="785369" y="0"/>
                </a:lnTo>
                <a:lnTo>
                  <a:pt x="785369" y="812801"/>
                </a:lnTo>
                <a:lnTo>
                  <a:pt x="0" y="812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8" name="Freeform 17">
            <a:extLst>
              <a:ext uri="{FF2B5EF4-FFF2-40B4-BE49-F238E27FC236}">
                <a16:creationId xmlns:a16="http://schemas.microsoft.com/office/drawing/2014/main" id="{EC297DC1-36A8-470F-B26D-EB48860B9185}"/>
              </a:ext>
            </a:extLst>
          </p:cNvPr>
          <p:cNvSpPr/>
          <p:nvPr/>
        </p:nvSpPr>
        <p:spPr>
          <a:xfrm>
            <a:off x="6920325" y="2077953"/>
            <a:ext cx="733274" cy="576634"/>
          </a:xfrm>
          <a:custGeom>
            <a:avLst/>
            <a:gdLst/>
            <a:ahLst/>
            <a:cxnLst/>
            <a:rect l="l" t="t" r="r" b="b"/>
            <a:pathLst>
              <a:path w="993424" h="812801">
                <a:moveTo>
                  <a:pt x="0" y="0"/>
                </a:moveTo>
                <a:lnTo>
                  <a:pt x="993424" y="0"/>
                </a:lnTo>
                <a:lnTo>
                  <a:pt x="993424" y="812801"/>
                </a:lnTo>
                <a:lnTo>
                  <a:pt x="0" y="812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9" name="Freeform 18">
            <a:extLst>
              <a:ext uri="{FF2B5EF4-FFF2-40B4-BE49-F238E27FC236}">
                <a16:creationId xmlns:a16="http://schemas.microsoft.com/office/drawing/2014/main" id="{F854A0E1-BD59-40A0-8DDC-150DB42A65F8}"/>
              </a:ext>
            </a:extLst>
          </p:cNvPr>
          <p:cNvSpPr/>
          <p:nvPr/>
        </p:nvSpPr>
        <p:spPr>
          <a:xfrm>
            <a:off x="8113297" y="2077953"/>
            <a:ext cx="666613" cy="576634"/>
          </a:xfrm>
          <a:custGeom>
            <a:avLst/>
            <a:gdLst/>
            <a:ahLst/>
            <a:cxnLst/>
            <a:rect l="l" t="t" r="r" b="b"/>
            <a:pathLst>
              <a:path w="903113" h="812801">
                <a:moveTo>
                  <a:pt x="0" y="0"/>
                </a:moveTo>
                <a:lnTo>
                  <a:pt x="903113" y="0"/>
                </a:lnTo>
                <a:lnTo>
                  <a:pt x="903113" y="812801"/>
                </a:lnTo>
                <a:lnTo>
                  <a:pt x="0" y="812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53" name="Group 23">
            <a:extLst>
              <a:ext uri="{FF2B5EF4-FFF2-40B4-BE49-F238E27FC236}">
                <a16:creationId xmlns:a16="http://schemas.microsoft.com/office/drawing/2014/main" id="{3BD270F3-8730-4A0E-8B79-A63C31DDC92F}"/>
              </a:ext>
            </a:extLst>
          </p:cNvPr>
          <p:cNvGrpSpPr/>
          <p:nvPr/>
        </p:nvGrpSpPr>
        <p:grpSpPr>
          <a:xfrm>
            <a:off x="9457039" y="1214019"/>
            <a:ext cx="4019362" cy="5396008"/>
            <a:chOff x="0" y="0"/>
            <a:chExt cx="807817" cy="940039"/>
          </a:xfrm>
        </p:grpSpPr>
        <p:sp>
          <p:nvSpPr>
            <p:cNvPr id="54" name="Freeform 24">
              <a:extLst>
                <a:ext uri="{FF2B5EF4-FFF2-40B4-BE49-F238E27FC236}">
                  <a16:creationId xmlns:a16="http://schemas.microsoft.com/office/drawing/2014/main" id="{A2825E90-0520-4638-B295-DF8F0AE7F0B8}"/>
                </a:ext>
              </a:extLst>
            </p:cNvPr>
            <p:cNvSpPr/>
            <p:nvPr/>
          </p:nvSpPr>
          <p:spPr>
            <a:xfrm>
              <a:off x="0" y="0"/>
              <a:ext cx="807817" cy="940039"/>
            </a:xfrm>
            <a:custGeom>
              <a:avLst/>
              <a:gdLst/>
              <a:ahLst/>
              <a:cxnLst/>
              <a:rect l="l" t="t" r="r" b="b"/>
              <a:pathLst>
                <a:path w="807817" h="940039">
                  <a:moveTo>
                    <a:pt x="22425" y="0"/>
                  </a:moveTo>
                  <a:lnTo>
                    <a:pt x="785391" y="0"/>
                  </a:lnTo>
                  <a:cubicBezTo>
                    <a:pt x="791339" y="0"/>
                    <a:pt x="797043" y="2363"/>
                    <a:pt x="801248" y="6568"/>
                  </a:cubicBezTo>
                  <a:cubicBezTo>
                    <a:pt x="805454" y="10774"/>
                    <a:pt x="807817" y="16478"/>
                    <a:pt x="807817" y="22425"/>
                  </a:cubicBezTo>
                  <a:lnTo>
                    <a:pt x="807817" y="917614"/>
                  </a:lnTo>
                  <a:cubicBezTo>
                    <a:pt x="807817" y="923561"/>
                    <a:pt x="805454" y="929265"/>
                    <a:pt x="801248" y="933471"/>
                  </a:cubicBezTo>
                  <a:cubicBezTo>
                    <a:pt x="797043" y="937676"/>
                    <a:pt x="791339" y="940039"/>
                    <a:pt x="785391" y="940039"/>
                  </a:cubicBezTo>
                  <a:lnTo>
                    <a:pt x="22425" y="940039"/>
                  </a:lnTo>
                  <a:cubicBezTo>
                    <a:pt x="10040" y="940039"/>
                    <a:pt x="0" y="929999"/>
                    <a:pt x="0" y="917614"/>
                  </a:cubicBezTo>
                  <a:lnTo>
                    <a:pt x="0" y="22425"/>
                  </a:lnTo>
                  <a:cubicBezTo>
                    <a:pt x="0" y="16478"/>
                    <a:pt x="2363" y="10774"/>
                    <a:pt x="6568" y="6568"/>
                  </a:cubicBezTo>
                  <a:cubicBezTo>
                    <a:pt x="10774" y="2363"/>
                    <a:pt x="16478" y="0"/>
                    <a:pt x="22425" y="0"/>
                  </a:cubicBezTo>
                  <a:close/>
                </a:path>
              </a:pathLst>
            </a:custGeom>
            <a:blipFill>
              <a:blip r:embed="rId15"/>
              <a:stretch>
                <a:fillRect l="-37233" r="-37233"/>
              </a:stretch>
            </a:blipFill>
          </p:spPr>
        </p:sp>
      </p:grpSp>
      <p:sp>
        <p:nvSpPr>
          <p:cNvPr id="55" name="TextBox 25">
            <a:extLst>
              <a:ext uri="{FF2B5EF4-FFF2-40B4-BE49-F238E27FC236}">
                <a16:creationId xmlns:a16="http://schemas.microsoft.com/office/drawing/2014/main" id="{20D9F927-C373-4A21-A812-E41570F0DB76}"/>
              </a:ext>
            </a:extLst>
          </p:cNvPr>
          <p:cNvSpPr txBox="1"/>
          <p:nvPr/>
        </p:nvSpPr>
        <p:spPr>
          <a:xfrm>
            <a:off x="386840" y="4529335"/>
            <a:ext cx="5441179" cy="358431"/>
          </a:xfrm>
          <a:prstGeom prst="rect">
            <a:avLst/>
          </a:prstGeom>
        </p:spPr>
        <p:txBody>
          <a:bodyPr wrap="square" lIns="0" tIns="0" rIns="0" bIns="0" rtlCol="0" anchor="t">
            <a:spAutoFit/>
          </a:bodyPr>
          <a:lstStyle>
            <a:defPPr>
              <a:defRPr lang="en-US"/>
            </a:defPPr>
            <a:lvl1pPr algn="ctr">
              <a:lnSpc>
                <a:spcPts val="3178"/>
              </a:lnSpc>
              <a:defRPr sz="1600">
                <a:solidFill>
                  <a:srgbClr val="000000"/>
                </a:solidFill>
                <a:latin typeface="Montserrat Bold"/>
              </a:defRPr>
            </a:lvl1pPr>
          </a:lstStyle>
          <a:p>
            <a:pPr marL="0" marR="0" lvl="0" indent="0" algn="ctr" defTabSz="457200" rtl="0" eaLnBrk="1" fontAlgn="auto" latinLnBrk="0" hangingPunct="1">
              <a:lnSpc>
                <a:spcPts val="3178"/>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CONTRACT IN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EXCHANGE</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FOR INVESTMENTS</a:t>
            </a:r>
            <a:r>
              <a:rPr kumimoji="0" lang="ru-RU"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UNDER REVISION)</a:t>
            </a:r>
          </a:p>
        </p:txBody>
      </p:sp>
      <p:sp>
        <p:nvSpPr>
          <p:cNvPr id="56" name="TextBox 26">
            <a:extLst>
              <a:ext uri="{FF2B5EF4-FFF2-40B4-BE49-F238E27FC236}">
                <a16:creationId xmlns:a16="http://schemas.microsoft.com/office/drawing/2014/main" id="{A5EBB7D8-45F4-4651-A14E-1084FBCF8546}"/>
              </a:ext>
            </a:extLst>
          </p:cNvPr>
          <p:cNvSpPr txBox="1"/>
          <p:nvPr/>
        </p:nvSpPr>
        <p:spPr>
          <a:xfrm>
            <a:off x="501914" y="2881738"/>
            <a:ext cx="2583469" cy="576633"/>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Tenders for testing a trial batch of GOODs from Kazakhstani suppliers</a:t>
            </a:r>
          </a:p>
        </p:txBody>
      </p:sp>
      <p:grpSp>
        <p:nvGrpSpPr>
          <p:cNvPr id="3" name="Group 2">
            <a:extLst>
              <a:ext uri="{FF2B5EF4-FFF2-40B4-BE49-F238E27FC236}">
                <a16:creationId xmlns:a16="http://schemas.microsoft.com/office/drawing/2014/main" id="{F8BD2347-952E-463F-ACE1-99D20568AE4D}"/>
              </a:ext>
            </a:extLst>
          </p:cNvPr>
          <p:cNvGrpSpPr/>
          <p:nvPr/>
        </p:nvGrpSpPr>
        <p:grpSpPr>
          <a:xfrm>
            <a:off x="501914" y="1297391"/>
            <a:ext cx="2583469" cy="523220"/>
            <a:chOff x="501914" y="1297391"/>
            <a:chExt cx="2583469" cy="523220"/>
          </a:xfrm>
        </p:grpSpPr>
        <p:grpSp>
          <p:nvGrpSpPr>
            <p:cNvPr id="38" name="Group 7">
              <a:extLst>
                <a:ext uri="{FF2B5EF4-FFF2-40B4-BE49-F238E27FC236}">
                  <a16:creationId xmlns:a16="http://schemas.microsoft.com/office/drawing/2014/main" id="{5F83D68E-17C7-46C3-AF29-768F4591518E}"/>
                </a:ext>
              </a:extLst>
            </p:cNvPr>
            <p:cNvGrpSpPr/>
            <p:nvPr/>
          </p:nvGrpSpPr>
          <p:grpSpPr>
            <a:xfrm>
              <a:off x="501914" y="1297391"/>
              <a:ext cx="2583469" cy="523220"/>
              <a:chOff x="0" y="0"/>
              <a:chExt cx="1146371" cy="239105"/>
            </a:xfrm>
          </p:grpSpPr>
          <p:sp>
            <p:nvSpPr>
              <p:cNvPr id="39" name="Freeform 8">
                <a:extLst>
                  <a:ext uri="{FF2B5EF4-FFF2-40B4-BE49-F238E27FC236}">
                    <a16:creationId xmlns:a16="http://schemas.microsoft.com/office/drawing/2014/main" id="{3DD5B578-D11C-4D61-8D47-1258EC3EA97B}"/>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sp>
          <p:sp>
            <p:nvSpPr>
              <p:cNvPr id="40" name="TextBox 9">
                <a:extLst>
                  <a:ext uri="{FF2B5EF4-FFF2-40B4-BE49-F238E27FC236}">
                    <a16:creationId xmlns:a16="http://schemas.microsoft.com/office/drawing/2014/main" id="{EF6EDDA6-050F-4A73-A8C9-187768A589C5}"/>
                  </a:ext>
                </a:extLst>
              </p:cNvPr>
              <p:cNvSpPr txBox="1"/>
              <p:nvPr/>
            </p:nvSpPr>
            <p:spPr>
              <a:xfrm>
                <a:off x="0" y="-38100"/>
                <a:ext cx="114637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57" name="TextBox 27">
              <a:extLst>
                <a:ext uri="{FF2B5EF4-FFF2-40B4-BE49-F238E27FC236}">
                  <a16:creationId xmlns:a16="http://schemas.microsoft.com/office/drawing/2014/main" id="{3395F093-BEAD-4E51-A11B-6751B009B04F}"/>
                </a:ext>
              </a:extLst>
            </p:cNvPr>
            <p:cNvSpPr txBox="1"/>
            <p:nvPr/>
          </p:nvSpPr>
          <p:spPr>
            <a:xfrm>
              <a:off x="501914" y="1435891"/>
              <a:ext cx="2583469"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TRIAL ORDER</a:t>
              </a:r>
            </a:p>
          </p:txBody>
        </p:sp>
      </p:grpSp>
      <p:grpSp>
        <p:nvGrpSpPr>
          <p:cNvPr id="5" name="Group 4">
            <a:extLst>
              <a:ext uri="{FF2B5EF4-FFF2-40B4-BE49-F238E27FC236}">
                <a16:creationId xmlns:a16="http://schemas.microsoft.com/office/drawing/2014/main" id="{C5705CBC-E630-4C16-B7B2-9842C61785E4}"/>
              </a:ext>
            </a:extLst>
          </p:cNvPr>
          <p:cNvGrpSpPr/>
          <p:nvPr/>
        </p:nvGrpSpPr>
        <p:grpSpPr>
          <a:xfrm>
            <a:off x="3563378" y="1297391"/>
            <a:ext cx="2583469" cy="523220"/>
            <a:chOff x="4855113" y="1297391"/>
            <a:chExt cx="2583469" cy="523220"/>
          </a:xfrm>
        </p:grpSpPr>
        <p:grpSp>
          <p:nvGrpSpPr>
            <p:cNvPr id="35" name="Group 4">
              <a:extLst>
                <a:ext uri="{FF2B5EF4-FFF2-40B4-BE49-F238E27FC236}">
                  <a16:creationId xmlns:a16="http://schemas.microsoft.com/office/drawing/2014/main" id="{74F349F4-4A1A-42F7-9688-D28659E08CA3}"/>
                </a:ext>
              </a:extLst>
            </p:cNvPr>
            <p:cNvGrpSpPr/>
            <p:nvPr/>
          </p:nvGrpSpPr>
          <p:grpSpPr>
            <a:xfrm>
              <a:off x="4855113" y="1297391"/>
              <a:ext cx="2583469" cy="523220"/>
              <a:chOff x="0" y="0"/>
              <a:chExt cx="1146371" cy="239105"/>
            </a:xfrm>
          </p:grpSpPr>
          <p:sp>
            <p:nvSpPr>
              <p:cNvPr id="36" name="Freeform 5">
                <a:extLst>
                  <a:ext uri="{FF2B5EF4-FFF2-40B4-BE49-F238E27FC236}">
                    <a16:creationId xmlns:a16="http://schemas.microsoft.com/office/drawing/2014/main" id="{EF4FB315-4E9B-45D4-9D50-3F8B6C99919A}"/>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sp>
          <p:sp>
            <p:nvSpPr>
              <p:cNvPr id="37" name="TextBox 6">
                <a:extLst>
                  <a:ext uri="{FF2B5EF4-FFF2-40B4-BE49-F238E27FC236}">
                    <a16:creationId xmlns:a16="http://schemas.microsoft.com/office/drawing/2014/main" id="{B8F77B60-E14A-4E2E-8EBD-5A29DE05A5BC}"/>
                  </a:ext>
                </a:extLst>
              </p:cNvPr>
              <p:cNvSpPr txBox="1"/>
              <p:nvPr/>
            </p:nvSpPr>
            <p:spPr>
              <a:xfrm>
                <a:off x="0" y="-38100"/>
                <a:ext cx="114637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58" name="TextBox 28">
              <a:extLst>
                <a:ext uri="{FF2B5EF4-FFF2-40B4-BE49-F238E27FC236}">
                  <a16:creationId xmlns:a16="http://schemas.microsoft.com/office/drawing/2014/main" id="{425AF04D-D4A5-4431-877D-15259E952368}"/>
                </a:ext>
              </a:extLst>
            </p:cNvPr>
            <p:cNvSpPr txBox="1"/>
            <p:nvPr/>
          </p:nvSpPr>
          <p:spPr>
            <a:xfrm>
              <a:off x="4855113" y="1435891"/>
              <a:ext cx="2562400"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EARLY TENDER</a:t>
              </a:r>
            </a:p>
          </p:txBody>
        </p:sp>
      </p:grpSp>
      <p:sp>
        <p:nvSpPr>
          <p:cNvPr id="52" name="TextBox 21">
            <a:extLst>
              <a:ext uri="{FF2B5EF4-FFF2-40B4-BE49-F238E27FC236}">
                <a16:creationId xmlns:a16="http://schemas.microsoft.com/office/drawing/2014/main" id="{414F898F-3071-43E0-B856-BA86E1B01DC8}"/>
              </a:ext>
            </a:extLst>
          </p:cNvPr>
          <p:cNvSpPr txBox="1"/>
          <p:nvPr/>
        </p:nvSpPr>
        <p:spPr>
          <a:xfrm>
            <a:off x="6624843" y="1214019"/>
            <a:ext cx="2583469" cy="606592"/>
          </a:xfrm>
          <a:prstGeom prst="rect">
            <a:avLst/>
          </a:prstGeom>
        </p:spPr>
        <p:txBody>
          <a:bodyPr lIns="50800" tIns="50800" rIns="50800" bIns="50800" rtlCol="0" anchor="ct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D45940A-A7BF-43BD-A63B-653097564EA3}"/>
              </a:ext>
            </a:extLst>
          </p:cNvPr>
          <p:cNvGrpSpPr/>
          <p:nvPr/>
        </p:nvGrpSpPr>
        <p:grpSpPr>
          <a:xfrm>
            <a:off x="6624843" y="1297391"/>
            <a:ext cx="2583469" cy="523220"/>
            <a:chOff x="6624843" y="1297391"/>
            <a:chExt cx="2583469" cy="523220"/>
          </a:xfrm>
        </p:grpSpPr>
        <p:sp>
          <p:nvSpPr>
            <p:cNvPr id="51" name="Freeform 20">
              <a:extLst>
                <a:ext uri="{FF2B5EF4-FFF2-40B4-BE49-F238E27FC236}">
                  <a16:creationId xmlns:a16="http://schemas.microsoft.com/office/drawing/2014/main" id="{42C6A146-2C73-4EC1-945A-DB9222ACFF5C}"/>
                </a:ext>
              </a:extLst>
            </p:cNvPr>
            <p:cNvSpPr/>
            <p:nvPr/>
          </p:nvSpPr>
          <p:spPr>
            <a:xfrm>
              <a:off x="6624843" y="1297391"/>
              <a:ext cx="2583469" cy="523220"/>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sp>
        <p:sp>
          <p:nvSpPr>
            <p:cNvPr id="59" name="TextBox 29">
              <a:extLst>
                <a:ext uri="{FF2B5EF4-FFF2-40B4-BE49-F238E27FC236}">
                  <a16:creationId xmlns:a16="http://schemas.microsoft.com/office/drawing/2014/main" id="{2D39F7C8-B8E1-4D75-B7AB-C4A21B8CAF31}"/>
                </a:ext>
              </a:extLst>
            </p:cNvPr>
            <p:cNvSpPr txBox="1"/>
            <p:nvPr/>
          </p:nvSpPr>
          <p:spPr>
            <a:xfrm>
              <a:off x="6624843" y="1435891"/>
              <a:ext cx="2583469"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KAZAKH TENDER</a:t>
              </a:r>
            </a:p>
          </p:txBody>
        </p:sp>
      </p:grpSp>
      <p:sp>
        <p:nvSpPr>
          <p:cNvPr id="60" name="TextBox 31">
            <a:extLst>
              <a:ext uri="{FF2B5EF4-FFF2-40B4-BE49-F238E27FC236}">
                <a16:creationId xmlns:a16="http://schemas.microsoft.com/office/drawing/2014/main" id="{5499E2ED-1250-4C2C-8B8F-01A5C8E033F1}"/>
              </a:ext>
            </a:extLst>
          </p:cNvPr>
          <p:cNvSpPr txBox="1"/>
          <p:nvPr/>
        </p:nvSpPr>
        <p:spPr>
          <a:xfrm>
            <a:off x="3562473" y="2824156"/>
            <a:ext cx="2533528" cy="884409"/>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Contract is concluded for the supply of GOODS with a suspensive condition or with a long-term delivery schedule</a:t>
            </a:r>
          </a:p>
        </p:txBody>
      </p:sp>
      <p:sp>
        <p:nvSpPr>
          <p:cNvPr id="61" name="TextBox 32">
            <a:extLst>
              <a:ext uri="{FF2B5EF4-FFF2-40B4-BE49-F238E27FC236}">
                <a16:creationId xmlns:a16="http://schemas.microsoft.com/office/drawing/2014/main" id="{736A2EF7-CF66-4999-9F27-E7F9752AFE91}"/>
              </a:ext>
            </a:extLst>
          </p:cNvPr>
          <p:cNvSpPr txBox="1"/>
          <p:nvPr/>
        </p:nvSpPr>
        <p:spPr>
          <a:xfrm>
            <a:off x="6624843" y="2828178"/>
            <a:ext cx="2583469" cy="887038"/>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Tenders exclusively among Kazakhstani Suppliers. The goal is to award contracts to Kazakhstani suppliers of GWS</a:t>
            </a:r>
          </a:p>
        </p:txBody>
      </p:sp>
      <p:sp>
        <p:nvSpPr>
          <p:cNvPr id="62" name="TextBox 33">
            <a:extLst>
              <a:ext uri="{FF2B5EF4-FFF2-40B4-BE49-F238E27FC236}">
                <a16:creationId xmlns:a16="http://schemas.microsoft.com/office/drawing/2014/main" id="{535C7B3D-9248-4635-BFC8-A32F6AB8AC24}"/>
              </a:ext>
            </a:extLst>
          </p:cNvPr>
          <p:cNvSpPr txBox="1"/>
          <p:nvPr/>
        </p:nvSpPr>
        <p:spPr>
          <a:xfrm>
            <a:off x="1445452" y="5207326"/>
            <a:ext cx="7698657" cy="964303"/>
          </a:xfrm>
          <a:prstGeom prst="rect">
            <a:avLst/>
          </a:prstGeom>
        </p:spPr>
        <p:txBody>
          <a:bodyPr wrap="square" lIns="0" tIns="0" rIns="0" bIns="0" rtlCol="0" anchor="t">
            <a:spAutoFit/>
          </a:bodyPr>
          <a:lstStyle/>
          <a:p>
            <a:pPr marL="0" marR="0" lvl="1" indent="0" algn="just" defTabSz="457200" rtl="0" eaLnBrk="1" fontAlgn="auto" latinLnBrk="0" hangingPunct="1">
              <a:lnSpc>
                <a:spcPts val="2552"/>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 contract in exchange for investment is a long-term contract concluded on a Single source basis, under which the supplier undertakes to produce goods of local origin that are the subject of a procurement contract in the territory of the Republic of Kazakhstan</a:t>
            </a:r>
          </a:p>
        </p:txBody>
      </p:sp>
      <p:sp>
        <p:nvSpPr>
          <p:cNvPr id="63" name="Freeform 22">
            <a:extLst>
              <a:ext uri="{FF2B5EF4-FFF2-40B4-BE49-F238E27FC236}">
                <a16:creationId xmlns:a16="http://schemas.microsoft.com/office/drawing/2014/main" id="{511BF20D-5E09-474C-A379-0C54493BC11F}"/>
              </a:ext>
            </a:extLst>
          </p:cNvPr>
          <p:cNvSpPr/>
          <p:nvPr/>
        </p:nvSpPr>
        <p:spPr>
          <a:xfrm>
            <a:off x="386840" y="5300657"/>
            <a:ext cx="911247" cy="913531"/>
          </a:xfrm>
          <a:custGeom>
            <a:avLst/>
            <a:gdLst/>
            <a:ahLst/>
            <a:cxnLst/>
            <a:rect l="l" t="t" r="r" b="b"/>
            <a:pathLst>
              <a:path w="911247" h="913531">
                <a:moveTo>
                  <a:pt x="0" y="0"/>
                </a:moveTo>
                <a:lnTo>
                  <a:pt x="911247" y="0"/>
                </a:lnTo>
                <a:lnTo>
                  <a:pt x="911247" y="913531"/>
                </a:lnTo>
                <a:lnTo>
                  <a:pt x="0" y="9135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0" name="Footer Placeholder 1">
            <a:extLst>
              <a:ext uri="{FF2B5EF4-FFF2-40B4-BE49-F238E27FC236}">
                <a16:creationId xmlns:a16="http://schemas.microsoft.com/office/drawing/2014/main" id="{D758459A-F614-4225-99B2-372ED9F6DF1F}"/>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0422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F57BB8E-A761-4166-9188-D85477735120}"/>
              </a:ext>
            </a:extLst>
          </p:cNvPr>
          <p:cNvSpPr txBox="1">
            <a:spLocks/>
          </p:cNvSpPr>
          <p:nvPr/>
        </p:nvSpPr>
        <p:spPr>
          <a:xfrm>
            <a:off x="2006693" y="4094718"/>
            <a:ext cx="5268402" cy="52322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Thank you</a:t>
            </a:r>
            <a:r>
              <a:rPr kumimoji="0"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a:t>
            </a:r>
          </a:p>
        </p:txBody>
      </p:sp>
    </p:spTree>
    <p:extLst>
      <p:ext uri="{BB962C8B-B14F-4D97-AF65-F5344CB8AC3E}">
        <p14:creationId xmlns:p14="http://schemas.microsoft.com/office/powerpoint/2010/main" val="1006604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37</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pic>
        <p:nvPicPr>
          <p:cNvPr id="7" name="Picture 6" descr="Question mark PNG">
            <a:extLst>
              <a:ext uri="{FF2B5EF4-FFF2-40B4-BE49-F238E27FC236}">
                <a16:creationId xmlns:a16="http://schemas.microsoft.com/office/drawing/2014/main" id="{AEE57988-7770-48C2-A021-508B4E8DB5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5960" y="1268760"/>
            <a:ext cx="4392488" cy="4392488"/>
          </a:xfrm>
          <a:prstGeom prst="rect">
            <a:avLst/>
          </a:prstGeom>
        </p:spPr>
      </p:pic>
    </p:spTree>
    <p:extLst>
      <p:ext uri="{BB962C8B-B14F-4D97-AF65-F5344CB8AC3E}">
        <p14:creationId xmlns:p14="http://schemas.microsoft.com/office/powerpoint/2010/main" val="1375132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4</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DISCLAIMER</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675503" y="1639329"/>
            <a:ext cx="11071654" cy="3416320"/>
          </a:xfrm>
          <a:prstGeom prst="rect">
            <a:avLst/>
          </a:prstGeom>
          <a:noFill/>
        </p:spPr>
        <p:txBody>
          <a:bodyPr wrap="square" rtlCol="0">
            <a:spAutoFit/>
          </a:bodyPr>
          <a:lstStyle/>
          <a:p>
            <a:pPr algn="just"/>
            <a:r>
              <a:rPr lang="en-GB" sz="2400" dirty="0">
                <a:ln w="0"/>
                <a:solidFill>
                  <a:schemeClr val="accent1"/>
                </a:solidFill>
              </a:rPr>
              <a:t>The information contained in these slides is made available for consideration. It represents KPO's preliminary description of the company’s demands as presently envisaged, but KPO reserves the right to change this information in the course of planning and implementing the projects, and KPO cannot be held responsible for any loss, damage or expense arising from reliance on this information. The information will not form part of any agreement between KPO and contractors participating in the workshop.</a:t>
            </a:r>
          </a:p>
          <a:p>
            <a:pPr algn="just"/>
            <a:r>
              <a:rPr lang="en-GB" sz="2400" dirty="0">
                <a:ln w="0"/>
                <a:solidFill>
                  <a:schemeClr val="accent1"/>
                </a:solidFill>
              </a:rPr>
              <a:t>Today's engagement is one of many steps which KPO and its stakeholders are taking to develop local content.</a:t>
            </a:r>
          </a:p>
        </p:txBody>
      </p:sp>
      <p:sp>
        <p:nvSpPr>
          <p:cNvPr id="7" name="Footer Placeholder 1">
            <a:extLst>
              <a:ext uri="{FF2B5EF4-FFF2-40B4-BE49-F238E27FC236}">
                <a16:creationId xmlns:a16="http://schemas.microsoft.com/office/drawing/2014/main" id="{ACB2DF6C-20C6-4A6A-9C95-45AD29461FDF}"/>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19</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/11/2024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1216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8024" y="4302229"/>
            <a:ext cx="4387193" cy="978729"/>
          </a:xfrm>
          <a:prstGeom prst="rect">
            <a:avLst/>
          </a:prstGeom>
          <a:noFill/>
        </p:spPr>
        <p:txBody>
          <a:bodyPr wrap="square" rtlCol="0">
            <a:spAutoFit/>
          </a:bodyPr>
          <a:lstStyle/>
          <a:p>
            <a:pPr algn="l"/>
            <a:r>
              <a:rPr lang="en-GB" sz="3200" b="1" dirty="0"/>
              <a:t>Electrical Commodities</a:t>
            </a:r>
            <a:br>
              <a:rPr lang="en-GB" sz="3200" b="1" dirty="0"/>
            </a:br>
            <a:r>
              <a:rPr lang="en-GB" sz="3200" b="1" dirty="0"/>
              <a:t>Localization Prospects</a:t>
            </a:r>
            <a:endParaRPr lang="ru-RU" sz="3200" dirty="0">
              <a:solidFill>
                <a:schemeClr val="bg1"/>
              </a:solidFill>
              <a:latin typeface="Calibri" panose="020F0502020204030204" pitchFamily="34" charset="0"/>
              <a:cs typeface="Calibri" panose="020F0502020204030204" pitchFamily="34" charset="0"/>
            </a:endParaRPr>
          </a:p>
        </p:txBody>
      </p:sp>
      <p:sp>
        <p:nvSpPr>
          <p:cNvPr id="20" name="Title 7">
            <a:extLst>
              <a:ext uri="{FF2B5EF4-FFF2-40B4-BE49-F238E27FC236}">
                <a16:creationId xmlns:a16="http://schemas.microsoft.com/office/drawing/2014/main" id="{58069A01-9071-4750-BF16-6B89AAEBADBF}"/>
              </a:ext>
            </a:extLst>
          </p:cNvPr>
          <p:cNvSpPr txBox="1">
            <a:spLocks/>
          </p:cNvSpPr>
          <p:nvPr/>
        </p:nvSpPr>
        <p:spPr>
          <a:xfrm>
            <a:off x="7840050" y="4374394"/>
            <a:ext cx="4220779" cy="120032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Takhir  Zhundubayev </a:t>
            </a:r>
          </a:p>
          <a:p>
            <a:pPr marL="0" marR="0" lvl="0" indent="0" algn="ctr" defTabSz="1219170" rtl="0" eaLnBrk="1" fontAlgn="auto" latinLnBrk="1" hangingPunct="1">
              <a:lnSpc>
                <a:spcPct val="100000"/>
              </a:lnSpc>
              <a:spcBef>
                <a:spcPct val="0"/>
              </a:spcBef>
              <a:spcAft>
                <a:spcPts val="0"/>
              </a:spcAft>
              <a:buClrTx/>
              <a:buSzTx/>
              <a:buFontTx/>
              <a:buNone/>
              <a:tabLst/>
              <a:defRPr/>
            </a:pPr>
            <a:endParaRPr lang="en-GB" sz="24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Lead Electrical Engineer</a:t>
            </a:r>
          </a:p>
        </p:txBody>
      </p:sp>
      <p:pic>
        <p:nvPicPr>
          <p:cNvPr id="9" name="Picture 8">
            <a:extLst>
              <a:ext uri="{FF2B5EF4-FFF2-40B4-BE49-F238E27FC236}">
                <a16:creationId xmlns:a16="http://schemas.microsoft.com/office/drawing/2014/main" id="{8B2B6A6E-441C-4FEB-B289-59D410FF508C}"/>
              </a:ext>
            </a:extLst>
          </p:cNvPr>
          <p:cNvPicPr>
            <a:picLocks noChangeAspect="1"/>
          </p:cNvPicPr>
          <p:nvPr/>
        </p:nvPicPr>
        <p:blipFill>
          <a:blip r:embed="rId2"/>
          <a:stretch>
            <a:fillRect/>
          </a:stretch>
        </p:blipFill>
        <p:spPr>
          <a:xfrm>
            <a:off x="6015217" y="3867072"/>
            <a:ext cx="1723748" cy="2214972"/>
          </a:xfrm>
          <a:prstGeom prst="rect">
            <a:avLst/>
          </a:prstGeom>
        </p:spPr>
      </p:pic>
    </p:spTree>
    <p:extLst>
      <p:ext uri="{BB962C8B-B14F-4D97-AF65-F5344CB8AC3E}">
        <p14:creationId xmlns:p14="http://schemas.microsoft.com/office/powerpoint/2010/main" val="766050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1D4A9A-ACF1-4849-A1CC-E98093F893BD}"/>
              </a:ext>
            </a:extLst>
          </p:cNvPr>
          <p:cNvSpPr>
            <a:spLocks noGrp="1"/>
          </p:cNvSpPr>
          <p:nvPr>
            <p:ph type="ftr" sz="quarter" idx="3"/>
          </p:nvPr>
        </p:nvSpPr>
        <p:spPr/>
        <p:txBody>
          <a:bodyPr/>
          <a:lstStyle/>
          <a:p>
            <a:pPr algn="ctr"/>
            <a:r>
              <a:rPr lang="ru-RU" sz="800" dirty="0"/>
              <a:t> 19.11.2024                                                                                                                                                                                                         КОНФИДЕНЦИАЛЬНО                                                                                                                                              КАРАЧАГАНАК ПЕТРОЛЕУМ ОПЕРЕЙТИНГ Б.В.</a:t>
            </a:r>
          </a:p>
        </p:txBody>
      </p:sp>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6</a:t>
            </a:fld>
            <a:endParaRPr lang="it-IT" sz="800">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6">
            <a:extLst>
              <a:ext uri="{FF2B5EF4-FFF2-40B4-BE49-F238E27FC236}">
                <a16:creationId xmlns:a16="http://schemas.microsoft.com/office/drawing/2014/main" id="{9E85F20F-9783-4C8B-8A40-6E92A8B7C77B}"/>
              </a:ext>
            </a:extLst>
          </p:cNvPr>
          <p:cNvGrpSpPr/>
          <p:nvPr/>
        </p:nvGrpSpPr>
        <p:grpSpPr>
          <a:xfrm>
            <a:off x="8219445" y="2347253"/>
            <a:ext cx="3601596" cy="972775"/>
            <a:chOff x="6976472" y="3197588"/>
            <a:chExt cx="2175465" cy="972775"/>
          </a:xfrm>
        </p:grpSpPr>
        <p:sp>
          <p:nvSpPr>
            <p:cNvPr id="5" name="TextBox 4">
              <a:extLst>
                <a:ext uri="{FF2B5EF4-FFF2-40B4-BE49-F238E27FC236}">
                  <a16:creationId xmlns:a16="http://schemas.microsoft.com/office/drawing/2014/main" id="{5C0C1910-DF85-4D97-B78A-F51A7E087B2B}"/>
                </a:ext>
              </a:extLst>
            </p:cNvPr>
            <p:cNvSpPr txBox="1"/>
            <p:nvPr/>
          </p:nvSpPr>
          <p:spPr>
            <a:xfrm>
              <a:off x="6976472" y="3197588"/>
              <a:ext cx="2175465" cy="338554"/>
            </a:xfrm>
            <a:prstGeom prst="rect">
              <a:avLst/>
            </a:prstGeom>
            <a:noFill/>
          </p:spPr>
          <p:txBody>
            <a:bodyPr wrap="square" rtlCol="0" anchor="ctr">
              <a:spAutoFit/>
            </a:bodyPr>
            <a:lstStyle/>
            <a:p>
              <a:r>
                <a:rPr lang="en-GB" sz="1600" b="1" dirty="0">
                  <a:solidFill>
                    <a:schemeClr val="tx1">
                      <a:lumMod val="75000"/>
                      <a:lumOff val="25000"/>
                    </a:schemeClr>
                  </a:solidFill>
                  <a:latin typeface="Calibri" panose="020F0502020204030204" pitchFamily="34" charset="0"/>
                  <a:cs typeface="Calibri" panose="020F0502020204030204" pitchFamily="34" charset="0"/>
                </a:rPr>
                <a:t>Cable fittings</a:t>
              </a:r>
            </a:p>
          </p:txBody>
        </p:sp>
        <p:sp>
          <p:nvSpPr>
            <p:cNvPr id="6" name="TextBox 5">
              <a:extLst>
                <a:ext uri="{FF2B5EF4-FFF2-40B4-BE49-F238E27FC236}">
                  <a16:creationId xmlns:a16="http://schemas.microsoft.com/office/drawing/2014/main" id="{77492127-8C91-4E67-8FA8-69A37D1F97C7}"/>
                </a:ext>
              </a:extLst>
            </p:cNvPr>
            <p:cNvSpPr txBox="1"/>
            <p:nvPr/>
          </p:nvSpPr>
          <p:spPr>
            <a:xfrm>
              <a:off x="6976473" y="3431699"/>
              <a:ext cx="2175464" cy="738664"/>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Cable glands</a:t>
              </a:r>
            </a:p>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Cable stuffing glands</a:t>
              </a:r>
            </a:p>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Multi Transit blocks</a:t>
              </a:r>
            </a:p>
          </p:txBody>
        </p:sp>
      </p:grpSp>
      <p:grpSp>
        <p:nvGrpSpPr>
          <p:cNvPr id="7" name="Group 3">
            <a:extLst>
              <a:ext uri="{FF2B5EF4-FFF2-40B4-BE49-F238E27FC236}">
                <a16:creationId xmlns:a16="http://schemas.microsoft.com/office/drawing/2014/main" id="{08784F62-EEC1-4146-9FCA-18CA75840949}"/>
              </a:ext>
            </a:extLst>
          </p:cNvPr>
          <p:cNvGrpSpPr/>
          <p:nvPr/>
        </p:nvGrpSpPr>
        <p:grpSpPr>
          <a:xfrm>
            <a:off x="898023" y="3845799"/>
            <a:ext cx="2911651" cy="1066759"/>
            <a:chOff x="-2604" y="3185645"/>
            <a:chExt cx="2175465" cy="1066759"/>
          </a:xfrm>
        </p:grpSpPr>
        <p:sp>
          <p:nvSpPr>
            <p:cNvPr id="8" name="TextBox 7">
              <a:extLst>
                <a:ext uri="{FF2B5EF4-FFF2-40B4-BE49-F238E27FC236}">
                  <a16:creationId xmlns:a16="http://schemas.microsoft.com/office/drawing/2014/main" id="{2407969F-1BFF-4D36-81B4-E1FDBC7EF3B8}"/>
                </a:ext>
              </a:extLst>
            </p:cNvPr>
            <p:cNvSpPr txBox="1"/>
            <p:nvPr/>
          </p:nvSpPr>
          <p:spPr>
            <a:xfrm>
              <a:off x="-2604" y="3185645"/>
              <a:ext cx="2175465" cy="338554"/>
            </a:xfrm>
            <a:prstGeom prst="rect">
              <a:avLst/>
            </a:prstGeom>
            <a:noFill/>
          </p:spPr>
          <p:txBody>
            <a:bodyPr wrap="square" rtlCol="0" anchor="ctr">
              <a:spAutoFit/>
            </a:bodyPr>
            <a:lstStyle/>
            <a:p>
              <a:pPr algn="r"/>
              <a:r>
                <a:rPr lang="en-US" altLang="ko-KR" sz="1600" b="1" dirty="0">
                  <a:solidFill>
                    <a:schemeClr val="tx1">
                      <a:lumMod val="75000"/>
                      <a:lumOff val="25000"/>
                    </a:schemeClr>
                  </a:solidFill>
                  <a:latin typeface="Calibri" panose="020F0502020204030204" pitchFamily="34" charset="0"/>
                  <a:cs typeface="Calibri" panose="020F0502020204030204" pitchFamily="34" charset="0"/>
                </a:rPr>
                <a:t>Lighting</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2FF65E9-092B-4BCB-BBA4-EA9F56EF711A}"/>
                </a:ext>
              </a:extLst>
            </p:cNvPr>
            <p:cNvSpPr txBox="1"/>
            <p:nvPr/>
          </p:nvSpPr>
          <p:spPr>
            <a:xfrm>
              <a:off x="-2603" y="3513740"/>
              <a:ext cx="2175464" cy="738664"/>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Luminaires &amp; Floodlights</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Lamps (LED, HPS)</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Accessories</a:t>
              </a:r>
            </a:p>
          </p:txBody>
        </p:sp>
      </p:grpSp>
      <p:grpSp>
        <p:nvGrpSpPr>
          <p:cNvPr id="10" name="Group 7">
            <a:extLst>
              <a:ext uri="{FF2B5EF4-FFF2-40B4-BE49-F238E27FC236}">
                <a16:creationId xmlns:a16="http://schemas.microsoft.com/office/drawing/2014/main" id="{0E87ADAA-704D-4E2D-B794-0E5B6250F14A}"/>
              </a:ext>
            </a:extLst>
          </p:cNvPr>
          <p:cNvGrpSpPr/>
          <p:nvPr/>
        </p:nvGrpSpPr>
        <p:grpSpPr>
          <a:xfrm>
            <a:off x="7250926" y="1142293"/>
            <a:ext cx="3746588" cy="1066757"/>
            <a:chOff x="6310076" y="1474757"/>
            <a:chExt cx="2175465" cy="1066757"/>
          </a:xfrm>
        </p:grpSpPr>
        <p:sp>
          <p:nvSpPr>
            <p:cNvPr id="11" name="TextBox 10">
              <a:extLst>
                <a:ext uri="{FF2B5EF4-FFF2-40B4-BE49-F238E27FC236}">
                  <a16:creationId xmlns:a16="http://schemas.microsoft.com/office/drawing/2014/main" id="{CAE10687-8BCC-43EC-A328-3CB2EFA2DF77}"/>
                </a:ext>
              </a:extLst>
            </p:cNvPr>
            <p:cNvSpPr txBox="1"/>
            <p:nvPr/>
          </p:nvSpPr>
          <p:spPr>
            <a:xfrm>
              <a:off x="6310076" y="1474757"/>
              <a:ext cx="2175465" cy="338554"/>
            </a:xfrm>
            <a:prstGeom prst="rect">
              <a:avLst/>
            </a:prstGeom>
            <a:noFill/>
          </p:spPr>
          <p:txBody>
            <a:bodyPr wrap="square" rtlCol="0" anchor="ctr">
              <a:spAutoFit/>
            </a:bodyPr>
            <a:lstStyle/>
            <a:p>
              <a:r>
                <a:rPr lang="en-US" altLang="ko-KR" sz="1600" b="1" dirty="0">
                  <a:solidFill>
                    <a:schemeClr val="tx1">
                      <a:lumMod val="75000"/>
                      <a:lumOff val="25000"/>
                    </a:schemeClr>
                  </a:solidFill>
                  <a:latin typeface="Calibri" panose="020F0502020204030204" pitchFamily="34" charset="0"/>
                  <a:cs typeface="Calibri" panose="020F0502020204030204" pitchFamily="34" charset="0"/>
                </a:rPr>
                <a:t>Raceway system</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0780300-D442-40C8-ADCD-4B26BC0FCB0A}"/>
                </a:ext>
              </a:extLst>
            </p:cNvPr>
            <p:cNvSpPr txBox="1"/>
            <p:nvPr/>
          </p:nvSpPr>
          <p:spPr>
            <a:xfrm>
              <a:off x="6310077" y="1802850"/>
              <a:ext cx="2175464" cy="738664"/>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Cable ladders / trays</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Accessories (elbows, couplers, bolts, nuts, etc.)</a:t>
              </a:r>
            </a:p>
          </p:txBody>
        </p:sp>
      </p:grpSp>
      <p:grpSp>
        <p:nvGrpSpPr>
          <p:cNvPr id="13" name="Group 5">
            <a:extLst>
              <a:ext uri="{FF2B5EF4-FFF2-40B4-BE49-F238E27FC236}">
                <a16:creationId xmlns:a16="http://schemas.microsoft.com/office/drawing/2014/main" id="{68D20062-29C7-489C-8AE2-E48C4F82AABB}"/>
              </a:ext>
            </a:extLst>
          </p:cNvPr>
          <p:cNvGrpSpPr/>
          <p:nvPr/>
        </p:nvGrpSpPr>
        <p:grpSpPr>
          <a:xfrm>
            <a:off x="4669072" y="5384800"/>
            <a:ext cx="4153652" cy="973789"/>
            <a:chOff x="6016802" y="4761010"/>
            <a:chExt cx="2508922" cy="973789"/>
          </a:xfrm>
        </p:grpSpPr>
        <p:sp>
          <p:nvSpPr>
            <p:cNvPr id="14" name="TextBox 13">
              <a:extLst>
                <a:ext uri="{FF2B5EF4-FFF2-40B4-BE49-F238E27FC236}">
                  <a16:creationId xmlns:a16="http://schemas.microsoft.com/office/drawing/2014/main" id="{911BDC20-6FAE-4E7C-A113-849F8FCA3741}"/>
                </a:ext>
              </a:extLst>
            </p:cNvPr>
            <p:cNvSpPr txBox="1"/>
            <p:nvPr/>
          </p:nvSpPr>
          <p:spPr>
            <a:xfrm>
              <a:off x="6350259" y="4761010"/>
              <a:ext cx="2175465" cy="338554"/>
            </a:xfrm>
            <a:prstGeom prst="rect">
              <a:avLst/>
            </a:prstGeom>
            <a:noFill/>
          </p:spPr>
          <p:txBody>
            <a:bodyPr wrap="square" rtlCol="0" anchor="ctr">
              <a:spAutoFit/>
            </a:bodyPr>
            <a:lstStyle/>
            <a:p>
              <a:r>
                <a:rPr lang="en-GB" sz="1600" b="1" dirty="0">
                  <a:solidFill>
                    <a:schemeClr val="tx1">
                      <a:lumMod val="75000"/>
                      <a:lumOff val="25000"/>
                    </a:schemeClr>
                  </a:solidFill>
                  <a:latin typeface="Calibri" panose="020F0502020204030204" pitchFamily="34" charset="0"/>
                  <a:cs typeface="Calibri" panose="020F0502020204030204" pitchFamily="34" charset="0"/>
                </a:rPr>
                <a:t>Power Transformers</a:t>
              </a:r>
            </a:p>
          </p:txBody>
        </p:sp>
        <p:sp>
          <p:nvSpPr>
            <p:cNvPr id="15" name="TextBox 14">
              <a:extLst>
                <a:ext uri="{FF2B5EF4-FFF2-40B4-BE49-F238E27FC236}">
                  <a16:creationId xmlns:a16="http://schemas.microsoft.com/office/drawing/2014/main" id="{4EC31BC2-C533-4DD4-B29B-6BE44FAA26E2}"/>
                </a:ext>
              </a:extLst>
            </p:cNvPr>
            <p:cNvSpPr txBox="1"/>
            <p:nvPr/>
          </p:nvSpPr>
          <p:spPr>
            <a:xfrm>
              <a:off x="6016802" y="4996135"/>
              <a:ext cx="2175464" cy="738664"/>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fr-FR" sz="1400" dirty="0">
                  <a:solidFill>
                    <a:schemeClr val="accent3"/>
                  </a:solidFill>
                  <a:latin typeface="Calibri" panose="020F0502020204030204" pitchFamily="34" charset="0"/>
                  <a:cs typeface="Calibri" panose="020F0502020204030204" pitchFamily="34" charset="0"/>
                </a:rPr>
                <a:t>Distribution Transformers</a:t>
              </a:r>
            </a:p>
            <a:p>
              <a:pPr marL="285750" indent="-285750">
                <a:buClr>
                  <a:srgbClr val="FFC000"/>
                </a:buClr>
                <a:buFont typeface="Wingdings" panose="05000000000000000000" pitchFamily="2" charset="2"/>
                <a:buChar char="ü"/>
              </a:pPr>
              <a:r>
                <a:rPr lang="fr-FR" sz="1400" dirty="0" err="1">
                  <a:solidFill>
                    <a:schemeClr val="accent3"/>
                  </a:solidFill>
                  <a:latin typeface="Calibri" panose="020F0502020204030204" pitchFamily="34" charset="0"/>
                  <a:cs typeface="Calibri" panose="020F0502020204030204" pitchFamily="34" charset="0"/>
                </a:rPr>
                <a:t>Packaged</a:t>
              </a:r>
              <a:r>
                <a:rPr lang="fr-FR" sz="1400" dirty="0">
                  <a:solidFill>
                    <a:schemeClr val="accent3"/>
                  </a:solidFill>
                  <a:latin typeface="Calibri" panose="020F0502020204030204" pitchFamily="34" charset="0"/>
                  <a:cs typeface="Calibri" panose="020F0502020204030204" pitchFamily="34" charset="0"/>
                </a:rPr>
                <a:t> Transformer </a:t>
              </a:r>
              <a:r>
                <a:rPr lang="fr-FR" sz="1400" dirty="0" err="1">
                  <a:solidFill>
                    <a:schemeClr val="accent3"/>
                  </a:solidFill>
                  <a:latin typeface="Calibri" panose="020F0502020204030204" pitchFamily="34" charset="0"/>
                  <a:cs typeface="Calibri" panose="020F0502020204030204" pitchFamily="34" charset="0"/>
                </a:rPr>
                <a:t>Substations</a:t>
              </a:r>
              <a:endParaRPr lang="fr-FR" sz="1400" dirty="0">
                <a:solidFill>
                  <a:schemeClr val="accent3"/>
                </a:solidFill>
                <a:latin typeface="Calibri" panose="020F0502020204030204" pitchFamily="34" charset="0"/>
                <a:cs typeface="Calibri" panose="020F0502020204030204" pitchFamily="34" charset="0"/>
              </a:endParaRPr>
            </a:p>
            <a:p>
              <a:pPr marL="285750" indent="-285750">
                <a:buClr>
                  <a:srgbClr val="FFC000"/>
                </a:buClr>
                <a:buFont typeface="Wingdings" panose="05000000000000000000" pitchFamily="2" charset="2"/>
                <a:buChar char="ü"/>
              </a:pPr>
              <a:r>
                <a:rPr lang="fr-FR" sz="1400" dirty="0">
                  <a:solidFill>
                    <a:schemeClr val="accent3"/>
                  </a:solidFill>
                  <a:latin typeface="Calibri" panose="020F0502020204030204" pitchFamily="34" charset="0"/>
                  <a:cs typeface="Calibri" panose="020F0502020204030204" pitchFamily="34" charset="0"/>
                </a:rPr>
                <a:t>Accessories (</a:t>
              </a:r>
              <a:r>
                <a:rPr lang="fr-FR" sz="1400" dirty="0" err="1">
                  <a:solidFill>
                    <a:schemeClr val="accent3"/>
                  </a:solidFill>
                  <a:latin typeface="Calibri" panose="020F0502020204030204" pitchFamily="34" charset="0"/>
                  <a:cs typeface="Calibri" panose="020F0502020204030204" pitchFamily="34" charset="0"/>
                </a:rPr>
                <a:t>bushings</a:t>
              </a:r>
              <a:r>
                <a:rPr lang="fr-FR" sz="1400" dirty="0">
                  <a:solidFill>
                    <a:schemeClr val="accent3"/>
                  </a:solidFill>
                  <a:latin typeface="Calibri" panose="020F0502020204030204" pitchFamily="34" charset="0"/>
                  <a:cs typeface="Calibri" panose="020F0502020204030204" pitchFamily="34" charset="0"/>
                </a:rPr>
                <a:t>, etc.)</a:t>
              </a:r>
            </a:p>
          </p:txBody>
        </p:sp>
      </p:grpSp>
      <p:grpSp>
        <p:nvGrpSpPr>
          <p:cNvPr id="16" name="Group 2">
            <a:extLst>
              <a:ext uri="{FF2B5EF4-FFF2-40B4-BE49-F238E27FC236}">
                <a16:creationId xmlns:a16="http://schemas.microsoft.com/office/drawing/2014/main" id="{3CEAD2B1-BACA-4430-801D-57C8F1608205}"/>
              </a:ext>
            </a:extLst>
          </p:cNvPr>
          <p:cNvGrpSpPr/>
          <p:nvPr/>
        </p:nvGrpSpPr>
        <p:grpSpPr>
          <a:xfrm>
            <a:off x="1635638" y="1214678"/>
            <a:ext cx="3225011" cy="1025721"/>
            <a:chOff x="680500" y="1410420"/>
            <a:chExt cx="2175465" cy="1383086"/>
          </a:xfrm>
        </p:grpSpPr>
        <p:sp>
          <p:nvSpPr>
            <p:cNvPr id="17" name="TextBox 16">
              <a:extLst>
                <a:ext uri="{FF2B5EF4-FFF2-40B4-BE49-F238E27FC236}">
                  <a16:creationId xmlns:a16="http://schemas.microsoft.com/office/drawing/2014/main" id="{B5124E1D-CCE9-48F3-B7C7-17696B6461CA}"/>
                </a:ext>
              </a:extLst>
            </p:cNvPr>
            <p:cNvSpPr txBox="1"/>
            <p:nvPr/>
          </p:nvSpPr>
          <p:spPr>
            <a:xfrm>
              <a:off x="680500" y="1410420"/>
              <a:ext cx="2175465" cy="456508"/>
            </a:xfrm>
            <a:prstGeom prst="rect">
              <a:avLst/>
            </a:prstGeom>
            <a:noFill/>
          </p:spPr>
          <p:txBody>
            <a:bodyPr wrap="square" rtlCol="0" anchor="ctr">
              <a:spAutoFit/>
            </a:bodyPr>
            <a:lstStyle/>
            <a:p>
              <a:pPr algn="r"/>
              <a:r>
                <a:rPr lang="en-US" altLang="ko-KR" sz="1600" b="1" dirty="0">
                  <a:solidFill>
                    <a:schemeClr val="tx1">
                      <a:lumMod val="75000"/>
                      <a:lumOff val="25000"/>
                    </a:schemeClr>
                  </a:solidFill>
                  <a:latin typeface="Calibri" panose="020F0502020204030204" pitchFamily="34" charset="0"/>
                  <a:cs typeface="Calibri" panose="020F0502020204030204" pitchFamily="34" charset="0"/>
                </a:rPr>
                <a:t>Electrical cables</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680501" y="1797489"/>
              <a:ext cx="2175464" cy="996017"/>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Power cables (multicore &amp; single core)</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Earthing cables (single core)</a:t>
              </a:r>
            </a:p>
          </p:txBody>
        </p:sp>
      </p:grpSp>
      <p:grpSp>
        <p:nvGrpSpPr>
          <p:cNvPr id="19" name="Group 4">
            <a:extLst>
              <a:ext uri="{FF2B5EF4-FFF2-40B4-BE49-F238E27FC236}">
                <a16:creationId xmlns:a16="http://schemas.microsoft.com/office/drawing/2014/main" id="{4688078C-8BFC-4671-8003-871689CCFC4C}"/>
              </a:ext>
            </a:extLst>
          </p:cNvPr>
          <p:cNvGrpSpPr/>
          <p:nvPr/>
        </p:nvGrpSpPr>
        <p:grpSpPr>
          <a:xfrm>
            <a:off x="1862427" y="5138260"/>
            <a:ext cx="2962188" cy="851315"/>
            <a:chOff x="702592" y="4880997"/>
            <a:chExt cx="2213224" cy="851315"/>
          </a:xfrm>
        </p:grpSpPr>
        <p:sp>
          <p:nvSpPr>
            <p:cNvPr id="20" name="TextBox 19">
              <a:extLst>
                <a:ext uri="{FF2B5EF4-FFF2-40B4-BE49-F238E27FC236}">
                  <a16:creationId xmlns:a16="http://schemas.microsoft.com/office/drawing/2014/main" id="{D08BF516-6D0E-402C-85D2-81D6FD41478E}"/>
                </a:ext>
              </a:extLst>
            </p:cNvPr>
            <p:cNvSpPr txBox="1"/>
            <p:nvPr/>
          </p:nvSpPr>
          <p:spPr>
            <a:xfrm>
              <a:off x="740351" y="4880997"/>
              <a:ext cx="2175465" cy="338554"/>
            </a:xfrm>
            <a:prstGeom prst="rect">
              <a:avLst/>
            </a:prstGeom>
            <a:noFill/>
          </p:spPr>
          <p:txBody>
            <a:bodyPr wrap="square" rtlCol="0" anchor="ctr">
              <a:spAutoFit/>
            </a:bodyPr>
            <a:lstStyle/>
            <a:p>
              <a:pPr algn="r"/>
              <a:r>
                <a:rPr lang="en-GB" sz="1600" b="1" dirty="0">
                  <a:solidFill>
                    <a:schemeClr val="tx1">
                      <a:lumMod val="75000"/>
                      <a:lumOff val="25000"/>
                    </a:schemeClr>
                  </a:solidFill>
                  <a:latin typeface="Calibri" panose="020F0502020204030204" pitchFamily="34" charset="0"/>
                  <a:cs typeface="Calibri" panose="020F0502020204030204" pitchFamily="34" charset="0"/>
                </a:rPr>
                <a:t>Distribution Units</a:t>
              </a:r>
            </a:p>
          </p:txBody>
        </p:sp>
        <p:sp>
          <p:nvSpPr>
            <p:cNvPr id="21" name="TextBox 20">
              <a:extLst>
                <a:ext uri="{FF2B5EF4-FFF2-40B4-BE49-F238E27FC236}">
                  <a16:creationId xmlns:a16="http://schemas.microsoft.com/office/drawing/2014/main" id="{DDC26326-4C00-42C7-A2ED-1E5D26061AED}"/>
                </a:ext>
              </a:extLst>
            </p:cNvPr>
            <p:cNvSpPr txBox="1"/>
            <p:nvPr/>
          </p:nvSpPr>
          <p:spPr>
            <a:xfrm>
              <a:off x="702592" y="5209092"/>
              <a:ext cx="2175464" cy="523220"/>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Distribution Boards</a:t>
              </a:r>
            </a:p>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Switchboards</a:t>
              </a:r>
            </a:p>
          </p:txBody>
        </p:sp>
      </p:grpSp>
      <p:sp>
        <p:nvSpPr>
          <p:cNvPr id="22" name="Oval 54">
            <a:extLst>
              <a:ext uri="{FF2B5EF4-FFF2-40B4-BE49-F238E27FC236}">
                <a16:creationId xmlns:a16="http://schemas.microsoft.com/office/drawing/2014/main" id="{0A66DEA3-B59D-4737-9448-175BF5FD1AE4}"/>
              </a:ext>
            </a:extLst>
          </p:cNvPr>
          <p:cNvSpPr/>
          <p:nvPr/>
        </p:nvSpPr>
        <p:spPr>
          <a:xfrm>
            <a:off x="6177203" y="1554211"/>
            <a:ext cx="1075283" cy="1075283"/>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Oval 55">
            <a:extLst>
              <a:ext uri="{FF2B5EF4-FFF2-40B4-BE49-F238E27FC236}">
                <a16:creationId xmlns:a16="http://schemas.microsoft.com/office/drawing/2014/main" id="{69AC3F9F-FC35-4451-9B83-5E1C6DBB4067}"/>
              </a:ext>
            </a:extLst>
          </p:cNvPr>
          <p:cNvSpPr/>
          <p:nvPr/>
        </p:nvSpPr>
        <p:spPr>
          <a:xfrm>
            <a:off x="7035567" y="3693872"/>
            <a:ext cx="1075283" cy="1075283"/>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Oval 56">
            <a:extLst>
              <a:ext uri="{FF2B5EF4-FFF2-40B4-BE49-F238E27FC236}">
                <a16:creationId xmlns:a16="http://schemas.microsoft.com/office/drawing/2014/main" id="{E4FE6A3B-00DC-456D-BB4E-FED97C67F48F}"/>
              </a:ext>
            </a:extLst>
          </p:cNvPr>
          <p:cNvSpPr/>
          <p:nvPr/>
        </p:nvSpPr>
        <p:spPr>
          <a:xfrm>
            <a:off x="6024006" y="4180142"/>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5" name="Oval 57">
            <a:extLst>
              <a:ext uri="{FF2B5EF4-FFF2-40B4-BE49-F238E27FC236}">
                <a16:creationId xmlns:a16="http://schemas.microsoft.com/office/drawing/2014/main" id="{8C494370-ED06-4B20-A49C-8CE27F9E709C}"/>
              </a:ext>
            </a:extLst>
          </p:cNvPr>
          <p:cNvSpPr/>
          <p:nvPr/>
        </p:nvSpPr>
        <p:spPr>
          <a:xfrm>
            <a:off x="4934309" y="4245103"/>
            <a:ext cx="1075283" cy="1075283"/>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6" name="Oval 58">
            <a:extLst>
              <a:ext uri="{FF2B5EF4-FFF2-40B4-BE49-F238E27FC236}">
                <a16:creationId xmlns:a16="http://schemas.microsoft.com/office/drawing/2014/main" id="{9FF57CBC-2A72-45BC-9C80-3943E386198B}"/>
              </a:ext>
            </a:extLst>
          </p:cNvPr>
          <p:cNvSpPr/>
          <p:nvPr/>
        </p:nvSpPr>
        <p:spPr>
          <a:xfrm>
            <a:off x="4053214" y="2555211"/>
            <a:ext cx="1075283" cy="1075283"/>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7" name="Oval 59">
            <a:extLst>
              <a:ext uri="{FF2B5EF4-FFF2-40B4-BE49-F238E27FC236}">
                <a16:creationId xmlns:a16="http://schemas.microsoft.com/office/drawing/2014/main" id="{F26DE81F-0328-46C1-A528-D53DA60D7DBE}"/>
              </a:ext>
            </a:extLst>
          </p:cNvPr>
          <p:cNvSpPr/>
          <p:nvPr/>
        </p:nvSpPr>
        <p:spPr>
          <a:xfrm>
            <a:off x="4941073" y="1616889"/>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9" name="Oval 56">
            <a:extLst>
              <a:ext uri="{FF2B5EF4-FFF2-40B4-BE49-F238E27FC236}">
                <a16:creationId xmlns:a16="http://schemas.microsoft.com/office/drawing/2014/main" id="{4AF4A630-338E-41EB-AAF0-D21D180D42BB}"/>
              </a:ext>
            </a:extLst>
          </p:cNvPr>
          <p:cNvSpPr/>
          <p:nvPr/>
        </p:nvSpPr>
        <p:spPr>
          <a:xfrm>
            <a:off x="7035567" y="2555211"/>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0" name="Oval 59">
            <a:extLst>
              <a:ext uri="{FF2B5EF4-FFF2-40B4-BE49-F238E27FC236}">
                <a16:creationId xmlns:a16="http://schemas.microsoft.com/office/drawing/2014/main" id="{0D76F4E1-E747-4451-A119-8B56E77E6725}"/>
              </a:ext>
            </a:extLst>
          </p:cNvPr>
          <p:cNvSpPr/>
          <p:nvPr/>
        </p:nvSpPr>
        <p:spPr>
          <a:xfrm>
            <a:off x="4053214" y="3693872"/>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3" name="Oval 61">
            <a:extLst>
              <a:ext uri="{FF2B5EF4-FFF2-40B4-BE49-F238E27FC236}">
                <a16:creationId xmlns:a16="http://schemas.microsoft.com/office/drawing/2014/main" id="{FB14BEC5-FEA1-4A37-9ED4-5A6420BA7FD1}"/>
              </a:ext>
            </a:extLst>
          </p:cNvPr>
          <p:cNvSpPr/>
          <p:nvPr/>
        </p:nvSpPr>
        <p:spPr>
          <a:xfrm>
            <a:off x="4983016" y="2525406"/>
            <a:ext cx="2225967" cy="1809106"/>
          </a:xfrm>
          <a:prstGeom prst="ellipse">
            <a:avLst/>
          </a:prstGeom>
          <a:solidFill>
            <a:schemeClr val="bg1"/>
          </a:solidFill>
          <a:ln w="1143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34" name="Group 5">
            <a:extLst>
              <a:ext uri="{FF2B5EF4-FFF2-40B4-BE49-F238E27FC236}">
                <a16:creationId xmlns:a16="http://schemas.microsoft.com/office/drawing/2014/main" id="{C0FE885F-276D-454A-98BA-421458E29A74}"/>
              </a:ext>
            </a:extLst>
          </p:cNvPr>
          <p:cNvGrpSpPr/>
          <p:nvPr/>
        </p:nvGrpSpPr>
        <p:grpSpPr>
          <a:xfrm>
            <a:off x="8404605" y="3778592"/>
            <a:ext cx="2911650" cy="1223739"/>
            <a:chOff x="6369929" y="4944822"/>
            <a:chExt cx="2175465" cy="1223739"/>
          </a:xfrm>
        </p:grpSpPr>
        <p:sp>
          <p:nvSpPr>
            <p:cNvPr id="35" name="TextBox 34">
              <a:extLst>
                <a:ext uri="{FF2B5EF4-FFF2-40B4-BE49-F238E27FC236}">
                  <a16:creationId xmlns:a16="http://schemas.microsoft.com/office/drawing/2014/main" id="{CBC1EED0-3FBE-4660-A9F2-3335326A1784}"/>
                </a:ext>
              </a:extLst>
            </p:cNvPr>
            <p:cNvSpPr txBox="1"/>
            <p:nvPr/>
          </p:nvSpPr>
          <p:spPr>
            <a:xfrm>
              <a:off x="6369929" y="4944822"/>
              <a:ext cx="2175465" cy="338554"/>
            </a:xfrm>
            <a:prstGeom prst="rect">
              <a:avLst/>
            </a:prstGeom>
            <a:noFill/>
          </p:spPr>
          <p:txBody>
            <a:bodyPr wrap="square" rtlCol="0" anchor="ctr">
              <a:spAutoFit/>
            </a:bodyPr>
            <a:lstStyle/>
            <a:p>
              <a:r>
                <a:rPr lang="en-GB" sz="1600" b="1" dirty="0">
                  <a:solidFill>
                    <a:schemeClr val="tx1">
                      <a:lumMod val="75000"/>
                      <a:lumOff val="25000"/>
                    </a:schemeClr>
                  </a:solidFill>
                  <a:latin typeface="Calibri" panose="020F0502020204030204" pitchFamily="34" charset="0"/>
                  <a:cs typeface="Calibri" panose="020F0502020204030204" pitchFamily="34" charset="0"/>
                </a:rPr>
                <a:t>Low Voltage Devices</a:t>
              </a:r>
            </a:p>
          </p:txBody>
        </p:sp>
        <p:sp>
          <p:nvSpPr>
            <p:cNvPr id="36" name="TextBox 35">
              <a:extLst>
                <a:ext uri="{FF2B5EF4-FFF2-40B4-BE49-F238E27FC236}">
                  <a16:creationId xmlns:a16="http://schemas.microsoft.com/office/drawing/2014/main" id="{82C07528-C76B-4C08-A9FF-5B838E3FD8FB}"/>
                </a:ext>
              </a:extLst>
            </p:cNvPr>
            <p:cNvSpPr txBox="1"/>
            <p:nvPr/>
          </p:nvSpPr>
          <p:spPr>
            <a:xfrm>
              <a:off x="6369929" y="5214454"/>
              <a:ext cx="2175464" cy="954107"/>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Commutation devices MCBs &amp; Fuses</a:t>
              </a:r>
            </a:p>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Terminals and accessories </a:t>
              </a:r>
            </a:p>
            <a:p>
              <a:pPr marL="285750" indent="-285750">
                <a:buClr>
                  <a:srgbClr val="FFC000"/>
                </a:buClr>
                <a:buFont typeface="Wingdings" panose="05000000000000000000" pitchFamily="2" charset="2"/>
                <a:buChar char="ü"/>
              </a:pPr>
              <a:r>
                <a:rPr lang="en-GB" sz="1400" dirty="0">
                  <a:solidFill>
                    <a:schemeClr val="accent3"/>
                  </a:solidFill>
                  <a:latin typeface="Calibri" panose="020F0502020204030204" pitchFamily="34" charset="0"/>
                  <a:cs typeface="Calibri" panose="020F0502020204030204" pitchFamily="34" charset="0"/>
                </a:rPr>
                <a:t>Ex JBs &amp; Industrial JBs</a:t>
              </a:r>
            </a:p>
          </p:txBody>
        </p:sp>
      </p:grpSp>
      <p:grpSp>
        <p:nvGrpSpPr>
          <p:cNvPr id="37" name="Group 3">
            <a:extLst>
              <a:ext uri="{FF2B5EF4-FFF2-40B4-BE49-F238E27FC236}">
                <a16:creationId xmlns:a16="http://schemas.microsoft.com/office/drawing/2014/main" id="{79A060A4-2E19-4DAE-AE3D-AE05F808DFCF}"/>
              </a:ext>
            </a:extLst>
          </p:cNvPr>
          <p:cNvGrpSpPr/>
          <p:nvPr/>
        </p:nvGrpSpPr>
        <p:grpSpPr>
          <a:xfrm>
            <a:off x="1226019" y="2574428"/>
            <a:ext cx="2716560" cy="1051790"/>
            <a:chOff x="-2604" y="3168031"/>
            <a:chExt cx="2175465" cy="1161236"/>
          </a:xfrm>
        </p:grpSpPr>
        <p:sp>
          <p:nvSpPr>
            <p:cNvPr id="38" name="TextBox 37">
              <a:extLst>
                <a:ext uri="{FF2B5EF4-FFF2-40B4-BE49-F238E27FC236}">
                  <a16:creationId xmlns:a16="http://schemas.microsoft.com/office/drawing/2014/main" id="{D0472C9D-E8FB-4980-8A6F-F843B2F5E1CC}"/>
                </a:ext>
              </a:extLst>
            </p:cNvPr>
            <p:cNvSpPr txBox="1"/>
            <p:nvPr/>
          </p:nvSpPr>
          <p:spPr>
            <a:xfrm>
              <a:off x="-2604" y="3168031"/>
              <a:ext cx="2175465" cy="373783"/>
            </a:xfrm>
            <a:prstGeom prst="rect">
              <a:avLst/>
            </a:prstGeom>
            <a:noFill/>
          </p:spPr>
          <p:txBody>
            <a:bodyPr wrap="square" rtlCol="0" anchor="ctr">
              <a:spAutoFit/>
            </a:bodyPr>
            <a:lstStyle/>
            <a:p>
              <a:pPr algn="r"/>
              <a:r>
                <a:rPr lang="en-US" altLang="ko-KR" sz="1600" b="1" dirty="0">
                  <a:solidFill>
                    <a:schemeClr val="tx1">
                      <a:lumMod val="75000"/>
                      <a:lumOff val="25000"/>
                    </a:schemeClr>
                  </a:solidFill>
                  <a:latin typeface="Calibri" panose="020F0502020204030204" pitchFamily="34" charset="0"/>
                  <a:cs typeface="Calibri" panose="020F0502020204030204" pitchFamily="34" charset="0"/>
                </a:rPr>
                <a:t>Heat Tracing</a:t>
              </a:r>
              <a:endParaRPr lang="ko-KR" altLang="en-US" sz="1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C60D1F1B-63FE-426E-9875-559FCF0DD756}"/>
                </a:ext>
              </a:extLst>
            </p:cNvPr>
            <p:cNvSpPr txBox="1"/>
            <p:nvPr/>
          </p:nvSpPr>
          <p:spPr>
            <a:xfrm>
              <a:off x="-2603" y="3513740"/>
              <a:ext cx="2175464" cy="815527"/>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Heating Tapes </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JBs &amp; Tee boxes </a:t>
              </a:r>
            </a:p>
            <a:p>
              <a:pPr marL="285750" indent="-285750">
                <a:buClr>
                  <a:srgbClr val="FFC000"/>
                </a:buClr>
                <a:buFont typeface="Wingdings" panose="05000000000000000000" pitchFamily="2" charset="2"/>
                <a:buChar char="ü"/>
              </a:pPr>
              <a:r>
                <a:rPr lang="en-US" sz="1400" dirty="0">
                  <a:solidFill>
                    <a:schemeClr val="accent3"/>
                  </a:solidFill>
                  <a:latin typeface="Calibri" panose="020F0502020204030204" pitchFamily="34" charset="0"/>
                  <a:cs typeface="Calibri" panose="020F0502020204030204" pitchFamily="34" charset="0"/>
                </a:rPr>
                <a:t>Thermostats</a:t>
              </a:r>
            </a:p>
          </p:txBody>
        </p:sp>
      </p:grpSp>
      <p:sp>
        <p:nvSpPr>
          <p:cNvPr id="40" name="TextBox 39">
            <a:extLst>
              <a:ext uri="{FF2B5EF4-FFF2-40B4-BE49-F238E27FC236}">
                <a16:creationId xmlns:a16="http://schemas.microsoft.com/office/drawing/2014/main" id="{352B3668-4C0A-43C7-93FF-C8B799F16B00}"/>
              </a:ext>
            </a:extLst>
          </p:cNvPr>
          <p:cNvSpPr txBox="1"/>
          <p:nvPr/>
        </p:nvSpPr>
        <p:spPr>
          <a:xfrm>
            <a:off x="5413201" y="3384134"/>
            <a:ext cx="1650303" cy="923330"/>
          </a:xfrm>
          <a:prstGeom prst="rect">
            <a:avLst/>
          </a:prstGeom>
          <a:noFill/>
        </p:spPr>
        <p:txBody>
          <a:bodyPr wrap="square" rtlCol="0">
            <a:spAutoFit/>
          </a:bodyPr>
          <a:lstStyle/>
          <a:p>
            <a:pPr algn="ctr"/>
            <a:r>
              <a:rPr lang="en-US" altLang="ko-KR" b="1" dirty="0">
                <a:solidFill>
                  <a:schemeClr val="tx1">
                    <a:lumMod val="75000"/>
                    <a:lumOff val="25000"/>
                  </a:schemeClr>
                </a:solidFill>
                <a:latin typeface="Calibri" panose="020F0502020204030204" pitchFamily="34" charset="0"/>
                <a:cs typeface="Calibri" panose="020F0502020204030204" pitchFamily="34" charset="0"/>
              </a:rPr>
              <a:t>Defined Electrical Goods</a:t>
            </a:r>
            <a:endParaRPr lang="ko-KR" altLang="en-US"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solidFill>
                  <a:schemeClr val="accent1"/>
                </a:solidFill>
                <a:latin typeface="Calibri" panose="020F0502020204030204" pitchFamily="34" charset="0"/>
              </a:rPr>
              <a:t>Electrical commodities</a:t>
            </a:r>
          </a:p>
        </p:txBody>
      </p:sp>
      <p:pic>
        <p:nvPicPr>
          <p:cNvPr id="55" name="Graphic 54" descr="Lightning bolt">
            <a:extLst>
              <a:ext uri="{FF2B5EF4-FFF2-40B4-BE49-F238E27FC236}">
                <a16:creationId xmlns:a16="http://schemas.microsoft.com/office/drawing/2014/main" id="{E1825F3D-DA88-4CB2-8B33-63F3491B2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7902" y="3418039"/>
            <a:ext cx="709773" cy="709773"/>
          </a:xfrm>
          <a:prstGeom prst="rect">
            <a:avLst/>
          </a:prstGeom>
        </p:spPr>
      </p:pic>
      <p:pic>
        <p:nvPicPr>
          <p:cNvPr id="58" name="Graphic 57" descr="Checklist RTL">
            <a:extLst>
              <a:ext uri="{FF2B5EF4-FFF2-40B4-BE49-F238E27FC236}">
                <a16:creationId xmlns:a16="http://schemas.microsoft.com/office/drawing/2014/main" id="{0D7053A7-8A5F-4A4E-8E6A-1BC4ACEC43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01099" y="2556462"/>
            <a:ext cx="914400" cy="914400"/>
          </a:xfrm>
          <a:prstGeom prst="rect">
            <a:avLst/>
          </a:prstGeom>
        </p:spPr>
      </p:pic>
      <p:pic>
        <p:nvPicPr>
          <p:cNvPr id="60" name="Picture 59">
            <a:extLst>
              <a:ext uri="{FF2B5EF4-FFF2-40B4-BE49-F238E27FC236}">
                <a16:creationId xmlns:a16="http://schemas.microsoft.com/office/drawing/2014/main" id="{FECECE73-B314-41BB-A55C-2151FF834A6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040641" y="1839365"/>
            <a:ext cx="867768" cy="567082"/>
          </a:xfrm>
          <a:prstGeom prst="rect">
            <a:avLst/>
          </a:prstGeom>
        </p:spPr>
      </p:pic>
      <p:pic>
        <p:nvPicPr>
          <p:cNvPr id="62" name="Picture 61">
            <a:extLst>
              <a:ext uri="{FF2B5EF4-FFF2-40B4-BE49-F238E27FC236}">
                <a16:creationId xmlns:a16="http://schemas.microsoft.com/office/drawing/2014/main" id="{2F3129AA-5115-4A65-9745-89D6834D5778}"/>
              </a:ext>
            </a:extLst>
          </p:cNvPr>
          <p:cNvPicPr>
            <a:picLocks noChangeAspect="1"/>
          </p:cNvPicPr>
          <p:nvPr/>
        </p:nvPicPr>
        <p:blipFill>
          <a:blip r:embed="rId8"/>
          <a:stretch>
            <a:fillRect/>
          </a:stretch>
        </p:blipFill>
        <p:spPr>
          <a:xfrm>
            <a:off x="4191441" y="2833641"/>
            <a:ext cx="766416" cy="541734"/>
          </a:xfrm>
          <a:prstGeom prst="rect">
            <a:avLst/>
          </a:prstGeom>
        </p:spPr>
      </p:pic>
      <p:pic>
        <p:nvPicPr>
          <p:cNvPr id="63" name="Picture 62">
            <a:extLst>
              <a:ext uri="{FF2B5EF4-FFF2-40B4-BE49-F238E27FC236}">
                <a16:creationId xmlns:a16="http://schemas.microsoft.com/office/drawing/2014/main" id="{1BA086DE-BD7E-4429-88B3-42846C40BD78}"/>
              </a:ext>
            </a:extLst>
          </p:cNvPr>
          <p:cNvPicPr>
            <a:picLocks noChangeAspect="1"/>
          </p:cNvPicPr>
          <p:nvPr/>
        </p:nvPicPr>
        <p:blipFill>
          <a:blip r:embed="rId9"/>
          <a:stretch>
            <a:fillRect/>
          </a:stretch>
        </p:blipFill>
        <p:spPr>
          <a:xfrm>
            <a:off x="4202603" y="3983494"/>
            <a:ext cx="727269" cy="483697"/>
          </a:xfrm>
          <a:prstGeom prst="rect">
            <a:avLst/>
          </a:prstGeom>
        </p:spPr>
      </p:pic>
      <p:pic>
        <p:nvPicPr>
          <p:cNvPr id="64" name="Picture 63">
            <a:extLst>
              <a:ext uri="{FF2B5EF4-FFF2-40B4-BE49-F238E27FC236}">
                <a16:creationId xmlns:a16="http://schemas.microsoft.com/office/drawing/2014/main" id="{DDEF68B1-0D81-4D74-9985-117EA7B9D24C}"/>
              </a:ext>
            </a:extLst>
          </p:cNvPr>
          <p:cNvPicPr>
            <a:picLocks noChangeAspect="1"/>
          </p:cNvPicPr>
          <p:nvPr/>
        </p:nvPicPr>
        <p:blipFill>
          <a:blip r:embed="rId10"/>
          <a:stretch>
            <a:fillRect/>
          </a:stretch>
        </p:blipFill>
        <p:spPr>
          <a:xfrm>
            <a:off x="5102680" y="4468463"/>
            <a:ext cx="758672" cy="699001"/>
          </a:xfrm>
          <a:prstGeom prst="rect">
            <a:avLst/>
          </a:prstGeom>
        </p:spPr>
      </p:pic>
      <p:pic>
        <p:nvPicPr>
          <p:cNvPr id="65" name="Picture 64">
            <a:extLst>
              <a:ext uri="{FF2B5EF4-FFF2-40B4-BE49-F238E27FC236}">
                <a16:creationId xmlns:a16="http://schemas.microsoft.com/office/drawing/2014/main" id="{AA8B2F23-802E-46C8-9511-3067ADFD9705}"/>
              </a:ext>
            </a:extLst>
          </p:cNvPr>
          <p:cNvPicPr>
            <a:picLocks noChangeAspect="1"/>
          </p:cNvPicPr>
          <p:nvPr/>
        </p:nvPicPr>
        <p:blipFill>
          <a:blip r:embed="rId11"/>
          <a:stretch>
            <a:fillRect/>
          </a:stretch>
        </p:blipFill>
        <p:spPr>
          <a:xfrm>
            <a:off x="6331520" y="1797631"/>
            <a:ext cx="769496" cy="589547"/>
          </a:xfrm>
          <a:prstGeom prst="rect">
            <a:avLst/>
          </a:prstGeom>
        </p:spPr>
      </p:pic>
      <p:pic>
        <p:nvPicPr>
          <p:cNvPr id="66" name="Picture 65">
            <a:extLst>
              <a:ext uri="{FF2B5EF4-FFF2-40B4-BE49-F238E27FC236}">
                <a16:creationId xmlns:a16="http://schemas.microsoft.com/office/drawing/2014/main" id="{2D3D3517-CEC2-4EC3-8319-DB56487D29B7}"/>
              </a:ext>
            </a:extLst>
          </p:cNvPr>
          <p:cNvPicPr>
            <a:picLocks noChangeAspect="1"/>
          </p:cNvPicPr>
          <p:nvPr/>
        </p:nvPicPr>
        <p:blipFill>
          <a:blip r:embed="rId12"/>
          <a:stretch>
            <a:fillRect/>
          </a:stretch>
        </p:blipFill>
        <p:spPr>
          <a:xfrm>
            <a:off x="7250926" y="2782378"/>
            <a:ext cx="749289" cy="616192"/>
          </a:xfrm>
          <a:prstGeom prst="rect">
            <a:avLst/>
          </a:prstGeom>
        </p:spPr>
      </p:pic>
      <p:pic>
        <p:nvPicPr>
          <p:cNvPr id="67" name="Picture 66">
            <a:extLst>
              <a:ext uri="{FF2B5EF4-FFF2-40B4-BE49-F238E27FC236}">
                <a16:creationId xmlns:a16="http://schemas.microsoft.com/office/drawing/2014/main" id="{AE256422-11D8-483F-877A-C337FF6F495D}"/>
              </a:ext>
            </a:extLst>
          </p:cNvPr>
          <p:cNvPicPr>
            <a:picLocks noChangeAspect="1"/>
          </p:cNvPicPr>
          <p:nvPr/>
        </p:nvPicPr>
        <p:blipFill>
          <a:blip r:embed="rId13"/>
          <a:stretch>
            <a:fillRect/>
          </a:stretch>
        </p:blipFill>
        <p:spPr>
          <a:xfrm>
            <a:off x="7232797" y="3972904"/>
            <a:ext cx="742076" cy="532022"/>
          </a:xfrm>
          <a:prstGeom prst="rect">
            <a:avLst/>
          </a:prstGeom>
        </p:spPr>
      </p:pic>
      <p:pic>
        <p:nvPicPr>
          <p:cNvPr id="68" name="Picture 67">
            <a:extLst>
              <a:ext uri="{FF2B5EF4-FFF2-40B4-BE49-F238E27FC236}">
                <a16:creationId xmlns:a16="http://schemas.microsoft.com/office/drawing/2014/main" id="{9EB492B0-5131-41C0-8A2B-A64420026E56}"/>
              </a:ext>
            </a:extLst>
          </p:cNvPr>
          <p:cNvPicPr>
            <a:picLocks noChangeAspect="1"/>
          </p:cNvPicPr>
          <p:nvPr/>
        </p:nvPicPr>
        <p:blipFill>
          <a:blip r:embed="rId14"/>
          <a:stretch>
            <a:fillRect/>
          </a:stretch>
        </p:blipFill>
        <p:spPr>
          <a:xfrm>
            <a:off x="6304828" y="4603112"/>
            <a:ext cx="650821" cy="634344"/>
          </a:xfrm>
          <a:prstGeom prst="rect">
            <a:avLst/>
          </a:prstGeom>
        </p:spPr>
      </p:pic>
    </p:spTree>
    <p:extLst>
      <p:ext uri="{BB962C8B-B14F-4D97-AF65-F5344CB8AC3E}">
        <p14:creationId xmlns:p14="http://schemas.microsoft.com/office/powerpoint/2010/main" val="2070974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120631" y="403225"/>
            <a:ext cx="8356058" cy="473075"/>
          </a:xfrm>
        </p:spPr>
        <p:txBody>
          <a:bodyPr/>
          <a:lstStyle/>
          <a:p>
            <a:r>
              <a:rPr lang="en-US" sz="3200" dirty="0">
                <a:solidFill>
                  <a:schemeClr val="accent1"/>
                </a:solidFill>
                <a:latin typeface="Calibri" panose="020F0502020204030204" pitchFamily="34" charset="0"/>
                <a:cs typeface="Calibri" panose="020F0502020204030204" pitchFamily="34" charset="0"/>
              </a:rPr>
              <a:t>Power and Control Cables</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3" name="Date Placeholder 2">
            <a:extLst>
              <a:ext uri="{FF2B5EF4-FFF2-40B4-BE49-F238E27FC236}">
                <a16:creationId xmlns:a16="http://schemas.microsoft.com/office/drawing/2014/main" id="{89D6DBFE-600E-4F82-83FF-F4A503A2B69E}"/>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80679A2F-7E1D-4D24-B90E-0D747E933C4F}"/>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7</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3455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032000" y="246591"/>
            <a:ext cx="8356058" cy="473075"/>
          </a:xfrm>
        </p:spPr>
        <p:txBody>
          <a:bodyPr/>
          <a:lstStyle/>
          <a:p>
            <a:r>
              <a:rPr lang="en-GB" b="0" i="0" dirty="0">
                <a:solidFill>
                  <a:schemeClr val="accent1">
                    <a:lumMod val="75000"/>
                  </a:schemeClr>
                </a:solidFill>
                <a:effectLst/>
                <a:latin typeface="Roboto" panose="02000000000000000000" pitchFamily="2" charset="0"/>
              </a:rPr>
              <a:t>Requirements for the supply of power cables</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3" name="Date Placeholder 2">
            <a:extLst>
              <a:ext uri="{FF2B5EF4-FFF2-40B4-BE49-F238E27FC236}">
                <a16:creationId xmlns:a16="http://schemas.microsoft.com/office/drawing/2014/main" id="{89D6DBFE-600E-4F82-83FF-F4A503A2B69E}"/>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80679A2F-7E1D-4D24-B90E-0D747E933C4F}"/>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8</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0489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120631" y="403225"/>
            <a:ext cx="8356058" cy="473075"/>
          </a:xfrm>
        </p:spPr>
        <p:txBody>
          <a:bodyPr/>
          <a:lstStyle/>
          <a:p>
            <a:r>
              <a:rPr lang="en-US" sz="3200" dirty="0">
                <a:solidFill>
                  <a:schemeClr val="accent1"/>
                </a:solidFill>
                <a:latin typeface="Calibri" panose="020F0502020204030204" pitchFamily="34" charset="0"/>
                <a:cs typeface="Calibri" panose="020F0502020204030204" pitchFamily="34" charset="0"/>
              </a:rPr>
              <a:t>Cable tray / Cable ladders</a:t>
            </a:r>
            <a:br>
              <a:rPr lang="ru-RU" sz="3200" dirty="0">
                <a:solidFill>
                  <a:schemeClr val="accent1"/>
                </a:solidFill>
                <a:latin typeface="Calibri" panose="020F0502020204030204" pitchFamily="34" charset="0"/>
                <a:cs typeface="Calibri" panose="020F0502020204030204" pitchFamily="34" charset="0"/>
              </a:rPr>
            </a:br>
            <a:endParaRPr lang="en-GB" dirty="0"/>
          </a:p>
        </p:txBody>
      </p:sp>
      <p:sp>
        <p:nvSpPr>
          <p:cNvPr id="3" name="Date Placeholder 2">
            <a:extLst>
              <a:ext uri="{FF2B5EF4-FFF2-40B4-BE49-F238E27FC236}">
                <a16:creationId xmlns:a16="http://schemas.microsoft.com/office/drawing/2014/main" id="{89D6DBFE-600E-4F82-83FF-F4A503A2B69E}"/>
              </a:ext>
            </a:extLst>
          </p:cNvPr>
          <p:cNvSpPr>
            <a:spLocks noGrp="1"/>
          </p:cNvSpPr>
          <p:nvPr>
            <p:ph type="dt" sz="half" idx="10"/>
          </p:nvPr>
        </p:nvSpPr>
        <p:spPr/>
        <p:txBody>
          <a:bodyPr/>
          <a:lstStyle/>
          <a:p>
            <a:fld id="{D00A0AF6-E3A1-46D2-A4E3-F374DCDE6AA2}" type="datetime1">
              <a:rPr lang="en-GB" smtClean="0"/>
              <a:t>20/11/2024</a:t>
            </a:fld>
            <a:endParaRPr lang="en-GB" dirty="0"/>
          </a:p>
        </p:txBody>
      </p:sp>
      <p:sp>
        <p:nvSpPr>
          <p:cNvPr id="4" name="Footer Placeholder 3">
            <a:extLst>
              <a:ext uri="{FF2B5EF4-FFF2-40B4-BE49-F238E27FC236}">
                <a16:creationId xmlns:a16="http://schemas.microsoft.com/office/drawing/2014/main" id="{80679A2F-7E1D-4D24-B90E-0D747E933C4F}"/>
              </a:ext>
            </a:extLst>
          </p:cNvPr>
          <p:cNvSpPr>
            <a:spLocks noGrp="1"/>
          </p:cNvSpPr>
          <p:nvPr>
            <p:ph type="ftr" sz="quarter" idx="11"/>
          </p:nvPr>
        </p:nvSpPr>
        <p:spPr/>
        <p:txBody>
          <a:bodyPr/>
          <a:lstStyle/>
          <a:p>
            <a:r>
              <a:rPr lang="en-US"/>
              <a:t>CONFIDENTIAL                                                                                                             KARACHAGANAK PETROLEUM OPERATING B.V.</a:t>
            </a:r>
            <a:endParaRPr lang="en-GB"/>
          </a:p>
          <a:p>
            <a:r>
              <a:rPr lang="en-US"/>
              <a:t> </a:t>
            </a:r>
            <a:endParaRPr lang="en-GB" dirty="0"/>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9</a:t>
            </a:fld>
            <a:endParaRPr lang="en-GB" dirty="0"/>
          </a:p>
        </p:txBody>
      </p:sp>
      <p:graphicFrame>
        <p:nvGraphicFramePr>
          <p:cNvPr id="8" name="Diagram 7">
            <a:extLst>
              <a:ext uri="{FF2B5EF4-FFF2-40B4-BE49-F238E27FC236}">
                <a16:creationId xmlns:a16="http://schemas.microsoft.com/office/drawing/2014/main" id="{09A986F1-9603-4A4D-BD0B-D148B17D8A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7713784"/>
      </p:ext>
    </p:extLst>
  </p:cSld>
  <p:clrMapOvr>
    <a:masterClrMapping/>
  </p:clrMapOvr>
</p:sld>
</file>

<file path=ppt/theme/theme1.xml><?xml version="1.0" encoding="utf-8"?>
<a:theme xmlns:a="http://schemas.openxmlformats.org/drawingml/2006/main" name="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tents Slide Master">
  <a:themeElements>
    <a:clrScheme name="Custom 9">
      <a:dk1>
        <a:srgbClr val="000000"/>
      </a:dk1>
      <a:lt1>
        <a:srgbClr val="FFFFFF"/>
      </a:lt1>
      <a:dk2>
        <a:srgbClr val="00ABC5"/>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5.xml><?xml version="1.0" encoding="utf-8"?>
<a:theme xmlns:a="http://schemas.openxmlformats.org/drawingml/2006/main" name="2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6.xml><?xml version="1.0" encoding="utf-8"?>
<a:theme xmlns:a="http://schemas.openxmlformats.org/drawingml/2006/main" name="3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IMBC Light (Widescreen)">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19009</TotalTime>
  <Words>3091</Words>
  <Application>Microsoft Office PowerPoint</Application>
  <PresentationFormat>Widescreen</PresentationFormat>
  <Paragraphs>526</Paragraphs>
  <Slides>37</Slides>
  <Notes>4</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37</vt:i4>
      </vt:variant>
    </vt:vector>
  </HeadingPairs>
  <TitlesOfParts>
    <vt:vector size="55" baseType="lpstr">
      <vt:lpstr>Arial</vt:lpstr>
      <vt:lpstr>Arial Narrow</vt:lpstr>
      <vt:lpstr>Bahnschrift Light</vt:lpstr>
      <vt:lpstr>Calibri</vt:lpstr>
      <vt:lpstr>Calibri Light</vt:lpstr>
      <vt:lpstr>Roboto</vt:lpstr>
      <vt:lpstr>Wingdings</vt:lpstr>
      <vt:lpstr>Custom Design</vt:lpstr>
      <vt:lpstr>1_Contents Slide Master</vt:lpstr>
      <vt:lpstr>1_Custom Design</vt:lpstr>
      <vt:lpstr>4_Custom Design</vt:lpstr>
      <vt:lpstr>2_Custom Design</vt:lpstr>
      <vt:lpstr>3_Custom Design</vt:lpstr>
      <vt:lpstr>1_IMBC Light (Widescreen)</vt:lpstr>
      <vt:lpstr>5_Custom Design</vt:lpstr>
      <vt:lpstr>6_Custom Design</vt:lpstr>
      <vt:lpstr>7_Custom Design</vt:lpstr>
      <vt:lpstr>Office Theme</vt:lpstr>
      <vt:lpstr>PowerPoint Presentation</vt:lpstr>
      <vt:lpstr>PowerPoint Presentation</vt:lpstr>
      <vt:lpstr>PowerPoint Presentation</vt:lpstr>
      <vt:lpstr>PowerPoint Presentation</vt:lpstr>
      <vt:lpstr>Electrical Commodities Localization Prospects</vt:lpstr>
      <vt:lpstr>PowerPoint Presentation</vt:lpstr>
      <vt:lpstr>Power and Control Cables </vt:lpstr>
      <vt:lpstr>Requirements for the supply of power cables </vt:lpstr>
      <vt:lpstr>Cable tray / Cable ladders </vt:lpstr>
      <vt:lpstr>Cable glands</vt:lpstr>
      <vt:lpstr>Junction Boxes </vt:lpstr>
      <vt:lpstr>Self-regulating heating cables </vt:lpstr>
      <vt:lpstr>Outdoor distribution boards </vt:lpstr>
      <vt:lpstr>Package Transformer Substations </vt:lpstr>
      <vt:lpstr>Lighting </vt:lpstr>
      <vt:lpstr>PowerPoint Presentation</vt:lpstr>
      <vt:lpstr>PowerPoint Presentation</vt:lpstr>
      <vt:lpstr>PowerPoint Presentation</vt:lpstr>
      <vt:lpstr>SCOPE OF ACTIVITIES </vt:lpstr>
      <vt:lpstr>Commodities of interest</vt:lpstr>
      <vt:lpstr>PROGRESS UNDER COMMODITY GROUPS</vt:lpstr>
      <vt:lpstr>Electrical equipment and materials</vt:lpstr>
      <vt:lpstr>PowerPoint Presentation</vt:lpstr>
      <vt:lpstr>KPO Supplier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Turegaliyev, Meirlan</dc:creator>
  <cp:lastModifiedBy>Kazhushev, Damir</cp:lastModifiedBy>
  <cp:revision>534</cp:revision>
  <dcterms:created xsi:type="dcterms:W3CDTF">2021-10-08T03:58:20Z</dcterms:created>
  <dcterms:modified xsi:type="dcterms:W3CDTF">2024-11-20T10:59:47Z</dcterms:modified>
</cp:coreProperties>
</file>