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ebp" ContentType="image/webp"/>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42" r:id="rId1"/>
    <p:sldMasterId id="2147483853" r:id="rId2"/>
  </p:sldMasterIdLst>
  <p:notesMasterIdLst>
    <p:notesMasterId r:id="rId70"/>
  </p:notesMasterIdLst>
  <p:handoutMasterIdLst>
    <p:handoutMasterId r:id="rId71"/>
  </p:handoutMasterIdLst>
  <p:sldIdLst>
    <p:sldId id="465" r:id="rId3"/>
    <p:sldId id="2147471475" r:id="rId4"/>
    <p:sldId id="2147471476" r:id="rId5"/>
    <p:sldId id="2147472442" r:id="rId6"/>
    <p:sldId id="2147471477" r:id="rId7"/>
    <p:sldId id="2147472443" r:id="rId8"/>
    <p:sldId id="2147472444" r:id="rId9"/>
    <p:sldId id="2147472419" r:id="rId10"/>
    <p:sldId id="2147472445" r:id="rId11"/>
    <p:sldId id="2147471420" r:id="rId12"/>
    <p:sldId id="2147472446" r:id="rId13"/>
    <p:sldId id="2147472447" r:id="rId14"/>
    <p:sldId id="2147472448" r:id="rId15"/>
    <p:sldId id="2147472449" r:id="rId16"/>
    <p:sldId id="2147472450" r:id="rId17"/>
    <p:sldId id="2147472451" r:id="rId18"/>
    <p:sldId id="2147472452" r:id="rId19"/>
    <p:sldId id="2147472435" r:id="rId20"/>
    <p:sldId id="2147472453" r:id="rId21"/>
    <p:sldId id="2147472454" r:id="rId22"/>
    <p:sldId id="2147472455" r:id="rId23"/>
    <p:sldId id="2147472456" r:id="rId24"/>
    <p:sldId id="2147472478" r:id="rId25"/>
    <p:sldId id="2147472428" r:id="rId26"/>
    <p:sldId id="2147472457" r:id="rId27"/>
    <p:sldId id="2147472458" r:id="rId28"/>
    <p:sldId id="2147472459" r:id="rId29"/>
    <p:sldId id="2147472460" r:id="rId30"/>
    <p:sldId id="2147472461" r:id="rId31"/>
    <p:sldId id="2147472462" r:id="rId32"/>
    <p:sldId id="2147472463" r:id="rId33"/>
    <p:sldId id="2147472464" r:id="rId34"/>
    <p:sldId id="2147472431" r:id="rId35"/>
    <p:sldId id="2147472433" r:id="rId36"/>
    <p:sldId id="466" r:id="rId37"/>
    <p:sldId id="2147471422" r:id="rId38"/>
    <p:sldId id="2147472465" r:id="rId39"/>
    <p:sldId id="2147472466" r:id="rId40"/>
    <p:sldId id="2147472467" r:id="rId41"/>
    <p:sldId id="2147472468" r:id="rId42"/>
    <p:sldId id="2147472469" r:id="rId43"/>
    <p:sldId id="2147472470" r:id="rId44"/>
    <p:sldId id="2147472471" r:id="rId45"/>
    <p:sldId id="2147472472" r:id="rId46"/>
    <p:sldId id="2147472473" r:id="rId47"/>
    <p:sldId id="2147472474" r:id="rId48"/>
    <p:sldId id="2147472475" r:id="rId49"/>
    <p:sldId id="2147471545" r:id="rId50"/>
    <p:sldId id="2147471549" r:id="rId51"/>
    <p:sldId id="2147471550" r:id="rId52"/>
    <p:sldId id="2147471537" r:id="rId53"/>
    <p:sldId id="2147471551" r:id="rId54"/>
    <p:sldId id="2147471552" r:id="rId55"/>
    <p:sldId id="489" r:id="rId56"/>
    <p:sldId id="2147472476" r:id="rId57"/>
    <p:sldId id="493" r:id="rId58"/>
    <p:sldId id="492" r:id="rId59"/>
    <p:sldId id="494" r:id="rId60"/>
    <p:sldId id="518" r:id="rId61"/>
    <p:sldId id="2147472477" r:id="rId62"/>
    <p:sldId id="496" r:id="rId63"/>
    <p:sldId id="497" r:id="rId64"/>
    <p:sldId id="2147472415" r:id="rId65"/>
    <p:sldId id="2147472418" r:id="rId66"/>
    <p:sldId id="2147472420" r:id="rId67"/>
    <p:sldId id="2147472441" r:id="rId68"/>
    <p:sldId id="2147472440"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BC5"/>
    <a:srgbClr val="33CCCC"/>
    <a:srgbClr val="009999"/>
    <a:srgbClr val="0099FF"/>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showGuides="1">
      <p:cViewPr varScale="1">
        <p:scale>
          <a:sx n="58" d="100"/>
          <a:sy n="58" d="100"/>
        </p:scale>
        <p:origin x="90" y="165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6" d="100"/>
          <a:sy n="96" d="100"/>
        </p:scale>
        <p:origin x="355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731F97-987A-4EEB-A21F-34ADFE3C25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A8CD219A-C3CA-4410-824A-2BDD41BB83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E20DF-537D-486F-A173-D6F5744CAAD6}" type="datetimeFigureOut">
              <a:rPr lang="en-GB" smtClean="0"/>
              <a:t>27/08/2024</a:t>
            </a:fld>
            <a:endParaRPr lang="en-GB" dirty="0"/>
          </a:p>
        </p:txBody>
      </p:sp>
      <p:sp>
        <p:nvSpPr>
          <p:cNvPr id="4" name="Footer Placeholder 3">
            <a:extLst>
              <a:ext uri="{FF2B5EF4-FFF2-40B4-BE49-F238E27FC236}">
                <a16:creationId xmlns:a16="http://schemas.microsoft.com/office/drawing/2014/main" id="{184A3A77-1CAA-45A0-B5B2-6DD3F3DBE4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34D8B76E-95AD-4CC0-97C9-A803E60870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A55072-1D05-453C-BF46-7D4D5762D6E3}" type="slidenum">
              <a:rPr lang="en-GB" smtClean="0"/>
              <a:t>‹#›</a:t>
            </a:fld>
            <a:endParaRPr lang="en-GB" dirty="0"/>
          </a:p>
        </p:txBody>
      </p:sp>
    </p:spTree>
    <p:extLst>
      <p:ext uri="{BB962C8B-B14F-4D97-AF65-F5344CB8AC3E}">
        <p14:creationId xmlns:p14="http://schemas.microsoft.com/office/powerpoint/2010/main" val="425403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2D4EF-8F54-4C68-8570-FE6A1D040855}" type="datetimeFigureOut">
              <a:rPr lang="en-GB" smtClean="0"/>
              <a:t>27/08/2024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D59BF3-2F72-43A1-925A-478193AF6128}" type="slidenum">
              <a:rPr lang="en-GB" smtClean="0"/>
              <a:t>‹#›</a:t>
            </a:fld>
            <a:endParaRPr lang="en-GB" dirty="0"/>
          </a:p>
        </p:txBody>
      </p:sp>
    </p:spTree>
    <p:extLst>
      <p:ext uri="{BB962C8B-B14F-4D97-AF65-F5344CB8AC3E}">
        <p14:creationId xmlns:p14="http://schemas.microsoft.com/office/powerpoint/2010/main" val="1412632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D2BCA589-2487-4E6B-A42F-6C51E837792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557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9DFF9-3A8E-4B96-A53E-4CAD6CF9B9A8}" type="slidenum">
              <a:rPr lang="ru-RU" smtClean="0"/>
              <a:t>48</a:t>
            </a:fld>
            <a:endParaRPr lang="ru-RU"/>
          </a:p>
        </p:txBody>
      </p:sp>
    </p:spTree>
    <p:extLst>
      <p:ext uri="{BB962C8B-B14F-4D97-AF65-F5344CB8AC3E}">
        <p14:creationId xmlns:p14="http://schemas.microsoft.com/office/powerpoint/2010/main" val="3389472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9DFF9-3A8E-4B96-A53E-4CAD6CF9B9A8}" type="slidenum">
              <a:rPr lang="ru-RU" smtClean="0"/>
              <a:t>49</a:t>
            </a:fld>
            <a:endParaRPr lang="ru-RU"/>
          </a:p>
        </p:txBody>
      </p:sp>
    </p:spTree>
    <p:extLst>
      <p:ext uri="{BB962C8B-B14F-4D97-AF65-F5344CB8AC3E}">
        <p14:creationId xmlns:p14="http://schemas.microsoft.com/office/powerpoint/2010/main" val="2149268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102CDB-FD81-4398-B8DC-49EAE3547636}" type="slidenum">
              <a:rPr lang="en-GB" smtClean="0"/>
              <a:t>65</a:t>
            </a:fld>
            <a:endParaRPr lang="en-GB"/>
          </a:p>
        </p:txBody>
      </p:sp>
    </p:spTree>
    <p:extLst>
      <p:ext uri="{BB962C8B-B14F-4D97-AF65-F5344CB8AC3E}">
        <p14:creationId xmlns:p14="http://schemas.microsoft.com/office/powerpoint/2010/main" val="753652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27/08/2024</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2021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1740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C981FE-A801-4FF1-8F20-E5072BE11772}"/>
              </a:ext>
            </a:extLst>
          </p:cNvPr>
          <p:cNvSpPr>
            <a:spLocks noGrp="1"/>
          </p:cNvSpPr>
          <p:nvPr>
            <p:ph type="title"/>
          </p:nvPr>
        </p:nvSpPr>
        <p:spPr>
          <a:xfrm>
            <a:off x="0" y="0"/>
            <a:ext cx="12192000" cy="832023"/>
          </a:xfrm>
          <a:prstGeom prst="rect">
            <a:avLst/>
          </a:prstGeom>
        </p:spPr>
        <p:txBody>
          <a:bodyPr/>
          <a:lstStyle>
            <a:lvl1pPr>
              <a:defRPr sz="3200" b="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
        <p:nvSpPr>
          <p:cNvPr id="8" name="Slide Number Placeholder 1">
            <a:extLst>
              <a:ext uri="{FF2B5EF4-FFF2-40B4-BE49-F238E27FC236}">
                <a16:creationId xmlns:a16="http://schemas.microsoft.com/office/drawing/2014/main" id="{F8CEE3DB-810A-49DE-ACD1-191C20D09982}"/>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7" name="Segnaposto piè di pagina 2">
            <a:extLst>
              <a:ext uri="{FF2B5EF4-FFF2-40B4-BE49-F238E27FC236}">
                <a16:creationId xmlns:a16="http://schemas.microsoft.com/office/drawing/2014/main" id="{D10514F8-844A-4E46-B992-14F53EF08F19}"/>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DD/MM/YY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1624085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27/08/2024</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5078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27/08/2024</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623795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811235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27/08/2024</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308378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27/08/2024</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2557022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034883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652878552"/>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 5 level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a:xfrm>
            <a:off x="24573" y="6359288"/>
            <a:ext cx="616226" cy="332474"/>
          </a:xfrm>
          <a:prstGeom prst="rect">
            <a:avLst/>
          </a:prstGeom>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4" name="Footer Placeholder 3"/>
          <p:cNvSpPr>
            <a:spLocks noGrp="1"/>
          </p:cNvSpPr>
          <p:nvPr>
            <p:ph type="ftr" sz="quarter" idx="11"/>
          </p:nvPr>
        </p:nvSpPr>
        <p:spPr>
          <a:xfrm>
            <a:off x="7210" y="6430600"/>
            <a:ext cx="12015457" cy="332474"/>
          </a:xfrm>
          <a:prstGeom prst="rect">
            <a:avLst/>
          </a:prstGeom>
        </p:spPr>
        <p:txBody>
          <a:bodyPr/>
          <a:lstStyle/>
          <a:p>
            <a:r>
              <a:rPr lang="it-IT" dirty="0"/>
              <a:t>Event@DD MMM YYYY                                                                                                                                                                                      CONFIDENTIAL                                                                                                                                                                     © 2020 Karachaganak Petroleum Operating b.v</a:t>
            </a:r>
          </a:p>
        </p:txBody>
      </p:sp>
      <p:sp>
        <p:nvSpPr>
          <p:cNvPr id="5" name="Segnaposto contenuto 2"/>
          <p:cNvSpPr>
            <a:spLocks noGrp="1"/>
          </p:cNvSpPr>
          <p:nvPr>
            <p:ph sz="quarter" idx="10" hasCustomPrompt="1"/>
          </p:nvPr>
        </p:nvSpPr>
        <p:spPr>
          <a:xfrm>
            <a:off x="641246" y="1602000"/>
            <a:ext cx="10824534" cy="4323600"/>
          </a:xfrm>
        </p:spPr>
        <p:txBody>
          <a:bodyPr/>
          <a:lstStyle>
            <a:lvl1pPr marL="342891" indent="-342891">
              <a:buFont typeface="Wingdings" panose="05000000000000000000" pitchFamily="2" charset="2"/>
              <a:buChar char="§"/>
              <a:defRPr/>
            </a:lvl1pPr>
            <a:lvl2pPr>
              <a:buClr>
                <a:srgbClr val="01B1C9"/>
              </a:buClr>
              <a:defRPr/>
            </a:lvl2pPr>
          </a:lstStyle>
          <a:p>
            <a:pPr lvl="0"/>
            <a:r>
              <a:rPr lang="it-IT" dirty="0"/>
              <a:t>Modifica gli stili del testo dello schema</a:t>
            </a:r>
          </a:p>
          <a:p>
            <a:pPr lvl="1"/>
            <a:r>
              <a:rPr lang="it-IT" dirty="0"/>
              <a:t>Second level</a:t>
            </a:r>
          </a:p>
          <a:p>
            <a:pPr lvl="2"/>
            <a:r>
              <a:rPr lang="it-IT" dirty="0"/>
              <a:t>Third level</a:t>
            </a:r>
          </a:p>
          <a:p>
            <a:pPr lvl="3"/>
            <a:r>
              <a:rPr lang="it-IT" dirty="0"/>
              <a:t>Fourth level</a:t>
            </a:r>
          </a:p>
          <a:p>
            <a:pPr lvl="4"/>
            <a:r>
              <a:rPr lang="it-IT" dirty="0"/>
              <a:t>Fifth level</a:t>
            </a:r>
          </a:p>
        </p:txBody>
      </p:sp>
    </p:spTree>
    <p:extLst>
      <p:ext uri="{BB962C8B-B14F-4D97-AF65-F5344CB8AC3E}">
        <p14:creationId xmlns:p14="http://schemas.microsoft.com/office/powerpoint/2010/main" val="2709129144"/>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brak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E27E7-CC38-4027-931D-60332C9F01EE}"/>
              </a:ext>
            </a:extLst>
          </p:cNvPr>
          <p:cNvSpPr/>
          <p:nvPr userDrawn="1"/>
        </p:nvSpPr>
        <p:spPr>
          <a:xfrm>
            <a:off x="0" y="2266689"/>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DC44B6A-AE27-49EB-88BC-311AE80A2A3D}"/>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8">
            <a:extLst>
              <a:ext uri="{FF2B5EF4-FFF2-40B4-BE49-F238E27FC236}">
                <a16:creationId xmlns:a16="http://schemas.microsoft.com/office/drawing/2014/main" id="{1596A4FB-8760-48CD-BD01-1895C21C26C4}"/>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1" name="Rectangle 10">
            <a:extLst>
              <a:ext uri="{FF2B5EF4-FFF2-40B4-BE49-F238E27FC236}">
                <a16:creationId xmlns:a16="http://schemas.microsoft.com/office/drawing/2014/main" id="{64915E9B-C567-4570-9ED5-511D2ECB10D3}"/>
              </a:ext>
            </a:extLst>
          </p:cNvPr>
          <p:cNvSpPr/>
          <p:nvPr userDrawn="1"/>
        </p:nvSpPr>
        <p:spPr>
          <a:xfrm>
            <a:off x="6096000" y="5581389"/>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Rectangle 12">
            <a:extLst>
              <a:ext uri="{FF2B5EF4-FFF2-40B4-BE49-F238E27FC236}">
                <a16:creationId xmlns:a16="http://schemas.microsoft.com/office/drawing/2014/main" id="{50AD4F9E-6EC6-4CDA-B42A-833E27CB1001}"/>
              </a:ext>
            </a:extLst>
          </p:cNvPr>
          <p:cNvSpPr/>
          <p:nvPr userDrawn="1"/>
        </p:nvSpPr>
        <p:spPr>
          <a:xfrm>
            <a:off x="0" y="0"/>
            <a:ext cx="12192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858B94E-595B-4CDB-86C7-146594FB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0093" y="1352392"/>
            <a:ext cx="2098907" cy="1581570"/>
          </a:xfrm>
          <a:prstGeom prst="rect">
            <a:avLst/>
          </a:prstGeom>
        </p:spPr>
      </p:pic>
    </p:spTree>
    <p:extLst>
      <p:ext uri="{BB962C8B-B14F-4D97-AF65-F5344CB8AC3E}">
        <p14:creationId xmlns:p14="http://schemas.microsoft.com/office/powerpoint/2010/main" val="3661354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27/08/2024</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854060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C981FE-A801-4FF1-8F20-E5072BE11772}"/>
              </a:ext>
            </a:extLst>
          </p:cNvPr>
          <p:cNvSpPr>
            <a:spLocks noGrp="1"/>
          </p:cNvSpPr>
          <p:nvPr>
            <p:ph type="title"/>
          </p:nvPr>
        </p:nvSpPr>
        <p:spPr>
          <a:xfrm>
            <a:off x="0" y="0"/>
            <a:ext cx="12192000" cy="832023"/>
          </a:xfrm>
          <a:prstGeom prst="rect">
            <a:avLst/>
          </a:prstGeom>
        </p:spPr>
        <p:txBody>
          <a:bodyPr/>
          <a:lstStyle>
            <a:lvl1pPr>
              <a:defRPr sz="3200" b="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
        <p:nvSpPr>
          <p:cNvPr id="8" name="Slide Number Placeholder 1">
            <a:extLst>
              <a:ext uri="{FF2B5EF4-FFF2-40B4-BE49-F238E27FC236}">
                <a16:creationId xmlns:a16="http://schemas.microsoft.com/office/drawing/2014/main" id="{F8CEE3DB-810A-49DE-ACD1-191C20D09982}"/>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7" name="Segnaposto piè di pagina 2">
            <a:extLst>
              <a:ext uri="{FF2B5EF4-FFF2-40B4-BE49-F238E27FC236}">
                <a16:creationId xmlns:a16="http://schemas.microsoft.com/office/drawing/2014/main" id="{D10514F8-844A-4E46-B992-14F53EF08F19}"/>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15/09/2023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1874999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IMBC Light 1">
    <p:bg>
      <p:bgPr>
        <a:solidFill>
          <a:srgbClr val="F8F8F8"/>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3B248907-DE43-9F98-BDC1-0D229B81E2B5}"/>
              </a:ext>
            </a:extLst>
          </p:cNvPr>
          <p:cNvPicPr>
            <a:picLocks noChangeAspect="1"/>
          </p:cNvPicPr>
          <p:nvPr userDrawn="1"/>
        </p:nvPicPr>
        <p:blipFill rotWithShape="1">
          <a:blip r:embed="rId2">
            <a:alphaModFix amt="85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1692518" y="-1692522"/>
            <a:ext cx="6858000" cy="10243043"/>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7">
            <a:extLst>
              <a:ext uri="{FF2B5EF4-FFF2-40B4-BE49-F238E27FC236}">
                <a16:creationId xmlns:a16="http://schemas.microsoft.com/office/drawing/2014/main" id="{6135D9AF-D845-6023-51CC-7811D0ED1A1A}"/>
              </a:ext>
            </a:extLst>
          </p:cNvPr>
          <p:cNvPicPr>
            <a:picLocks noChangeAspect="1"/>
          </p:cNvPicPr>
          <p:nvPr userDrawn="1"/>
        </p:nvPicPr>
        <p:blipFill>
          <a:blip r:embed="rId3" cstate="print">
            <a:biLevel thresh="50000"/>
            <a:extLst>
              <a:ext uri="{28A0092B-C50C-407E-A947-70E740481C1C}">
                <a14:useLocalDpi xmlns:a14="http://schemas.microsoft.com/office/drawing/2010/main"/>
              </a:ext>
            </a:extLst>
          </a:blip>
          <a:srcRect/>
          <a:stretch>
            <a:fillRect/>
          </a:stretch>
        </p:blipFill>
        <p:spPr bwMode="auto">
          <a:xfrm>
            <a:off x="3554520" y="909271"/>
            <a:ext cx="3133995" cy="903914"/>
          </a:xfrm>
          <a:prstGeom prst="rect">
            <a:avLst/>
          </a:prstGeom>
          <a:noFill/>
          <a:ln>
            <a:noFill/>
          </a:ln>
          <a:effectLst/>
        </p:spPr>
      </p:pic>
    </p:spTree>
    <p:extLst>
      <p:ext uri="{BB962C8B-B14F-4D97-AF65-F5344CB8AC3E}">
        <p14:creationId xmlns:p14="http://schemas.microsoft.com/office/powerpoint/2010/main" val="2574031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IMBC Light 6">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13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9" name="Стрелка: пятиугольник 1">
            <a:extLst>
              <a:ext uri="{FF2B5EF4-FFF2-40B4-BE49-F238E27FC236}">
                <a16:creationId xmlns:a16="http://schemas.microsoft.com/office/drawing/2014/main" id="{51C1F9FD-7374-6957-35B9-F88F0187FC23}"/>
              </a:ext>
            </a:extLst>
          </p:cNvPr>
          <p:cNvSpPr/>
          <p:nvPr userDrawn="1"/>
        </p:nvSpPr>
        <p:spPr>
          <a:xfrm>
            <a:off x="0" y="0"/>
            <a:ext cx="12191999" cy="936000"/>
          </a:xfrm>
          <a:prstGeom prst="homePlate">
            <a:avLst>
              <a:gd name="adj" fmla="val 0"/>
            </a:avLst>
          </a:prstGeom>
          <a:gradFill flip="none" rotWithShape="1">
            <a:gsLst>
              <a:gs pos="0">
                <a:srgbClr val="066A95">
                  <a:lumMod val="100000"/>
                </a:srgbClr>
              </a:gs>
              <a:gs pos="100000">
                <a:srgbClr val="48C7EA"/>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8" name="Стрелка: пятиугольник 1">
            <a:extLst>
              <a:ext uri="{FF2B5EF4-FFF2-40B4-BE49-F238E27FC236}">
                <a16:creationId xmlns:a16="http://schemas.microsoft.com/office/drawing/2014/main" id="{C28B339E-B2A4-6C30-6B7E-FDFF1D2CA65F}"/>
              </a:ext>
            </a:extLst>
          </p:cNvPr>
          <p:cNvSpPr/>
          <p:nvPr userDrawn="1"/>
        </p:nvSpPr>
        <p:spPr>
          <a:xfrm>
            <a:off x="-4" y="935999"/>
            <a:ext cx="12192001" cy="592200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4748515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descr="A close-up of a circular design&#10;&#10;Description automatically generated">
            <a:extLst>
              <a:ext uri="{FF2B5EF4-FFF2-40B4-BE49-F238E27FC236}">
                <a16:creationId xmlns:a16="http://schemas.microsoft.com/office/drawing/2014/main" id="{79002059-B4E7-A440-1BE3-9DFCF56B5D53}"/>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2167" r="8694" b="18972"/>
          <a:stretch/>
        </p:blipFill>
        <p:spPr>
          <a:xfrm>
            <a:off x="0" y="0"/>
            <a:ext cx="12192000" cy="6858000"/>
          </a:xfrm>
          <a:prstGeom prst="rect">
            <a:avLst/>
          </a:prstGeom>
        </p:spPr>
      </p:pic>
      <p:sp>
        <p:nvSpPr>
          <p:cNvPr id="2" name="Стрелка: пятиугольник 1">
            <a:extLst>
              <a:ext uri="{FF2B5EF4-FFF2-40B4-BE49-F238E27FC236}">
                <a16:creationId xmlns:a16="http://schemas.microsoft.com/office/drawing/2014/main" id="{3FD134B2-0F2D-1ACB-074C-2E97B1C8E438}"/>
              </a:ext>
            </a:extLst>
          </p:cNvPr>
          <p:cNvSpPr/>
          <p:nvPr userDrawn="1"/>
        </p:nvSpPr>
        <p:spPr>
          <a:xfrm>
            <a:off x="-4" y="-55571"/>
            <a:ext cx="12192001" cy="691357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Tree>
    <p:extLst>
      <p:ext uri="{BB962C8B-B14F-4D97-AF65-F5344CB8AC3E}">
        <p14:creationId xmlns:p14="http://schemas.microsoft.com/office/powerpoint/2010/main" val="3373524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704269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27/08/2024</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372896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27/08/2024</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3887981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295824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r>
              <a:rPr lang="en-US">
                <a:solidFill>
                  <a:schemeClr val="accent3"/>
                </a:solidFill>
              </a:rPr>
              <a:t>Click to edit Master title style</a:t>
            </a:r>
            <a:endParaRPr lang="en-GB" dirty="0">
              <a:solidFill>
                <a:schemeClr val="accent3"/>
              </a:solidFill>
            </a:endParaRPr>
          </a:p>
        </p:txBody>
      </p:sp>
    </p:spTree>
    <p:extLst>
      <p:ext uri="{BB962C8B-B14F-4D97-AF65-F5344CB8AC3E}">
        <p14:creationId xmlns:p14="http://schemas.microsoft.com/office/powerpoint/2010/main" val="4280759410"/>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agenda bullet list">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D035CA7A-2C80-4B66-A321-94AC2CCCAB67}"/>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6" name="Segnaposto piè di pagina 2">
            <a:extLst>
              <a:ext uri="{FF2B5EF4-FFF2-40B4-BE49-F238E27FC236}">
                <a16:creationId xmlns:a16="http://schemas.microsoft.com/office/drawing/2014/main" id="{ED46E444-0A06-4AEE-A1E8-654360E9B08F}"/>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15/09/2023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2710463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15/09/2023</a:t>
            </a:r>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ru-RU" dirty="0"/>
              <a:t>15/09/2023                                                                                                                                                                                    КОНФИДЕНЦИАЛЬНО                                                                                                                         КАРАЧАГАНАК ПЕТРОЛИУМ ОПЕРЕЙТИНГ Б.В.</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6" name="Picture 5"/>
          <p:cNvPicPr/>
          <p:nvPr userDrawn="1"/>
        </p:nvPicPr>
        <p:blipFill rotWithShape="1">
          <a:blip r:embed="rId2"/>
          <a:srcRect l="476" t="4361" r="29449" b="23037"/>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294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3.png"/><Relationship Id="rId2" Type="http://schemas.openxmlformats.org/officeDocument/2006/relationships/slideLayout" Target="../slideLayouts/slideLayout12.xml"/><Relationship Id="rId16"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1.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27/08/2024</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4" cstate="screen">
            <a:extLst>
              <a:ext uri="{28A0092B-C50C-407E-A947-70E740481C1C}">
                <a14:useLocalDpi xmlns:a14="http://schemas.microsoft.com/office/drawing/2010/main"/>
              </a:ext>
            </a:extLst>
          </a:blip>
          <a:srcRect/>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1539549611"/>
      </p:ext>
    </p:extLst>
  </p:cSld>
  <p:clrMap bg1="lt1" tx1="dk1" bg2="lt2" tx2="dk2" accent1="accent1" accent2="accent2" accent3="accent3" accent4="accent4" accent5="accent5" accent6="accent6" hlink="hlink" folHlink="folHlink"/>
  <p:sldLayoutIdLst>
    <p:sldLayoutId id="2147483843" r:id="rId1"/>
    <p:sldLayoutId id="2147483847" r:id="rId2"/>
    <p:sldLayoutId id="2147483846" r:id="rId3"/>
    <p:sldLayoutId id="2147483849" r:id="rId4"/>
    <p:sldLayoutId id="2147483850" r:id="rId5"/>
    <p:sldLayoutId id="2147483848" r:id="rId6"/>
    <p:sldLayoutId id="2147483851" r:id="rId7"/>
    <p:sldLayoutId id="2147483852" r:id="rId8"/>
    <p:sldLayoutId id="2147483862" r:id="rId9"/>
    <p:sldLayoutId id="2147483863" r:id="rId1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27/08/2024</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7" cstate="screen">
            <a:extLst>
              <a:ext uri="{28A0092B-C50C-407E-A947-70E740481C1C}">
                <a14:useLocalDpi xmlns:a14="http://schemas.microsoft.com/office/drawing/2010/main"/>
              </a:ext>
            </a:extLst>
          </a:blip>
          <a:srcRect/>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3403397841"/>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4" r:id="rId9"/>
    <p:sldLayoutId id="2147483868" r:id="rId10"/>
    <p:sldLayoutId id="2147483869" r:id="rId11"/>
    <p:sldLayoutId id="2147483870" r:id="rId12"/>
    <p:sldLayoutId id="2147483871"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g"/><Relationship Id="rId4" Type="http://schemas.openxmlformats.org/officeDocument/2006/relationships/image" Target="../media/image24.jp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7.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8.xml"/><Relationship Id="rId5" Type="http://schemas.openxmlformats.org/officeDocument/2006/relationships/hyperlink" Target="https://gidro.tech-group.pro/gost_15150" TargetMode="External"/><Relationship Id="rId4" Type="http://schemas.openxmlformats.org/officeDocument/2006/relationships/hyperlink" Target="https://gidro.tech-group.pro/protivopozharnoe_oborudovanie/rukav"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79.webp"/><Relationship Id="rId7" Type="http://schemas.openxmlformats.org/officeDocument/2006/relationships/image" Target="../media/image83.webp"/><Relationship Id="rId2" Type="http://schemas.openxmlformats.org/officeDocument/2006/relationships/image" Target="../media/image78.jpg"/><Relationship Id="rId1" Type="http://schemas.openxmlformats.org/officeDocument/2006/relationships/slideLayout" Target="../slideLayouts/slideLayout17.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image" Target="../media/image89.png"/><Relationship Id="rId13" Type="http://schemas.microsoft.com/office/2007/relationships/hdphoto" Target="../media/hdphoto2.wdp"/><Relationship Id="rId18" Type="http://schemas.openxmlformats.org/officeDocument/2006/relationships/image" Target="../media/image96.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2.png"/><Relationship Id="rId17" Type="http://schemas.openxmlformats.org/officeDocument/2006/relationships/image" Target="../media/image95.png"/><Relationship Id="rId2" Type="http://schemas.openxmlformats.org/officeDocument/2006/relationships/notesSlide" Target="../notesSlides/notesSlide3.xml"/><Relationship Id="rId16" Type="http://schemas.openxmlformats.org/officeDocument/2006/relationships/image" Target="../media/image94.png"/><Relationship Id="rId20" Type="http://schemas.openxmlformats.org/officeDocument/2006/relationships/image" Target="../media/image97.png"/><Relationship Id="rId1" Type="http://schemas.openxmlformats.org/officeDocument/2006/relationships/slideLayout" Target="../slideLayouts/slideLayout22.xml"/><Relationship Id="rId6" Type="http://schemas.openxmlformats.org/officeDocument/2006/relationships/image" Target="../media/image87.png"/><Relationship Id="rId11" Type="http://schemas.microsoft.com/office/2007/relationships/hdphoto" Target="../media/hdphoto1.wdp"/><Relationship Id="rId5" Type="http://schemas.openxmlformats.org/officeDocument/2006/relationships/image" Target="../media/image86.png"/><Relationship Id="rId15" Type="http://schemas.microsoft.com/office/2007/relationships/hdphoto" Target="../media/hdphoto3.wdp"/><Relationship Id="rId10" Type="http://schemas.openxmlformats.org/officeDocument/2006/relationships/image" Target="../media/image91.png"/><Relationship Id="rId19" Type="http://schemas.microsoft.com/office/2007/relationships/hdphoto" Target="../media/hdphoto4.wdp"/><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4.png"/><Relationship Id="rId18" Type="http://schemas.openxmlformats.org/officeDocument/2006/relationships/image" Target="../media/image108.png"/><Relationship Id="rId26" Type="http://schemas.openxmlformats.org/officeDocument/2006/relationships/image" Target="../media/image112.png"/><Relationship Id="rId3" Type="http://schemas.microsoft.com/office/2007/relationships/hdphoto" Target="../media/hdphoto5.wdp"/><Relationship Id="rId21" Type="http://schemas.microsoft.com/office/2007/relationships/hdphoto" Target="../media/hdphoto12.wdp"/><Relationship Id="rId7" Type="http://schemas.microsoft.com/office/2007/relationships/hdphoto" Target="../media/hdphoto7.wdp"/><Relationship Id="rId12" Type="http://schemas.microsoft.com/office/2007/relationships/hdphoto" Target="../media/hdphoto9.wdp"/><Relationship Id="rId17" Type="http://schemas.microsoft.com/office/2007/relationships/hdphoto" Target="../media/hdphoto10.wdp"/><Relationship Id="rId25" Type="http://schemas.microsoft.com/office/2007/relationships/hdphoto" Target="../media/hdphoto14.wdp"/><Relationship Id="rId33" Type="http://schemas.openxmlformats.org/officeDocument/2006/relationships/image" Target="../media/image117.png"/><Relationship Id="rId2" Type="http://schemas.openxmlformats.org/officeDocument/2006/relationships/image" Target="../media/image98.png"/><Relationship Id="rId16" Type="http://schemas.openxmlformats.org/officeDocument/2006/relationships/image" Target="../media/image107.png"/><Relationship Id="rId20" Type="http://schemas.openxmlformats.org/officeDocument/2006/relationships/image" Target="../media/image109.png"/><Relationship Id="rId29" Type="http://schemas.microsoft.com/office/2007/relationships/hdphoto" Target="../media/hdphoto16.wdp"/><Relationship Id="rId1" Type="http://schemas.openxmlformats.org/officeDocument/2006/relationships/slideLayout" Target="../slideLayouts/slideLayout22.xml"/><Relationship Id="rId6" Type="http://schemas.openxmlformats.org/officeDocument/2006/relationships/image" Target="../media/image100.png"/><Relationship Id="rId11" Type="http://schemas.openxmlformats.org/officeDocument/2006/relationships/image" Target="../media/image103.png"/><Relationship Id="rId24" Type="http://schemas.openxmlformats.org/officeDocument/2006/relationships/image" Target="../media/image111.png"/><Relationship Id="rId32" Type="http://schemas.openxmlformats.org/officeDocument/2006/relationships/image" Target="../media/image116.png"/><Relationship Id="rId5" Type="http://schemas.microsoft.com/office/2007/relationships/hdphoto" Target="../media/hdphoto6.wdp"/><Relationship Id="rId15" Type="http://schemas.openxmlformats.org/officeDocument/2006/relationships/image" Target="../media/image106.png"/><Relationship Id="rId23" Type="http://schemas.microsoft.com/office/2007/relationships/hdphoto" Target="../media/hdphoto13.wdp"/><Relationship Id="rId28" Type="http://schemas.openxmlformats.org/officeDocument/2006/relationships/image" Target="../media/image113.png"/><Relationship Id="rId10" Type="http://schemas.openxmlformats.org/officeDocument/2006/relationships/image" Target="../media/image102.png"/><Relationship Id="rId19" Type="http://schemas.microsoft.com/office/2007/relationships/hdphoto" Target="../media/hdphoto11.wdp"/><Relationship Id="rId31" Type="http://schemas.openxmlformats.org/officeDocument/2006/relationships/image" Target="../media/image115.png"/><Relationship Id="rId4" Type="http://schemas.openxmlformats.org/officeDocument/2006/relationships/image" Target="../media/image99.png"/><Relationship Id="rId9" Type="http://schemas.microsoft.com/office/2007/relationships/hdphoto" Target="../media/hdphoto8.wdp"/><Relationship Id="rId14" Type="http://schemas.openxmlformats.org/officeDocument/2006/relationships/image" Target="../media/image105.png"/><Relationship Id="rId22" Type="http://schemas.openxmlformats.org/officeDocument/2006/relationships/image" Target="../media/image110.png"/><Relationship Id="rId27" Type="http://schemas.microsoft.com/office/2007/relationships/hdphoto" Target="../media/hdphoto15.wdp"/><Relationship Id="rId30" Type="http://schemas.openxmlformats.org/officeDocument/2006/relationships/image" Target="../media/image114.png"/></Relationships>
</file>

<file path=ppt/slides/_rels/slide52.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18" Type="http://schemas.openxmlformats.org/officeDocument/2006/relationships/image" Target="../media/image134.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png"/><Relationship Id="rId17" Type="http://schemas.openxmlformats.org/officeDocument/2006/relationships/image" Target="../media/image133.png"/><Relationship Id="rId2" Type="http://schemas.openxmlformats.org/officeDocument/2006/relationships/image" Target="../media/image118.png"/><Relationship Id="rId16" Type="http://schemas.openxmlformats.org/officeDocument/2006/relationships/image" Target="../media/image132.png"/><Relationship Id="rId1" Type="http://schemas.openxmlformats.org/officeDocument/2006/relationships/slideLayout" Target="../slideLayouts/slideLayout22.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jpe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30.png"/></Relationships>
</file>

<file path=ppt/slides/_rels/slide53.xml.rels><?xml version="1.0" encoding="UTF-8" standalone="yes"?>
<Relationships xmlns="http://schemas.openxmlformats.org/package/2006/relationships"><Relationship Id="rId8" Type="http://schemas.openxmlformats.org/officeDocument/2006/relationships/hyperlink" Target="mailto:infoimbc@imbc.kz" TargetMode="External"/><Relationship Id="rId3" Type="http://schemas.openxmlformats.org/officeDocument/2006/relationships/image" Target="../media/image136.svg"/><Relationship Id="rId7" Type="http://schemas.openxmlformats.org/officeDocument/2006/relationships/image" Target="../media/image140.svg"/><Relationship Id="rId2" Type="http://schemas.openxmlformats.org/officeDocument/2006/relationships/image" Target="../media/image135.png"/><Relationship Id="rId1" Type="http://schemas.openxmlformats.org/officeDocument/2006/relationships/slideLayout" Target="../slideLayouts/slideLayout23.xml"/><Relationship Id="rId6" Type="http://schemas.openxmlformats.org/officeDocument/2006/relationships/image" Target="../media/image139.png"/><Relationship Id="rId5" Type="http://schemas.openxmlformats.org/officeDocument/2006/relationships/image" Target="../media/image138.svg"/><Relationship Id="rId4" Type="http://schemas.openxmlformats.org/officeDocument/2006/relationships/image" Target="../media/image137.png"/><Relationship Id="rId9" Type="http://schemas.openxmlformats.org/officeDocument/2006/relationships/hyperlink" Target="http://www.imbc.kz/"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hyperlink" Target="mailto:MIVQ@kpo.kz" TargetMode="External"/><Relationship Id="rId2" Type="http://schemas.openxmlformats.org/officeDocument/2006/relationships/hyperlink" Target="https://kpo.kz/ru/postavshchikam/registracija-v-baze-dannykh-postavshchikov-kpo" TargetMode="Externa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hyperlink" Target="https://kpo.kz/en/suppliers/e-procurement-e-bidding" TargetMode="External"/><Relationship Id="rId1" Type="http://schemas.openxmlformats.org/officeDocument/2006/relationships/slideLayout" Target="../slideLayouts/slideLayout1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8" Type="http://schemas.openxmlformats.org/officeDocument/2006/relationships/image" Target="../media/image156.svg"/><Relationship Id="rId13" Type="http://schemas.openxmlformats.org/officeDocument/2006/relationships/image" Target="../media/image161.png"/><Relationship Id="rId3" Type="http://schemas.openxmlformats.org/officeDocument/2006/relationships/image" Target="../media/image151.png"/><Relationship Id="rId7" Type="http://schemas.openxmlformats.org/officeDocument/2006/relationships/image" Target="../media/image155.png"/><Relationship Id="rId12" Type="http://schemas.openxmlformats.org/officeDocument/2006/relationships/image" Target="../media/image160.svg"/><Relationship Id="rId17" Type="http://schemas.openxmlformats.org/officeDocument/2006/relationships/image" Target="../media/image165.svg"/><Relationship Id="rId2" Type="http://schemas.openxmlformats.org/officeDocument/2006/relationships/notesSlide" Target="../notesSlides/notesSlide4.xml"/><Relationship Id="rId16" Type="http://schemas.openxmlformats.org/officeDocument/2006/relationships/image" Target="../media/image164.png"/><Relationship Id="rId1" Type="http://schemas.openxmlformats.org/officeDocument/2006/relationships/slideLayout" Target="../slideLayouts/slideLayout17.xml"/><Relationship Id="rId6" Type="http://schemas.openxmlformats.org/officeDocument/2006/relationships/image" Target="../media/image154.svg"/><Relationship Id="rId11" Type="http://schemas.openxmlformats.org/officeDocument/2006/relationships/image" Target="../media/image159.png"/><Relationship Id="rId5" Type="http://schemas.openxmlformats.org/officeDocument/2006/relationships/image" Target="../media/image153.png"/><Relationship Id="rId15" Type="http://schemas.openxmlformats.org/officeDocument/2006/relationships/image" Target="../media/image163.png"/><Relationship Id="rId10" Type="http://schemas.openxmlformats.org/officeDocument/2006/relationships/image" Target="../media/image158.svg"/><Relationship Id="rId4" Type="http://schemas.openxmlformats.org/officeDocument/2006/relationships/image" Target="../media/image152.svg"/><Relationship Id="rId9" Type="http://schemas.openxmlformats.org/officeDocument/2006/relationships/image" Target="../media/image157.png"/><Relationship Id="rId14" Type="http://schemas.openxmlformats.org/officeDocument/2006/relationships/image" Target="../media/image162.sv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E89670D1-14EC-4401-940F-ACDCC9F7A64A}"/>
              </a:ext>
            </a:extLst>
          </p:cNvPr>
          <p:cNvSpPr txBox="1">
            <a:spLocks/>
          </p:cNvSpPr>
          <p:nvPr/>
        </p:nvSpPr>
        <p:spPr>
          <a:xfrm>
            <a:off x="0" y="5366773"/>
            <a:ext cx="12192000" cy="1491227"/>
          </a:xfrm>
          <a:prstGeom prst="rect">
            <a:avLst/>
          </a:prstGeom>
          <a:solidFill>
            <a:schemeClr val="accent2">
              <a:lumMod val="75000"/>
              <a:alpha val="77000"/>
            </a:schemeClr>
          </a:solidFill>
        </p:spPr>
        <p:txBody>
          <a:bodyPr anchor="ctr">
            <a:noAutofit/>
          </a:bodyPr>
          <a:lstStyle>
            <a:defPPr>
              <a:defRPr lang="it-IT"/>
            </a:defPPr>
            <a:lvl1pPr marR="0" lvl="0" indent="0" algn="ctr" defTabSz="914377" fontAlgn="auto">
              <a:lnSpc>
                <a:spcPts val="2400"/>
              </a:lnSpc>
              <a:spcBef>
                <a:spcPct val="0"/>
              </a:spcBef>
              <a:spcAft>
                <a:spcPts val="0"/>
              </a:spcAft>
              <a:buClrTx/>
              <a:buSzTx/>
              <a:buFontTx/>
              <a:buNone/>
              <a:tabLst/>
              <a:defRPr kumimoji="0" sz="4000" b="1" i="0" u="none" strike="noStrike" cap="none" spc="0" normalizeH="0" baseline="0">
                <a:ln>
                  <a:noFill/>
                </a:ln>
                <a:solidFill>
                  <a:srgbClr val="FFFF00"/>
                </a:solidFill>
                <a:effectLst/>
                <a:uLnTx/>
                <a:uFillTx/>
                <a:latin typeface="Calibri Light" panose="020F0302020204030204"/>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1" hangingPunct="1">
              <a:lnSpc>
                <a:spcPts val="2400"/>
              </a:lnSpc>
              <a:spcBef>
                <a:spcPct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F210A66B-E675-43B2-9D20-2C2D48836332}"/>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A1EA0EE8-F7EB-4374-9F2A-CCC72ADA4E99}"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1</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E2E90C16-3FE8-4B6E-B116-4826FAEFA4B1}"/>
              </a:ext>
            </a:extLst>
          </p:cNvPr>
          <p:cNvSpPr>
            <a:spLocks noGrp="1"/>
          </p:cNvSpPr>
          <p:nvPr>
            <p:ph type="dt" sz="half" idx="2"/>
          </p:nvPr>
        </p:nvSpPr>
        <p:spPr>
          <a:xfrm>
            <a:off x="0" y="6481331"/>
            <a:ext cx="1262143" cy="365125"/>
          </a:xfrm>
        </p:spPr>
        <p:txBody>
          <a:bodyPr/>
          <a:lstStyle/>
          <a:p>
            <a:pPr marL="0" marR="0" lvl="0" indent="0" algn="r" defTabSz="914400" rtl="0" eaLnBrk="1" fontAlgn="t" latinLnBrk="1" hangingPunct="1">
              <a:lnSpc>
                <a:spcPct val="100000"/>
              </a:lnSpc>
              <a:spcBef>
                <a:spcPts val="0"/>
              </a:spcBef>
              <a:spcAft>
                <a:spcPts val="0"/>
              </a:spcAft>
              <a:buClrTx/>
              <a:buSzTx/>
              <a:buFontTx/>
              <a:buNone/>
              <a:tabLst/>
              <a:defRPr/>
            </a:pPr>
            <a:r>
              <a:rPr lang="en-US" sz="1600" dirty="0">
                <a:solidFill>
                  <a:srgbClr val="FFFFFF"/>
                </a:solidFill>
                <a:latin typeface="Calibri" panose="020F0502020204030204" pitchFamily="34" charset="0"/>
                <a:ea typeface="+mj-ea"/>
                <a:cs typeface="Calibri" panose="020F0502020204030204" pitchFamily="34" charset="0"/>
              </a:rPr>
              <a:t>26</a:t>
            </a:r>
            <a:r>
              <a:rPr kumimoji="0" lang="ru-RU" sz="16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/0</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8</a:t>
            </a:r>
            <a:r>
              <a:rPr kumimoji="0" lang="ru-RU" sz="16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/2024</a:t>
            </a:r>
            <a:endPar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p:txBody>
      </p:sp>
      <p:sp>
        <p:nvSpPr>
          <p:cNvPr id="7" name="TextBox 6">
            <a:extLst>
              <a:ext uri="{FF2B5EF4-FFF2-40B4-BE49-F238E27FC236}">
                <a16:creationId xmlns:a16="http://schemas.microsoft.com/office/drawing/2014/main" id="{95FFE01F-5C0F-455B-A521-48176C86C8D5}"/>
              </a:ext>
            </a:extLst>
          </p:cNvPr>
          <p:cNvSpPr txBox="1"/>
          <p:nvPr/>
        </p:nvSpPr>
        <p:spPr>
          <a:xfrm>
            <a:off x="7858286" y="6182641"/>
            <a:ext cx="4333714" cy="384080"/>
          </a:xfrm>
          <a:prstGeom prst="rect">
            <a:avLst/>
          </a:prstGeom>
          <a:noFill/>
        </p:spPr>
        <p:txBody>
          <a:bodyPr wrap="square">
            <a:spAutoFit/>
          </a:bodyPr>
          <a:lstStyle/>
          <a:p>
            <a:pPr lvl="0" algn="r" defTabSz="914377">
              <a:lnSpc>
                <a:spcPts val="2400"/>
              </a:lnSpc>
              <a:spcBef>
                <a:spcPct val="0"/>
              </a:spcBef>
              <a:defRPr/>
            </a:pPr>
            <a:r>
              <a:rPr lang="en-US" b="1" dirty="0">
                <a:solidFill>
                  <a:srgbClr val="FFFFFF"/>
                </a:solidFill>
                <a:latin typeface="Calibri Light" panose="020F0302020204030204"/>
              </a:rPr>
              <a:t>KARACHAGANAK PETROLEUM OPERATING B.V</a:t>
            </a:r>
          </a:p>
        </p:txBody>
      </p:sp>
      <p:sp>
        <p:nvSpPr>
          <p:cNvPr id="9" name="TextBox 8">
            <a:extLst>
              <a:ext uri="{FF2B5EF4-FFF2-40B4-BE49-F238E27FC236}">
                <a16:creationId xmlns:a16="http://schemas.microsoft.com/office/drawing/2014/main" id="{02FA1474-0C87-4094-BE83-F8D3D0A0715E}"/>
              </a:ext>
            </a:extLst>
          </p:cNvPr>
          <p:cNvSpPr txBox="1"/>
          <p:nvPr/>
        </p:nvSpPr>
        <p:spPr>
          <a:xfrm>
            <a:off x="295114" y="5538061"/>
            <a:ext cx="11896886" cy="707886"/>
          </a:xfrm>
          <a:prstGeom prst="rect">
            <a:avLst/>
          </a:prstGeom>
          <a:noFill/>
        </p:spPr>
        <p:txBody>
          <a:bodyPr wrap="square">
            <a:spAutoFit/>
          </a:bodyPr>
          <a:lstStyle/>
          <a:p>
            <a:pPr algn="r"/>
            <a:r>
              <a:rPr lang="ru-RU" sz="2000" b="1" dirty="0">
                <a:solidFill>
                  <a:schemeClr val="bg1"/>
                </a:solidFill>
              </a:rPr>
              <a:t>KPO TECHNICAL WEBINAR ON FIREFIGHTING EQUIPMENT, HANDLING EQUIPMENT </a:t>
            </a:r>
            <a:endParaRPr lang="en-US" sz="2000" b="1" dirty="0">
              <a:solidFill>
                <a:schemeClr val="bg1"/>
              </a:solidFill>
            </a:endParaRPr>
          </a:p>
          <a:p>
            <a:pPr algn="r"/>
            <a:r>
              <a:rPr lang="ru-RU" sz="2000" b="1" dirty="0">
                <a:solidFill>
                  <a:schemeClr val="bg1"/>
                </a:solidFill>
              </a:rPr>
              <a:t>AND MATERIALS WITH THE PARTICIPATION OF THE IMB CENTER</a:t>
            </a:r>
            <a:endParaRPr lang="en-GB" sz="2000" dirty="0">
              <a:solidFill>
                <a:schemeClr val="bg1"/>
              </a:solidFill>
            </a:endParaRPr>
          </a:p>
        </p:txBody>
      </p:sp>
    </p:spTree>
    <p:extLst>
      <p:ext uri="{BB962C8B-B14F-4D97-AF65-F5344CB8AC3E}">
        <p14:creationId xmlns:p14="http://schemas.microsoft.com/office/powerpoint/2010/main" val="2520465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573997" y="4799003"/>
            <a:ext cx="7266542" cy="535531"/>
          </a:xfrm>
          <a:prstGeom prst="rect">
            <a:avLst/>
          </a:prstGeom>
          <a:noFill/>
        </p:spPr>
        <p:txBody>
          <a:bodyPr wrap="square" rtlCol="0">
            <a:spAutoFit/>
          </a:bodyPr>
          <a:lstStyle/>
          <a:p>
            <a:pPr algn="l"/>
            <a:r>
              <a:rPr lang="en-GB" sz="3200" dirty="0"/>
              <a:t>Review of the Breathing Apparatus</a:t>
            </a:r>
            <a:endParaRPr lang="ru-RU" sz="3200" dirty="0"/>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5400"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10" name="Title 1">
            <a:extLst>
              <a:ext uri="{FF2B5EF4-FFF2-40B4-BE49-F238E27FC236}">
                <a16:creationId xmlns:a16="http://schemas.microsoft.com/office/drawing/2014/main" id="{0BB7A74C-EC3A-4D17-92AC-CCE2F16841A0}"/>
              </a:ext>
            </a:extLst>
          </p:cNvPr>
          <p:cNvSpPr txBox="1">
            <a:spLocks/>
          </p:cNvSpPr>
          <p:nvPr/>
        </p:nvSpPr>
        <p:spPr>
          <a:xfrm>
            <a:off x="3915717" y="2652253"/>
            <a:ext cx="4628800" cy="562522"/>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lvl="0" algn="just">
              <a:spcBef>
                <a:spcPts val="0"/>
              </a:spcBef>
              <a:spcAft>
                <a:spcPts val="1200"/>
              </a:spcAft>
              <a:defRPr/>
            </a:pPr>
            <a:r>
              <a:rPr lang="en-GB" sz="2400" dirty="0">
                <a:ln w="0"/>
                <a:solidFill>
                  <a:srgbClr val="00ABC5"/>
                </a:solidFill>
                <a:latin typeface="Calibri" panose="020F0502020204030204"/>
              </a:rPr>
              <a:t>BREATHING APPARATUS</a:t>
            </a:r>
            <a:endParaRPr lang="ru-RU" sz="2400" dirty="0">
              <a:ln w="0"/>
              <a:solidFill>
                <a:srgbClr val="00ABC5"/>
              </a:solidFill>
              <a:latin typeface="Calibri" panose="020F0502020204030204"/>
            </a:endParaRPr>
          </a:p>
        </p:txBody>
      </p:sp>
      <p:grpSp>
        <p:nvGrpSpPr>
          <p:cNvPr id="6" name="Group 3">
            <a:extLst>
              <a:ext uri="{FF2B5EF4-FFF2-40B4-BE49-F238E27FC236}">
                <a16:creationId xmlns:a16="http://schemas.microsoft.com/office/drawing/2014/main" id="{BD371171-1369-473A-9A83-7B7A6CE80711}"/>
              </a:ext>
            </a:extLst>
          </p:cNvPr>
          <p:cNvGrpSpPr/>
          <p:nvPr/>
        </p:nvGrpSpPr>
        <p:grpSpPr>
          <a:xfrm>
            <a:off x="8009701" y="1567908"/>
            <a:ext cx="1416039" cy="1749970"/>
            <a:chOff x="3422056" y="821410"/>
            <a:chExt cx="2486498" cy="3392458"/>
          </a:xfrm>
          <a:solidFill>
            <a:schemeClr val="accent2">
              <a:lumMod val="40000"/>
              <a:lumOff val="60000"/>
            </a:schemeClr>
          </a:solidFill>
        </p:grpSpPr>
        <p:sp>
          <p:nvSpPr>
            <p:cNvPr id="7" name="Oval 1">
              <a:extLst>
                <a:ext uri="{FF2B5EF4-FFF2-40B4-BE49-F238E27FC236}">
                  <a16:creationId xmlns:a16="http://schemas.microsoft.com/office/drawing/2014/main" id="{A3C5D2B0-B7CA-46F0-9EDA-16F2A2264C50}"/>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Oval 1">
              <a:extLst>
                <a:ext uri="{FF2B5EF4-FFF2-40B4-BE49-F238E27FC236}">
                  <a16:creationId xmlns:a16="http://schemas.microsoft.com/office/drawing/2014/main" id="{A57567B8-9195-4740-9EE5-019AC0E8C74C}"/>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Oval 1">
              <a:extLst>
                <a:ext uri="{FF2B5EF4-FFF2-40B4-BE49-F238E27FC236}">
                  <a16:creationId xmlns:a16="http://schemas.microsoft.com/office/drawing/2014/main" id="{1E279700-C62D-48F5-9E78-9FC7AA61C3B6}"/>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Oval 1">
              <a:extLst>
                <a:ext uri="{FF2B5EF4-FFF2-40B4-BE49-F238E27FC236}">
                  <a16:creationId xmlns:a16="http://schemas.microsoft.com/office/drawing/2014/main" id="{E0D9F47B-4032-4883-8344-22C1504EEBC7}"/>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931537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0A90772-EC12-435C-BC44-087222AAFEAA}"/>
              </a:ext>
            </a:extLst>
          </p:cNvPr>
          <p:cNvSpPr>
            <a:spLocks noGrp="1"/>
          </p:cNvSpPr>
          <p:nvPr>
            <p:ph type="ftr" sz="quarter" idx="3"/>
          </p:nvPr>
        </p:nvSpPr>
        <p:spPr/>
        <p:txBody>
          <a:bodyPr/>
          <a:lstStyle/>
          <a:p>
            <a:pPr algn="ctr"/>
            <a:r>
              <a:rPr lang="en-GB" sz="800" dirty="0"/>
              <a:t> DD/MM/YYYY                                                                                                                                                                                                          CONFIDENTIAL                                                                                                                                              KARACHAGANAK PETROLEUM OPERATING B.V</a:t>
            </a:r>
          </a:p>
        </p:txBody>
      </p:sp>
      <p:sp>
        <p:nvSpPr>
          <p:cNvPr id="3" name="Slide Number Placeholder 2">
            <a:extLst>
              <a:ext uri="{FF2B5EF4-FFF2-40B4-BE49-F238E27FC236}">
                <a16:creationId xmlns:a16="http://schemas.microsoft.com/office/drawing/2014/main" id="{F21ECA4F-CFBE-4C04-A220-CB72F437B710}"/>
              </a:ext>
            </a:extLst>
          </p:cNvPr>
          <p:cNvSpPr>
            <a:spLocks noGrp="1"/>
          </p:cNvSpPr>
          <p:nvPr>
            <p:ph type="sldNum" sz="quarter" idx="10"/>
          </p:nvPr>
        </p:nvSpPr>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11</a:t>
            </a:fld>
            <a:endParaRPr lang="it-IT"/>
          </a:p>
        </p:txBody>
      </p:sp>
      <p:sp>
        <p:nvSpPr>
          <p:cNvPr id="34" name="Текст 2"/>
          <p:cNvSpPr txBox="1">
            <a:spLocks/>
          </p:cNvSpPr>
          <p:nvPr/>
        </p:nvSpPr>
        <p:spPr>
          <a:xfrm>
            <a:off x="497470" y="1536819"/>
            <a:ext cx="7515887" cy="4767412"/>
          </a:xfrm>
          <a:prstGeom prst="rect">
            <a:avLst/>
          </a:prstGeom>
        </p:spPr>
        <p:txBody>
          <a:bodyPr>
            <a:noAutofit/>
          </a:bodyPr>
          <a:lstStyle>
            <a:lvl1pPr marL="342891" indent="-342891" algn="l" defTabSz="914377" rtl="0" eaLnBrk="1" latinLnBrk="0" hangingPunct="1">
              <a:spcBef>
                <a:spcPct val="20000"/>
              </a:spcBef>
              <a:buClr>
                <a:srgbClr val="FFD500"/>
              </a:buClr>
              <a:buSzPct val="120000"/>
              <a:buFont typeface="Wingdings" panose="05000000000000000000" pitchFamily="2" charset="2"/>
              <a:buChar char="§"/>
              <a:defRPr sz="2400" i="1" kern="1200">
                <a:solidFill>
                  <a:schemeClr val="tx1"/>
                </a:solidFill>
                <a:latin typeface="+mn-lt"/>
                <a:ea typeface="+mn-ea"/>
                <a:cs typeface="+mn-cs"/>
              </a:defRPr>
            </a:lvl1pPr>
            <a:lvl2pPr marL="742932" indent="-285744" algn="l" defTabSz="914377" rtl="0" eaLnBrk="1" latinLnBrk="0" hangingPunct="1">
              <a:spcBef>
                <a:spcPct val="20000"/>
              </a:spcBef>
              <a:buClr>
                <a:srgbClr val="01B1C9"/>
              </a:buClr>
              <a:buFont typeface="Arial" pitchFamily="34" charset="0"/>
              <a:buChar char="•"/>
              <a:defRPr sz="2000" i="1"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i="0" dirty="0">
                <a:latin typeface="+mj-lt"/>
                <a:cs typeface="Arial" panose="020B0604020202020204" pitchFamily="34" charset="0"/>
              </a:rPr>
              <a:t>        </a:t>
            </a:r>
            <a:r>
              <a:rPr lang="en-GB" sz="1800" i="0" u="sng" dirty="0">
                <a:solidFill>
                  <a:srgbClr val="00ABC5"/>
                </a:solidFill>
                <a:latin typeface="Calibri" panose="020F0502020204030204" pitchFamily="34" charset="0"/>
                <a:cs typeface="Calibri" panose="020F0502020204030204" pitchFamily="34" charset="0"/>
              </a:rPr>
              <a:t>Definition:</a:t>
            </a:r>
          </a:p>
          <a:p>
            <a:pPr marL="0" indent="0">
              <a:buNone/>
            </a:pPr>
            <a:endParaRPr lang="en-US" sz="1800" b="1" i="0" u="sng" dirty="0">
              <a:latin typeface="+mj-lt"/>
              <a:cs typeface="Arial" panose="020B0604020202020204" pitchFamily="34" charset="0"/>
            </a:endParaRPr>
          </a:p>
          <a:p>
            <a:pPr marL="0" indent="0">
              <a:buNone/>
            </a:pPr>
            <a:r>
              <a:rPr lang="en-GB" sz="1600" b="1" i="0" dirty="0">
                <a:solidFill>
                  <a:srgbClr val="00ABC5"/>
                </a:solidFill>
                <a:latin typeface="Calibri" panose="020F0502020204030204" pitchFamily="34" charset="0"/>
                <a:cs typeface="Calibri" panose="020F0502020204030204" pitchFamily="34" charset="0"/>
              </a:rPr>
              <a:t>Self-contained compressed air breathing apparatus </a:t>
            </a:r>
            <a:r>
              <a:rPr lang="en-GB" sz="1600" i="0" dirty="0">
                <a:solidFill>
                  <a:srgbClr val="00ABC5"/>
                </a:solidFill>
                <a:latin typeface="Calibri" panose="020F0502020204030204" pitchFamily="34" charset="0"/>
                <a:cs typeface="Calibri" panose="020F0502020204030204" pitchFamily="34" charset="0"/>
              </a:rPr>
              <a:t>is an isolating breathing apparatus which is used during rescue operations, fire extinguishing and other situations when ambient air of the work area may pose an immediate risk to human life or/and health.</a:t>
            </a:r>
          </a:p>
          <a:p>
            <a:pPr marL="0" indent="0">
              <a:buNone/>
            </a:pPr>
            <a:endParaRPr lang="ru-RU" sz="1600" i="0" dirty="0">
              <a:latin typeface="+mj-lt"/>
              <a:cs typeface="Arial" panose="020B0604020202020204" pitchFamily="34" charset="0"/>
            </a:endParaRPr>
          </a:p>
          <a:p>
            <a:pPr marL="0" indent="0">
              <a:buNone/>
            </a:pPr>
            <a:r>
              <a:rPr lang="en-GB" sz="1600" b="1" i="0" dirty="0">
                <a:solidFill>
                  <a:srgbClr val="00ABC5"/>
                </a:solidFill>
                <a:latin typeface="Calibri" panose="020F0502020204030204" pitchFamily="34" charset="0"/>
                <a:cs typeface="Calibri" panose="020F0502020204030204" pitchFamily="34" charset="0"/>
              </a:rPr>
              <a:t>Escape breathing apparatus </a:t>
            </a:r>
            <a:r>
              <a:rPr lang="en-GB" sz="1600" i="0" dirty="0">
                <a:solidFill>
                  <a:srgbClr val="00ABC5"/>
                </a:solidFill>
                <a:latin typeface="Calibri" panose="020F0502020204030204" pitchFamily="34" charset="0"/>
                <a:cs typeface="Calibri" panose="020F0502020204030204" pitchFamily="34" charset="0"/>
              </a:rPr>
              <a:t>is a breathing apparatus with excess pressure intended to protect respiratory system of the person during emergency evacuation.  It may be broadly used in the areas with oxygen deficiency / hypoxia, at high or unknown concentrations of toxic gasses that pose a threat to a person. </a:t>
            </a:r>
          </a:p>
          <a:p>
            <a:pPr marL="0" indent="0">
              <a:buNone/>
            </a:pPr>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pPr marL="0" indent="0">
              <a:buNone/>
            </a:pPr>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pPr marL="0" indent="0">
              <a:buNone/>
            </a:pPr>
            <a:endParaRPr lang="ru-RU" altLang="ru-RU" sz="1600" i="0" dirty="0">
              <a:latin typeface="+mj-lt"/>
              <a:cs typeface="Arial" panose="020B0604020202020204" pitchFamily="34" charset="0"/>
            </a:endParaRPr>
          </a:p>
          <a:p>
            <a:endParaRPr lang="en-GB" sz="1600" dirty="0">
              <a:latin typeface="+mj-lt"/>
              <a:cs typeface="Arial" panose="020B0604020202020204" pitchFamily="34" charset="0"/>
            </a:endParaRPr>
          </a:p>
        </p:txBody>
      </p:sp>
      <p:sp>
        <p:nvSpPr>
          <p:cNvPr id="36" name="Rectangle 35"/>
          <p:cNvSpPr/>
          <p:nvPr/>
        </p:nvSpPr>
        <p:spPr>
          <a:xfrm>
            <a:off x="3840480" y="1072063"/>
            <a:ext cx="4624505" cy="369332"/>
          </a:xfrm>
          <a:prstGeom prst="rect">
            <a:avLst/>
          </a:prstGeom>
        </p:spPr>
        <p:txBody>
          <a:bodyPr wrap="square">
            <a:spAutoFit/>
          </a:bodyPr>
          <a:lstStyle/>
          <a:p>
            <a:pPr lvl="0"/>
            <a:r>
              <a:rPr lang="en-GB" u="sng" dirty="0">
                <a:solidFill>
                  <a:srgbClr val="00ABC5"/>
                </a:solidFill>
                <a:latin typeface="Calibri" panose="020F0502020204030204" pitchFamily="34" charset="0"/>
                <a:cs typeface="Calibri" panose="020F0502020204030204" pitchFamily="34" charset="0"/>
              </a:rPr>
              <a:t>Definition and purpose of BA and Escape sets</a:t>
            </a:r>
          </a:p>
        </p:txBody>
      </p:sp>
      <p:sp>
        <p:nvSpPr>
          <p:cNvPr id="44" name="Title 1"/>
          <p:cNvSpPr>
            <a:spLocks noGrp="1"/>
          </p:cNvSpPr>
          <p:nvPr>
            <p:ph type="title"/>
          </p:nvPr>
        </p:nvSpPr>
        <p:spPr>
          <a:xfrm>
            <a:off x="0" y="425433"/>
            <a:ext cx="12192000" cy="685422"/>
          </a:xfrm>
        </p:spPr>
        <p:txBody>
          <a:bodyPr>
            <a:normAutofit/>
          </a:bodyPr>
          <a:lstStyle/>
          <a:p>
            <a:pPr algn="ctr"/>
            <a:r>
              <a:rPr lang="en-GB" sz="2400" b="1" dirty="0">
                <a:solidFill>
                  <a:schemeClr val="accent1"/>
                </a:solidFill>
                <a:latin typeface="+mn-lt"/>
                <a:ea typeface="+mn-ea"/>
                <a:cs typeface="+mn-cs"/>
              </a:rPr>
              <a:t>SELF-CONTAINED COMPRESSED AIR BREATHING APPRATUS </a:t>
            </a:r>
          </a:p>
        </p:txBody>
      </p:sp>
      <p:sp>
        <p:nvSpPr>
          <p:cNvPr id="17" name="Текст 2">
            <a:extLst>
              <a:ext uri="{FF2B5EF4-FFF2-40B4-BE49-F238E27FC236}">
                <a16:creationId xmlns:a16="http://schemas.microsoft.com/office/drawing/2014/main" id="{DAA736A1-3960-401A-8D3A-0967599D033B}"/>
              </a:ext>
            </a:extLst>
          </p:cNvPr>
          <p:cNvSpPr txBox="1">
            <a:spLocks/>
          </p:cNvSpPr>
          <p:nvPr/>
        </p:nvSpPr>
        <p:spPr>
          <a:xfrm rot="10800000" flipV="1">
            <a:off x="621152" y="4899861"/>
            <a:ext cx="6830406" cy="1403368"/>
          </a:xfrm>
          <a:prstGeom prst="rect">
            <a:avLst/>
          </a:prstGeom>
        </p:spPr>
        <p:txBody>
          <a:bodyPr>
            <a:noAutofit/>
          </a:bodyPr>
          <a:lstStyle>
            <a:lvl1pPr marL="342891" indent="-342891" algn="l" defTabSz="914377" rtl="0" eaLnBrk="1" latinLnBrk="0" hangingPunct="1">
              <a:spcBef>
                <a:spcPct val="20000"/>
              </a:spcBef>
              <a:buClr>
                <a:srgbClr val="FFD500"/>
              </a:buClr>
              <a:buSzPct val="120000"/>
              <a:buFont typeface="Wingdings" panose="05000000000000000000" pitchFamily="2" charset="2"/>
              <a:buChar char="§"/>
              <a:defRPr sz="2400" i="1" kern="1200">
                <a:solidFill>
                  <a:schemeClr val="tx1"/>
                </a:solidFill>
                <a:latin typeface="+mn-lt"/>
                <a:ea typeface="+mn-ea"/>
                <a:cs typeface="+mn-cs"/>
              </a:defRPr>
            </a:lvl1pPr>
            <a:lvl2pPr marL="742932" indent="-285744" algn="l" defTabSz="914377" rtl="0" eaLnBrk="1" latinLnBrk="0" hangingPunct="1">
              <a:spcBef>
                <a:spcPct val="20000"/>
              </a:spcBef>
              <a:buClr>
                <a:srgbClr val="01B1C9"/>
              </a:buClr>
              <a:buFont typeface="Arial" pitchFamily="34" charset="0"/>
              <a:buChar char="•"/>
              <a:defRPr sz="2000" i="1"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ru-RU" sz="1600" b="1" i="0" u="none" strike="noStrike" baseline="0" dirty="0">
              <a:solidFill>
                <a:srgbClr val="000000"/>
              </a:solidFill>
              <a:latin typeface="Arial" panose="020B0604020202020204" pitchFamily="34" charset="0"/>
            </a:endParaRPr>
          </a:p>
          <a:p>
            <a:pPr marL="0" indent="0">
              <a:buNone/>
            </a:pPr>
            <a:r>
              <a:rPr lang="en-GB" sz="1600" b="1" i="0" u="none" strike="noStrike" baseline="0" dirty="0">
                <a:solidFill>
                  <a:srgbClr val="00B0F0"/>
                </a:solidFill>
                <a:latin typeface="Arial" panose="020B0604020202020204" pitchFamily="34" charset="0"/>
              </a:rPr>
              <a:t>Filter hood -  </a:t>
            </a:r>
          </a:p>
          <a:p>
            <a:pPr marL="0" indent="0">
              <a:buNone/>
            </a:pPr>
            <a:r>
              <a:rPr lang="en-GB" sz="1600" b="0" i="0" u="none" strike="noStrike" baseline="0" dirty="0">
                <a:solidFill>
                  <a:srgbClr val="00B0F0"/>
                </a:solidFill>
                <a:latin typeface="Arial" panose="020B0604020202020204" pitchFamily="34" charset="0"/>
              </a:rPr>
              <a:t> is designed to protect personnel from hazardous and harmful chemical substances (hereinafter - hazardous chemicals) during emergency evacuation from the affected area. </a:t>
            </a:r>
          </a:p>
          <a:p>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pPr marL="0" indent="0">
              <a:buNone/>
            </a:pPr>
            <a:endParaRPr lang="ru-RU" altLang="ru-RU" sz="1600" i="0" dirty="0">
              <a:latin typeface="+mj-lt"/>
              <a:cs typeface="Arial" panose="020B0604020202020204" pitchFamily="34" charset="0"/>
            </a:endParaRPr>
          </a:p>
          <a:p>
            <a:endParaRPr lang="en-GB" sz="1600" dirty="0">
              <a:latin typeface="+mj-lt"/>
              <a:cs typeface="Arial" panose="020B0604020202020204" pitchFamily="34" charset="0"/>
            </a:endParaRPr>
          </a:p>
        </p:txBody>
      </p:sp>
      <p:pic>
        <p:nvPicPr>
          <p:cNvPr id="5" name="Picture 4">
            <a:extLst>
              <a:ext uri="{FF2B5EF4-FFF2-40B4-BE49-F238E27FC236}">
                <a16:creationId xmlns:a16="http://schemas.microsoft.com/office/drawing/2014/main" id="{7CDD96A3-3CE9-485F-92A4-CAF53A4DA0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78311" y="1441395"/>
            <a:ext cx="1500121" cy="2130854"/>
          </a:xfrm>
          <a:prstGeom prst="rect">
            <a:avLst/>
          </a:prstGeom>
        </p:spPr>
      </p:pic>
      <p:pic>
        <p:nvPicPr>
          <p:cNvPr id="12" name="Picture 11">
            <a:extLst>
              <a:ext uri="{FF2B5EF4-FFF2-40B4-BE49-F238E27FC236}">
                <a16:creationId xmlns:a16="http://schemas.microsoft.com/office/drawing/2014/main" id="{0D28A98C-FAD7-4C4D-A81A-938D738D81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8311" y="3337996"/>
            <a:ext cx="1808498" cy="1808498"/>
          </a:xfrm>
          <a:prstGeom prst="rect">
            <a:avLst/>
          </a:prstGeom>
        </p:spPr>
      </p:pic>
      <p:pic>
        <p:nvPicPr>
          <p:cNvPr id="13" name="Picture 12">
            <a:extLst>
              <a:ext uri="{FF2B5EF4-FFF2-40B4-BE49-F238E27FC236}">
                <a16:creationId xmlns:a16="http://schemas.microsoft.com/office/drawing/2014/main" id="{7ED96548-081C-4C5D-87A6-745C395BBC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51482" y="3393826"/>
            <a:ext cx="1626935" cy="1626935"/>
          </a:xfrm>
          <a:prstGeom prst="rect">
            <a:avLst/>
          </a:prstGeom>
        </p:spPr>
      </p:pic>
      <p:pic>
        <p:nvPicPr>
          <p:cNvPr id="4" name="Picture 3">
            <a:extLst>
              <a:ext uri="{FF2B5EF4-FFF2-40B4-BE49-F238E27FC236}">
                <a16:creationId xmlns:a16="http://schemas.microsoft.com/office/drawing/2014/main" id="{08C73628-B4A5-495F-A54A-25F071AB06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38660" y="5020761"/>
            <a:ext cx="1493650" cy="1380864"/>
          </a:xfrm>
          <a:prstGeom prst="rect">
            <a:avLst/>
          </a:prstGeom>
        </p:spPr>
      </p:pic>
      <p:pic>
        <p:nvPicPr>
          <p:cNvPr id="7" name="Picture 6">
            <a:extLst>
              <a:ext uri="{FF2B5EF4-FFF2-40B4-BE49-F238E27FC236}">
                <a16:creationId xmlns:a16="http://schemas.microsoft.com/office/drawing/2014/main" id="{5E733AB9-EA62-4502-9D79-C9DD609F82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90186" y="5020761"/>
            <a:ext cx="1284651" cy="1378080"/>
          </a:xfrm>
          <a:prstGeom prst="rect">
            <a:avLst/>
          </a:prstGeom>
        </p:spPr>
      </p:pic>
    </p:spTree>
    <p:extLst>
      <p:ext uri="{BB962C8B-B14F-4D97-AF65-F5344CB8AC3E}">
        <p14:creationId xmlns:p14="http://schemas.microsoft.com/office/powerpoint/2010/main" val="3490694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1ECA4F-CFBE-4C04-A220-CB72F437B710}"/>
              </a:ext>
            </a:extLst>
          </p:cNvPr>
          <p:cNvSpPr>
            <a:spLocks noGrp="1"/>
          </p:cNvSpPr>
          <p:nvPr>
            <p:ph type="sldNum" sz="quarter" idx="10"/>
          </p:nvPr>
        </p:nvSpPr>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12</a:t>
            </a:fld>
            <a:endParaRPr lang="it-IT"/>
          </a:p>
        </p:txBody>
      </p:sp>
      <p:sp>
        <p:nvSpPr>
          <p:cNvPr id="34" name="Текст 2"/>
          <p:cNvSpPr txBox="1">
            <a:spLocks/>
          </p:cNvSpPr>
          <p:nvPr/>
        </p:nvSpPr>
        <p:spPr>
          <a:xfrm>
            <a:off x="199037" y="1665155"/>
            <a:ext cx="7515887" cy="4767412"/>
          </a:xfrm>
          <a:prstGeom prst="rect">
            <a:avLst/>
          </a:prstGeom>
        </p:spPr>
        <p:txBody>
          <a:bodyPr>
            <a:noAutofit/>
          </a:bodyPr>
          <a:lstStyle>
            <a:lvl1pPr marL="342891" indent="-342891" algn="l" defTabSz="914377" rtl="0" eaLnBrk="1" latinLnBrk="0" hangingPunct="1">
              <a:spcBef>
                <a:spcPct val="20000"/>
              </a:spcBef>
              <a:buClr>
                <a:srgbClr val="FFD500"/>
              </a:buClr>
              <a:buSzPct val="120000"/>
              <a:buFont typeface="Wingdings" panose="05000000000000000000" pitchFamily="2" charset="2"/>
              <a:buChar char="§"/>
              <a:defRPr sz="2400" i="1" kern="1200">
                <a:solidFill>
                  <a:schemeClr val="tx1"/>
                </a:solidFill>
                <a:latin typeface="+mn-lt"/>
                <a:ea typeface="+mn-ea"/>
                <a:cs typeface="+mn-cs"/>
              </a:defRPr>
            </a:lvl1pPr>
            <a:lvl2pPr marL="742932" indent="-285744" algn="l" defTabSz="914377" rtl="0" eaLnBrk="1" latinLnBrk="0" hangingPunct="1">
              <a:spcBef>
                <a:spcPct val="20000"/>
              </a:spcBef>
              <a:buClr>
                <a:srgbClr val="01B1C9"/>
              </a:buClr>
              <a:buFont typeface="Arial" pitchFamily="34" charset="0"/>
              <a:buChar char="•"/>
              <a:defRPr sz="2000" i="1"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i="0" dirty="0">
                <a:latin typeface="+mj-lt"/>
                <a:cs typeface="Arial" panose="020B0604020202020204" pitchFamily="34" charset="0"/>
              </a:rPr>
              <a:t>        </a:t>
            </a:r>
            <a:r>
              <a:rPr lang="en-GB" sz="1800" i="0" u="sng" dirty="0">
                <a:solidFill>
                  <a:srgbClr val="00ABC5"/>
                </a:solidFill>
                <a:latin typeface="Calibri" panose="020F0502020204030204" pitchFamily="34" charset="0"/>
                <a:cs typeface="Calibri" panose="020F0502020204030204" pitchFamily="34" charset="0"/>
              </a:rPr>
              <a:t>Main technical specifications:</a:t>
            </a:r>
          </a:p>
          <a:p>
            <a:pPr marL="0" indent="0">
              <a:buNone/>
            </a:pPr>
            <a:endParaRPr lang="en-US" sz="1800" b="1" i="0" u="sng" dirty="0">
              <a:latin typeface="+mj-lt"/>
              <a:cs typeface="Arial" panose="020B0604020202020204" pitchFamily="34" charset="0"/>
            </a:endParaRPr>
          </a:p>
          <a:p>
            <a:r>
              <a:rPr lang="en-GB" sz="1600" i="0" dirty="0">
                <a:solidFill>
                  <a:srgbClr val="00ABC5"/>
                </a:solidFill>
                <a:latin typeface="Calibri" panose="020F0502020204030204" pitchFamily="34" charset="0"/>
                <a:cs typeface="Calibri" panose="020F0502020204030204" pitchFamily="34" charset="0"/>
              </a:rPr>
              <a:t>Compliance with requirements for fire rescue services EAEU TR 043/2017 “On requirements for fire safety and fire extinguishing means”</a:t>
            </a:r>
          </a:p>
          <a:p>
            <a:r>
              <a:rPr lang="en-GB" sz="1600" i="0" dirty="0">
                <a:solidFill>
                  <a:srgbClr val="00ABC5"/>
                </a:solidFill>
                <a:latin typeface="Calibri" panose="020F0502020204030204" pitchFamily="34" charset="0"/>
                <a:cs typeface="Calibri" panose="020F0502020204030204" pitchFamily="34" charset="0"/>
              </a:rPr>
              <a:t>Certificate CT-KZ (CERTIFICATE OF ORIGIN) for the product manufactured in the territory of the RoK.</a:t>
            </a:r>
          </a:p>
          <a:p>
            <a:r>
              <a:rPr lang="en-GB" sz="1600" i="0" dirty="0">
                <a:solidFill>
                  <a:srgbClr val="00ABC5"/>
                </a:solidFill>
                <a:latin typeface="Calibri" panose="020F0502020204030204" pitchFamily="34" charset="0"/>
                <a:cs typeface="Calibri" panose="020F0502020204030204" pitchFamily="34" charset="0"/>
              </a:rPr>
              <a:t>The apparatus is designed to be used at ambient temperature form -40 to +60 C;</a:t>
            </a:r>
          </a:p>
          <a:p>
            <a:r>
              <a:rPr lang="en-GB" sz="1600" i="0" dirty="0">
                <a:solidFill>
                  <a:srgbClr val="00ABC5"/>
                </a:solidFill>
                <a:latin typeface="Calibri" panose="020F0502020204030204" pitchFamily="34" charset="0"/>
                <a:cs typeface="Calibri" panose="020F0502020204030204" pitchFamily="34" charset="0"/>
              </a:rPr>
              <a:t>Average pressure 6-11 bar;</a:t>
            </a:r>
          </a:p>
          <a:p>
            <a:r>
              <a:rPr lang="en-GB" sz="1600" i="0" dirty="0">
                <a:solidFill>
                  <a:srgbClr val="00ABC5"/>
                </a:solidFill>
                <a:latin typeface="Calibri" panose="020F0502020204030204" pitchFamily="34" charset="0"/>
                <a:cs typeface="Calibri" panose="020F0502020204030204" pitchFamily="34" charset="0"/>
              </a:rPr>
              <a:t>Service life of the apparatus at least 10 years; </a:t>
            </a:r>
          </a:p>
          <a:p>
            <a:r>
              <a:rPr lang="en-GB" sz="1600" i="0" dirty="0">
                <a:solidFill>
                  <a:srgbClr val="00ABC5"/>
                </a:solidFill>
                <a:latin typeface="Calibri" panose="020F0502020204030204" pitchFamily="34" charset="0"/>
                <a:cs typeface="Calibri" panose="020F0502020204030204" pitchFamily="34" charset="0"/>
              </a:rPr>
              <a:t>SCBA weight is 6 kg.</a:t>
            </a:r>
          </a:p>
          <a:p>
            <a:r>
              <a:rPr lang="en-GB" sz="1600" i="0" dirty="0">
                <a:solidFill>
                  <a:srgbClr val="00ABC5"/>
                </a:solidFill>
                <a:latin typeface="Calibri" panose="020F0502020204030204" pitchFamily="34" charset="0"/>
                <a:cs typeface="Calibri" panose="020F0502020204030204" pitchFamily="34" charset="0"/>
              </a:rPr>
              <a:t>Waist strap with rotating sliding </a:t>
            </a:r>
          </a:p>
          <a:p>
            <a:pPr marL="0" indent="0">
              <a:buNone/>
            </a:pPr>
            <a:r>
              <a:rPr lang="en-GB" sz="1600" i="0" dirty="0">
                <a:solidFill>
                  <a:srgbClr val="00ABC5"/>
                </a:solidFill>
                <a:latin typeface="Calibri" panose="020F0502020204030204" pitchFamily="34" charset="0"/>
                <a:cs typeface="Calibri" panose="020F0502020204030204" pitchFamily="34" charset="0"/>
              </a:rPr>
              <a:t>        mechanism.</a:t>
            </a:r>
          </a:p>
          <a:p>
            <a:pPr marL="0" indent="0">
              <a:buNone/>
            </a:pPr>
            <a:endParaRPr lang="ru-RU" sz="1600" i="0" dirty="0">
              <a:latin typeface="+mj-lt"/>
              <a:cs typeface="Arial" panose="020B0604020202020204" pitchFamily="34" charset="0"/>
            </a:endParaRPr>
          </a:p>
          <a:p>
            <a:pPr marL="0" indent="0">
              <a:buNone/>
            </a:pPr>
            <a:endParaRPr lang="ru-RU" sz="1600" i="0" dirty="0">
              <a:latin typeface="+mj-lt"/>
              <a:cs typeface="Arial" panose="020B0604020202020204" pitchFamily="34" charset="0"/>
            </a:endParaRPr>
          </a:p>
          <a:p>
            <a:pPr marL="0" indent="0">
              <a:buNone/>
            </a:pPr>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pPr marL="0" indent="0">
              <a:buNone/>
            </a:pPr>
            <a:endParaRPr lang="ru-RU" altLang="ru-RU" sz="1600" i="0" dirty="0">
              <a:latin typeface="+mj-lt"/>
              <a:cs typeface="Arial" panose="020B0604020202020204" pitchFamily="34" charset="0"/>
            </a:endParaRPr>
          </a:p>
          <a:p>
            <a:endParaRPr lang="en-GB" sz="1600" dirty="0">
              <a:latin typeface="+mj-lt"/>
              <a:cs typeface="Arial" panose="020B0604020202020204" pitchFamily="34" charset="0"/>
            </a:endParaRPr>
          </a:p>
        </p:txBody>
      </p:sp>
      <p:sp>
        <p:nvSpPr>
          <p:cNvPr id="36" name="Rectangle 35"/>
          <p:cNvSpPr/>
          <p:nvPr/>
        </p:nvSpPr>
        <p:spPr>
          <a:xfrm>
            <a:off x="2117558" y="1053604"/>
            <a:ext cx="9200146" cy="369332"/>
          </a:xfrm>
          <a:prstGeom prst="rect">
            <a:avLst/>
          </a:prstGeom>
        </p:spPr>
        <p:txBody>
          <a:bodyPr wrap="square">
            <a:spAutoFit/>
          </a:bodyPr>
          <a:lstStyle/>
          <a:p>
            <a:pPr lvl="0"/>
            <a:r>
              <a:rPr lang="en-GB" u="sng" dirty="0">
                <a:solidFill>
                  <a:srgbClr val="00ABC5"/>
                </a:solidFill>
                <a:latin typeface="Calibri" panose="020F0502020204030204" pitchFamily="34" charset="0"/>
                <a:cs typeface="Calibri" panose="020F0502020204030204" pitchFamily="34" charset="0"/>
              </a:rPr>
              <a:t>1. Self-contained compressed air breathing apparatus are divided into (SCBA)</a:t>
            </a:r>
          </a:p>
        </p:txBody>
      </p:sp>
      <p:sp>
        <p:nvSpPr>
          <p:cNvPr id="44" name="Title 1"/>
          <p:cNvSpPr>
            <a:spLocks noGrp="1"/>
          </p:cNvSpPr>
          <p:nvPr>
            <p:ph type="title"/>
          </p:nvPr>
        </p:nvSpPr>
        <p:spPr>
          <a:xfrm>
            <a:off x="0" y="425433"/>
            <a:ext cx="12192000" cy="685422"/>
          </a:xfrm>
        </p:spPr>
        <p:txBody>
          <a:bodyPr>
            <a:normAutofit/>
          </a:bodyPr>
          <a:lstStyle/>
          <a:p>
            <a:pPr algn="ctr"/>
            <a:r>
              <a:rPr lang="en-GB" sz="2400" dirty="0">
                <a:solidFill>
                  <a:schemeClr val="accent1"/>
                </a:solidFill>
                <a:latin typeface="+mn-lt"/>
                <a:ea typeface="+mn-ea"/>
                <a:cs typeface="+mn-cs"/>
              </a:rPr>
              <a:t>	</a:t>
            </a:r>
            <a:r>
              <a:rPr lang="en-GB" sz="2400" b="1" dirty="0">
                <a:solidFill>
                  <a:schemeClr val="accent1"/>
                </a:solidFill>
                <a:latin typeface="+mn-lt"/>
                <a:ea typeface="+mn-ea"/>
                <a:cs typeface="+mn-cs"/>
              </a:rPr>
              <a:t>SELF-CONTAINED COMPRESSED AIR BREATHING APPARATUS</a:t>
            </a:r>
          </a:p>
        </p:txBody>
      </p:sp>
      <p:sp>
        <p:nvSpPr>
          <p:cNvPr id="17" name="Текст 2">
            <a:extLst>
              <a:ext uri="{FF2B5EF4-FFF2-40B4-BE49-F238E27FC236}">
                <a16:creationId xmlns:a16="http://schemas.microsoft.com/office/drawing/2014/main" id="{DAA736A1-3960-401A-8D3A-0967599D033B}"/>
              </a:ext>
            </a:extLst>
          </p:cNvPr>
          <p:cNvSpPr txBox="1">
            <a:spLocks/>
          </p:cNvSpPr>
          <p:nvPr/>
        </p:nvSpPr>
        <p:spPr>
          <a:xfrm rot="10800000" flipV="1">
            <a:off x="621152" y="4899861"/>
            <a:ext cx="10938656" cy="1067801"/>
          </a:xfrm>
          <a:prstGeom prst="rect">
            <a:avLst/>
          </a:prstGeom>
        </p:spPr>
        <p:txBody>
          <a:bodyPr>
            <a:noAutofit/>
          </a:bodyPr>
          <a:lstStyle>
            <a:lvl1pPr marL="342891" indent="-342891" algn="l" defTabSz="914377" rtl="0" eaLnBrk="1" latinLnBrk="0" hangingPunct="1">
              <a:spcBef>
                <a:spcPct val="20000"/>
              </a:spcBef>
              <a:buClr>
                <a:srgbClr val="FFD500"/>
              </a:buClr>
              <a:buSzPct val="120000"/>
              <a:buFont typeface="Wingdings" panose="05000000000000000000" pitchFamily="2" charset="2"/>
              <a:buChar char="§"/>
              <a:defRPr sz="2400" i="1" kern="1200">
                <a:solidFill>
                  <a:schemeClr val="tx1"/>
                </a:solidFill>
                <a:latin typeface="+mn-lt"/>
                <a:ea typeface="+mn-ea"/>
                <a:cs typeface="+mn-cs"/>
              </a:defRPr>
            </a:lvl1pPr>
            <a:lvl2pPr marL="742932" indent="-285744" algn="l" defTabSz="914377" rtl="0" eaLnBrk="1" latinLnBrk="0" hangingPunct="1">
              <a:spcBef>
                <a:spcPct val="20000"/>
              </a:spcBef>
              <a:buClr>
                <a:srgbClr val="01B1C9"/>
              </a:buClr>
              <a:buFont typeface="Arial" pitchFamily="34" charset="0"/>
              <a:buChar char="•"/>
              <a:defRPr sz="2000" i="1"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pPr marL="0" indent="0">
              <a:buNone/>
            </a:pPr>
            <a:endParaRPr lang="ru-RU" altLang="ru-RU" sz="1600" i="0" dirty="0">
              <a:latin typeface="+mj-lt"/>
              <a:cs typeface="Arial" panose="020B0604020202020204" pitchFamily="34" charset="0"/>
            </a:endParaRPr>
          </a:p>
          <a:p>
            <a:endParaRPr lang="en-GB" sz="1600" dirty="0">
              <a:latin typeface="+mj-lt"/>
              <a:cs typeface="Arial" panose="020B0604020202020204" pitchFamily="34" charset="0"/>
            </a:endParaRPr>
          </a:p>
        </p:txBody>
      </p:sp>
      <p:pic>
        <p:nvPicPr>
          <p:cNvPr id="7" name="Picture 6">
            <a:extLst>
              <a:ext uri="{FF2B5EF4-FFF2-40B4-BE49-F238E27FC236}">
                <a16:creationId xmlns:a16="http://schemas.microsoft.com/office/drawing/2014/main" id="{D1E96485-B983-48B4-818C-DC16FF3E4A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35151" y="1395223"/>
            <a:ext cx="2824554" cy="2908188"/>
          </a:xfrm>
          <a:prstGeom prst="rect">
            <a:avLst/>
          </a:prstGeom>
        </p:spPr>
      </p:pic>
      <p:pic>
        <p:nvPicPr>
          <p:cNvPr id="18" name="Picture 17">
            <a:extLst>
              <a:ext uri="{FF2B5EF4-FFF2-40B4-BE49-F238E27FC236}">
                <a16:creationId xmlns:a16="http://schemas.microsoft.com/office/drawing/2014/main" id="{1AC329CD-B2DD-421A-859B-FE30B41A2A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10697" y="4177133"/>
            <a:ext cx="1702262" cy="2198956"/>
          </a:xfrm>
          <a:prstGeom prst="rect">
            <a:avLst/>
          </a:prstGeom>
        </p:spPr>
      </p:pic>
      <p:sp>
        <p:nvSpPr>
          <p:cNvPr id="10" name="Footer Placeholder 1">
            <a:extLst>
              <a:ext uri="{FF2B5EF4-FFF2-40B4-BE49-F238E27FC236}">
                <a16:creationId xmlns:a16="http://schemas.microsoft.com/office/drawing/2014/main" id="{91D6A67D-0165-4C27-9C5A-397EB37A7E82}"/>
              </a:ext>
            </a:extLst>
          </p:cNvPr>
          <p:cNvSpPr>
            <a:spLocks noGrp="1"/>
          </p:cNvSpPr>
          <p:nvPr>
            <p:ph type="ftr" sz="quarter" idx="3"/>
          </p:nvPr>
        </p:nvSpPr>
        <p:spPr>
          <a:xfrm>
            <a:off x="7210" y="6521963"/>
            <a:ext cx="12184790" cy="332474"/>
          </a:xfrm>
        </p:spPr>
        <p:txBody>
          <a:bodyPr/>
          <a:lstStyle/>
          <a:p>
            <a:pPr algn="ctr"/>
            <a:r>
              <a:rPr lang="en-GB" sz="800" dirty="0"/>
              <a:t> </a:t>
            </a:r>
            <a:r>
              <a:rPr lang="ru-RU" sz="800" dirty="0"/>
              <a:t>26</a:t>
            </a:r>
            <a:r>
              <a:rPr lang="en-GB" sz="800" dirty="0"/>
              <a:t>/</a:t>
            </a:r>
            <a:r>
              <a:rPr lang="ru-RU" sz="800" dirty="0"/>
              <a:t>08</a:t>
            </a:r>
            <a:r>
              <a:rPr lang="en-GB" sz="800" dirty="0"/>
              <a:t>/</a:t>
            </a:r>
            <a:r>
              <a:rPr lang="ru-RU" sz="800" dirty="0"/>
              <a:t>2024</a:t>
            </a:r>
            <a:r>
              <a:rPr lang="en-GB" sz="800" dirty="0"/>
              <a:t>                                                                                                                                                                                                          CONFIDENTIAL                                                                                                                                              KARACHAGANAK PETROLEUM OPERATING B.V</a:t>
            </a:r>
          </a:p>
        </p:txBody>
      </p:sp>
    </p:spTree>
    <p:extLst>
      <p:ext uri="{BB962C8B-B14F-4D97-AF65-F5344CB8AC3E}">
        <p14:creationId xmlns:p14="http://schemas.microsoft.com/office/powerpoint/2010/main" val="1487716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1ECA4F-CFBE-4C04-A220-CB72F437B710}"/>
              </a:ext>
            </a:extLst>
          </p:cNvPr>
          <p:cNvSpPr>
            <a:spLocks noGrp="1"/>
          </p:cNvSpPr>
          <p:nvPr>
            <p:ph type="sldNum" sz="quarter" idx="10"/>
          </p:nvPr>
        </p:nvSpPr>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13</a:t>
            </a:fld>
            <a:endParaRPr lang="it-IT"/>
          </a:p>
        </p:txBody>
      </p:sp>
      <p:sp>
        <p:nvSpPr>
          <p:cNvPr id="34" name="Текст 2"/>
          <p:cNvSpPr txBox="1">
            <a:spLocks/>
          </p:cNvSpPr>
          <p:nvPr/>
        </p:nvSpPr>
        <p:spPr>
          <a:xfrm>
            <a:off x="568004" y="1552861"/>
            <a:ext cx="7164288" cy="4767412"/>
          </a:xfrm>
          <a:prstGeom prst="rect">
            <a:avLst/>
          </a:prstGeom>
        </p:spPr>
        <p:txBody>
          <a:bodyPr>
            <a:noAutofit/>
          </a:bodyPr>
          <a:lstStyle>
            <a:lvl1pPr marL="342891" indent="-342891" algn="l" defTabSz="914377" rtl="0" eaLnBrk="1" latinLnBrk="0" hangingPunct="1">
              <a:spcBef>
                <a:spcPct val="20000"/>
              </a:spcBef>
              <a:buClr>
                <a:srgbClr val="FFD500"/>
              </a:buClr>
              <a:buSzPct val="120000"/>
              <a:buFont typeface="Wingdings" panose="05000000000000000000" pitchFamily="2" charset="2"/>
              <a:buChar char="§"/>
              <a:defRPr sz="2400" i="1" kern="1200">
                <a:solidFill>
                  <a:schemeClr val="tx1"/>
                </a:solidFill>
                <a:latin typeface="+mn-lt"/>
                <a:ea typeface="+mn-ea"/>
                <a:cs typeface="+mn-cs"/>
              </a:defRPr>
            </a:lvl1pPr>
            <a:lvl2pPr marL="742932" indent="-285744" algn="l" defTabSz="914377" rtl="0" eaLnBrk="1" latinLnBrk="0" hangingPunct="1">
              <a:spcBef>
                <a:spcPct val="20000"/>
              </a:spcBef>
              <a:buClr>
                <a:srgbClr val="01B1C9"/>
              </a:buClr>
              <a:buFont typeface="Arial" pitchFamily="34" charset="0"/>
              <a:buChar char="•"/>
              <a:defRPr sz="2000" i="1"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i="0" dirty="0">
                <a:latin typeface="+mj-lt"/>
                <a:cs typeface="Arial" panose="020B0604020202020204" pitchFamily="34" charset="0"/>
              </a:rPr>
              <a:t>        </a:t>
            </a:r>
            <a:r>
              <a:rPr lang="en-GB" sz="1800" i="0" u="sng" dirty="0">
                <a:solidFill>
                  <a:srgbClr val="00ABC5"/>
                </a:solidFill>
                <a:latin typeface="Calibri" panose="020F0502020204030204" pitchFamily="34" charset="0"/>
                <a:cs typeface="Calibri" panose="020F0502020204030204" pitchFamily="34" charset="0"/>
              </a:rPr>
              <a:t>Composition (SCBA) </a:t>
            </a:r>
          </a:p>
          <a:p>
            <a:pPr marL="0" indent="0">
              <a:buNone/>
            </a:pPr>
            <a:endParaRPr lang="en-US" sz="1800" b="1" i="0" u="sng" dirty="0">
              <a:latin typeface="+mj-lt"/>
              <a:cs typeface="Arial" panose="020B0604020202020204" pitchFamily="34" charset="0"/>
            </a:endParaRPr>
          </a:p>
          <a:p>
            <a:r>
              <a:rPr lang="en-GB" sz="1600" i="0" dirty="0">
                <a:solidFill>
                  <a:srgbClr val="00ABC5"/>
                </a:solidFill>
                <a:latin typeface="Calibri" panose="020F0502020204030204" pitchFamily="34" charset="0"/>
                <a:cs typeface="Calibri" panose="020F0502020204030204" pitchFamily="34" charset="0"/>
              </a:rPr>
              <a:t>Harness with swivel waist belt</a:t>
            </a:r>
          </a:p>
          <a:p>
            <a:r>
              <a:rPr lang="en-GB" sz="1600" i="0" dirty="0">
                <a:solidFill>
                  <a:srgbClr val="00ABC5"/>
                </a:solidFill>
                <a:latin typeface="Calibri" panose="020F0502020204030204" pitchFamily="34" charset="0"/>
                <a:cs typeface="Calibri" panose="020F0502020204030204" pitchFamily="34" charset="0"/>
              </a:rPr>
              <a:t>Cylinder with a valve</a:t>
            </a:r>
          </a:p>
          <a:p>
            <a:r>
              <a:rPr lang="en-GB" sz="1600" i="0" dirty="0">
                <a:solidFill>
                  <a:srgbClr val="00ABC5"/>
                </a:solidFill>
                <a:latin typeface="Calibri" panose="020F0502020204030204" pitchFamily="34" charset="0"/>
                <a:cs typeface="Calibri" panose="020F0502020204030204" pitchFamily="34" charset="0"/>
              </a:rPr>
              <a:t>Reducer with a safety valve</a:t>
            </a:r>
          </a:p>
          <a:p>
            <a:r>
              <a:rPr lang="en-GB" sz="1600" i="0" dirty="0">
                <a:solidFill>
                  <a:srgbClr val="00ABC5"/>
                </a:solidFill>
                <a:latin typeface="Calibri" panose="020F0502020204030204" pitchFamily="34" charset="0"/>
                <a:cs typeface="Calibri" panose="020F0502020204030204" pitchFamily="34" charset="0"/>
              </a:rPr>
              <a:t>Lung demand valve</a:t>
            </a:r>
          </a:p>
          <a:p>
            <a:r>
              <a:rPr lang="en-GB" sz="1600" i="0" dirty="0">
                <a:solidFill>
                  <a:srgbClr val="00ABC5"/>
                </a:solidFill>
                <a:latin typeface="Calibri" panose="020F0502020204030204" pitchFamily="34" charset="0"/>
                <a:cs typeface="Calibri" panose="020F0502020204030204" pitchFamily="34" charset="0"/>
              </a:rPr>
              <a:t>Warning device providing early alert when compressed air stock nears to end </a:t>
            </a:r>
          </a:p>
          <a:p>
            <a:r>
              <a:rPr lang="en-GB" sz="1600" i="0" dirty="0">
                <a:solidFill>
                  <a:srgbClr val="00ABC5"/>
                </a:solidFill>
                <a:latin typeface="Calibri" panose="020F0502020204030204" pitchFamily="34" charset="0"/>
                <a:cs typeface="Calibri" panose="020F0502020204030204" pitchFamily="34" charset="0"/>
              </a:rPr>
              <a:t>in cylinder</a:t>
            </a:r>
          </a:p>
          <a:p>
            <a:r>
              <a:rPr lang="en-GB" sz="1600" i="0" dirty="0">
                <a:solidFill>
                  <a:srgbClr val="00ABC5"/>
                </a:solidFill>
                <a:latin typeface="Calibri" panose="020F0502020204030204" pitchFamily="34" charset="0"/>
                <a:cs typeface="Calibri" panose="020F0502020204030204" pitchFamily="34" charset="0"/>
              </a:rPr>
              <a:t>Device for additional air supply (bypass, forced air supply on lung demand valve)</a:t>
            </a:r>
          </a:p>
          <a:p>
            <a:r>
              <a:rPr lang="en-GB" sz="1600" i="0" dirty="0">
                <a:solidFill>
                  <a:srgbClr val="00ABC5"/>
                </a:solidFill>
                <a:latin typeface="Calibri" panose="020F0502020204030204" pitchFamily="34" charset="0"/>
                <a:cs typeface="Calibri" panose="020F0502020204030204" pitchFamily="34" charset="0"/>
              </a:rPr>
              <a:t>Pressure gauge</a:t>
            </a:r>
          </a:p>
          <a:p>
            <a:r>
              <a:rPr lang="en-GB" sz="1600" i="0" dirty="0">
                <a:solidFill>
                  <a:srgbClr val="00ABC5"/>
                </a:solidFill>
                <a:latin typeface="Calibri" panose="020F0502020204030204" pitchFamily="34" charset="0"/>
                <a:cs typeface="Calibri" panose="020F0502020204030204" pitchFamily="34" charset="0"/>
              </a:rPr>
              <a:t>Facepiece with intercom</a:t>
            </a:r>
          </a:p>
          <a:p>
            <a:r>
              <a:rPr lang="en-GB" sz="1600" i="0" dirty="0">
                <a:solidFill>
                  <a:srgbClr val="00ABC5"/>
                </a:solidFill>
                <a:latin typeface="Calibri" panose="020F0502020204030204" pitchFamily="34" charset="0"/>
                <a:cs typeface="Calibri" panose="020F0502020204030204" pitchFamily="34" charset="0"/>
              </a:rPr>
              <a:t>Exhalation valve</a:t>
            </a:r>
          </a:p>
          <a:p>
            <a:r>
              <a:rPr lang="en-GB" sz="1600" i="0" dirty="0">
                <a:solidFill>
                  <a:srgbClr val="00ABC5"/>
                </a:solidFill>
                <a:latin typeface="Calibri" panose="020F0502020204030204" pitchFamily="34" charset="0"/>
                <a:cs typeface="Calibri" panose="020F0502020204030204" pitchFamily="34" charset="0"/>
              </a:rPr>
              <a:t>Bag (case) for facepiece main part</a:t>
            </a:r>
          </a:p>
          <a:p>
            <a:r>
              <a:rPr lang="en-GB" sz="1600" i="0" dirty="0">
                <a:solidFill>
                  <a:srgbClr val="00ABC5"/>
                </a:solidFill>
                <a:latin typeface="Calibri" panose="020F0502020204030204" pitchFamily="34" charset="0"/>
                <a:cs typeface="Calibri" panose="020F0502020204030204" pitchFamily="34" charset="0"/>
              </a:rPr>
              <a:t>Appropriate labelling and documentation</a:t>
            </a:r>
          </a:p>
          <a:p>
            <a:pPr marL="0" indent="0">
              <a:buNone/>
            </a:pPr>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pPr marL="0" indent="0">
              <a:buNone/>
            </a:pPr>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pPr marL="0" indent="0">
              <a:buNone/>
            </a:pPr>
            <a:endParaRPr lang="ru-RU" altLang="ru-RU" sz="1600" i="0" dirty="0">
              <a:latin typeface="+mj-lt"/>
              <a:cs typeface="Arial" panose="020B0604020202020204" pitchFamily="34" charset="0"/>
            </a:endParaRPr>
          </a:p>
          <a:p>
            <a:endParaRPr lang="en-GB" sz="1600" dirty="0">
              <a:latin typeface="+mj-lt"/>
              <a:cs typeface="Arial" panose="020B0604020202020204" pitchFamily="34" charset="0"/>
            </a:endParaRPr>
          </a:p>
        </p:txBody>
      </p:sp>
      <p:sp>
        <p:nvSpPr>
          <p:cNvPr id="36" name="Rectangle 35"/>
          <p:cNvSpPr/>
          <p:nvPr/>
        </p:nvSpPr>
        <p:spPr>
          <a:xfrm>
            <a:off x="2117558" y="1053604"/>
            <a:ext cx="9200146" cy="369332"/>
          </a:xfrm>
          <a:prstGeom prst="rect">
            <a:avLst/>
          </a:prstGeom>
        </p:spPr>
        <p:txBody>
          <a:bodyPr wrap="square">
            <a:spAutoFit/>
          </a:bodyPr>
          <a:lstStyle/>
          <a:p>
            <a:pPr lvl="0"/>
            <a:r>
              <a:rPr lang="en-GB" u="sng" dirty="0">
                <a:solidFill>
                  <a:srgbClr val="00ABC5"/>
                </a:solidFill>
                <a:latin typeface="Calibri" panose="020F0502020204030204" pitchFamily="34" charset="0"/>
                <a:cs typeface="Calibri" panose="020F0502020204030204" pitchFamily="34" charset="0"/>
              </a:rPr>
              <a:t>1. Self-contained compressed air breathing apparatus are divided into (SCBA)</a:t>
            </a:r>
          </a:p>
        </p:txBody>
      </p:sp>
      <p:sp>
        <p:nvSpPr>
          <p:cNvPr id="44" name="Title 1"/>
          <p:cNvSpPr>
            <a:spLocks noGrp="1"/>
          </p:cNvSpPr>
          <p:nvPr>
            <p:ph type="title"/>
          </p:nvPr>
        </p:nvSpPr>
        <p:spPr>
          <a:xfrm>
            <a:off x="0" y="425433"/>
            <a:ext cx="12192000" cy="685422"/>
          </a:xfrm>
        </p:spPr>
        <p:txBody>
          <a:bodyPr>
            <a:normAutofit/>
          </a:bodyPr>
          <a:lstStyle/>
          <a:p>
            <a:pPr algn="ctr"/>
            <a:r>
              <a:rPr lang="en-GB" sz="2400" dirty="0">
                <a:solidFill>
                  <a:schemeClr val="accent1"/>
                </a:solidFill>
                <a:latin typeface="+mn-lt"/>
                <a:ea typeface="+mn-ea"/>
                <a:cs typeface="+mn-cs"/>
              </a:rPr>
              <a:t>	</a:t>
            </a:r>
            <a:r>
              <a:rPr lang="en-GB" sz="2400" b="1" dirty="0">
                <a:solidFill>
                  <a:schemeClr val="accent1"/>
                </a:solidFill>
                <a:latin typeface="+mn-lt"/>
                <a:ea typeface="+mn-ea"/>
                <a:cs typeface="+mn-cs"/>
              </a:rPr>
              <a:t>SELF-CONTAINED COMPRESSED AIR BREATHING APPARATUS</a:t>
            </a:r>
          </a:p>
        </p:txBody>
      </p:sp>
      <p:sp>
        <p:nvSpPr>
          <p:cNvPr id="17" name="Текст 2">
            <a:extLst>
              <a:ext uri="{FF2B5EF4-FFF2-40B4-BE49-F238E27FC236}">
                <a16:creationId xmlns:a16="http://schemas.microsoft.com/office/drawing/2014/main" id="{DAA736A1-3960-401A-8D3A-0967599D033B}"/>
              </a:ext>
            </a:extLst>
          </p:cNvPr>
          <p:cNvSpPr txBox="1">
            <a:spLocks/>
          </p:cNvSpPr>
          <p:nvPr/>
        </p:nvSpPr>
        <p:spPr>
          <a:xfrm rot="10800000" flipV="1">
            <a:off x="621152" y="4899861"/>
            <a:ext cx="10938656" cy="1067801"/>
          </a:xfrm>
          <a:prstGeom prst="rect">
            <a:avLst/>
          </a:prstGeom>
        </p:spPr>
        <p:txBody>
          <a:bodyPr>
            <a:noAutofit/>
          </a:bodyPr>
          <a:lstStyle>
            <a:lvl1pPr marL="342891" indent="-342891" algn="l" defTabSz="914377" rtl="0" eaLnBrk="1" latinLnBrk="0" hangingPunct="1">
              <a:spcBef>
                <a:spcPct val="20000"/>
              </a:spcBef>
              <a:buClr>
                <a:srgbClr val="FFD500"/>
              </a:buClr>
              <a:buSzPct val="120000"/>
              <a:buFont typeface="Wingdings" panose="05000000000000000000" pitchFamily="2" charset="2"/>
              <a:buChar char="§"/>
              <a:defRPr sz="2400" i="1" kern="1200">
                <a:solidFill>
                  <a:schemeClr val="tx1"/>
                </a:solidFill>
                <a:latin typeface="+mn-lt"/>
                <a:ea typeface="+mn-ea"/>
                <a:cs typeface="+mn-cs"/>
              </a:defRPr>
            </a:lvl1pPr>
            <a:lvl2pPr marL="742932" indent="-285744" algn="l" defTabSz="914377" rtl="0" eaLnBrk="1" latinLnBrk="0" hangingPunct="1">
              <a:spcBef>
                <a:spcPct val="20000"/>
              </a:spcBef>
              <a:buClr>
                <a:srgbClr val="01B1C9"/>
              </a:buClr>
              <a:buFont typeface="Arial" pitchFamily="34" charset="0"/>
              <a:buChar char="•"/>
              <a:defRPr sz="2000" i="1"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pPr marL="0" indent="0">
              <a:buNone/>
            </a:pPr>
            <a:endParaRPr lang="ru-RU" altLang="ru-RU" sz="1600" i="0" dirty="0">
              <a:latin typeface="+mj-lt"/>
              <a:cs typeface="Arial" panose="020B0604020202020204" pitchFamily="34" charset="0"/>
            </a:endParaRPr>
          </a:p>
          <a:p>
            <a:endParaRPr lang="en-GB" sz="1600" dirty="0">
              <a:latin typeface="+mj-lt"/>
              <a:cs typeface="Arial" panose="020B0604020202020204" pitchFamily="34" charset="0"/>
            </a:endParaRPr>
          </a:p>
        </p:txBody>
      </p:sp>
      <p:pic>
        <p:nvPicPr>
          <p:cNvPr id="6" name="Picture 5">
            <a:extLst>
              <a:ext uri="{FF2B5EF4-FFF2-40B4-BE49-F238E27FC236}">
                <a16:creationId xmlns:a16="http://schemas.microsoft.com/office/drawing/2014/main" id="{B450CD8E-B0FC-4C3F-A663-941EE8ABB8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68170" y="1739026"/>
            <a:ext cx="2250413" cy="1503205"/>
          </a:xfrm>
          <a:prstGeom prst="rect">
            <a:avLst/>
          </a:prstGeom>
        </p:spPr>
      </p:pic>
      <p:pic>
        <p:nvPicPr>
          <p:cNvPr id="9" name="Picture 8">
            <a:extLst>
              <a:ext uri="{FF2B5EF4-FFF2-40B4-BE49-F238E27FC236}">
                <a16:creationId xmlns:a16="http://schemas.microsoft.com/office/drawing/2014/main" id="{8F7A14C7-F987-4BD3-A61F-050378F01E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7761" y="1663737"/>
            <a:ext cx="1855201" cy="1391401"/>
          </a:xfrm>
          <a:prstGeom prst="rect">
            <a:avLst/>
          </a:prstGeom>
        </p:spPr>
      </p:pic>
      <p:pic>
        <p:nvPicPr>
          <p:cNvPr id="13" name="Picture 12">
            <a:extLst>
              <a:ext uri="{FF2B5EF4-FFF2-40B4-BE49-F238E27FC236}">
                <a16:creationId xmlns:a16="http://schemas.microsoft.com/office/drawing/2014/main" id="{A57AA887-F425-44C0-9162-8CBD1D56B968}"/>
              </a:ext>
            </a:extLst>
          </p:cNvPr>
          <p:cNvPicPr>
            <a:picLocks noChangeAspect="1"/>
          </p:cNvPicPr>
          <p:nvPr/>
        </p:nvPicPr>
        <p:blipFill>
          <a:blip r:embed="rId4"/>
          <a:stretch>
            <a:fillRect/>
          </a:stretch>
        </p:blipFill>
        <p:spPr>
          <a:xfrm>
            <a:off x="10365919" y="3328775"/>
            <a:ext cx="1720339" cy="1217768"/>
          </a:xfrm>
          <a:prstGeom prst="rect">
            <a:avLst/>
          </a:prstGeom>
        </p:spPr>
      </p:pic>
      <p:pic>
        <p:nvPicPr>
          <p:cNvPr id="15" name="Picture 14">
            <a:extLst>
              <a:ext uri="{FF2B5EF4-FFF2-40B4-BE49-F238E27FC236}">
                <a16:creationId xmlns:a16="http://schemas.microsoft.com/office/drawing/2014/main" id="{891C184A-C70D-4395-88A3-FA3016AE6E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17602" y="3195404"/>
            <a:ext cx="1419098" cy="1064324"/>
          </a:xfrm>
          <a:prstGeom prst="rect">
            <a:avLst/>
          </a:prstGeom>
        </p:spPr>
      </p:pic>
      <p:pic>
        <p:nvPicPr>
          <p:cNvPr id="18" name="Picture 17">
            <a:extLst>
              <a:ext uri="{FF2B5EF4-FFF2-40B4-BE49-F238E27FC236}">
                <a16:creationId xmlns:a16="http://schemas.microsoft.com/office/drawing/2014/main" id="{5791B5C3-A380-4D90-974A-C60D819FBD7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16356" y="4942051"/>
            <a:ext cx="1776606" cy="1184404"/>
          </a:xfrm>
          <a:prstGeom prst="rect">
            <a:avLst/>
          </a:prstGeom>
        </p:spPr>
      </p:pic>
      <p:pic>
        <p:nvPicPr>
          <p:cNvPr id="20" name="Picture 19">
            <a:extLst>
              <a:ext uri="{FF2B5EF4-FFF2-40B4-BE49-F238E27FC236}">
                <a16:creationId xmlns:a16="http://schemas.microsoft.com/office/drawing/2014/main" id="{5765EA08-8115-4CAA-8295-3130B3CD05E8}"/>
              </a:ext>
            </a:extLst>
          </p:cNvPr>
          <p:cNvPicPr>
            <a:picLocks noChangeAspect="1"/>
          </p:cNvPicPr>
          <p:nvPr/>
        </p:nvPicPr>
        <p:blipFill>
          <a:blip r:embed="rId7"/>
          <a:stretch>
            <a:fillRect/>
          </a:stretch>
        </p:blipFill>
        <p:spPr>
          <a:xfrm>
            <a:off x="6675473" y="4734949"/>
            <a:ext cx="2040763" cy="1605185"/>
          </a:xfrm>
          <a:prstGeom prst="rect">
            <a:avLst/>
          </a:prstGeom>
        </p:spPr>
      </p:pic>
      <p:pic>
        <p:nvPicPr>
          <p:cNvPr id="22" name="Picture 21">
            <a:extLst>
              <a:ext uri="{FF2B5EF4-FFF2-40B4-BE49-F238E27FC236}">
                <a16:creationId xmlns:a16="http://schemas.microsoft.com/office/drawing/2014/main" id="{4537E91D-B2CB-4F3B-AD72-136AFFECA21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33178" y="1765904"/>
            <a:ext cx="2334056" cy="1217768"/>
          </a:xfrm>
          <a:prstGeom prst="rect">
            <a:avLst/>
          </a:prstGeom>
        </p:spPr>
      </p:pic>
      <p:pic>
        <p:nvPicPr>
          <p:cNvPr id="24" name="Picture 23">
            <a:extLst>
              <a:ext uri="{FF2B5EF4-FFF2-40B4-BE49-F238E27FC236}">
                <a16:creationId xmlns:a16="http://schemas.microsoft.com/office/drawing/2014/main" id="{FAA38A94-C81C-4C7E-99D8-781C3817298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50042" y="5040361"/>
            <a:ext cx="1675990" cy="1256992"/>
          </a:xfrm>
          <a:prstGeom prst="rect">
            <a:avLst/>
          </a:prstGeom>
        </p:spPr>
      </p:pic>
      <p:pic>
        <p:nvPicPr>
          <p:cNvPr id="26" name="Picture 25">
            <a:extLst>
              <a:ext uri="{FF2B5EF4-FFF2-40B4-BE49-F238E27FC236}">
                <a16:creationId xmlns:a16="http://schemas.microsoft.com/office/drawing/2014/main" id="{FDFB99AF-7E34-4C4F-9E9C-009197022735}"/>
              </a:ext>
            </a:extLst>
          </p:cNvPr>
          <p:cNvPicPr>
            <a:picLocks noChangeAspect="1"/>
          </p:cNvPicPr>
          <p:nvPr/>
        </p:nvPicPr>
        <p:blipFill>
          <a:blip r:embed="rId10"/>
          <a:stretch>
            <a:fillRect/>
          </a:stretch>
        </p:blipFill>
        <p:spPr>
          <a:xfrm>
            <a:off x="8751231" y="3104873"/>
            <a:ext cx="1837384" cy="1837384"/>
          </a:xfrm>
          <a:prstGeom prst="rect">
            <a:avLst/>
          </a:prstGeom>
        </p:spPr>
      </p:pic>
      <p:sp>
        <p:nvSpPr>
          <p:cNvPr id="19" name="Footer Placeholder 1">
            <a:extLst>
              <a:ext uri="{FF2B5EF4-FFF2-40B4-BE49-F238E27FC236}">
                <a16:creationId xmlns:a16="http://schemas.microsoft.com/office/drawing/2014/main" id="{FD0FA6B0-1F46-4AD2-985D-246B16226599}"/>
              </a:ext>
            </a:extLst>
          </p:cNvPr>
          <p:cNvSpPr>
            <a:spLocks noGrp="1"/>
          </p:cNvSpPr>
          <p:nvPr>
            <p:ph type="ftr" sz="quarter" idx="3"/>
          </p:nvPr>
        </p:nvSpPr>
        <p:spPr>
          <a:xfrm>
            <a:off x="7210" y="6521963"/>
            <a:ext cx="12184790" cy="332474"/>
          </a:xfrm>
        </p:spPr>
        <p:txBody>
          <a:bodyPr/>
          <a:lstStyle/>
          <a:p>
            <a:pPr algn="ctr"/>
            <a:r>
              <a:rPr lang="en-GB" sz="800" dirty="0"/>
              <a:t> </a:t>
            </a:r>
            <a:r>
              <a:rPr lang="ru-RU" sz="800" dirty="0"/>
              <a:t>26</a:t>
            </a:r>
            <a:r>
              <a:rPr lang="en-GB" sz="800" dirty="0"/>
              <a:t>/</a:t>
            </a:r>
            <a:r>
              <a:rPr lang="ru-RU" sz="800" dirty="0"/>
              <a:t>08</a:t>
            </a:r>
            <a:r>
              <a:rPr lang="en-GB" sz="800" dirty="0"/>
              <a:t>/</a:t>
            </a:r>
            <a:r>
              <a:rPr lang="ru-RU" sz="800" dirty="0"/>
              <a:t>2024</a:t>
            </a:r>
            <a:r>
              <a:rPr lang="en-GB" sz="800" dirty="0"/>
              <a:t>                                                                                                                                                                                                          CONFIDENTIAL                                                                                                                                              KARACHAGANAK PETROLEUM OPERATING B.V</a:t>
            </a:r>
          </a:p>
        </p:txBody>
      </p:sp>
    </p:spTree>
    <p:extLst>
      <p:ext uri="{BB962C8B-B14F-4D97-AF65-F5344CB8AC3E}">
        <p14:creationId xmlns:p14="http://schemas.microsoft.com/office/powerpoint/2010/main" val="187017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1ECA4F-CFBE-4C04-A220-CB72F437B710}"/>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it-IT" sz="1000" b="0" i="0" u="none" strike="noStrike" kern="1200" cap="none" spc="0" normalizeH="0" baseline="0" noProof="0">
              <a:ln>
                <a:noFill/>
              </a:ln>
              <a:solidFill>
                <a:srgbClr val="000000">
                  <a:lumMod val="50000"/>
                  <a:lumOff val="50000"/>
                </a:srgbClr>
              </a:solidFill>
              <a:effectLst/>
              <a:uLnTx/>
              <a:uFillTx/>
              <a:latin typeface="Calibri" panose="020F0502020204030204"/>
              <a:ea typeface="+mn-ea"/>
              <a:cs typeface="+mn-cs"/>
            </a:endParaRPr>
          </a:p>
        </p:txBody>
      </p:sp>
      <p:sp>
        <p:nvSpPr>
          <p:cNvPr id="34" name="Текст 2"/>
          <p:cNvSpPr txBox="1">
            <a:spLocks/>
          </p:cNvSpPr>
          <p:nvPr/>
        </p:nvSpPr>
        <p:spPr>
          <a:xfrm>
            <a:off x="468752" y="1665155"/>
            <a:ext cx="10938656" cy="741162"/>
          </a:xfrm>
          <a:prstGeom prst="rect">
            <a:avLst/>
          </a:prstGeom>
        </p:spPr>
        <p:txBody>
          <a:bodyPr>
            <a:noAutofit/>
          </a:bodyPr>
          <a:lstStyle>
            <a:lvl1pPr marL="342891" indent="-342891" algn="l" defTabSz="914377" rtl="0" eaLnBrk="1" latinLnBrk="0" hangingPunct="1">
              <a:spcBef>
                <a:spcPct val="20000"/>
              </a:spcBef>
              <a:buClr>
                <a:srgbClr val="FFD500"/>
              </a:buClr>
              <a:buSzPct val="120000"/>
              <a:buFont typeface="Wingdings" panose="05000000000000000000" pitchFamily="2" charset="2"/>
              <a:buChar char="§"/>
              <a:defRPr sz="2400" i="1" kern="1200">
                <a:solidFill>
                  <a:schemeClr val="tx1"/>
                </a:solidFill>
                <a:latin typeface="+mn-lt"/>
                <a:ea typeface="+mn-ea"/>
                <a:cs typeface="+mn-cs"/>
              </a:defRPr>
            </a:lvl1pPr>
            <a:lvl2pPr marL="742932" indent="-285744" algn="l" defTabSz="914377" rtl="0" eaLnBrk="1" latinLnBrk="0" hangingPunct="1">
              <a:spcBef>
                <a:spcPct val="20000"/>
              </a:spcBef>
              <a:buClr>
                <a:srgbClr val="01B1C9"/>
              </a:buClr>
              <a:buFont typeface="Arial" pitchFamily="34" charset="0"/>
              <a:buChar char="•"/>
              <a:defRPr sz="2000" i="1"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20000"/>
              </a:spcBef>
              <a:spcAft>
                <a:spcPts val="0"/>
              </a:spcAft>
              <a:buClr>
                <a:srgbClr val="FFD500"/>
              </a:buClr>
              <a:buSzPct val="120000"/>
              <a:buFont typeface="Wingdings" panose="05000000000000000000" pitchFamily="2" charset="2"/>
              <a:buNone/>
              <a:tabLst/>
              <a:defRPr/>
            </a:pPr>
            <a:endParaRPr kumimoji="0" lang="ru-RU" altLang="ru-RU" sz="1600" b="0" i="0" u="none" strike="noStrike" kern="1200" cap="none" spc="0" normalizeH="0" baseline="0" noProof="0" dirty="0">
              <a:ln>
                <a:noFill/>
              </a:ln>
              <a:solidFill>
                <a:srgbClr val="000000"/>
              </a:solidFill>
              <a:effectLst/>
              <a:uLnTx/>
              <a:uFillTx/>
              <a:latin typeface="Calibri Light" panose="020F0302020204030204"/>
              <a:ea typeface="+mn-ea"/>
              <a:cs typeface="Arial" panose="020B0604020202020204" pitchFamily="34" charset="0"/>
            </a:endParaRPr>
          </a:p>
          <a:p>
            <a:pPr marL="342891" marR="0" lvl="0" indent="-342891" algn="l" defTabSz="914377" rtl="0" eaLnBrk="1" fontAlgn="auto" latinLnBrk="0" hangingPunct="1">
              <a:lnSpc>
                <a:spcPct val="100000"/>
              </a:lnSpc>
              <a:spcBef>
                <a:spcPct val="20000"/>
              </a:spcBef>
              <a:spcAft>
                <a:spcPts val="0"/>
              </a:spcAft>
              <a:buClr>
                <a:srgbClr val="FFD500"/>
              </a:buClr>
              <a:buSzPct val="120000"/>
              <a:buFont typeface="Wingdings" panose="05000000000000000000" pitchFamily="2" charset="2"/>
              <a:buChar char="§"/>
              <a:tabLst/>
              <a:defRPr/>
            </a:pPr>
            <a:endParaRPr kumimoji="0" lang="en-GB" sz="1600" b="0" i="1" u="none" strike="noStrike" kern="1200" cap="none" spc="0" normalizeH="0" baseline="0" noProof="0" dirty="0">
              <a:ln>
                <a:noFill/>
              </a:ln>
              <a:solidFill>
                <a:srgbClr val="000000"/>
              </a:solidFill>
              <a:effectLst/>
              <a:uLnTx/>
              <a:uFillTx/>
              <a:latin typeface="Calibri Light" panose="020F0302020204030204"/>
              <a:ea typeface="+mn-ea"/>
              <a:cs typeface="Arial" panose="020B0604020202020204" pitchFamily="34" charset="0"/>
            </a:endParaRPr>
          </a:p>
        </p:txBody>
      </p:sp>
      <p:sp>
        <p:nvSpPr>
          <p:cNvPr id="36" name="Rectangle 35"/>
          <p:cNvSpPr/>
          <p:nvPr/>
        </p:nvSpPr>
        <p:spPr>
          <a:xfrm>
            <a:off x="468753" y="1053604"/>
            <a:ext cx="10848952"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cap="none" normalizeH="0" baseline="0" noProof="0" dirty="0">
                <a:ln>
                  <a:noFill/>
                </a:ln>
                <a:solidFill>
                  <a:srgbClr val="000000"/>
                </a:solidFill>
                <a:effectLst/>
                <a:uLnTx/>
                <a:uFillTx/>
                <a:latin typeface="Calibri Light" panose="020F0302020204030204"/>
                <a:ea typeface="+mn-ea"/>
                <a:cs typeface="Arial" panose="020B0604020202020204" pitchFamily="34" charset="0"/>
              </a:rPr>
              <a:t>     </a:t>
            </a:r>
          </a:p>
        </p:txBody>
      </p:sp>
      <p:sp>
        <p:nvSpPr>
          <p:cNvPr id="44" name="Title 1"/>
          <p:cNvSpPr>
            <a:spLocks noGrp="1"/>
          </p:cNvSpPr>
          <p:nvPr>
            <p:ph type="title"/>
          </p:nvPr>
        </p:nvSpPr>
        <p:spPr>
          <a:xfrm>
            <a:off x="0" y="425433"/>
            <a:ext cx="12192000" cy="448862"/>
          </a:xfrm>
        </p:spPr>
        <p:txBody>
          <a:bodyPr>
            <a:normAutofit/>
          </a:bodyPr>
          <a:lstStyle/>
          <a:p>
            <a:pPr algn="ctr"/>
            <a:r>
              <a:rPr lang="en-GB" sz="2400" b="1" dirty="0">
                <a:solidFill>
                  <a:schemeClr val="accent1"/>
                </a:solidFill>
                <a:latin typeface="+mn-lt"/>
                <a:ea typeface="+mn-ea"/>
                <a:cs typeface="+mn-cs"/>
              </a:rPr>
              <a:t>COMPRESSED AIR ESCAPE SET</a:t>
            </a:r>
          </a:p>
        </p:txBody>
      </p:sp>
      <p:sp>
        <p:nvSpPr>
          <p:cNvPr id="9" name="Rectangle 8">
            <a:extLst>
              <a:ext uri="{FF2B5EF4-FFF2-40B4-BE49-F238E27FC236}">
                <a16:creationId xmlns:a16="http://schemas.microsoft.com/office/drawing/2014/main" id="{8A7F243C-A528-47F0-AC4E-7044BB4276B4}"/>
              </a:ext>
            </a:extLst>
          </p:cNvPr>
          <p:cNvSpPr/>
          <p:nvPr/>
        </p:nvSpPr>
        <p:spPr>
          <a:xfrm>
            <a:off x="720499" y="1085736"/>
            <a:ext cx="9530405" cy="369332"/>
          </a:xfrm>
          <a:prstGeom prst="rect">
            <a:avLst/>
          </a:prstGeom>
        </p:spPr>
        <p:txBody>
          <a:bodyPr wrap="square">
            <a:spAutoFit/>
          </a:bodyPr>
          <a:lstStyle/>
          <a:p>
            <a:r>
              <a:rPr lang="en-GB" b="1" dirty="0"/>
              <a:t>                                  </a:t>
            </a:r>
            <a:r>
              <a:rPr lang="en-GB" u="sng" dirty="0">
                <a:solidFill>
                  <a:srgbClr val="00ABC5"/>
                </a:solidFill>
                <a:latin typeface="Calibri" panose="020F0502020204030204" pitchFamily="34" charset="0"/>
                <a:cs typeface="Calibri" panose="020F0502020204030204" pitchFamily="34" charset="0"/>
              </a:rPr>
              <a:t>2.  Compressed air full face mask escape set</a:t>
            </a:r>
          </a:p>
        </p:txBody>
      </p:sp>
      <p:sp>
        <p:nvSpPr>
          <p:cNvPr id="12" name="TextBox 11">
            <a:extLst>
              <a:ext uri="{FF2B5EF4-FFF2-40B4-BE49-F238E27FC236}">
                <a16:creationId xmlns:a16="http://schemas.microsoft.com/office/drawing/2014/main" id="{CAC93FED-41B1-4EE5-937C-DCFFCE985BAC}"/>
              </a:ext>
            </a:extLst>
          </p:cNvPr>
          <p:cNvSpPr txBox="1"/>
          <p:nvPr/>
        </p:nvSpPr>
        <p:spPr>
          <a:xfrm>
            <a:off x="571517" y="1416817"/>
            <a:ext cx="10643424" cy="3139321"/>
          </a:xfrm>
          <a:prstGeom prst="rect">
            <a:avLst/>
          </a:prstGeom>
          <a:noFill/>
        </p:spPr>
        <p:txBody>
          <a:bodyPr wrap="square" rtlCol="0">
            <a:spAutoFit/>
          </a:bodyPr>
          <a:lstStyle/>
          <a:p>
            <a:pPr defTabSz="914377">
              <a:spcBef>
                <a:spcPct val="20000"/>
              </a:spcBef>
              <a:buClr>
                <a:srgbClr val="FFD500"/>
              </a:buClr>
              <a:buSzPct val="120000"/>
            </a:pPr>
            <a:r>
              <a:rPr lang="en-GB" u="sng" dirty="0">
                <a:solidFill>
                  <a:srgbClr val="00ABC5"/>
                </a:solidFill>
                <a:latin typeface="Calibri" panose="020F0502020204030204" pitchFamily="34" charset="0"/>
                <a:cs typeface="Calibri" panose="020F0502020204030204" pitchFamily="34" charset="0"/>
              </a:rPr>
              <a:t>Main technical specifications</a:t>
            </a:r>
          </a:p>
          <a:p>
            <a:pPr algn="l"/>
            <a:endParaRPr lang="ru-RU" b="1" u="sng" dirty="0">
              <a:latin typeface="+mj-lt"/>
            </a:endParaRPr>
          </a:p>
          <a:p>
            <a:pPr marL="285750" indent="-285750">
              <a:buClr>
                <a:schemeClr val="accent2"/>
              </a:buClr>
              <a:buSzPct val="120000"/>
              <a:buFont typeface="Wingdings" panose="05000000000000000000" pitchFamily="2" charset="2"/>
              <a:buChar char="§"/>
            </a:pPr>
            <a:r>
              <a:rPr lang="en-GB" sz="1600" dirty="0">
                <a:solidFill>
                  <a:srgbClr val="00ABC5"/>
                </a:solidFill>
                <a:latin typeface="Calibri" panose="020F0502020204030204" pitchFamily="34" charset="0"/>
                <a:cs typeface="Calibri" panose="020F0502020204030204" pitchFamily="34" charset="0"/>
              </a:rPr>
              <a:t>Certificate of conformity ТР ТС 019/2011</a:t>
            </a:r>
          </a:p>
          <a:p>
            <a:pPr marL="285750" indent="-285750">
              <a:buClr>
                <a:schemeClr val="accent2"/>
              </a:buClr>
              <a:buSzPct val="120000"/>
              <a:buFont typeface="Wingdings" panose="05000000000000000000" pitchFamily="2" charset="2"/>
              <a:buChar char="§"/>
            </a:pPr>
            <a:r>
              <a:rPr lang="en-GB" sz="1600" dirty="0">
                <a:solidFill>
                  <a:srgbClr val="00ABC5"/>
                </a:solidFill>
                <a:latin typeface="Calibri" panose="020F0502020204030204" pitchFamily="34" charset="0"/>
                <a:cs typeface="Calibri" panose="020F0502020204030204" pitchFamily="34" charset="0"/>
              </a:rPr>
              <a:t>Certificate in accordance with EN 402:2003 (for mask type)</a:t>
            </a:r>
          </a:p>
          <a:p>
            <a:pPr marL="285750" indent="-285750">
              <a:buClr>
                <a:schemeClr val="accent2"/>
              </a:buClr>
              <a:buSzPct val="120000"/>
              <a:buFont typeface="Wingdings" panose="05000000000000000000" pitchFamily="2" charset="2"/>
              <a:buChar char="§"/>
            </a:pPr>
            <a:r>
              <a:rPr lang="en-GB" sz="1600" dirty="0">
                <a:solidFill>
                  <a:srgbClr val="00ABC5"/>
                </a:solidFill>
                <a:latin typeface="Calibri" panose="020F0502020204030204" pitchFamily="34" charset="0"/>
                <a:cs typeface="Calibri" panose="020F0502020204030204" pitchFamily="34" charset="0"/>
              </a:rPr>
              <a:t>Facepiece requirements, full face mask GOST 12.4.293-2015 (EN 136:1998)</a:t>
            </a:r>
          </a:p>
          <a:p>
            <a:pPr marL="285750" indent="-285750">
              <a:buClr>
                <a:schemeClr val="accent2"/>
              </a:buClr>
              <a:buSzPct val="120000"/>
              <a:buFont typeface="Wingdings" panose="05000000000000000000" pitchFamily="2" charset="2"/>
              <a:buChar char="§"/>
            </a:pPr>
            <a:r>
              <a:rPr lang="en-GB" sz="1600" dirty="0">
                <a:solidFill>
                  <a:srgbClr val="00ABC5"/>
                </a:solidFill>
                <a:latin typeface="Calibri" panose="020F0502020204030204" pitchFamily="34" charset="0"/>
                <a:cs typeface="Calibri" panose="020F0502020204030204" pitchFamily="34" charset="0"/>
              </a:rPr>
              <a:t>Operating temperature from -30 to +60 C </a:t>
            </a:r>
          </a:p>
          <a:p>
            <a:pPr marL="285750" indent="-285750">
              <a:buClr>
                <a:schemeClr val="accent2"/>
              </a:buClr>
              <a:buSzPct val="120000"/>
              <a:buFont typeface="Wingdings" panose="05000000000000000000" pitchFamily="2" charset="2"/>
              <a:buChar char="§"/>
            </a:pPr>
            <a:r>
              <a:rPr lang="en-GB" sz="1600" dirty="0">
                <a:solidFill>
                  <a:srgbClr val="00ABC5"/>
                </a:solidFill>
                <a:latin typeface="Calibri" panose="020F0502020204030204" pitchFamily="34" charset="0"/>
                <a:cs typeface="Calibri" panose="020F0502020204030204" pitchFamily="34" charset="0"/>
              </a:rPr>
              <a:t>Protection time 15-20 min</a:t>
            </a:r>
          </a:p>
          <a:p>
            <a:pPr marL="285750" indent="-285750">
              <a:buClr>
                <a:schemeClr val="accent2"/>
              </a:buClr>
              <a:buSzPct val="120000"/>
              <a:buFont typeface="Wingdings" panose="05000000000000000000" pitchFamily="2" charset="2"/>
              <a:buChar char="§"/>
            </a:pPr>
            <a:r>
              <a:rPr lang="en-GB" sz="1600" dirty="0">
                <a:solidFill>
                  <a:srgbClr val="00ABC5"/>
                </a:solidFill>
                <a:latin typeface="Calibri" panose="020F0502020204030204" pitchFamily="34" charset="0"/>
                <a:cs typeface="Calibri" panose="020F0502020204030204" pitchFamily="34" charset="0"/>
              </a:rPr>
              <a:t>Escape set weight no more than 5 kg.</a:t>
            </a:r>
          </a:p>
          <a:p>
            <a:pPr marL="285750" indent="-285750">
              <a:buClr>
                <a:schemeClr val="accent2"/>
              </a:buClr>
              <a:buSzPct val="120000"/>
              <a:buFont typeface="Wingdings" panose="05000000000000000000" pitchFamily="2" charset="2"/>
              <a:buChar char="§"/>
            </a:pPr>
            <a:r>
              <a:rPr lang="en-GB" sz="1600" dirty="0">
                <a:solidFill>
                  <a:srgbClr val="00ABC5"/>
                </a:solidFill>
                <a:latin typeface="Calibri" panose="020F0502020204030204" pitchFamily="34" charset="0"/>
                <a:cs typeface="Calibri" panose="020F0502020204030204" pitchFamily="34" charset="0"/>
              </a:rPr>
              <a:t>Service life of the escape set at least 10 years</a:t>
            </a:r>
          </a:p>
          <a:p>
            <a:pPr marL="285750" indent="-285750">
              <a:buClr>
                <a:schemeClr val="accent2"/>
              </a:buClr>
              <a:buSzPct val="120000"/>
              <a:buFont typeface="Wingdings" panose="05000000000000000000" pitchFamily="2" charset="2"/>
              <a:buChar char="§"/>
            </a:pPr>
            <a:endParaRPr lang="ru-RU" sz="1600" dirty="0"/>
          </a:p>
          <a:p>
            <a:pPr marL="285750" indent="-285750">
              <a:buClr>
                <a:schemeClr val="accent2"/>
              </a:buClr>
              <a:buSzPct val="120000"/>
              <a:buFont typeface="Wingdings" panose="05000000000000000000" pitchFamily="2" charset="2"/>
              <a:buChar char="§"/>
            </a:pPr>
            <a:endParaRPr lang="ru-RU" sz="1600" b="1" dirty="0">
              <a:latin typeface="+mj-lt"/>
            </a:endParaRPr>
          </a:p>
          <a:p>
            <a:pPr algn="l"/>
            <a:endParaRPr lang="ru-RU" dirty="0"/>
          </a:p>
        </p:txBody>
      </p:sp>
      <p:pic>
        <p:nvPicPr>
          <p:cNvPr id="5" name="Picture 4">
            <a:extLst>
              <a:ext uri="{FF2B5EF4-FFF2-40B4-BE49-F238E27FC236}">
                <a16:creationId xmlns:a16="http://schemas.microsoft.com/office/drawing/2014/main" id="{AF905662-8BF2-4874-990F-DED6C24E61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3158" y="2993026"/>
            <a:ext cx="2977374" cy="2977374"/>
          </a:xfrm>
          <a:prstGeom prst="rect">
            <a:avLst/>
          </a:prstGeom>
        </p:spPr>
      </p:pic>
      <p:sp>
        <p:nvSpPr>
          <p:cNvPr id="16" name="TextBox 15">
            <a:extLst>
              <a:ext uri="{FF2B5EF4-FFF2-40B4-BE49-F238E27FC236}">
                <a16:creationId xmlns:a16="http://schemas.microsoft.com/office/drawing/2014/main" id="{5039D051-437A-40D8-916A-3725F989E96B}"/>
              </a:ext>
            </a:extLst>
          </p:cNvPr>
          <p:cNvSpPr txBox="1"/>
          <p:nvPr/>
        </p:nvSpPr>
        <p:spPr>
          <a:xfrm>
            <a:off x="643229" y="3979278"/>
            <a:ext cx="6408359" cy="2554545"/>
          </a:xfrm>
          <a:prstGeom prst="rect">
            <a:avLst/>
          </a:prstGeom>
          <a:noFill/>
        </p:spPr>
        <p:txBody>
          <a:bodyPr wrap="square">
            <a:spAutoFit/>
          </a:bodyPr>
          <a:lstStyle/>
          <a:p>
            <a:pPr marL="0" indent="0">
              <a:buNone/>
            </a:pPr>
            <a:r>
              <a:rPr lang="en-GB" sz="1600" u="sng" dirty="0">
                <a:solidFill>
                  <a:srgbClr val="00ABC5"/>
                </a:solidFill>
                <a:latin typeface="Calibri" panose="020F0502020204030204" pitchFamily="34" charset="0"/>
                <a:cs typeface="Calibri" panose="020F0502020204030204" pitchFamily="34" charset="0"/>
              </a:rPr>
              <a:t>Composition (escape set) </a:t>
            </a:r>
          </a:p>
          <a:p>
            <a:pPr marL="0" indent="0">
              <a:buNone/>
            </a:pPr>
            <a:endParaRPr lang="ru-RU" sz="1600" u="sng" dirty="0">
              <a:solidFill>
                <a:srgbClr val="00ABC5"/>
              </a:solidFill>
              <a:latin typeface="Calibri" panose="020F0502020204030204" pitchFamily="34" charset="0"/>
              <a:cs typeface="Calibri" panose="020F0502020204030204" pitchFamily="34" charset="0"/>
            </a:endParaRPr>
          </a:p>
          <a:p>
            <a:r>
              <a:rPr lang="en-GB" sz="1600" i="0" dirty="0">
                <a:solidFill>
                  <a:srgbClr val="00ABC5"/>
                </a:solidFill>
                <a:latin typeface="Calibri" panose="020F0502020204030204" pitchFamily="34" charset="0"/>
                <a:cs typeface="Calibri" panose="020F0502020204030204" pitchFamily="34" charset="0"/>
              </a:rPr>
              <a:t>Cylinder(s) with shut-off valve and automatic air supple activation</a:t>
            </a:r>
          </a:p>
          <a:p>
            <a:r>
              <a:rPr lang="en-GB" sz="1600" i="0" dirty="0">
                <a:solidFill>
                  <a:srgbClr val="00ABC5"/>
                </a:solidFill>
                <a:latin typeface="Calibri" panose="020F0502020204030204" pitchFamily="34" charset="0"/>
                <a:cs typeface="Calibri" panose="020F0502020204030204" pitchFamily="34" charset="0"/>
              </a:rPr>
              <a:t>Reducer (regulator)</a:t>
            </a:r>
          </a:p>
          <a:p>
            <a:r>
              <a:rPr lang="en-GB" sz="1600" i="0" dirty="0">
                <a:solidFill>
                  <a:srgbClr val="00ABC5"/>
                </a:solidFill>
                <a:latin typeface="Calibri" panose="020F0502020204030204" pitchFamily="34" charset="0"/>
                <a:cs typeface="Calibri" panose="020F0502020204030204" pitchFamily="34" charset="0"/>
              </a:rPr>
              <a:t>Facepiece - full face mask with lung demand valve</a:t>
            </a:r>
          </a:p>
          <a:p>
            <a:r>
              <a:rPr lang="en-GB" sz="1600" i="0" dirty="0">
                <a:solidFill>
                  <a:srgbClr val="00ABC5"/>
                </a:solidFill>
                <a:latin typeface="Calibri" panose="020F0502020204030204" pitchFamily="34" charset="0"/>
                <a:cs typeface="Calibri" panose="020F0502020204030204" pitchFamily="34" charset="0"/>
              </a:rPr>
              <a:t>Pressure Indicator</a:t>
            </a:r>
          </a:p>
          <a:p>
            <a:r>
              <a:rPr lang="en-GB" sz="1600" i="0" dirty="0">
                <a:solidFill>
                  <a:srgbClr val="00ABC5"/>
                </a:solidFill>
                <a:latin typeface="Calibri" panose="020F0502020204030204" pitchFamily="34" charset="0"/>
                <a:cs typeface="Calibri" panose="020F0502020204030204" pitchFamily="34" charset="0"/>
              </a:rPr>
              <a:t>Carrying bag and harness for storage and carrying (ergonomic design).</a:t>
            </a:r>
          </a:p>
          <a:p>
            <a:r>
              <a:rPr lang="en-GB" sz="1600" i="0" dirty="0">
                <a:solidFill>
                  <a:srgbClr val="00ABC5"/>
                </a:solidFill>
                <a:latin typeface="Calibri" panose="020F0502020204030204" pitchFamily="34" charset="0"/>
                <a:cs typeface="Calibri" panose="020F0502020204030204" pitchFamily="34" charset="0"/>
              </a:rPr>
              <a:t>Appropriate labelling and documentation</a:t>
            </a:r>
          </a:p>
        </p:txBody>
      </p:sp>
      <p:pic>
        <p:nvPicPr>
          <p:cNvPr id="17" name="Picture 16">
            <a:extLst>
              <a:ext uri="{FF2B5EF4-FFF2-40B4-BE49-F238E27FC236}">
                <a16:creationId xmlns:a16="http://schemas.microsoft.com/office/drawing/2014/main" id="{BA9B2C29-FA66-48C5-8A3E-7C82493612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95262" y="1174440"/>
            <a:ext cx="2250413" cy="1503205"/>
          </a:xfrm>
          <a:prstGeom prst="rect">
            <a:avLst/>
          </a:prstGeom>
        </p:spPr>
      </p:pic>
      <p:pic>
        <p:nvPicPr>
          <p:cNvPr id="18" name="Picture 17">
            <a:extLst>
              <a:ext uri="{FF2B5EF4-FFF2-40B4-BE49-F238E27FC236}">
                <a16:creationId xmlns:a16="http://schemas.microsoft.com/office/drawing/2014/main" id="{09930E98-D0C4-4907-A220-DE2271F1F1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63805" y="1145590"/>
            <a:ext cx="1843608" cy="1607145"/>
          </a:xfrm>
          <a:prstGeom prst="rect">
            <a:avLst/>
          </a:prstGeom>
        </p:spPr>
      </p:pic>
      <p:pic>
        <p:nvPicPr>
          <p:cNvPr id="19" name="Picture 18">
            <a:extLst>
              <a:ext uri="{FF2B5EF4-FFF2-40B4-BE49-F238E27FC236}">
                <a16:creationId xmlns:a16="http://schemas.microsoft.com/office/drawing/2014/main" id="{429272FE-6CB9-4777-B523-FBA48050F9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46936" y="4525402"/>
            <a:ext cx="2021305" cy="1515979"/>
          </a:xfrm>
          <a:prstGeom prst="rect">
            <a:avLst/>
          </a:prstGeom>
        </p:spPr>
      </p:pic>
      <p:pic>
        <p:nvPicPr>
          <p:cNvPr id="1028" name="Picture 4" descr="Drager Saver CF Cylinder and Valve (15min)">
            <a:extLst>
              <a:ext uri="{FF2B5EF4-FFF2-40B4-BE49-F238E27FC236}">
                <a16:creationId xmlns:a16="http://schemas.microsoft.com/office/drawing/2014/main" id="{0D77905D-5264-4411-8010-86E49284857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341075" y="2639914"/>
            <a:ext cx="2396623" cy="1807361"/>
          </a:xfrm>
          <a:prstGeom prst="rect">
            <a:avLst/>
          </a:prstGeom>
          <a:noFill/>
          <a:extLst>
            <a:ext uri="{909E8E84-426E-40DD-AFC4-6F175D3DCCD1}">
              <a14:hiddenFill xmlns:a14="http://schemas.microsoft.com/office/drawing/2010/main">
                <a:solidFill>
                  <a:srgbClr val="FFFFFF"/>
                </a:solidFill>
              </a14:hiddenFill>
            </a:ext>
          </a:extLst>
        </p:spPr>
      </p:pic>
      <p:sp>
        <p:nvSpPr>
          <p:cNvPr id="20" name="Footer Placeholder 1">
            <a:extLst>
              <a:ext uri="{FF2B5EF4-FFF2-40B4-BE49-F238E27FC236}">
                <a16:creationId xmlns:a16="http://schemas.microsoft.com/office/drawing/2014/main" id="{8E615A87-2CEA-46D6-86F8-BB84247CFE70}"/>
              </a:ext>
            </a:extLst>
          </p:cNvPr>
          <p:cNvSpPr>
            <a:spLocks noGrp="1"/>
          </p:cNvSpPr>
          <p:nvPr>
            <p:ph type="ftr" sz="quarter" idx="3"/>
          </p:nvPr>
        </p:nvSpPr>
        <p:spPr>
          <a:xfrm>
            <a:off x="7210" y="6521963"/>
            <a:ext cx="12184790" cy="33247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 </a:t>
            </a:r>
            <a:r>
              <a:rPr lang="ru-RU" sz="800" dirty="0"/>
              <a:t>26</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a:t>
            </a:r>
            <a:r>
              <a:rPr kumimoji="0" lang="ru-RU"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08</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a:t>
            </a:r>
            <a:r>
              <a:rPr kumimoji="0" lang="ru-RU"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2024</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                                                                                                                                                                                                          CONFIDENTIAL                                                                                                                                              KARACHAGANAK PETROLEUM OPERATING B.V</a:t>
            </a:r>
          </a:p>
        </p:txBody>
      </p:sp>
    </p:spTree>
    <p:extLst>
      <p:ext uri="{BB962C8B-B14F-4D97-AF65-F5344CB8AC3E}">
        <p14:creationId xmlns:p14="http://schemas.microsoft.com/office/powerpoint/2010/main" val="362098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1ECA4F-CFBE-4C04-A220-CB72F437B710}"/>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it-IT" sz="1000" b="0" i="0" u="none" strike="noStrike" kern="1200" cap="none" spc="0" normalizeH="0" baseline="0" noProof="0">
              <a:ln>
                <a:noFill/>
              </a:ln>
              <a:solidFill>
                <a:srgbClr val="000000">
                  <a:lumMod val="50000"/>
                  <a:lumOff val="50000"/>
                </a:srgbClr>
              </a:solidFill>
              <a:effectLst/>
              <a:uLnTx/>
              <a:uFillTx/>
              <a:latin typeface="Calibri" panose="020F0502020204030204"/>
              <a:ea typeface="+mn-ea"/>
              <a:cs typeface="+mn-cs"/>
            </a:endParaRPr>
          </a:p>
        </p:txBody>
      </p:sp>
      <p:sp>
        <p:nvSpPr>
          <p:cNvPr id="34" name="Текст 2"/>
          <p:cNvSpPr txBox="1">
            <a:spLocks/>
          </p:cNvSpPr>
          <p:nvPr/>
        </p:nvSpPr>
        <p:spPr>
          <a:xfrm>
            <a:off x="468752" y="1665155"/>
            <a:ext cx="10938656" cy="741162"/>
          </a:xfrm>
          <a:prstGeom prst="rect">
            <a:avLst/>
          </a:prstGeom>
        </p:spPr>
        <p:txBody>
          <a:bodyPr>
            <a:noAutofit/>
          </a:bodyPr>
          <a:lstStyle>
            <a:lvl1pPr marL="342891" indent="-342891" algn="l" defTabSz="914377" rtl="0" eaLnBrk="1" latinLnBrk="0" hangingPunct="1">
              <a:spcBef>
                <a:spcPct val="20000"/>
              </a:spcBef>
              <a:buClr>
                <a:srgbClr val="FFD500"/>
              </a:buClr>
              <a:buSzPct val="120000"/>
              <a:buFont typeface="Wingdings" panose="05000000000000000000" pitchFamily="2" charset="2"/>
              <a:buChar char="§"/>
              <a:defRPr sz="2400" i="1" kern="1200">
                <a:solidFill>
                  <a:schemeClr val="tx1"/>
                </a:solidFill>
                <a:latin typeface="+mn-lt"/>
                <a:ea typeface="+mn-ea"/>
                <a:cs typeface="+mn-cs"/>
              </a:defRPr>
            </a:lvl1pPr>
            <a:lvl2pPr marL="742932" indent="-285744" algn="l" defTabSz="914377" rtl="0" eaLnBrk="1" latinLnBrk="0" hangingPunct="1">
              <a:spcBef>
                <a:spcPct val="20000"/>
              </a:spcBef>
              <a:buClr>
                <a:srgbClr val="01B1C9"/>
              </a:buClr>
              <a:buFont typeface="Arial" pitchFamily="34" charset="0"/>
              <a:buChar char="•"/>
              <a:defRPr sz="2000" i="1"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20000"/>
              </a:spcBef>
              <a:spcAft>
                <a:spcPts val="0"/>
              </a:spcAft>
              <a:buClr>
                <a:srgbClr val="FFD500"/>
              </a:buClr>
              <a:buSzPct val="120000"/>
              <a:buFont typeface="Wingdings" panose="05000000000000000000" pitchFamily="2" charset="2"/>
              <a:buNone/>
              <a:tabLst/>
              <a:defRPr/>
            </a:pPr>
            <a:endParaRPr kumimoji="0" lang="ru-RU" altLang="ru-RU" sz="1600" b="0" i="0" u="none" strike="noStrike" kern="1200" cap="none" spc="0" normalizeH="0" baseline="0" noProof="0" dirty="0">
              <a:ln>
                <a:noFill/>
              </a:ln>
              <a:solidFill>
                <a:srgbClr val="000000"/>
              </a:solidFill>
              <a:effectLst/>
              <a:uLnTx/>
              <a:uFillTx/>
              <a:latin typeface="Calibri Light" panose="020F0302020204030204"/>
              <a:ea typeface="+mn-ea"/>
              <a:cs typeface="Arial" panose="020B0604020202020204" pitchFamily="34" charset="0"/>
            </a:endParaRPr>
          </a:p>
          <a:p>
            <a:pPr marL="342891" marR="0" lvl="0" indent="-342891" algn="l" defTabSz="914377" rtl="0" eaLnBrk="1" fontAlgn="auto" latinLnBrk="0" hangingPunct="1">
              <a:lnSpc>
                <a:spcPct val="100000"/>
              </a:lnSpc>
              <a:spcBef>
                <a:spcPct val="20000"/>
              </a:spcBef>
              <a:spcAft>
                <a:spcPts val="0"/>
              </a:spcAft>
              <a:buClr>
                <a:srgbClr val="FFD500"/>
              </a:buClr>
              <a:buSzPct val="120000"/>
              <a:buFont typeface="Wingdings" panose="05000000000000000000" pitchFamily="2" charset="2"/>
              <a:buChar char="§"/>
              <a:tabLst/>
              <a:defRPr/>
            </a:pPr>
            <a:endParaRPr kumimoji="0" lang="en-GB" sz="1600" b="0" i="1" u="none" strike="noStrike" kern="1200" cap="none" spc="0" normalizeH="0" baseline="0" noProof="0" dirty="0">
              <a:ln>
                <a:noFill/>
              </a:ln>
              <a:solidFill>
                <a:srgbClr val="000000"/>
              </a:solidFill>
              <a:effectLst/>
              <a:uLnTx/>
              <a:uFillTx/>
              <a:latin typeface="Calibri Light" panose="020F0302020204030204"/>
              <a:ea typeface="+mn-ea"/>
              <a:cs typeface="Arial" panose="020B0604020202020204" pitchFamily="34" charset="0"/>
            </a:endParaRPr>
          </a:p>
        </p:txBody>
      </p:sp>
      <p:sp>
        <p:nvSpPr>
          <p:cNvPr id="36" name="Rectangle 35"/>
          <p:cNvSpPr/>
          <p:nvPr/>
        </p:nvSpPr>
        <p:spPr>
          <a:xfrm>
            <a:off x="468753" y="1053604"/>
            <a:ext cx="10848952"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cap="none" normalizeH="0" baseline="0" noProof="0" dirty="0">
                <a:ln>
                  <a:noFill/>
                </a:ln>
                <a:solidFill>
                  <a:srgbClr val="000000"/>
                </a:solidFill>
                <a:effectLst/>
                <a:uLnTx/>
                <a:uFillTx/>
                <a:latin typeface="Calibri Light" panose="020F0302020204030204"/>
                <a:ea typeface="+mn-ea"/>
                <a:cs typeface="Arial" panose="020B0604020202020204" pitchFamily="34" charset="0"/>
              </a:rPr>
              <a:t>     </a:t>
            </a:r>
          </a:p>
        </p:txBody>
      </p:sp>
      <p:sp>
        <p:nvSpPr>
          <p:cNvPr id="44" name="Title 1"/>
          <p:cNvSpPr>
            <a:spLocks noGrp="1"/>
          </p:cNvSpPr>
          <p:nvPr>
            <p:ph type="title"/>
          </p:nvPr>
        </p:nvSpPr>
        <p:spPr>
          <a:xfrm>
            <a:off x="0" y="425433"/>
            <a:ext cx="12192000" cy="448862"/>
          </a:xfrm>
        </p:spPr>
        <p:txBody>
          <a:bodyPr>
            <a:normAutofit/>
          </a:bodyPr>
          <a:lstStyle/>
          <a:p>
            <a:pPr algn="ctr"/>
            <a:r>
              <a:rPr lang="en-GB" sz="2400" b="1" dirty="0">
                <a:solidFill>
                  <a:schemeClr val="accent1"/>
                </a:solidFill>
                <a:latin typeface="+mn-lt"/>
                <a:ea typeface="+mn-ea"/>
                <a:cs typeface="+mn-cs"/>
              </a:rPr>
              <a:t>COMPRESSED AIR ESCAPE SET</a:t>
            </a:r>
          </a:p>
        </p:txBody>
      </p:sp>
      <p:sp>
        <p:nvSpPr>
          <p:cNvPr id="9" name="Rectangle 8">
            <a:extLst>
              <a:ext uri="{FF2B5EF4-FFF2-40B4-BE49-F238E27FC236}">
                <a16:creationId xmlns:a16="http://schemas.microsoft.com/office/drawing/2014/main" id="{8A7F243C-A528-47F0-AC4E-7044BB4276B4}"/>
              </a:ext>
            </a:extLst>
          </p:cNvPr>
          <p:cNvSpPr/>
          <p:nvPr/>
        </p:nvSpPr>
        <p:spPr>
          <a:xfrm>
            <a:off x="2371316" y="1136619"/>
            <a:ext cx="6432884" cy="369332"/>
          </a:xfrm>
          <a:prstGeom prst="rect">
            <a:avLst/>
          </a:prstGeom>
        </p:spPr>
        <p:txBody>
          <a:bodyPr wrap="square">
            <a:spAutoFit/>
          </a:bodyPr>
          <a:lstStyle/>
          <a:p>
            <a:r>
              <a:rPr lang="en-GB" u="sng" dirty="0">
                <a:solidFill>
                  <a:srgbClr val="00ABC5"/>
                </a:solidFill>
                <a:latin typeface="Calibri" panose="020F0502020204030204" pitchFamily="34" charset="0"/>
                <a:cs typeface="Calibri" panose="020F0502020204030204" pitchFamily="34" charset="0"/>
              </a:rPr>
              <a:t>3.  Filter hood</a:t>
            </a:r>
          </a:p>
        </p:txBody>
      </p:sp>
      <p:sp>
        <p:nvSpPr>
          <p:cNvPr id="11" name="TextBox 10">
            <a:extLst>
              <a:ext uri="{FF2B5EF4-FFF2-40B4-BE49-F238E27FC236}">
                <a16:creationId xmlns:a16="http://schemas.microsoft.com/office/drawing/2014/main" id="{9E573EB8-F61D-459B-92AD-08B81D98C555}"/>
              </a:ext>
            </a:extLst>
          </p:cNvPr>
          <p:cNvSpPr txBox="1"/>
          <p:nvPr/>
        </p:nvSpPr>
        <p:spPr>
          <a:xfrm>
            <a:off x="724104" y="1555777"/>
            <a:ext cx="5965453" cy="5109091"/>
          </a:xfrm>
          <a:prstGeom prst="rect">
            <a:avLst/>
          </a:prstGeom>
          <a:noFill/>
        </p:spPr>
        <p:txBody>
          <a:bodyPr wrap="square" rtlCol="0">
            <a:spAutoFit/>
          </a:bodyPr>
          <a:lstStyle/>
          <a:p>
            <a:pPr defTabSz="914377">
              <a:spcBef>
                <a:spcPct val="20000"/>
              </a:spcBef>
              <a:buClr>
                <a:srgbClr val="FFD500"/>
              </a:buClr>
              <a:buSzPct val="120000"/>
            </a:pPr>
            <a:r>
              <a:rPr lang="en-GB" u="sng" dirty="0">
                <a:solidFill>
                  <a:srgbClr val="00ABC5"/>
                </a:solidFill>
                <a:latin typeface="Calibri" panose="020F0502020204030204" pitchFamily="34" charset="0"/>
                <a:cs typeface="Calibri" panose="020F0502020204030204" pitchFamily="34" charset="0"/>
              </a:rPr>
              <a:t>Main technical specifications:</a:t>
            </a:r>
          </a:p>
          <a:p>
            <a:pPr algn="l"/>
            <a:endParaRPr lang="ru-RU" b="1" u="sng" dirty="0">
              <a:latin typeface="+mj-lt"/>
            </a:endParaRPr>
          </a:p>
          <a:p>
            <a:pPr marL="285750" indent="-285750" algn="l">
              <a:buClr>
                <a:schemeClr val="accent2"/>
              </a:buClr>
              <a:buSzPct val="120000"/>
              <a:buFont typeface="Wingdings" panose="05000000000000000000" pitchFamily="2" charset="2"/>
              <a:buChar char="§"/>
            </a:pPr>
            <a:r>
              <a:rPr lang="en-GB" sz="1600" dirty="0">
                <a:solidFill>
                  <a:srgbClr val="00ABC5"/>
                </a:solidFill>
                <a:latin typeface="Calibri" panose="020F0502020204030204" pitchFamily="34" charset="0"/>
                <a:cs typeface="Calibri" panose="020F0502020204030204" pitchFamily="34" charset="0"/>
              </a:rPr>
              <a:t>Certificate of conformity ТР ТС 019/2011</a:t>
            </a:r>
          </a:p>
          <a:p>
            <a:pPr marL="285750" indent="-285750" algn="l">
              <a:buClr>
                <a:schemeClr val="accent2"/>
              </a:buClr>
              <a:buSzPct val="120000"/>
              <a:buFont typeface="Wingdings" panose="05000000000000000000" pitchFamily="2" charset="2"/>
              <a:buChar char="§"/>
            </a:pPr>
            <a:r>
              <a:rPr lang="en-GB" sz="1600" dirty="0">
                <a:solidFill>
                  <a:srgbClr val="00ABC5"/>
                </a:solidFill>
                <a:latin typeface="Calibri" panose="020F0502020204030204" pitchFamily="34" charset="0"/>
                <a:cs typeface="Calibri" panose="020F0502020204030204" pitchFamily="34" charset="0"/>
              </a:rPr>
              <a:t>GOST 12.4.235 with class “B2” filter protection </a:t>
            </a:r>
          </a:p>
          <a:p>
            <a:pPr marL="285750" indent="-285750" algn="l">
              <a:buClr>
                <a:schemeClr val="accent2"/>
              </a:buClr>
              <a:buSzPct val="120000"/>
              <a:buFont typeface="Wingdings" panose="05000000000000000000" pitchFamily="2" charset="2"/>
              <a:buChar char="§"/>
            </a:pPr>
            <a:r>
              <a:rPr lang="en-GB" sz="1600" dirty="0">
                <a:solidFill>
                  <a:srgbClr val="00ABC5"/>
                </a:solidFill>
                <a:latin typeface="Calibri" panose="020F0502020204030204" pitchFamily="34" charset="0"/>
                <a:cs typeface="Calibri" panose="020F0502020204030204" pitchFamily="34" charset="0"/>
              </a:rPr>
              <a:t>Certificate CT-KZ ( certificate of origin) for the product, manufactured on the territory of the RoK.  </a:t>
            </a:r>
          </a:p>
          <a:p>
            <a:pPr marL="285750" indent="-285750">
              <a:buClr>
                <a:schemeClr val="accent2"/>
              </a:buClr>
              <a:buSzPct val="120000"/>
              <a:buFont typeface="Wingdings" panose="05000000000000000000" pitchFamily="2" charset="2"/>
              <a:buChar char="§"/>
            </a:pPr>
            <a:r>
              <a:rPr lang="en-GB" sz="1600" dirty="0">
                <a:solidFill>
                  <a:srgbClr val="00ABC5"/>
                </a:solidFill>
                <a:latin typeface="Calibri" panose="020F0502020204030204" pitchFamily="34" charset="0"/>
                <a:cs typeface="Calibri" panose="020F0502020204030204" pitchFamily="34" charset="0"/>
              </a:rPr>
              <a:t>Operating temperature from -40 to +60 C</a:t>
            </a:r>
          </a:p>
          <a:p>
            <a:pPr marL="285750" indent="-285750">
              <a:buClr>
                <a:schemeClr val="accent2"/>
              </a:buClr>
              <a:buSzPct val="120000"/>
              <a:buFont typeface="Wingdings" panose="05000000000000000000" pitchFamily="2" charset="2"/>
              <a:buChar char="§"/>
            </a:pPr>
            <a:r>
              <a:rPr lang="en-GB" sz="1600" dirty="0">
                <a:solidFill>
                  <a:srgbClr val="00ABC5"/>
                </a:solidFill>
                <a:latin typeface="Calibri" panose="020F0502020204030204" pitchFamily="34" charset="0"/>
                <a:cs typeface="Calibri" panose="020F0502020204030204" pitchFamily="34" charset="0"/>
              </a:rPr>
              <a:t>В2 filters or AxB2ExKx combined filters compliant with GOST 12.4.235 (EN 14387:2008) </a:t>
            </a:r>
          </a:p>
          <a:p>
            <a:pPr marL="285750" indent="-285750">
              <a:buClr>
                <a:schemeClr val="accent2"/>
              </a:buClr>
              <a:buSzPct val="120000"/>
              <a:buFont typeface="Wingdings" panose="05000000000000000000" pitchFamily="2" charset="2"/>
              <a:buChar char="§"/>
            </a:pPr>
            <a:r>
              <a:rPr lang="en-GB" sz="1600" dirty="0">
                <a:solidFill>
                  <a:srgbClr val="00ABC5"/>
                </a:solidFill>
                <a:latin typeface="Calibri" panose="020F0502020204030204" pitchFamily="34" charset="0"/>
                <a:cs typeface="Calibri" panose="020F0502020204030204" pitchFamily="34" charset="0"/>
              </a:rPr>
              <a:t>Air flow resistance during the constant flow rate of 95 l/m should not exceed 800 Pa when inhaling and 300 Pa when exhaling</a:t>
            </a:r>
          </a:p>
          <a:p>
            <a:pPr marL="285750" indent="-285750">
              <a:buClr>
                <a:schemeClr val="accent2"/>
              </a:buClr>
              <a:buSzPct val="120000"/>
              <a:buFont typeface="Wingdings" panose="05000000000000000000" pitchFamily="2" charset="2"/>
              <a:buChar char="§"/>
            </a:pPr>
            <a:r>
              <a:rPr lang="en-GB" sz="1600" dirty="0">
                <a:solidFill>
                  <a:srgbClr val="00ABC5"/>
                </a:solidFill>
                <a:latin typeface="Calibri" panose="020F0502020204030204" pitchFamily="34" charset="0"/>
                <a:cs typeface="Calibri" panose="020F0502020204030204" pitchFamily="34" charset="0"/>
              </a:rPr>
              <a:t>Escape set components impacted by flame should not ignite within 5 seconds and should be free of burning once they are removed from the fire</a:t>
            </a:r>
          </a:p>
          <a:p>
            <a:pPr marL="285750" indent="-285750">
              <a:buClr>
                <a:schemeClr val="accent2"/>
              </a:buClr>
              <a:buSzPct val="120000"/>
              <a:buFont typeface="Wingdings" panose="05000000000000000000" pitchFamily="2" charset="2"/>
              <a:buChar char="§"/>
            </a:pPr>
            <a:r>
              <a:rPr lang="en-GB" sz="1600" dirty="0">
                <a:solidFill>
                  <a:srgbClr val="00ABC5"/>
                </a:solidFill>
                <a:latin typeface="Calibri" panose="020F0502020204030204" pitchFamily="34" charset="0"/>
                <a:cs typeface="Calibri" panose="020F0502020204030204" pitchFamily="34" charset="0"/>
              </a:rPr>
              <a:t>Weight of the filter hood shall be less than 1 kg with package, including a carrying device</a:t>
            </a:r>
          </a:p>
          <a:p>
            <a:pPr marL="285750" indent="-285750">
              <a:buClr>
                <a:schemeClr val="accent2"/>
              </a:buClr>
              <a:buSzPct val="120000"/>
              <a:buFont typeface="Wingdings" panose="05000000000000000000" pitchFamily="2" charset="2"/>
              <a:buChar char="§"/>
            </a:pPr>
            <a:r>
              <a:rPr lang="en-GB" sz="1600" dirty="0">
                <a:solidFill>
                  <a:srgbClr val="00ABC5"/>
                </a:solidFill>
                <a:latin typeface="Calibri" panose="020F0502020204030204" pitchFamily="34" charset="0"/>
                <a:cs typeface="Calibri" panose="020F0502020204030204" pitchFamily="34" charset="0"/>
              </a:rPr>
              <a:t>The shelf and service life shall be at least 5 years </a:t>
            </a:r>
          </a:p>
          <a:p>
            <a:pPr marL="285750" indent="-285750">
              <a:buClr>
                <a:schemeClr val="accent2"/>
              </a:buClr>
              <a:buSzPct val="120000"/>
              <a:buFont typeface="Wingdings" panose="05000000000000000000" pitchFamily="2" charset="2"/>
              <a:buChar char="§"/>
            </a:pPr>
            <a:endParaRPr lang="en-US" sz="1600" dirty="0">
              <a:solidFill>
                <a:srgbClr val="00ABC5"/>
              </a:solidFill>
              <a:latin typeface="Calibri" panose="020F0502020204030204" pitchFamily="34" charset="0"/>
              <a:cs typeface="Calibri" panose="020F0502020204030204" pitchFamily="34" charset="0"/>
            </a:endParaRPr>
          </a:p>
          <a:p>
            <a:pPr>
              <a:buClr>
                <a:schemeClr val="accent2"/>
              </a:buClr>
              <a:buSzPct val="120000"/>
            </a:pPr>
            <a:endParaRPr lang="ru-RU" sz="1600" dirty="0">
              <a:solidFill>
                <a:srgbClr val="00ABC5"/>
              </a:solidFill>
              <a:latin typeface="Calibri" panose="020F0502020204030204" pitchFamily="34" charset="0"/>
              <a:cs typeface="Calibri" panose="020F0502020204030204" pitchFamily="34" charset="0"/>
            </a:endParaRPr>
          </a:p>
          <a:p>
            <a:pPr marL="285750" indent="-285750">
              <a:buClr>
                <a:schemeClr val="accent2"/>
              </a:buClr>
              <a:buSzPct val="120000"/>
              <a:buFont typeface="Wingdings" panose="05000000000000000000" pitchFamily="2" charset="2"/>
              <a:buChar char="§"/>
            </a:pPr>
            <a:endParaRPr lang="ru-RU" dirty="0"/>
          </a:p>
        </p:txBody>
      </p:sp>
      <p:pic>
        <p:nvPicPr>
          <p:cNvPr id="20" name="Picture 19">
            <a:extLst>
              <a:ext uri="{FF2B5EF4-FFF2-40B4-BE49-F238E27FC236}">
                <a16:creationId xmlns:a16="http://schemas.microsoft.com/office/drawing/2014/main" id="{BFC25EC1-BDCA-48BC-BAA2-E8C92ABA49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34096" y="1269725"/>
            <a:ext cx="2987513" cy="2758026"/>
          </a:xfrm>
          <a:prstGeom prst="rect">
            <a:avLst/>
          </a:prstGeom>
        </p:spPr>
      </p:pic>
      <p:pic>
        <p:nvPicPr>
          <p:cNvPr id="22" name="Picture 21">
            <a:extLst>
              <a:ext uri="{FF2B5EF4-FFF2-40B4-BE49-F238E27FC236}">
                <a16:creationId xmlns:a16="http://schemas.microsoft.com/office/drawing/2014/main" id="{1CF46AE9-3E79-402A-B2A5-131F23BDA448}"/>
              </a:ext>
            </a:extLst>
          </p:cNvPr>
          <p:cNvPicPr>
            <a:picLocks noChangeAspect="1"/>
          </p:cNvPicPr>
          <p:nvPr/>
        </p:nvPicPr>
        <p:blipFill>
          <a:blip r:embed="rId3"/>
          <a:stretch>
            <a:fillRect/>
          </a:stretch>
        </p:blipFill>
        <p:spPr>
          <a:xfrm>
            <a:off x="8505866" y="4087943"/>
            <a:ext cx="3243974" cy="2150896"/>
          </a:xfrm>
          <a:prstGeom prst="rect">
            <a:avLst/>
          </a:prstGeom>
        </p:spPr>
      </p:pic>
      <p:sp>
        <p:nvSpPr>
          <p:cNvPr id="12" name="Footer Placeholder 1">
            <a:extLst>
              <a:ext uri="{FF2B5EF4-FFF2-40B4-BE49-F238E27FC236}">
                <a16:creationId xmlns:a16="http://schemas.microsoft.com/office/drawing/2014/main" id="{1B8C1E8E-ED78-4F2D-8459-FF66D737E7F8}"/>
              </a:ext>
            </a:extLst>
          </p:cNvPr>
          <p:cNvSpPr>
            <a:spLocks noGrp="1"/>
          </p:cNvSpPr>
          <p:nvPr>
            <p:ph type="ftr" sz="quarter" idx="3"/>
          </p:nvPr>
        </p:nvSpPr>
        <p:spPr>
          <a:xfrm>
            <a:off x="7210" y="6521963"/>
            <a:ext cx="12184790" cy="33247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 </a:t>
            </a:r>
            <a:r>
              <a:rPr lang="ru-RU" sz="800" dirty="0"/>
              <a:t>26</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a:t>
            </a:r>
            <a:r>
              <a:rPr kumimoji="0" lang="ru-RU"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08</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a:t>
            </a:r>
            <a:r>
              <a:rPr kumimoji="0" lang="ru-RU"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2024</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                                                                                                                                                                                                          CONFIDENTIAL                                                                                                                                              KARACHAGANAK PETROLEUM OPERATING B.V</a:t>
            </a:r>
          </a:p>
        </p:txBody>
      </p:sp>
    </p:spTree>
    <p:extLst>
      <p:ext uri="{BB962C8B-B14F-4D97-AF65-F5344CB8AC3E}">
        <p14:creationId xmlns:p14="http://schemas.microsoft.com/office/powerpoint/2010/main" val="2693611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1ECA4F-CFBE-4C04-A220-CB72F437B710}"/>
              </a:ext>
            </a:extLst>
          </p:cNvPr>
          <p:cNvSpPr>
            <a:spLocks noGrp="1"/>
          </p:cNvSpPr>
          <p:nvPr>
            <p:ph type="sldNum" sz="quarter" idx="10"/>
          </p:nvPr>
        </p:nvSpPr>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16</a:t>
            </a:fld>
            <a:endParaRPr lang="it-IT"/>
          </a:p>
        </p:txBody>
      </p:sp>
      <p:sp>
        <p:nvSpPr>
          <p:cNvPr id="34" name="Текст 2"/>
          <p:cNvSpPr txBox="1">
            <a:spLocks/>
          </p:cNvSpPr>
          <p:nvPr/>
        </p:nvSpPr>
        <p:spPr>
          <a:xfrm>
            <a:off x="199038" y="1665155"/>
            <a:ext cx="7164288" cy="2559433"/>
          </a:xfrm>
          <a:prstGeom prst="rect">
            <a:avLst/>
          </a:prstGeom>
        </p:spPr>
        <p:txBody>
          <a:bodyPr>
            <a:noAutofit/>
          </a:bodyPr>
          <a:lstStyle>
            <a:lvl1pPr marL="342891" indent="-342891" algn="l" defTabSz="914377" rtl="0" eaLnBrk="1" latinLnBrk="0" hangingPunct="1">
              <a:spcBef>
                <a:spcPct val="20000"/>
              </a:spcBef>
              <a:buClr>
                <a:srgbClr val="FFD500"/>
              </a:buClr>
              <a:buSzPct val="120000"/>
              <a:buFont typeface="Wingdings" panose="05000000000000000000" pitchFamily="2" charset="2"/>
              <a:buChar char="§"/>
              <a:defRPr sz="2400" i="1" kern="1200">
                <a:solidFill>
                  <a:schemeClr val="tx1"/>
                </a:solidFill>
                <a:latin typeface="+mn-lt"/>
                <a:ea typeface="+mn-ea"/>
                <a:cs typeface="+mn-cs"/>
              </a:defRPr>
            </a:lvl1pPr>
            <a:lvl2pPr marL="742932" indent="-285744" algn="l" defTabSz="914377" rtl="0" eaLnBrk="1" latinLnBrk="0" hangingPunct="1">
              <a:spcBef>
                <a:spcPct val="20000"/>
              </a:spcBef>
              <a:buClr>
                <a:srgbClr val="01B1C9"/>
              </a:buClr>
              <a:buFont typeface="Arial" pitchFamily="34" charset="0"/>
              <a:buChar char="•"/>
              <a:defRPr sz="2000" i="1"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i="0" dirty="0">
                <a:latin typeface="+mj-lt"/>
                <a:cs typeface="Arial" panose="020B0604020202020204" pitchFamily="34" charset="0"/>
              </a:rPr>
              <a:t>        </a:t>
            </a:r>
            <a:r>
              <a:rPr lang="en-GB" sz="1800" u="sng" dirty="0">
                <a:solidFill>
                  <a:srgbClr val="00ABC5"/>
                </a:solidFill>
                <a:latin typeface="Calibri" panose="020F0502020204030204" pitchFamily="34" charset="0"/>
                <a:cs typeface="Calibri" panose="020F0502020204030204" pitchFamily="34" charset="0"/>
              </a:rPr>
              <a:t>Components (of filter hood) </a:t>
            </a:r>
          </a:p>
          <a:p>
            <a:pPr marL="0" indent="0">
              <a:buNone/>
            </a:pPr>
            <a:endParaRPr lang="en-US" sz="1800" b="1" i="0" u="sng" dirty="0">
              <a:latin typeface="+mj-lt"/>
              <a:cs typeface="Arial" panose="020B0604020202020204" pitchFamily="34" charset="0"/>
            </a:endParaRPr>
          </a:p>
          <a:p>
            <a:r>
              <a:rPr lang="en-GB" sz="1600" i="0" dirty="0">
                <a:solidFill>
                  <a:srgbClr val="00ABC5"/>
                </a:solidFill>
                <a:latin typeface="Calibri" panose="020F0502020204030204" pitchFamily="34" charset="0"/>
                <a:cs typeface="Calibri" panose="020F0502020204030204" pitchFamily="34" charset="0"/>
              </a:rPr>
              <a:t>Facepiece - hood </a:t>
            </a:r>
          </a:p>
          <a:p>
            <a:r>
              <a:rPr lang="en-GB" sz="1600" i="0" dirty="0">
                <a:solidFill>
                  <a:srgbClr val="00ABC5"/>
                </a:solidFill>
                <a:latin typeface="Calibri" panose="020F0502020204030204" pitchFamily="34" charset="0"/>
                <a:cs typeface="Calibri" panose="020F0502020204030204" pitchFamily="34" charset="0"/>
              </a:rPr>
              <a:t>Filter (s)</a:t>
            </a:r>
          </a:p>
          <a:p>
            <a:r>
              <a:rPr lang="en-GB" sz="1600" i="0" dirty="0">
                <a:solidFill>
                  <a:srgbClr val="00ABC5"/>
                </a:solidFill>
                <a:latin typeface="Calibri" panose="020F0502020204030204" pitchFamily="34" charset="0"/>
                <a:cs typeface="Calibri" panose="020F0502020204030204" pitchFamily="34" charset="0"/>
              </a:rPr>
              <a:t>Package</a:t>
            </a:r>
          </a:p>
          <a:p>
            <a:r>
              <a:rPr lang="en-GB" sz="1600" i="0" dirty="0">
                <a:solidFill>
                  <a:srgbClr val="00ABC5"/>
                </a:solidFill>
                <a:latin typeface="Calibri" panose="020F0502020204030204" pitchFamily="34" charset="0"/>
                <a:cs typeface="Calibri" panose="020F0502020204030204" pitchFamily="34" charset="0"/>
              </a:rPr>
              <a:t>Carrying device bag or (case)</a:t>
            </a:r>
          </a:p>
          <a:p>
            <a:r>
              <a:rPr lang="en-GB" sz="1600" i="0" dirty="0">
                <a:solidFill>
                  <a:srgbClr val="00ABC5"/>
                </a:solidFill>
                <a:latin typeface="Calibri" panose="020F0502020204030204" pitchFamily="34" charset="0"/>
                <a:cs typeface="Calibri" panose="020F0502020204030204" pitchFamily="34" charset="0"/>
              </a:rPr>
              <a:t>Appropriate labelling and documentation</a:t>
            </a:r>
          </a:p>
          <a:p>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pPr marL="0" indent="0">
              <a:buNone/>
            </a:pPr>
            <a:endParaRPr lang="ru-RU" altLang="ru-RU" sz="1600" i="0" dirty="0">
              <a:latin typeface="+mj-lt"/>
              <a:cs typeface="Arial" panose="020B0604020202020204" pitchFamily="34" charset="0"/>
            </a:endParaRPr>
          </a:p>
          <a:p>
            <a:endParaRPr lang="en-GB" sz="1600" dirty="0">
              <a:latin typeface="+mj-lt"/>
              <a:cs typeface="Arial" panose="020B0604020202020204" pitchFamily="34" charset="0"/>
            </a:endParaRPr>
          </a:p>
        </p:txBody>
      </p:sp>
      <p:sp>
        <p:nvSpPr>
          <p:cNvPr id="36" name="Rectangle 35"/>
          <p:cNvSpPr/>
          <p:nvPr/>
        </p:nvSpPr>
        <p:spPr>
          <a:xfrm>
            <a:off x="4475748" y="1106812"/>
            <a:ext cx="3505200" cy="369332"/>
          </a:xfrm>
          <a:prstGeom prst="rect">
            <a:avLst/>
          </a:prstGeom>
        </p:spPr>
        <p:txBody>
          <a:bodyPr wrap="square">
            <a:spAutoFit/>
          </a:bodyPr>
          <a:lstStyle/>
          <a:p>
            <a:pPr lvl="0"/>
            <a:r>
              <a:rPr lang="en-GB" b="1" dirty="0"/>
              <a:t> 3.</a:t>
            </a:r>
            <a:r>
              <a:rPr lang="en-GB" u="sng" dirty="0">
                <a:solidFill>
                  <a:srgbClr val="00ABC5"/>
                </a:solidFill>
                <a:latin typeface="Calibri" panose="020F0502020204030204" pitchFamily="34" charset="0"/>
                <a:cs typeface="Calibri" panose="020F0502020204030204" pitchFamily="34" charset="0"/>
              </a:rPr>
              <a:t>  Filter hood</a:t>
            </a:r>
          </a:p>
        </p:txBody>
      </p:sp>
      <p:sp>
        <p:nvSpPr>
          <p:cNvPr id="44" name="Title 1"/>
          <p:cNvSpPr>
            <a:spLocks noGrp="1"/>
          </p:cNvSpPr>
          <p:nvPr>
            <p:ph type="title"/>
          </p:nvPr>
        </p:nvSpPr>
        <p:spPr>
          <a:xfrm>
            <a:off x="0" y="425433"/>
            <a:ext cx="12192000" cy="685422"/>
          </a:xfrm>
        </p:spPr>
        <p:txBody>
          <a:bodyPr>
            <a:normAutofit/>
          </a:bodyPr>
          <a:lstStyle/>
          <a:p>
            <a:pPr algn="ctr"/>
            <a:r>
              <a:rPr lang="en-GB" sz="2400" dirty="0">
                <a:solidFill>
                  <a:schemeClr val="accent1"/>
                </a:solidFill>
                <a:latin typeface="+mn-lt"/>
                <a:ea typeface="+mn-ea"/>
                <a:cs typeface="+mn-cs"/>
              </a:rPr>
              <a:t>	</a:t>
            </a:r>
            <a:r>
              <a:rPr lang="en-GB" sz="2400" b="1" dirty="0">
                <a:solidFill>
                  <a:schemeClr val="accent1"/>
                </a:solidFill>
                <a:latin typeface="+mn-lt"/>
                <a:ea typeface="+mn-ea"/>
                <a:cs typeface="+mn-cs"/>
              </a:rPr>
              <a:t>SELF-CONTAINED COMPRESSED AIR BREATHING APPARATUS</a:t>
            </a:r>
          </a:p>
        </p:txBody>
      </p:sp>
      <p:sp>
        <p:nvSpPr>
          <p:cNvPr id="17" name="Текст 2">
            <a:extLst>
              <a:ext uri="{FF2B5EF4-FFF2-40B4-BE49-F238E27FC236}">
                <a16:creationId xmlns:a16="http://schemas.microsoft.com/office/drawing/2014/main" id="{DAA736A1-3960-401A-8D3A-0967599D033B}"/>
              </a:ext>
            </a:extLst>
          </p:cNvPr>
          <p:cNvSpPr txBox="1">
            <a:spLocks/>
          </p:cNvSpPr>
          <p:nvPr/>
        </p:nvSpPr>
        <p:spPr>
          <a:xfrm rot="10800000" flipV="1">
            <a:off x="621152" y="4899861"/>
            <a:ext cx="10938656" cy="1067801"/>
          </a:xfrm>
          <a:prstGeom prst="rect">
            <a:avLst/>
          </a:prstGeom>
        </p:spPr>
        <p:txBody>
          <a:bodyPr>
            <a:noAutofit/>
          </a:bodyPr>
          <a:lstStyle>
            <a:lvl1pPr marL="342891" indent="-342891" algn="l" defTabSz="914377" rtl="0" eaLnBrk="1" latinLnBrk="0" hangingPunct="1">
              <a:spcBef>
                <a:spcPct val="20000"/>
              </a:spcBef>
              <a:buClr>
                <a:srgbClr val="FFD500"/>
              </a:buClr>
              <a:buSzPct val="120000"/>
              <a:buFont typeface="Wingdings" panose="05000000000000000000" pitchFamily="2" charset="2"/>
              <a:buChar char="§"/>
              <a:defRPr sz="2400" i="1" kern="1200">
                <a:solidFill>
                  <a:schemeClr val="tx1"/>
                </a:solidFill>
                <a:latin typeface="+mn-lt"/>
                <a:ea typeface="+mn-ea"/>
                <a:cs typeface="+mn-cs"/>
              </a:defRPr>
            </a:lvl1pPr>
            <a:lvl2pPr marL="742932" indent="-285744" algn="l" defTabSz="914377" rtl="0" eaLnBrk="1" latinLnBrk="0" hangingPunct="1">
              <a:spcBef>
                <a:spcPct val="20000"/>
              </a:spcBef>
              <a:buClr>
                <a:srgbClr val="01B1C9"/>
              </a:buClr>
              <a:buFont typeface="Arial" pitchFamily="34" charset="0"/>
              <a:buChar char="•"/>
              <a:defRPr sz="2000" i="1"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endParaRPr lang="ru-RU" sz="1600" i="0" dirty="0">
              <a:latin typeface="+mj-lt"/>
              <a:cs typeface="Arial" panose="020B0604020202020204" pitchFamily="34" charset="0"/>
            </a:endParaRPr>
          </a:p>
          <a:p>
            <a:pPr marL="0" indent="0">
              <a:buNone/>
            </a:pPr>
            <a:endParaRPr lang="ru-RU" altLang="ru-RU" sz="1600" i="0" dirty="0">
              <a:latin typeface="+mj-lt"/>
              <a:cs typeface="Arial" panose="020B0604020202020204" pitchFamily="34" charset="0"/>
            </a:endParaRPr>
          </a:p>
          <a:p>
            <a:endParaRPr lang="en-GB" sz="1600" dirty="0">
              <a:latin typeface="+mj-lt"/>
              <a:cs typeface="Arial" panose="020B0604020202020204" pitchFamily="34" charset="0"/>
            </a:endParaRPr>
          </a:p>
        </p:txBody>
      </p:sp>
      <p:pic>
        <p:nvPicPr>
          <p:cNvPr id="7" name="Picture 6">
            <a:extLst>
              <a:ext uri="{FF2B5EF4-FFF2-40B4-BE49-F238E27FC236}">
                <a16:creationId xmlns:a16="http://schemas.microsoft.com/office/drawing/2014/main" id="{C503BD3F-625B-4A66-99F9-261CF91618A0}"/>
              </a:ext>
            </a:extLst>
          </p:cNvPr>
          <p:cNvPicPr>
            <a:picLocks noChangeAspect="1"/>
          </p:cNvPicPr>
          <p:nvPr/>
        </p:nvPicPr>
        <p:blipFill>
          <a:blip r:embed="rId2"/>
          <a:stretch>
            <a:fillRect/>
          </a:stretch>
        </p:blipFill>
        <p:spPr>
          <a:xfrm>
            <a:off x="9008645" y="1665155"/>
            <a:ext cx="2628900" cy="1743075"/>
          </a:xfrm>
          <a:prstGeom prst="rect">
            <a:avLst/>
          </a:prstGeom>
        </p:spPr>
      </p:pic>
      <p:pic>
        <p:nvPicPr>
          <p:cNvPr id="10" name="Picture 9">
            <a:extLst>
              <a:ext uri="{FF2B5EF4-FFF2-40B4-BE49-F238E27FC236}">
                <a16:creationId xmlns:a16="http://schemas.microsoft.com/office/drawing/2014/main" id="{017FE027-CD89-4F99-BF68-465386B6A1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0529" y="3599771"/>
            <a:ext cx="2350705" cy="2518190"/>
          </a:xfrm>
          <a:prstGeom prst="rect">
            <a:avLst/>
          </a:prstGeom>
        </p:spPr>
      </p:pic>
      <p:pic>
        <p:nvPicPr>
          <p:cNvPr id="12" name="Picture 11">
            <a:extLst>
              <a:ext uri="{FF2B5EF4-FFF2-40B4-BE49-F238E27FC236}">
                <a16:creationId xmlns:a16="http://schemas.microsoft.com/office/drawing/2014/main" id="{BFD24C5C-95CB-4F6D-8244-DCAE21AE1358}"/>
              </a:ext>
            </a:extLst>
          </p:cNvPr>
          <p:cNvPicPr>
            <a:picLocks noChangeAspect="1"/>
          </p:cNvPicPr>
          <p:nvPr/>
        </p:nvPicPr>
        <p:blipFill>
          <a:blip r:embed="rId4"/>
          <a:stretch>
            <a:fillRect/>
          </a:stretch>
        </p:blipFill>
        <p:spPr>
          <a:xfrm>
            <a:off x="5963175" y="1673214"/>
            <a:ext cx="2628900" cy="1743075"/>
          </a:xfrm>
          <a:prstGeom prst="rect">
            <a:avLst/>
          </a:prstGeom>
        </p:spPr>
      </p:pic>
      <p:pic>
        <p:nvPicPr>
          <p:cNvPr id="11" name="Picture 10">
            <a:extLst>
              <a:ext uri="{FF2B5EF4-FFF2-40B4-BE49-F238E27FC236}">
                <a16:creationId xmlns:a16="http://schemas.microsoft.com/office/drawing/2014/main" id="{C1B1016D-5551-4E88-B5E8-E24B221863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6571" y="3548938"/>
            <a:ext cx="2350705" cy="2518190"/>
          </a:xfrm>
          <a:prstGeom prst="rect">
            <a:avLst/>
          </a:prstGeom>
        </p:spPr>
      </p:pic>
      <p:sp>
        <p:nvSpPr>
          <p:cNvPr id="13" name="Footer Placeholder 1">
            <a:extLst>
              <a:ext uri="{FF2B5EF4-FFF2-40B4-BE49-F238E27FC236}">
                <a16:creationId xmlns:a16="http://schemas.microsoft.com/office/drawing/2014/main" id="{FEF6ED21-DD30-4765-A8D9-A7507E2DC5AD}"/>
              </a:ext>
            </a:extLst>
          </p:cNvPr>
          <p:cNvSpPr>
            <a:spLocks noGrp="1"/>
          </p:cNvSpPr>
          <p:nvPr>
            <p:ph type="ftr" sz="quarter" idx="3"/>
          </p:nvPr>
        </p:nvSpPr>
        <p:spPr>
          <a:xfrm>
            <a:off x="7210" y="6521963"/>
            <a:ext cx="12184790" cy="332474"/>
          </a:xfrm>
        </p:spPr>
        <p:txBody>
          <a:bodyPr/>
          <a:lstStyle/>
          <a:p>
            <a:pPr algn="ctr"/>
            <a:r>
              <a:rPr lang="en-GB" sz="800" dirty="0"/>
              <a:t> </a:t>
            </a:r>
            <a:r>
              <a:rPr lang="ru-RU" sz="800" dirty="0"/>
              <a:t>26</a:t>
            </a:r>
            <a:r>
              <a:rPr lang="en-GB" sz="800" dirty="0"/>
              <a:t>/</a:t>
            </a:r>
            <a:r>
              <a:rPr lang="ru-RU" sz="800" dirty="0"/>
              <a:t>08</a:t>
            </a:r>
            <a:r>
              <a:rPr lang="en-GB" sz="800" dirty="0"/>
              <a:t>/</a:t>
            </a:r>
            <a:r>
              <a:rPr lang="ru-RU" sz="800" dirty="0"/>
              <a:t>2024</a:t>
            </a:r>
            <a:r>
              <a:rPr lang="en-GB" sz="800" dirty="0"/>
              <a:t>                                                                                                                                                                                                          CONFIDENTIAL                                                                                                                                              KARACHAGANAK PETROLEUM OPERATING B.V</a:t>
            </a:r>
          </a:p>
        </p:txBody>
      </p:sp>
    </p:spTree>
    <p:extLst>
      <p:ext uri="{BB962C8B-B14F-4D97-AF65-F5344CB8AC3E}">
        <p14:creationId xmlns:p14="http://schemas.microsoft.com/office/powerpoint/2010/main" val="2519954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it-IT" sz="1000" b="0" i="0" u="none" strike="noStrike" kern="1200" cap="none" spc="0" normalizeH="0" baseline="0" noProof="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296009" y="218852"/>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lang="en-GB" sz="2800" b="1" dirty="0">
                <a:solidFill>
                  <a:srgbClr val="00A3C1"/>
                </a:solidFill>
                <a:latin typeface="Calibri Light" panose="020F0302020204030204"/>
              </a:rPr>
              <a:t>USAGE</a:t>
            </a:r>
            <a:r>
              <a:rPr kumimoji="0" lang="en-GB" sz="2800" b="1" i="0" u="none" strike="noStrike" cap="none" normalizeH="0" baseline="0" noProof="0" dirty="0">
                <a:ln>
                  <a:noFill/>
                </a:ln>
                <a:solidFill>
                  <a:srgbClr val="00A3C1"/>
                </a:solidFill>
                <a:effectLst/>
                <a:uLnTx/>
                <a:uFillTx/>
                <a:latin typeface="Calibri Light" panose="020F0302020204030204"/>
                <a:ea typeface="+mj-ea"/>
                <a:cs typeface="+mj-cs"/>
              </a:rPr>
              <a:t> FORECAST FOR THE NEXT 2-3 YEARS</a:t>
            </a:r>
            <a:r>
              <a:rPr kumimoji="0" lang="en-GB" sz="3600" b="1" i="0" u="none" strike="noStrike" cap="none" normalizeH="0" baseline="0" noProof="0" dirty="0">
                <a:ln>
                  <a:noFill/>
                </a:ln>
                <a:solidFill>
                  <a:srgbClr val="00A3C1"/>
                </a:solidFill>
                <a:effectLst/>
                <a:uLnTx/>
                <a:uFillTx/>
                <a:latin typeface="Calibri Light" panose="020F0302020204030204"/>
                <a:ea typeface="+mj-ea"/>
                <a:cs typeface="+mj-cs"/>
              </a:rPr>
              <a:t> </a:t>
            </a:r>
          </a:p>
        </p:txBody>
      </p:sp>
      <p:sp>
        <p:nvSpPr>
          <p:cNvPr id="4" name="Rectangle 3">
            <a:extLst>
              <a:ext uri="{FF2B5EF4-FFF2-40B4-BE49-F238E27FC236}">
                <a16:creationId xmlns:a16="http://schemas.microsoft.com/office/drawing/2014/main" id="{90ED074E-A96C-4870-8D1A-8F323CBCF7A8}"/>
              </a:ext>
            </a:extLst>
          </p:cNvPr>
          <p:cNvSpPr/>
          <p:nvPr/>
        </p:nvSpPr>
        <p:spPr>
          <a:xfrm>
            <a:off x="862758" y="4357771"/>
            <a:ext cx="1071361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cap="none" normalizeH="0" baseline="0" noProof="0" dirty="0">
                <a:ln>
                  <a:noFill/>
                </a:ln>
                <a:solidFill>
                  <a:srgbClr val="00ABC5"/>
                </a:solidFill>
                <a:effectLst/>
                <a:uLnTx/>
                <a:uFillTx/>
                <a:latin typeface="Calibri" panose="020F0502020204030204"/>
                <a:ea typeface="+mn-ea"/>
                <a:cs typeface="+mn-cs"/>
              </a:rPr>
              <a:t>The above table is based on forecasts from KPO facilities and does not include unplanned usage</a:t>
            </a:r>
            <a:r>
              <a:rPr kumimoji="0" lang="ru-RU" sz="1400" b="0" i="0" u="none" strike="noStrike" cap="none" normalizeH="0" baseline="0" noProof="0" dirty="0">
                <a:ln>
                  <a:noFill/>
                </a:ln>
                <a:solidFill>
                  <a:srgbClr val="00ABC5"/>
                </a:solidFill>
                <a:effectLst/>
                <a:uLnTx/>
                <a:uFillTx/>
                <a:latin typeface="Calibri" panose="020F0502020204030204"/>
                <a:ea typeface="+mn-ea"/>
                <a:cs typeface="+mn-cs"/>
              </a:rPr>
              <a:t> </a:t>
            </a:r>
            <a:r>
              <a:rPr lang="en-US" sz="1400" dirty="0">
                <a:solidFill>
                  <a:srgbClr val="00ABC5"/>
                </a:solidFill>
                <a:latin typeface="Calibri" panose="020F0502020204030204"/>
              </a:rPr>
              <a:t>and procurement by business partners working in the Karachaganak field</a:t>
            </a:r>
            <a:endParaRPr lang="en-GB" sz="1400" dirty="0">
              <a:solidFill>
                <a:srgbClr val="00ABC5"/>
              </a:solidFill>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34BD521C-F5E9-4335-B344-9A596CB5477F}"/>
              </a:ext>
            </a:extLst>
          </p:cNvPr>
          <p:cNvGraphicFramePr>
            <a:graphicFrameLocks noGrp="1"/>
          </p:cNvGraphicFramePr>
          <p:nvPr>
            <p:extLst>
              <p:ext uri="{D42A27DB-BD31-4B8C-83A1-F6EECF244321}">
                <p14:modId xmlns:p14="http://schemas.microsoft.com/office/powerpoint/2010/main" val="359643395"/>
              </p:ext>
            </p:extLst>
          </p:nvPr>
        </p:nvGraphicFramePr>
        <p:xfrm>
          <a:off x="926592" y="1499381"/>
          <a:ext cx="8546782" cy="2707096"/>
        </p:xfrm>
        <a:graphic>
          <a:graphicData uri="http://schemas.openxmlformats.org/drawingml/2006/table">
            <a:tbl>
              <a:tblPr/>
              <a:tblGrid>
                <a:gridCol w="4483030">
                  <a:extLst>
                    <a:ext uri="{9D8B030D-6E8A-4147-A177-3AD203B41FA5}">
                      <a16:colId xmlns:a16="http://schemas.microsoft.com/office/drawing/2014/main" val="1255723153"/>
                    </a:ext>
                  </a:extLst>
                </a:gridCol>
                <a:gridCol w="1354584">
                  <a:extLst>
                    <a:ext uri="{9D8B030D-6E8A-4147-A177-3AD203B41FA5}">
                      <a16:colId xmlns:a16="http://schemas.microsoft.com/office/drawing/2014/main" val="3483015548"/>
                    </a:ext>
                  </a:extLst>
                </a:gridCol>
                <a:gridCol w="1354584">
                  <a:extLst>
                    <a:ext uri="{9D8B030D-6E8A-4147-A177-3AD203B41FA5}">
                      <a16:colId xmlns:a16="http://schemas.microsoft.com/office/drawing/2014/main" val="2259816973"/>
                    </a:ext>
                  </a:extLst>
                </a:gridCol>
                <a:gridCol w="1354584">
                  <a:extLst>
                    <a:ext uri="{9D8B030D-6E8A-4147-A177-3AD203B41FA5}">
                      <a16:colId xmlns:a16="http://schemas.microsoft.com/office/drawing/2014/main" val="4209075064"/>
                    </a:ext>
                  </a:extLst>
                </a:gridCol>
              </a:tblGrid>
              <a:tr h="531139">
                <a:tc rowSpan="2">
                  <a:txBody>
                    <a:bodyPr/>
                    <a:lstStyle/>
                    <a:p>
                      <a:pPr algn="ctr" fontAlgn="ctr"/>
                      <a:r>
                        <a:rPr lang="en-GB" sz="1800" b="1" i="0" u="none" strike="noStrike" dirty="0">
                          <a:solidFill>
                            <a:srgbClr val="000000"/>
                          </a:solidFill>
                          <a:effectLst/>
                          <a:latin typeface="Arial" panose="020B0604020202020204" pitchFamily="34" charset="0"/>
                        </a:rPr>
                        <a:t>Description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1" i="0" u="none" strike="noStrike" dirty="0">
                          <a:solidFill>
                            <a:srgbClr val="000000"/>
                          </a:solidFill>
                          <a:effectLst/>
                          <a:latin typeface="Arial" panose="020B0604020202020204" pitchFamily="34" charset="0"/>
                        </a:rPr>
                        <a:t>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1" i="0" u="none" strike="noStrike" dirty="0">
                          <a:solidFill>
                            <a:srgbClr val="000000"/>
                          </a:solidFill>
                          <a:effectLst/>
                          <a:latin typeface="Arial" panose="020B0604020202020204" pitchFamily="34" charset="0"/>
                        </a:rPr>
                        <a:t>2026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1" i="0" u="none" strike="noStrike" dirty="0">
                          <a:solidFill>
                            <a:srgbClr val="000000"/>
                          </a:solidFill>
                          <a:effectLst/>
                          <a:latin typeface="Arial" panose="020B0604020202020204" pitchFamily="34" charset="0"/>
                        </a:rPr>
                        <a:t>2027</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5956976"/>
                  </a:ext>
                </a:extLst>
              </a:tr>
              <a:tr h="479739">
                <a:tc vMerge="1">
                  <a:txBody>
                    <a:bodyPr/>
                    <a:lstStyle/>
                    <a:p>
                      <a:pPr algn="l" rtl="0" fontAlgn="ctr"/>
                      <a:endParaRPr lang="en-GB" sz="1800" b="1"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800" b="1" i="0" u="none" strike="noStrike" dirty="0">
                          <a:solidFill>
                            <a:srgbClr val="000000"/>
                          </a:solidFill>
                          <a:effectLst/>
                          <a:latin typeface="Arial" panose="020B0604020202020204" pitchFamily="34" charset="0"/>
                        </a:rPr>
                        <a:t>Quantity (pcs)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tcPr>
                </a:tc>
                <a:tc hMerge="1">
                  <a:txBody>
                    <a:bodyPr/>
                    <a:lstStyle/>
                    <a:p>
                      <a:endParaRPr lang="ru-RU"/>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ru-RU"/>
                    </a:p>
                  </a:txBody>
                  <a:tcPr>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272800554"/>
                  </a:ext>
                </a:extLst>
              </a:tr>
              <a:tr h="565406">
                <a:tc>
                  <a:txBody>
                    <a:bodyPr/>
                    <a:lstStyle/>
                    <a:p>
                      <a:pPr algn="l" fontAlgn="ctr"/>
                      <a:r>
                        <a:rPr lang="en-GB" sz="1400" b="1" i="0" u="none" strike="noStrike" dirty="0">
                          <a:solidFill>
                            <a:srgbClr val="000000"/>
                          </a:solidFill>
                          <a:effectLst/>
                          <a:latin typeface="Arial" panose="020B0604020202020204" pitchFamily="34" charset="0"/>
                        </a:rPr>
                        <a:t>SCBA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400" b="1" i="0" u="none" strike="noStrike" dirty="0">
                          <a:solidFill>
                            <a:srgbClr val="000000"/>
                          </a:solidFill>
                          <a:effectLst/>
                          <a:latin typeface="Arial" panose="020B0604020202020204" pitchFamily="34" charset="0"/>
                        </a:rPr>
                        <a:t>250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4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4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746442846"/>
                  </a:ext>
                </a:extLst>
              </a:tr>
              <a:tr h="565406">
                <a:tc>
                  <a:txBody>
                    <a:bodyPr/>
                    <a:lstStyle/>
                    <a:p>
                      <a:pPr algn="l" fontAlgn="ctr"/>
                      <a:r>
                        <a:rPr lang="en-GB" sz="1400" b="1" i="0" u="none" strike="noStrike" dirty="0">
                          <a:solidFill>
                            <a:srgbClr val="000000"/>
                          </a:solidFill>
                          <a:effectLst/>
                          <a:latin typeface="Arial" panose="020B0604020202020204" pitchFamily="34" charset="0"/>
                        </a:rPr>
                        <a:t>Escape Set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400" b="1" i="0" u="none" strike="noStrike" dirty="0">
                          <a:solidFill>
                            <a:srgbClr val="000000"/>
                          </a:solidFill>
                          <a:effectLst/>
                          <a:latin typeface="Arial" panose="020B0604020202020204" pitchFamily="34" charset="0"/>
                        </a:rPr>
                        <a:t>350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4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4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599461002"/>
                  </a:ext>
                </a:extLst>
              </a:tr>
              <a:tr h="565406">
                <a:tc>
                  <a:txBody>
                    <a:bodyPr/>
                    <a:lstStyle/>
                    <a:p>
                      <a:pPr algn="l" fontAlgn="ctr"/>
                      <a:r>
                        <a:rPr lang="en-GB" sz="1400" b="1" i="0" u="none" strike="noStrike" dirty="0">
                          <a:solidFill>
                            <a:srgbClr val="000000"/>
                          </a:solidFill>
                          <a:effectLst/>
                          <a:latin typeface="Arial" panose="020B0604020202020204" pitchFamily="34" charset="0"/>
                        </a:rPr>
                        <a:t>Filter Hood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1400" b="1" i="0" u="none" strike="noStrike" dirty="0">
                          <a:solidFill>
                            <a:srgbClr val="000000"/>
                          </a:solidFill>
                          <a:effectLst/>
                          <a:latin typeface="Arial" panose="020B0604020202020204" pitchFamily="34" charset="0"/>
                        </a:rPr>
                        <a:t>800</a:t>
                      </a:r>
                      <a:endParaRPr lang="en-GB" sz="1400" b="1"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1400" b="1" i="0" u="none" strike="noStrike" dirty="0">
                          <a:solidFill>
                            <a:srgbClr val="000000"/>
                          </a:solidFill>
                          <a:effectLst/>
                          <a:latin typeface="Arial" panose="020B0604020202020204" pitchFamily="34" charset="0"/>
                        </a:rPr>
                        <a:t>8</a:t>
                      </a:r>
                      <a:r>
                        <a:rPr lang="ru-RU" sz="1400" b="1" i="0" u="none" strike="noStrike" dirty="0">
                          <a:solidFill>
                            <a:srgbClr val="000000"/>
                          </a:solidFill>
                          <a:effectLst/>
                          <a:latin typeface="Arial" panose="020B0604020202020204" pitchFamily="34" charset="0"/>
                        </a:rPr>
                        <a:t>00</a:t>
                      </a:r>
                      <a:endParaRPr lang="en-GB" sz="1400" b="1"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1400" b="1" i="0" u="none" strike="noStrike" dirty="0">
                          <a:solidFill>
                            <a:srgbClr val="000000"/>
                          </a:solidFill>
                          <a:effectLst/>
                          <a:latin typeface="Arial" panose="020B0604020202020204" pitchFamily="34" charset="0"/>
                        </a:rPr>
                        <a:t>8</a:t>
                      </a:r>
                      <a:r>
                        <a:rPr lang="ru-RU" sz="1400" b="1" i="0" u="none" strike="noStrike" dirty="0">
                          <a:solidFill>
                            <a:srgbClr val="000000"/>
                          </a:solidFill>
                          <a:effectLst/>
                          <a:latin typeface="Arial" panose="020B0604020202020204" pitchFamily="34" charset="0"/>
                        </a:rPr>
                        <a:t>00</a:t>
                      </a:r>
                      <a:endParaRPr lang="en-GB" sz="1400" b="1"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307530022"/>
                  </a:ext>
                </a:extLst>
              </a:tr>
            </a:tbl>
          </a:graphicData>
        </a:graphic>
      </p:graphicFrame>
      <p:sp>
        <p:nvSpPr>
          <p:cNvPr id="8" name="Footer Placeholder 1">
            <a:extLst>
              <a:ext uri="{FF2B5EF4-FFF2-40B4-BE49-F238E27FC236}">
                <a16:creationId xmlns:a16="http://schemas.microsoft.com/office/drawing/2014/main" id="{0D16CAEA-3FB3-47F5-8125-3F1EE0A67221}"/>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26/08/2024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4217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068905" y="4428563"/>
            <a:ext cx="7266542" cy="1015663"/>
          </a:xfrm>
          <a:prstGeom prst="rect">
            <a:avLst/>
          </a:prstGeom>
          <a:noFill/>
        </p:spPr>
        <p:txBody>
          <a:bodyPr wrap="square" rtlCol="0">
            <a:spAutoFit/>
          </a:bodyPr>
          <a:lstStyle/>
          <a:p>
            <a:pPr marL="457200" marR="0" lvl="1" algn="just" defTabSz="914400" rtl="0" eaLnBrk="1" fontAlgn="auto" latinLnBrk="0" hangingPunct="1">
              <a:lnSpc>
                <a:spcPct val="100000"/>
              </a:lnSpc>
              <a:spcBef>
                <a:spcPts val="500"/>
              </a:spcBef>
              <a:spcAft>
                <a:spcPts val="500"/>
              </a:spcAft>
              <a:buClr>
                <a:srgbClr val="FFC000"/>
              </a:buClr>
              <a:buSzTx/>
              <a:tabLst/>
              <a:defRPr/>
            </a:pPr>
            <a:r>
              <a:rPr lang="en-GB" sz="3000" b="1" dirty="0">
                <a:solidFill>
                  <a:schemeClr val="bg1"/>
                </a:solidFill>
                <a:latin typeface="Calibri" panose="020F0502020204030204" pitchFamily="34" charset="0"/>
                <a:cs typeface="Calibri" panose="020F0502020204030204" pitchFamily="34" charset="0"/>
              </a:rPr>
              <a:t>Review of the primary fire extinguishing equipment (fire extinguishers)</a:t>
            </a: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5400" b="1" dirty="0">
                <a:solidFill>
                  <a:srgbClr val="FFFFFF"/>
                </a:solidFill>
                <a:latin typeface="Calibri" panose="020F0502020204030204"/>
              </a:rPr>
              <a:t>2</a:t>
            </a:r>
            <a:endParaRPr kumimoji="0" lang="ru-RU" sz="5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0BB7A74C-EC3A-4D17-92AC-CCE2F16841A0}"/>
              </a:ext>
            </a:extLst>
          </p:cNvPr>
          <p:cNvSpPr txBox="1">
            <a:spLocks/>
          </p:cNvSpPr>
          <p:nvPr/>
        </p:nvSpPr>
        <p:spPr>
          <a:xfrm>
            <a:off x="3985811" y="2055737"/>
            <a:ext cx="3761651"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lvl="0" algn="just">
              <a:spcBef>
                <a:spcPts val="0"/>
              </a:spcBef>
              <a:spcAft>
                <a:spcPts val="1200"/>
              </a:spcAft>
              <a:defRPr/>
            </a:pPr>
            <a:r>
              <a:rPr lang="en-GB" dirty="0">
                <a:ln w="0"/>
                <a:solidFill>
                  <a:srgbClr val="00ABC5"/>
                </a:solidFill>
                <a:latin typeface="Calibri" panose="020F0502020204030204"/>
              </a:rPr>
              <a:t>FIRE EXTINGUISHERS</a:t>
            </a:r>
          </a:p>
        </p:txBody>
      </p:sp>
      <p:pic>
        <p:nvPicPr>
          <p:cNvPr id="2" name="Picture 1">
            <a:extLst>
              <a:ext uri="{FF2B5EF4-FFF2-40B4-BE49-F238E27FC236}">
                <a16:creationId xmlns:a16="http://schemas.microsoft.com/office/drawing/2014/main" id="{1203F11C-B375-433C-B05D-9A1E81D557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03309" y="1070202"/>
            <a:ext cx="3267423" cy="4223887"/>
          </a:xfrm>
          <a:prstGeom prst="rect">
            <a:avLst/>
          </a:prstGeom>
        </p:spPr>
      </p:pic>
      <p:sp>
        <p:nvSpPr>
          <p:cNvPr id="6" name="Footer Placeholder 1">
            <a:extLst>
              <a:ext uri="{FF2B5EF4-FFF2-40B4-BE49-F238E27FC236}">
                <a16:creationId xmlns:a16="http://schemas.microsoft.com/office/drawing/2014/main" id="{8DE4FCA8-C395-4D2A-B401-5222E2965BD5}"/>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26/08/2024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9613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6BF140-113C-4A1B-A190-1A18ADE6567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it-IT" sz="1000" b="0" i="0" u="none" strike="noStrike" kern="1200" cap="none" spc="0" normalizeH="0" baseline="0" noProof="0">
              <a:ln>
                <a:noFill/>
              </a:ln>
              <a:solidFill>
                <a:srgbClr val="000000">
                  <a:lumMod val="50000"/>
                  <a:lumOff val="50000"/>
                </a:srgbClr>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1158F12-5B75-4E2A-956E-A662D86BAF7A}"/>
              </a:ext>
            </a:extLst>
          </p:cNvPr>
          <p:cNvSpPr/>
          <p:nvPr/>
        </p:nvSpPr>
        <p:spPr>
          <a:xfrm>
            <a:off x="633984" y="1389888"/>
            <a:ext cx="11045952" cy="34163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ln w="0"/>
                <a:solidFill>
                  <a:srgbClr val="00A3C1"/>
                </a:solidFill>
                <a:latin typeface="Calibri" panose="020F0502020204030204" pitchFamily="34" charset="0"/>
                <a:ea typeface="+mj-ea"/>
                <a:cs typeface="Calibri" panose="020F0502020204030204" pitchFamily="34" charset="0"/>
              </a:rPr>
              <a:t>Fire extinguishers are divided into:</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ln w="0"/>
                <a:solidFill>
                  <a:srgbClr val="00A3C1"/>
                </a:solidFill>
                <a:latin typeface="Calibri" panose="020F0502020204030204" pitchFamily="34" charset="0"/>
                <a:ea typeface="+mj-ea"/>
                <a:cs typeface="Calibri" panose="020F0502020204030204" pitchFamily="34" charset="0"/>
              </a:rPr>
              <a:t> </a:t>
            </a:r>
            <a:r>
              <a:rPr lang="en-GB" sz="2400" b="1" dirty="0">
                <a:ln w="0"/>
                <a:solidFill>
                  <a:srgbClr val="00A3C1"/>
                </a:solidFill>
                <a:latin typeface="Calibri" panose="020F0502020204030204" pitchFamily="34" charset="0"/>
                <a:ea typeface="+mj-ea"/>
                <a:cs typeface="Calibri" panose="020F0502020204030204" pitchFamily="34" charset="0"/>
              </a:rPr>
              <a:t>Portable</a:t>
            </a:r>
            <a:r>
              <a:rPr lang="en-GB" sz="2400" dirty="0">
                <a:ln w="0"/>
                <a:solidFill>
                  <a:srgbClr val="00A3C1"/>
                </a:solidFill>
                <a:latin typeface="Calibri" panose="020F0502020204030204" pitchFamily="34" charset="0"/>
                <a:ea typeface="+mj-ea"/>
                <a:cs typeface="Calibri" panose="020F0502020204030204" pitchFamily="34" charset="0"/>
              </a:rPr>
              <a:t> (weighing up to 20 kg)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a:defRPr/>
            </a:pPr>
            <a:r>
              <a:rPr lang="en-GB" sz="2400" b="1" dirty="0">
                <a:ln w="0"/>
                <a:solidFill>
                  <a:srgbClr val="00A3C1"/>
                </a:solidFill>
                <a:latin typeface="Calibri" panose="020F0502020204030204" pitchFamily="34" charset="0"/>
                <a:ea typeface="+mj-ea"/>
                <a:cs typeface="Calibri" panose="020F0502020204030204" pitchFamily="34" charset="0"/>
              </a:rPr>
              <a:t>Mobile </a:t>
            </a:r>
            <a:r>
              <a:rPr lang="en-GB" sz="2400" dirty="0">
                <a:ln w="0"/>
                <a:solidFill>
                  <a:srgbClr val="00A3C1"/>
                </a:solidFill>
                <a:latin typeface="Calibri" panose="020F0502020204030204" pitchFamily="34" charset="0"/>
                <a:ea typeface="+mj-ea"/>
                <a:cs typeface="Calibri" panose="020F0502020204030204" pitchFamily="34" charset="0"/>
              </a:rPr>
              <a:t>(weighing at least 20 kg, but no more than 400 kg., having one</a:t>
            </a:r>
          </a:p>
          <a:p>
            <a:pPr>
              <a:defRPr/>
            </a:pPr>
            <a:r>
              <a:rPr lang="en-GB" sz="2400" dirty="0">
                <a:ln w="0"/>
                <a:solidFill>
                  <a:srgbClr val="00A3C1"/>
                </a:solidFill>
                <a:latin typeface="Calibri" panose="020F0502020204030204" pitchFamily="34" charset="0"/>
                <a:ea typeface="+mj-ea"/>
                <a:cs typeface="Calibri" panose="020F0502020204030204" pitchFamily="34" charset="0"/>
              </a:rPr>
              <a:t> or several loading pots for extinguishing agent which are </a:t>
            </a:r>
          </a:p>
          <a:p>
            <a:pPr>
              <a:defRPr/>
            </a:pPr>
            <a:r>
              <a:rPr lang="en-GB" sz="2400" dirty="0">
                <a:ln w="0"/>
                <a:solidFill>
                  <a:srgbClr val="00A3C1"/>
                </a:solidFill>
                <a:latin typeface="Calibri" panose="020F0502020204030204" pitchFamily="34" charset="0"/>
                <a:ea typeface="+mj-ea"/>
                <a:cs typeface="Calibri" panose="020F0502020204030204" pitchFamily="34" charset="0"/>
              </a:rPr>
              <a:t>mounted on the trolley).</a:t>
            </a:r>
          </a:p>
        </p:txBody>
      </p:sp>
      <p:sp>
        <p:nvSpPr>
          <p:cNvPr id="7" name="Title 6">
            <a:extLst>
              <a:ext uri="{FF2B5EF4-FFF2-40B4-BE49-F238E27FC236}">
                <a16:creationId xmlns:a16="http://schemas.microsoft.com/office/drawing/2014/main" id="{2CE82365-B102-45F0-91C8-B4F169697CBC}"/>
              </a:ext>
            </a:extLst>
          </p:cNvPr>
          <p:cNvSpPr>
            <a:spLocks noGrp="1"/>
          </p:cNvSpPr>
          <p:nvPr>
            <p:ph type="title"/>
          </p:nvPr>
        </p:nvSpPr>
        <p:spPr>
          <a:xfrm>
            <a:off x="2109216" y="382332"/>
            <a:ext cx="10082784" cy="668141"/>
          </a:xfrm>
        </p:spPr>
        <p:txBody>
          <a:bodyPr/>
          <a:lstStyle/>
          <a:p>
            <a:pPr defTabSz="457200">
              <a:lnSpc>
                <a:spcPct val="100000"/>
              </a:lnSpc>
              <a:spcBef>
                <a:spcPts val="0"/>
              </a:spcBef>
            </a:pPr>
            <a:r>
              <a:rPr lang="en-GB" sz="2800" b="1" dirty="0">
                <a:solidFill>
                  <a:srgbClr val="00A3C1"/>
                </a:solidFill>
                <a:latin typeface="Calibri Light" panose="020F0302020204030204"/>
                <a:cs typeface="+mj-cs"/>
              </a:rPr>
              <a:t>FIRE EXTINGUISHER CLASSIFICATION USED AT KPO FACILITIES</a:t>
            </a:r>
          </a:p>
        </p:txBody>
      </p:sp>
      <p:pic>
        <p:nvPicPr>
          <p:cNvPr id="9" name="Picture 8">
            <a:extLst>
              <a:ext uri="{FF2B5EF4-FFF2-40B4-BE49-F238E27FC236}">
                <a16:creationId xmlns:a16="http://schemas.microsoft.com/office/drawing/2014/main" id="{D47A2BCD-CC82-431F-842C-696D8BE6DC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90851" y="1816607"/>
            <a:ext cx="2407101" cy="1792225"/>
          </a:xfrm>
          <a:prstGeom prst="rect">
            <a:avLst/>
          </a:prstGeom>
        </p:spPr>
      </p:pic>
      <p:pic>
        <p:nvPicPr>
          <p:cNvPr id="10" name="Picture 9">
            <a:extLst>
              <a:ext uri="{FF2B5EF4-FFF2-40B4-BE49-F238E27FC236}">
                <a16:creationId xmlns:a16="http://schemas.microsoft.com/office/drawing/2014/main" id="{D0F61583-A430-4DD2-AF09-C6A2AE049533}"/>
              </a:ext>
            </a:extLst>
          </p:cNvPr>
          <p:cNvPicPr>
            <a:picLocks noChangeAspect="1"/>
          </p:cNvPicPr>
          <p:nvPr/>
        </p:nvPicPr>
        <p:blipFill>
          <a:blip r:embed="rId3"/>
          <a:stretch>
            <a:fillRect/>
          </a:stretch>
        </p:blipFill>
        <p:spPr>
          <a:xfrm>
            <a:off x="2779721" y="4806208"/>
            <a:ext cx="1268078" cy="1652159"/>
          </a:xfrm>
          <a:prstGeom prst="rect">
            <a:avLst/>
          </a:prstGeom>
        </p:spPr>
      </p:pic>
      <p:pic>
        <p:nvPicPr>
          <p:cNvPr id="11" name="Picture 10">
            <a:extLst>
              <a:ext uri="{FF2B5EF4-FFF2-40B4-BE49-F238E27FC236}">
                <a16:creationId xmlns:a16="http://schemas.microsoft.com/office/drawing/2014/main" id="{83A1B29D-8079-4FD6-82A5-153508A1A661}"/>
              </a:ext>
            </a:extLst>
          </p:cNvPr>
          <p:cNvPicPr>
            <a:picLocks noChangeAspect="1"/>
          </p:cNvPicPr>
          <p:nvPr/>
        </p:nvPicPr>
        <p:blipFill>
          <a:blip r:embed="rId4"/>
          <a:stretch>
            <a:fillRect/>
          </a:stretch>
        </p:blipFill>
        <p:spPr>
          <a:xfrm>
            <a:off x="7497971" y="4623743"/>
            <a:ext cx="1292464" cy="1688738"/>
          </a:xfrm>
          <a:prstGeom prst="rect">
            <a:avLst/>
          </a:prstGeom>
        </p:spPr>
      </p:pic>
      <p:pic>
        <p:nvPicPr>
          <p:cNvPr id="12" name="Picture 11">
            <a:extLst>
              <a:ext uri="{FF2B5EF4-FFF2-40B4-BE49-F238E27FC236}">
                <a16:creationId xmlns:a16="http://schemas.microsoft.com/office/drawing/2014/main" id="{E9B64BEB-6824-43C5-AC56-377D61B33B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91336" y="1386325"/>
            <a:ext cx="1441525" cy="1958739"/>
          </a:xfrm>
          <a:prstGeom prst="rect">
            <a:avLst/>
          </a:prstGeom>
        </p:spPr>
      </p:pic>
      <p:sp>
        <p:nvSpPr>
          <p:cNvPr id="13" name="Footer Placeholder 1">
            <a:extLst>
              <a:ext uri="{FF2B5EF4-FFF2-40B4-BE49-F238E27FC236}">
                <a16:creationId xmlns:a16="http://schemas.microsoft.com/office/drawing/2014/main" id="{CA67B968-F6D7-4986-9286-4163222B9437}"/>
              </a:ext>
            </a:extLst>
          </p:cNvPr>
          <p:cNvSpPr>
            <a:spLocks noGrp="1"/>
          </p:cNvSpPr>
          <p:nvPr>
            <p:ph type="ftr" sz="quarter" idx="3"/>
          </p:nvPr>
        </p:nvSpPr>
        <p:spPr>
          <a:xfrm>
            <a:off x="7210" y="6521963"/>
            <a:ext cx="12184790" cy="33247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 </a:t>
            </a:r>
            <a:r>
              <a:rPr lang="ru-RU" sz="800" dirty="0"/>
              <a:t>26</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a:t>
            </a:r>
            <a:r>
              <a:rPr kumimoji="0" lang="ru-RU"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08</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a:t>
            </a:r>
            <a:r>
              <a:rPr kumimoji="0" lang="ru-RU"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2024</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                                                                                                                                                                                                          CONFIDENTIAL                                                                                                                                              KARACHAGANAK PETROLEUM OPERATING B.V</a:t>
            </a:r>
          </a:p>
        </p:txBody>
      </p:sp>
    </p:spTree>
    <p:extLst>
      <p:ext uri="{BB962C8B-B14F-4D97-AF65-F5344CB8AC3E}">
        <p14:creationId xmlns:p14="http://schemas.microsoft.com/office/powerpoint/2010/main" val="4239670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648380-A57A-45E0-BA42-7AB8F18E3AA7}"/>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3AD7C01-B994-4A99-BE98-CE15A6753CE3}"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2</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cs typeface="Calibri" panose="020F0502020204030204" pitchFamily="34" charset="0"/>
            </a:endParaRPr>
          </a:p>
        </p:txBody>
      </p:sp>
      <p:sp>
        <p:nvSpPr>
          <p:cNvPr id="18" name="Title 1">
            <a:extLst>
              <a:ext uri="{FF2B5EF4-FFF2-40B4-BE49-F238E27FC236}">
                <a16:creationId xmlns:a16="http://schemas.microsoft.com/office/drawing/2014/main" id="{16955597-E798-4A0E-AA91-EF4D474A780A}"/>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ru-RU" sz="3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ЯЗЫКОВОЙ КАНАЛ/</a:t>
            </a: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LANGUAGE CHANNEL </a:t>
            </a:r>
          </a:p>
        </p:txBody>
      </p:sp>
      <p:pic>
        <p:nvPicPr>
          <p:cNvPr id="7" name="Picture 6">
            <a:extLst>
              <a:ext uri="{FF2B5EF4-FFF2-40B4-BE49-F238E27FC236}">
                <a16:creationId xmlns:a16="http://schemas.microsoft.com/office/drawing/2014/main" id="{EE87F80E-3013-407D-9EAD-C25AB0D97234}"/>
              </a:ext>
            </a:extLst>
          </p:cNvPr>
          <p:cNvPicPr>
            <a:picLocks noChangeAspect="1"/>
          </p:cNvPicPr>
          <p:nvPr/>
        </p:nvPicPr>
        <p:blipFill>
          <a:blip r:embed="rId2"/>
          <a:stretch>
            <a:fillRect/>
          </a:stretch>
        </p:blipFill>
        <p:spPr>
          <a:xfrm>
            <a:off x="746092" y="1209143"/>
            <a:ext cx="11242306" cy="4977564"/>
          </a:xfrm>
          <a:prstGeom prst="rect">
            <a:avLst/>
          </a:prstGeom>
        </p:spPr>
      </p:pic>
      <p:sp>
        <p:nvSpPr>
          <p:cNvPr id="8" name="Footer Placeholder 1">
            <a:extLst>
              <a:ext uri="{FF2B5EF4-FFF2-40B4-BE49-F238E27FC236}">
                <a16:creationId xmlns:a16="http://schemas.microsoft.com/office/drawing/2014/main" id="{A9AE609A-861D-4AE5-AEB9-1CC91FCFC1F8}"/>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26/08/2024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9434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4F68517-5EED-44D4-A735-8FBB20CE3C3F}"/>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it-IT" sz="1000" b="0" i="0" u="none" strike="noStrike" kern="1200" cap="none" spc="0" normalizeH="0" baseline="0" noProof="0">
              <a:ln>
                <a:noFill/>
              </a:ln>
              <a:solidFill>
                <a:srgbClr val="000000">
                  <a:lumMod val="50000"/>
                  <a:lumOff val="50000"/>
                </a:srgb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14C489E-9B5B-486E-9774-6D8828F4F322}"/>
              </a:ext>
            </a:extLst>
          </p:cNvPr>
          <p:cNvSpPr>
            <a:spLocks noGrp="1"/>
          </p:cNvSpPr>
          <p:nvPr>
            <p:ph type="title"/>
          </p:nvPr>
        </p:nvSpPr>
        <p:spPr>
          <a:xfrm>
            <a:off x="1962098" y="433993"/>
            <a:ext cx="12192000" cy="832023"/>
          </a:xfrm>
        </p:spPr>
        <p:txBody>
          <a:bodyPr/>
          <a:lstStyle/>
          <a:p>
            <a:r>
              <a:rPr lang="en-GB" sz="2400" b="1" dirty="0">
                <a:solidFill>
                  <a:srgbClr val="00A3C1"/>
                </a:solidFill>
              </a:rPr>
              <a:t>FIRE EXTINGUISHERS CLASSIFICATION USED AT KPO FACILITIES</a:t>
            </a:r>
          </a:p>
        </p:txBody>
      </p:sp>
      <p:sp>
        <p:nvSpPr>
          <p:cNvPr id="5" name="Rectangle 4">
            <a:extLst>
              <a:ext uri="{FF2B5EF4-FFF2-40B4-BE49-F238E27FC236}">
                <a16:creationId xmlns:a16="http://schemas.microsoft.com/office/drawing/2014/main" id="{8D0F57EF-8D4E-4089-A1D4-D6EC069FB78C}"/>
              </a:ext>
            </a:extLst>
          </p:cNvPr>
          <p:cNvSpPr/>
          <p:nvPr/>
        </p:nvSpPr>
        <p:spPr>
          <a:xfrm>
            <a:off x="499872" y="1328928"/>
            <a:ext cx="11265408" cy="452431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cap="none" normalizeH="0" baseline="0" noProof="0" dirty="0">
                <a:ln>
                  <a:noFill/>
                </a:ln>
                <a:solidFill>
                  <a:srgbClr val="000000"/>
                </a:solidFill>
                <a:effectLst/>
                <a:uLnTx/>
                <a:uFillTx/>
                <a:latin typeface="Calibri" panose="020F0502020204030204"/>
                <a:ea typeface="+mn-ea"/>
                <a:cs typeface="+mn-cs"/>
              </a:rPr>
              <a:t>Portable and mobile fire extinguishers depending on the extinguishing agent used, are classified for the following types: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24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cap="none" normalizeH="0" baseline="0" noProof="0" dirty="0">
                <a:ln>
                  <a:noFill/>
                </a:ln>
                <a:solidFill>
                  <a:srgbClr val="000000"/>
                </a:solidFill>
                <a:effectLst/>
                <a:uLnTx/>
                <a:uFillTx/>
                <a:latin typeface="Calibri" panose="020F0502020204030204"/>
                <a:ea typeface="+mn-ea"/>
                <a:cs typeface="+mn-cs"/>
              </a:rPr>
              <a:t>Powder extinguisher </a:t>
            </a:r>
            <a:r>
              <a:rPr kumimoji="0" lang="en-GB" sz="2400" i="0" u="none" strike="noStrike" cap="none" normalizeH="0" baseline="0" noProof="0" dirty="0">
                <a:ln>
                  <a:noFill/>
                </a:ln>
                <a:solidFill>
                  <a:srgbClr val="000000"/>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cap="none" normalizeH="0" baseline="0" noProof="0" dirty="0">
                <a:ln>
                  <a:noFill/>
                </a:ln>
                <a:solidFill>
                  <a:srgbClr val="000000"/>
                </a:solidFill>
                <a:effectLst/>
                <a:uLnTx/>
                <a:uFillTx/>
                <a:latin typeface="Calibri" panose="020F0502020204030204"/>
                <a:ea typeface="+mn-ea"/>
                <a:cs typeface="+mn-cs"/>
              </a:rPr>
              <a:t> for extinguishing fires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cap="none" normalizeH="0" baseline="0" noProof="0" dirty="0">
                <a:ln>
                  <a:noFill/>
                </a:ln>
                <a:solidFill>
                  <a:srgbClr val="000000"/>
                </a:solidFill>
                <a:effectLst/>
                <a:uLnTx/>
                <a:uFillTx/>
                <a:latin typeface="Calibri" panose="020F0502020204030204"/>
                <a:ea typeface="+mn-ea"/>
                <a:cs typeface="+mn-cs"/>
              </a:rPr>
              <a:t> of classes A,B,C,D;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cap="none" normalizeH="0" baseline="0" noProof="0" dirty="0">
                <a:ln>
                  <a:noFill/>
                </a:ln>
                <a:solidFill>
                  <a:srgbClr val="000000"/>
                </a:solidFill>
                <a:effectLst/>
                <a:uLnTx/>
                <a:uFillTx/>
                <a:latin typeface="Calibri" panose="020F0502020204030204"/>
                <a:ea typeface="+mn-ea"/>
                <a:cs typeface="+mn-cs"/>
              </a:rPr>
              <a:t>Carbon dioxide extinguishers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cap="none" normalizeH="0" baseline="0" noProof="0" dirty="0">
                <a:ln>
                  <a:noFill/>
                </a:ln>
                <a:solidFill>
                  <a:srgbClr val="000000"/>
                </a:solidFill>
                <a:effectLst/>
                <a:uLnTx/>
                <a:uFillTx/>
                <a:latin typeface="Calibri" panose="020F0502020204030204"/>
                <a:ea typeface="+mn-ea"/>
                <a:cs typeface="+mn-cs"/>
              </a:rPr>
              <a:t> for extinguishing fire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solidFill>
                  <a:srgbClr val="000000"/>
                </a:solidFill>
                <a:latin typeface="Calibri" panose="020F0502020204030204"/>
              </a:rPr>
              <a:t>o</a:t>
            </a:r>
            <a:r>
              <a:rPr kumimoji="0" lang="en-GB" sz="2400" b="0" i="0" u="none" strike="noStrike" cap="none" normalizeH="0" baseline="0" noProof="0" dirty="0">
                <a:ln>
                  <a:noFill/>
                </a:ln>
                <a:solidFill>
                  <a:srgbClr val="000000"/>
                </a:solidFill>
                <a:effectLst/>
                <a:uLnTx/>
                <a:uFillTx/>
                <a:latin typeface="Calibri" panose="020F0502020204030204"/>
                <a:ea typeface="+mn-ea"/>
                <a:cs typeface="+mn-cs"/>
              </a:rPr>
              <a:t>f classes B,C,E</a:t>
            </a:r>
          </a:p>
        </p:txBody>
      </p:sp>
      <p:pic>
        <p:nvPicPr>
          <p:cNvPr id="6" name="Picture 5">
            <a:extLst>
              <a:ext uri="{FF2B5EF4-FFF2-40B4-BE49-F238E27FC236}">
                <a16:creationId xmlns:a16="http://schemas.microsoft.com/office/drawing/2014/main" id="{59503ACF-C9FA-4D02-A1DA-F7A599D198E8}"/>
              </a:ext>
            </a:extLst>
          </p:cNvPr>
          <p:cNvPicPr>
            <a:picLocks noChangeAspect="1"/>
          </p:cNvPicPr>
          <p:nvPr/>
        </p:nvPicPr>
        <p:blipFill>
          <a:blip r:embed="rId2"/>
          <a:stretch>
            <a:fillRect/>
          </a:stretch>
        </p:blipFill>
        <p:spPr>
          <a:xfrm>
            <a:off x="4988384" y="3767328"/>
            <a:ext cx="2935732" cy="2920872"/>
          </a:xfrm>
          <a:prstGeom prst="rect">
            <a:avLst/>
          </a:prstGeom>
        </p:spPr>
      </p:pic>
      <p:pic>
        <p:nvPicPr>
          <p:cNvPr id="7" name="Picture 6">
            <a:extLst>
              <a:ext uri="{FF2B5EF4-FFF2-40B4-BE49-F238E27FC236}">
                <a16:creationId xmlns:a16="http://schemas.microsoft.com/office/drawing/2014/main" id="{9136B1FB-7402-4967-ADB5-7BC6AE47B9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58098" y="1792224"/>
            <a:ext cx="3332459" cy="2481207"/>
          </a:xfrm>
          <a:prstGeom prst="rect">
            <a:avLst/>
          </a:prstGeom>
        </p:spPr>
      </p:pic>
      <p:pic>
        <p:nvPicPr>
          <p:cNvPr id="8" name="Picture 7">
            <a:extLst>
              <a:ext uri="{FF2B5EF4-FFF2-40B4-BE49-F238E27FC236}">
                <a16:creationId xmlns:a16="http://schemas.microsoft.com/office/drawing/2014/main" id="{929C7566-5218-44D3-B23B-0EEB12A757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43808" y="2108379"/>
            <a:ext cx="662587" cy="670619"/>
          </a:xfrm>
          <a:prstGeom prst="rect">
            <a:avLst/>
          </a:prstGeom>
        </p:spPr>
      </p:pic>
      <p:pic>
        <p:nvPicPr>
          <p:cNvPr id="9" name="Picture 8">
            <a:extLst>
              <a:ext uri="{FF2B5EF4-FFF2-40B4-BE49-F238E27FC236}">
                <a16:creationId xmlns:a16="http://schemas.microsoft.com/office/drawing/2014/main" id="{F4925134-A649-46CF-AFBD-BBA4546F31D7}"/>
              </a:ext>
            </a:extLst>
          </p:cNvPr>
          <p:cNvPicPr>
            <a:picLocks noChangeAspect="1"/>
          </p:cNvPicPr>
          <p:nvPr/>
        </p:nvPicPr>
        <p:blipFill>
          <a:blip r:embed="rId5"/>
          <a:stretch>
            <a:fillRect/>
          </a:stretch>
        </p:blipFill>
        <p:spPr>
          <a:xfrm>
            <a:off x="5425382" y="2108381"/>
            <a:ext cx="670618" cy="670618"/>
          </a:xfrm>
          <a:prstGeom prst="rect">
            <a:avLst/>
          </a:prstGeom>
        </p:spPr>
      </p:pic>
      <p:pic>
        <p:nvPicPr>
          <p:cNvPr id="10" name="Picture 9">
            <a:extLst>
              <a:ext uri="{FF2B5EF4-FFF2-40B4-BE49-F238E27FC236}">
                <a16:creationId xmlns:a16="http://schemas.microsoft.com/office/drawing/2014/main" id="{C7AC3774-4321-49ED-AE60-C9C963A29C33}"/>
              </a:ext>
            </a:extLst>
          </p:cNvPr>
          <p:cNvPicPr>
            <a:picLocks noChangeAspect="1"/>
          </p:cNvPicPr>
          <p:nvPr/>
        </p:nvPicPr>
        <p:blipFill>
          <a:blip r:embed="rId6"/>
          <a:stretch>
            <a:fillRect/>
          </a:stretch>
        </p:blipFill>
        <p:spPr>
          <a:xfrm>
            <a:off x="6132576" y="2108380"/>
            <a:ext cx="670618" cy="670618"/>
          </a:xfrm>
          <a:prstGeom prst="rect">
            <a:avLst/>
          </a:prstGeom>
        </p:spPr>
      </p:pic>
      <p:pic>
        <p:nvPicPr>
          <p:cNvPr id="11" name="Picture 10">
            <a:extLst>
              <a:ext uri="{FF2B5EF4-FFF2-40B4-BE49-F238E27FC236}">
                <a16:creationId xmlns:a16="http://schemas.microsoft.com/office/drawing/2014/main" id="{12B9568E-81D0-46B6-AB5B-6CC54B54D904}"/>
              </a:ext>
            </a:extLst>
          </p:cNvPr>
          <p:cNvPicPr>
            <a:picLocks noChangeAspect="1"/>
          </p:cNvPicPr>
          <p:nvPr/>
        </p:nvPicPr>
        <p:blipFill>
          <a:blip r:embed="rId7"/>
          <a:stretch>
            <a:fillRect/>
          </a:stretch>
        </p:blipFill>
        <p:spPr>
          <a:xfrm>
            <a:off x="6822181" y="2108379"/>
            <a:ext cx="682811" cy="701101"/>
          </a:xfrm>
          <a:prstGeom prst="rect">
            <a:avLst/>
          </a:prstGeom>
        </p:spPr>
      </p:pic>
      <p:pic>
        <p:nvPicPr>
          <p:cNvPr id="12" name="Picture 11">
            <a:extLst>
              <a:ext uri="{FF2B5EF4-FFF2-40B4-BE49-F238E27FC236}">
                <a16:creationId xmlns:a16="http://schemas.microsoft.com/office/drawing/2014/main" id="{EA013859-C658-4AF5-8A3A-1DD530B7E80C}"/>
              </a:ext>
            </a:extLst>
          </p:cNvPr>
          <p:cNvPicPr>
            <a:picLocks noChangeAspect="1"/>
          </p:cNvPicPr>
          <p:nvPr/>
        </p:nvPicPr>
        <p:blipFill>
          <a:blip r:embed="rId5"/>
          <a:stretch>
            <a:fillRect/>
          </a:stretch>
        </p:blipFill>
        <p:spPr>
          <a:xfrm>
            <a:off x="1848515" y="5854908"/>
            <a:ext cx="670618" cy="670618"/>
          </a:xfrm>
          <a:prstGeom prst="rect">
            <a:avLst/>
          </a:prstGeom>
        </p:spPr>
      </p:pic>
      <p:pic>
        <p:nvPicPr>
          <p:cNvPr id="13" name="Picture 12">
            <a:extLst>
              <a:ext uri="{FF2B5EF4-FFF2-40B4-BE49-F238E27FC236}">
                <a16:creationId xmlns:a16="http://schemas.microsoft.com/office/drawing/2014/main" id="{FE8FA161-1474-4DA4-B061-40CD19D362EB}"/>
              </a:ext>
            </a:extLst>
          </p:cNvPr>
          <p:cNvPicPr>
            <a:picLocks noChangeAspect="1"/>
          </p:cNvPicPr>
          <p:nvPr/>
        </p:nvPicPr>
        <p:blipFill>
          <a:blip r:embed="rId6"/>
          <a:stretch>
            <a:fillRect/>
          </a:stretch>
        </p:blipFill>
        <p:spPr>
          <a:xfrm>
            <a:off x="2519133" y="5854908"/>
            <a:ext cx="670618" cy="670618"/>
          </a:xfrm>
          <a:prstGeom prst="rect">
            <a:avLst/>
          </a:prstGeom>
        </p:spPr>
      </p:pic>
      <p:pic>
        <p:nvPicPr>
          <p:cNvPr id="14" name="Picture 13">
            <a:extLst>
              <a:ext uri="{FF2B5EF4-FFF2-40B4-BE49-F238E27FC236}">
                <a16:creationId xmlns:a16="http://schemas.microsoft.com/office/drawing/2014/main" id="{B9E9C31A-A8B9-4597-83A8-50F44E016C7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89752" y="5842566"/>
            <a:ext cx="670618" cy="688581"/>
          </a:xfrm>
          <a:prstGeom prst="rect">
            <a:avLst/>
          </a:prstGeom>
        </p:spPr>
      </p:pic>
      <p:sp>
        <p:nvSpPr>
          <p:cNvPr id="17" name="Footer Placeholder 1">
            <a:extLst>
              <a:ext uri="{FF2B5EF4-FFF2-40B4-BE49-F238E27FC236}">
                <a16:creationId xmlns:a16="http://schemas.microsoft.com/office/drawing/2014/main" id="{9AA83F43-94C0-4C05-B5EB-DBC61F1D9CE7}"/>
              </a:ext>
            </a:extLst>
          </p:cNvPr>
          <p:cNvSpPr>
            <a:spLocks noGrp="1"/>
          </p:cNvSpPr>
          <p:nvPr>
            <p:ph type="ftr" sz="quarter" idx="3"/>
          </p:nvPr>
        </p:nvSpPr>
        <p:spPr>
          <a:xfrm>
            <a:off x="7210" y="6521963"/>
            <a:ext cx="12184790" cy="33247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 </a:t>
            </a:r>
            <a:r>
              <a:rPr lang="ru-RU" sz="800" dirty="0"/>
              <a:t>26</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a:t>
            </a:r>
            <a:r>
              <a:rPr kumimoji="0" lang="ru-RU"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08</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a:t>
            </a:r>
            <a:r>
              <a:rPr kumimoji="0" lang="ru-RU"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2024</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                                                                                                                                                                                                          CONFIDENTIAL                                                                                                                                              KARACHAGANAK PETROLEUM OPERATING B.V</a:t>
            </a:r>
          </a:p>
        </p:txBody>
      </p:sp>
    </p:spTree>
    <p:extLst>
      <p:ext uri="{BB962C8B-B14F-4D97-AF65-F5344CB8AC3E}">
        <p14:creationId xmlns:p14="http://schemas.microsoft.com/office/powerpoint/2010/main" val="403388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F44F74-05C2-4F48-B9CE-9DB7DD9D444E}"/>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it-IT" sz="1000" b="0" i="0" u="none" strike="noStrike" kern="1200" cap="none" spc="0" normalizeH="0" baseline="0" noProof="0">
              <a:ln>
                <a:noFill/>
              </a:ln>
              <a:solidFill>
                <a:srgbClr val="000000">
                  <a:lumMod val="50000"/>
                  <a:lumOff val="50000"/>
                </a:srgb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A83032B8-22A7-430E-A97B-21AEE9489674}"/>
              </a:ext>
            </a:extLst>
          </p:cNvPr>
          <p:cNvSpPr txBox="1">
            <a:spLocks/>
          </p:cNvSpPr>
          <p:nvPr/>
        </p:nvSpPr>
        <p:spPr>
          <a:xfrm>
            <a:off x="1552093" y="352553"/>
            <a:ext cx="9630143"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GB" sz="2800" b="1" dirty="0">
                <a:ln w="0"/>
                <a:solidFill>
                  <a:srgbClr val="00A3C1"/>
                </a:solidFill>
                <a:latin typeface="Calibri" panose="020F0502020204030204" pitchFamily="34" charset="0"/>
                <a:cs typeface="Calibri" panose="020F0502020204030204" pitchFamily="34" charset="0"/>
              </a:rPr>
              <a:t>SUPPORTING DOCUMENTATION REQUIREMENTS</a:t>
            </a:r>
          </a:p>
        </p:txBody>
      </p:sp>
      <p:sp>
        <p:nvSpPr>
          <p:cNvPr id="4" name="Rectangle 3">
            <a:extLst>
              <a:ext uri="{FF2B5EF4-FFF2-40B4-BE49-F238E27FC236}">
                <a16:creationId xmlns:a16="http://schemas.microsoft.com/office/drawing/2014/main" id="{9FCC005F-2DBB-4A54-B638-C3369A6D81A2}"/>
              </a:ext>
            </a:extLst>
          </p:cNvPr>
          <p:cNvSpPr/>
          <p:nvPr/>
        </p:nvSpPr>
        <p:spPr>
          <a:xfrm>
            <a:off x="597568" y="1439921"/>
            <a:ext cx="10996863" cy="1569660"/>
          </a:xfrm>
          <a:prstGeom prst="rect">
            <a:avLst/>
          </a:prstGeom>
        </p:spPr>
        <p:txBody>
          <a:bodyPr wrap="square">
            <a:spAutoFit/>
          </a:bodyPr>
          <a:lstStyle/>
          <a:p>
            <a:pPr marL="342900" indent="-342900">
              <a:buFont typeface="Arial" panose="020B0604020202020204" pitchFamily="34" charset="0"/>
              <a:buChar char="•"/>
              <a:defRPr/>
            </a:pPr>
            <a:r>
              <a:rPr lang="en-GB" sz="2400" dirty="0">
                <a:ln w="0"/>
                <a:solidFill>
                  <a:srgbClr val="00A3C1"/>
                </a:solidFill>
                <a:latin typeface="Calibri" panose="020F0502020204030204" pitchFamily="34" charset="0"/>
                <a:ea typeface="+mj-ea"/>
                <a:cs typeface="Calibri" panose="020F0502020204030204" pitchFamily="34" charset="0"/>
              </a:rPr>
              <a:t>Manufacturer’s data-sheet (in state and Russian languages).</a:t>
            </a:r>
          </a:p>
          <a:p>
            <a:pPr marL="342900" indent="-342900">
              <a:buFont typeface="Arial" panose="020B0604020202020204" pitchFamily="34" charset="0"/>
              <a:buChar char="•"/>
              <a:defRPr/>
            </a:pPr>
            <a:r>
              <a:rPr lang="en-GB" sz="2400" dirty="0">
                <a:ln w="0"/>
                <a:solidFill>
                  <a:srgbClr val="00A3C1"/>
                </a:solidFill>
                <a:latin typeface="Calibri" panose="020F0502020204030204" pitchFamily="34" charset="0"/>
                <a:ea typeface="+mj-ea"/>
                <a:cs typeface="Calibri" panose="020F0502020204030204" pitchFamily="34" charset="0"/>
              </a:rPr>
              <a:t>Guidelines for use, maintenance and reloading from the manufacturer (in state and Russian languages).</a:t>
            </a:r>
          </a:p>
          <a:p>
            <a:pPr marL="342900" indent="-342900">
              <a:buFont typeface="Arial" panose="020B0604020202020204" pitchFamily="34" charset="0"/>
              <a:buChar char="•"/>
              <a:defRPr/>
            </a:pPr>
            <a:r>
              <a:rPr lang="en-GB" sz="2400" dirty="0">
                <a:ln w="0"/>
                <a:solidFill>
                  <a:srgbClr val="00A3C1"/>
                </a:solidFill>
                <a:latin typeface="Calibri" panose="020F0502020204030204" pitchFamily="34" charset="0"/>
                <a:ea typeface="+mj-ea"/>
                <a:cs typeface="Calibri" panose="020F0502020204030204" pitchFamily="34" charset="0"/>
              </a:rPr>
              <a:t>Document confirming origin of this product</a:t>
            </a:r>
          </a:p>
        </p:txBody>
      </p:sp>
      <p:sp>
        <p:nvSpPr>
          <p:cNvPr id="6" name="Rectangle 5">
            <a:extLst>
              <a:ext uri="{FF2B5EF4-FFF2-40B4-BE49-F238E27FC236}">
                <a16:creationId xmlns:a16="http://schemas.microsoft.com/office/drawing/2014/main" id="{DBB3DC9D-4402-4FA3-A9F5-CD27E1997167}"/>
              </a:ext>
            </a:extLst>
          </p:cNvPr>
          <p:cNvSpPr/>
          <p:nvPr/>
        </p:nvSpPr>
        <p:spPr>
          <a:xfrm>
            <a:off x="597568" y="3681024"/>
            <a:ext cx="10741152"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ln w="0"/>
                <a:solidFill>
                  <a:srgbClr val="00A3C1"/>
                </a:solidFill>
                <a:latin typeface="Calibri" panose="020F0502020204030204" pitchFamily="34" charset="0"/>
                <a:ea typeface="+mj-ea"/>
                <a:cs typeface="Calibri" panose="020F0502020204030204" pitchFamily="34" charset="0"/>
              </a:rPr>
              <a:t>Portable fire extinguishers purchased for KPO shall comply with</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ln w="0"/>
                <a:solidFill>
                  <a:srgbClr val="00A3C1"/>
                </a:solidFill>
                <a:latin typeface="Calibri" panose="020F0502020204030204" pitchFamily="34" charset="0"/>
                <a:ea typeface="+mj-ea"/>
                <a:cs typeface="Calibri" panose="020F0502020204030204" pitchFamily="34" charset="0"/>
              </a:rPr>
              <a:t>technical requirements: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400" dirty="0">
              <a:ln w="0"/>
              <a:solidFill>
                <a:srgbClr val="00A3C1"/>
              </a:solidFill>
              <a:latin typeface="Calibri" panose="020F0502020204030204" pitchFamily="34" charset="0"/>
              <a:ea typeface="+mj-ea"/>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ln w="0"/>
                <a:solidFill>
                  <a:srgbClr val="00A3C1"/>
                </a:solidFill>
                <a:latin typeface="Calibri" panose="020F0502020204030204" pitchFamily="34" charset="0"/>
                <a:ea typeface="+mj-ea"/>
                <a:cs typeface="Calibri" panose="020F0502020204030204" pitchFamily="34" charset="0"/>
              </a:rPr>
              <a:t>RoK standard GOST Р 51057</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ln w="0"/>
                <a:solidFill>
                  <a:srgbClr val="00A3C1"/>
                </a:solidFill>
                <a:latin typeface="Calibri" panose="020F0502020204030204" pitchFamily="34" charset="0"/>
                <a:ea typeface="+mj-ea"/>
                <a:cs typeface="Calibri" panose="020F0502020204030204" pitchFamily="34" charset="0"/>
              </a:rPr>
              <a:t>ЕАEU 043/2017 “On requirements for fire safety and fire extinguishing means”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2400" i="0" u="none" strike="noStrike" kern="1200" cap="none" spc="0" normalizeH="0" baseline="0" noProof="0" dirty="0">
              <a:ln>
                <a:noFill/>
              </a:ln>
              <a:solidFill>
                <a:srgbClr val="3333FF"/>
              </a:solidFill>
              <a:effectLst/>
              <a:uLnTx/>
              <a:uFillTx/>
              <a:latin typeface="Calibri" panose="020F0502020204030204"/>
              <a:ea typeface="+mn-ea"/>
              <a:cs typeface="+mn-cs"/>
            </a:endParaRPr>
          </a:p>
        </p:txBody>
      </p:sp>
      <p:sp>
        <p:nvSpPr>
          <p:cNvPr id="8" name="Footer Placeholder 1">
            <a:extLst>
              <a:ext uri="{FF2B5EF4-FFF2-40B4-BE49-F238E27FC236}">
                <a16:creationId xmlns:a16="http://schemas.microsoft.com/office/drawing/2014/main" id="{02E101DB-781E-473D-8591-9312FF544BBD}"/>
              </a:ext>
            </a:extLst>
          </p:cNvPr>
          <p:cNvSpPr>
            <a:spLocks noGrp="1"/>
          </p:cNvSpPr>
          <p:nvPr>
            <p:ph type="ftr" sz="quarter" idx="3"/>
          </p:nvPr>
        </p:nvSpPr>
        <p:spPr>
          <a:xfrm>
            <a:off x="7210" y="6521963"/>
            <a:ext cx="12184790" cy="33247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 </a:t>
            </a:r>
            <a:r>
              <a:rPr lang="ru-RU" sz="800" dirty="0"/>
              <a:t>26</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a:t>
            </a:r>
            <a:r>
              <a:rPr kumimoji="0" lang="ru-RU"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08</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a:t>
            </a:r>
            <a:r>
              <a:rPr kumimoji="0" lang="ru-RU"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2024</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                                                                                                                                                                                                          CONFIDENTIAL                                                                                                                                              KARACHAGANAK PETROLEUM OPERATING B.V</a:t>
            </a:r>
          </a:p>
        </p:txBody>
      </p:sp>
    </p:spTree>
    <p:extLst>
      <p:ext uri="{BB962C8B-B14F-4D97-AF65-F5344CB8AC3E}">
        <p14:creationId xmlns:p14="http://schemas.microsoft.com/office/powerpoint/2010/main" val="3555890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it-IT" sz="1000" b="0" i="0" u="none" strike="noStrike" kern="1200" cap="none" spc="0" normalizeH="0" baseline="0" noProof="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412387" y="208287"/>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600" b="1" i="0" u="none" strike="noStrike" cap="none" normalizeH="0" baseline="0" noProof="0" dirty="0">
                <a:ln>
                  <a:noFill/>
                </a:ln>
                <a:solidFill>
                  <a:srgbClr val="00A3C1"/>
                </a:solidFill>
                <a:effectLst/>
                <a:uLnTx/>
                <a:uFillTx/>
                <a:latin typeface="Calibri Light" panose="020F0302020204030204"/>
                <a:ea typeface="+mj-ea"/>
                <a:cs typeface="+mj-cs"/>
              </a:rPr>
              <a:t>USAGE FORECAST FOR THE NEXT 2-3 YEARS</a:t>
            </a:r>
          </a:p>
        </p:txBody>
      </p:sp>
      <p:sp>
        <p:nvSpPr>
          <p:cNvPr id="4" name="Rectangle 3">
            <a:extLst>
              <a:ext uri="{FF2B5EF4-FFF2-40B4-BE49-F238E27FC236}">
                <a16:creationId xmlns:a16="http://schemas.microsoft.com/office/drawing/2014/main" id="{90ED074E-A96C-4870-8D1A-8F323CBCF7A8}"/>
              </a:ext>
            </a:extLst>
          </p:cNvPr>
          <p:cNvSpPr/>
          <p:nvPr/>
        </p:nvSpPr>
        <p:spPr>
          <a:xfrm>
            <a:off x="739191" y="5637229"/>
            <a:ext cx="10713618"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cap="none" normalizeH="0" baseline="0" noProof="0" dirty="0">
                <a:ln>
                  <a:noFill/>
                </a:ln>
                <a:solidFill>
                  <a:srgbClr val="00ABC5"/>
                </a:solidFill>
                <a:effectLst/>
                <a:uLnTx/>
                <a:uFillTx/>
                <a:latin typeface="Calibri" panose="020F0502020204030204"/>
                <a:ea typeface="+mn-ea"/>
                <a:cs typeface="+mn-cs"/>
              </a:rPr>
              <a:t>Data in the table above based on the forecast from KPO facilities  </a:t>
            </a:r>
          </a:p>
          <a:p>
            <a:pPr lvl="0">
              <a:defRPr/>
            </a:pPr>
            <a:r>
              <a:rPr lang="en-GB" sz="1400" dirty="0">
                <a:solidFill>
                  <a:schemeClr val="accent1"/>
                </a:solidFill>
              </a:rPr>
              <a:t>*KPO facilities are fully provisioned</a:t>
            </a:r>
          </a:p>
          <a:p>
            <a:pPr lvl="0">
              <a:defRPr/>
            </a:pPr>
            <a:r>
              <a:rPr lang="en-GB" sz="1400" dirty="0">
                <a:solidFill>
                  <a:schemeClr val="accent1"/>
                </a:solidFill>
                <a:latin typeface="Calibri" panose="020F0502020204030204"/>
              </a:rPr>
              <a:t>This forecast does apply to the procurement for the current </a:t>
            </a:r>
            <a:r>
              <a:rPr lang="en-US" sz="1400" dirty="0">
                <a:solidFill>
                  <a:schemeClr val="accent1"/>
                </a:solidFill>
                <a:latin typeface="Calibri" panose="020F0502020204030204"/>
              </a:rPr>
              <a:t>and</a:t>
            </a:r>
            <a:r>
              <a:rPr lang="en-GB" sz="1400" dirty="0">
                <a:solidFill>
                  <a:schemeClr val="accent1"/>
                </a:solidFill>
                <a:latin typeface="Calibri" panose="020F0502020204030204"/>
              </a:rPr>
              <a:t> future capital construction projects of the field facilities. </a:t>
            </a:r>
          </a:p>
        </p:txBody>
      </p:sp>
      <p:graphicFrame>
        <p:nvGraphicFramePr>
          <p:cNvPr id="2" name="Table 1">
            <a:extLst>
              <a:ext uri="{FF2B5EF4-FFF2-40B4-BE49-F238E27FC236}">
                <a16:creationId xmlns:a16="http://schemas.microsoft.com/office/drawing/2014/main" id="{37466E9C-D5D7-42B1-830D-0A7196460F45}"/>
              </a:ext>
            </a:extLst>
          </p:cNvPr>
          <p:cNvGraphicFramePr>
            <a:graphicFrameLocks noGrp="1"/>
          </p:cNvGraphicFramePr>
          <p:nvPr>
            <p:extLst/>
          </p:nvPr>
        </p:nvGraphicFramePr>
        <p:xfrm>
          <a:off x="1163053" y="1949116"/>
          <a:ext cx="9435096" cy="3532364"/>
        </p:xfrm>
        <a:graphic>
          <a:graphicData uri="http://schemas.openxmlformats.org/drawingml/2006/table">
            <a:tbl>
              <a:tblPr/>
              <a:tblGrid>
                <a:gridCol w="3698212">
                  <a:extLst>
                    <a:ext uri="{9D8B030D-6E8A-4147-A177-3AD203B41FA5}">
                      <a16:colId xmlns:a16="http://schemas.microsoft.com/office/drawing/2014/main" val="510932865"/>
                    </a:ext>
                  </a:extLst>
                </a:gridCol>
                <a:gridCol w="1267104">
                  <a:extLst>
                    <a:ext uri="{9D8B030D-6E8A-4147-A177-3AD203B41FA5}">
                      <a16:colId xmlns:a16="http://schemas.microsoft.com/office/drawing/2014/main" val="3302944869"/>
                    </a:ext>
                  </a:extLst>
                </a:gridCol>
                <a:gridCol w="1117445">
                  <a:extLst>
                    <a:ext uri="{9D8B030D-6E8A-4147-A177-3AD203B41FA5}">
                      <a16:colId xmlns:a16="http://schemas.microsoft.com/office/drawing/2014/main" val="2331947430"/>
                    </a:ext>
                  </a:extLst>
                </a:gridCol>
                <a:gridCol w="1117445">
                  <a:extLst>
                    <a:ext uri="{9D8B030D-6E8A-4147-A177-3AD203B41FA5}">
                      <a16:colId xmlns:a16="http://schemas.microsoft.com/office/drawing/2014/main" val="997403960"/>
                    </a:ext>
                  </a:extLst>
                </a:gridCol>
                <a:gridCol w="1117445">
                  <a:extLst>
                    <a:ext uri="{9D8B030D-6E8A-4147-A177-3AD203B41FA5}">
                      <a16:colId xmlns:a16="http://schemas.microsoft.com/office/drawing/2014/main" val="1323802807"/>
                    </a:ext>
                  </a:extLst>
                </a:gridCol>
                <a:gridCol w="1117445">
                  <a:extLst>
                    <a:ext uri="{9D8B030D-6E8A-4147-A177-3AD203B41FA5}">
                      <a16:colId xmlns:a16="http://schemas.microsoft.com/office/drawing/2014/main" val="2467756140"/>
                    </a:ext>
                  </a:extLst>
                </a:gridCol>
              </a:tblGrid>
              <a:tr h="352327">
                <a:tc rowSpan="2">
                  <a:txBody>
                    <a:bodyPr/>
                    <a:lstStyle/>
                    <a:p>
                      <a:pPr algn="ctr" fontAlgn="ctr"/>
                      <a:r>
                        <a:rPr lang="en-GB" sz="1400" b="1" i="0" u="none" strike="noStrike" dirty="0">
                          <a:solidFill>
                            <a:srgbClr val="000000"/>
                          </a:solidFill>
                          <a:effectLst/>
                          <a:latin typeface="Arial" panose="020B0604020202020204" pitchFamily="34" charset="0"/>
                        </a:rPr>
                        <a:t>Description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GB" sz="1200" b="1" i="0" u="none" strike="noStrike" dirty="0">
                          <a:solidFill>
                            <a:srgbClr val="000000"/>
                          </a:solidFill>
                          <a:effectLst/>
                          <a:latin typeface="Arial" panose="020B0604020202020204" pitchFamily="34" charset="0"/>
                        </a:rPr>
                        <a:t>Total in KPO*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Arial" panose="020B0604020202020204" pitchFamily="34" charset="0"/>
                        </a:rPr>
                        <a:t>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Arial" panose="020B0604020202020204" pitchFamily="34" charset="0"/>
                        </a:rPr>
                        <a:t>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Arial" panose="020B0604020202020204" pitchFamily="34" charset="0"/>
                        </a:rPr>
                        <a:t>2026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Arial" panose="020B0604020202020204" pitchFamily="34" charset="0"/>
                        </a:rPr>
                        <a:t>2027</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0614374"/>
                  </a:ext>
                </a:extLst>
              </a:tr>
              <a:tr h="318231">
                <a:tc vMerge="1">
                  <a:txBody>
                    <a:bodyPr/>
                    <a:lstStyle/>
                    <a:p>
                      <a:endParaRPr lang="ru-RU"/>
                    </a:p>
                  </a:txBody>
                  <a:tcPr/>
                </a:tc>
                <a:tc vMerge="1">
                  <a:txBody>
                    <a:bodyPr/>
                    <a:lstStyle/>
                    <a:p>
                      <a:endParaRPr lang="ru-RU"/>
                    </a:p>
                  </a:txBody>
                  <a:tcPr/>
                </a:tc>
                <a:tc gridSpan="4">
                  <a:txBody>
                    <a:bodyPr/>
                    <a:lstStyle/>
                    <a:p>
                      <a:pPr algn="ctr" fontAlgn="ctr"/>
                      <a:r>
                        <a:rPr lang="en-GB" sz="1200" b="1" i="0" u="none" strike="noStrike" dirty="0">
                          <a:solidFill>
                            <a:srgbClr val="000000"/>
                          </a:solidFill>
                          <a:effectLst/>
                          <a:latin typeface="Arial" panose="020B0604020202020204" pitchFamily="34" charset="0"/>
                        </a:rPr>
                        <a:t>Quantity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377847025"/>
                  </a:ext>
                </a:extLst>
              </a:tr>
              <a:tr h="375058">
                <a:tc>
                  <a:txBody>
                    <a:bodyPr/>
                    <a:lstStyle/>
                    <a:p>
                      <a:pPr algn="l" fontAlgn="ctr"/>
                      <a:r>
                        <a:rPr lang="en-GB" sz="1000" b="1" i="0" u="none" strike="noStrike" dirty="0">
                          <a:solidFill>
                            <a:srgbClr val="000000"/>
                          </a:solidFill>
                          <a:effectLst/>
                          <a:latin typeface="Arial" panose="020B0604020202020204" pitchFamily="34" charset="0"/>
                        </a:rPr>
                        <a:t>Powder fire extinguisher (8-10 kg powder)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1528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135715809"/>
                  </a:ext>
                </a:extLst>
              </a:tr>
              <a:tr h="375058">
                <a:tc>
                  <a:txBody>
                    <a:bodyPr/>
                    <a:lstStyle/>
                    <a:p>
                      <a:pPr algn="l" fontAlgn="ctr"/>
                      <a:r>
                        <a:rPr lang="en-GB" sz="1000" b="1" i="0" u="none" strike="noStrike" dirty="0">
                          <a:solidFill>
                            <a:srgbClr val="000000"/>
                          </a:solidFill>
                          <a:effectLst/>
                          <a:latin typeface="Arial" panose="020B0604020202020204" pitchFamily="34" charset="0"/>
                        </a:rPr>
                        <a:t>Powder fire extinguisher (4-6 kg powder)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321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578517713"/>
                  </a:ext>
                </a:extLst>
              </a:tr>
              <a:tr h="375058">
                <a:tc>
                  <a:txBody>
                    <a:bodyPr/>
                    <a:lstStyle/>
                    <a:p>
                      <a:pPr algn="l" fontAlgn="ctr"/>
                      <a:r>
                        <a:rPr lang="en-GB" sz="1000" b="1" i="0" u="none" strike="noStrike" dirty="0">
                          <a:solidFill>
                            <a:srgbClr val="000000"/>
                          </a:solidFill>
                          <a:effectLst/>
                          <a:latin typeface="Arial" panose="020B0604020202020204" pitchFamily="34" charset="0"/>
                        </a:rPr>
                        <a:t>Powder fire extinguisher (1-2 kg powder)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216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847695646"/>
                  </a:ext>
                </a:extLst>
              </a:tr>
              <a:tr h="375058">
                <a:tc>
                  <a:txBody>
                    <a:bodyPr/>
                    <a:lstStyle/>
                    <a:p>
                      <a:pPr algn="l" fontAlgn="ctr"/>
                      <a:r>
                        <a:rPr lang="en-GB" sz="1000" b="1" i="0" u="none" strike="noStrike" dirty="0">
                          <a:solidFill>
                            <a:srgbClr val="000000"/>
                          </a:solidFill>
                          <a:effectLst/>
                          <a:latin typeface="Arial" panose="020B0604020202020204" pitchFamily="34" charset="0"/>
                        </a:rPr>
                        <a:t>Carbon dioxide fire extinguisher (3-5 kg. CO2)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640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4239894321"/>
                  </a:ext>
                </a:extLst>
              </a:tr>
              <a:tr h="375058">
                <a:tc>
                  <a:txBody>
                    <a:bodyPr/>
                    <a:lstStyle/>
                    <a:p>
                      <a:pPr algn="l" fontAlgn="ctr"/>
                      <a:r>
                        <a:rPr lang="en-GB" sz="1000" b="1" i="0" u="none" strike="noStrike" dirty="0">
                          <a:solidFill>
                            <a:srgbClr val="000000"/>
                          </a:solidFill>
                          <a:effectLst/>
                          <a:latin typeface="Arial" panose="020B0604020202020204" pitchFamily="34" charset="0"/>
                        </a:rPr>
                        <a:t>Carbon dioxide fire extinguisher (6-8 kg. CO2)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137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569862675"/>
                  </a:ext>
                </a:extLst>
              </a:tr>
              <a:tr h="375058">
                <a:tc>
                  <a:txBody>
                    <a:bodyPr/>
                    <a:lstStyle/>
                    <a:p>
                      <a:pPr algn="l" fontAlgn="ctr"/>
                      <a:r>
                        <a:rPr lang="en-GB" sz="1000" b="1" i="0" u="none" strike="noStrike" dirty="0">
                          <a:solidFill>
                            <a:srgbClr val="000000"/>
                          </a:solidFill>
                          <a:effectLst/>
                          <a:latin typeface="Arial" panose="020B0604020202020204" pitchFamily="34" charset="0"/>
                        </a:rPr>
                        <a:t>Mobile dry powder fire extinguisher (40-80 kg of powder)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276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211880669"/>
                  </a:ext>
                </a:extLst>
              </a:tr>
              <a:tr h="375058">
                <a:tc>
                  <a:txBody>
                    <a:bodyPr/>
                    <a:lstStyle/>
                    <a:p>
                      <a:pPr algn="l" fontAlgn="ctr"/>
                      <a:r>
                        <a:rPr lang="en-GB" sz="1000" b="1" i="0" u="none" strike="noStrike" dirty="0">
                          <a:solidFill>
                            <a:srgbClr val="000000"/>
                          </a:solidFill>
                          <a:effectLst/>
                          <a:latin typeface="Arial" panose="020B0604020202020204" pitchFamily="34" charset="0"/>
                        </a:rPr>
                        <a:t>Mobile  carbon dioxide fire extinguisher (15-25  kg. CO2)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373254473"/>
                  </a:ext>
                </a:extLst>
              </a:tr>
              <a:tr h="236400">
                <a:tc>
                  <a:txBody>
                    <a:bodyPr/>
                    <a:lstStyle/>
                    <a:p>
                      <a:pPr algn="l" fontAlgn="b"/>
                      <a:r>
                        <a:rPr lang="en-GB" sz="1000" b="1" i="0" u="none" strike="noStrike" dirty="0">
                          <a:solidFill>
                            <a:srgbClr val="000000"/>
                          </a:solidFill>
                          <a:effectLst/>
                          <a:latin typeface="Arial" panose="020B060402020202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3189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GB" sz="10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GB" sz="1000" b="0" i="0" u="none" strike="noStrike" dirty="0">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73753841"/>
                  </a:ext>
                </a:extLst>
              </a:tr>
            </a:tbl>
          </a:graphicData>
        </a:graphic>
      </p:graphicFrame>
      <p:sp>
        <p:nvSpPr>
          <p:cNvPr id="8" name="Footer Placeholder 1">
            <a:extLst>
              <a:ext uri="{FF2B5EF4-FFF2-40B4-BE49-F238E27FC236}">
                <a16:creationId xmlns:a16="http://schemas.microsoft.com/office/drawing/2014/main" id="{C79BAC43-57E0-49E5-B7BD-A4BD36C9B0B4}"/>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26/08/2024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8067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532229" y="4820142"/>
            <a:ext cx="4919518" cy="480131"/>
          </a:xfrm>
          <a:prstGeom prst="rect">
            <a:avLst/>
          </a:prstGeom>
          <a:noFill/>
        </p:spPr>
        <p:txBody>
          <a:bodyPr wrap="square" rtlCol="0">
            <a:spAutoFit/>
          </a:bodyPr>
          <a:lstStyle/>
          <a:p>
            <a:pPr algn="l"/>
            <a:r>
              <a:rPr lang="en-GB" sz="2800" dirty="0"/>
              <a:t>Operations HSE Department</a:t>
            </a:r>
            <a:endParaRPr lang="ru-RU" sz="2800" dirty="0"/>
          </a:p>
        </p:txBody>
      </p:sp>
      <p:pic>
        <p:nvPicPr>
          <p:cNvPr id="19" name="Picture 18">
            <a:extLst>
              <a:ext uri="{FF2B5EF4-FFF2-40B4-BE49-F238E27FC236}">
                <a16:creationId xmlns:a16="http://schemas.microsoft.com/office/drawing/2014/main" id="{AA201450-9E80-4109-95EC-FCCE86E7343B}"/>
              </a:ext>
            </a:extLst>
          </p:cNvPr>
          <p:cNvPicPr>
            <a:picLocks noChangeAspect="1"/>
          </p:cNvPicPr>
          <p:nvPr/>
        </p:nvPicPr>
        <p:blipFill>
          <a:blip r:embed="rId2"/>
          <a:stretch>
            <a:fillRect/>
          </a:stretch>
        </p:blipFill>
        <p:spPr>
          <a:xfrm>
            <a:off x="6648304" y="4296548"/>
            <a:ext cx="1203249" cy="1311128"/>
          </a:xfrm>
          <a:prstGeom prst="rect">
            <a:avLst/>
          </a:prstGeom>
        </p:spPr>
      </p:pic>
      <p:sp>
        <p:nvSpPr>
          <p:cNvPr id="20" name="Title 7">
            <a:extLst>
              <a:ext uri="{FF2B5EF4-FFF2-40B4-BE49-F238E27FC236}">
                <a16:creationId xmlns:a16="http://schemas.microsoft.com/office/drawing/2014/main" id="{58069A01-9071-4750-BF16-6B89AAEBADBF}"/>
              </a:ext>
            </a:extLst>
          </p:cNvPr>
          <p:cNvSpPr txBox="1">
            <a:spLocks/>
          </p:cNvSpPr>
          <p:nvPr/>
        </p:nvSpPr>
        <p:spPr>
          <a:xfrm>
            <a:off x="7552120" y="4552002"/>
            <a:ext cx="4220779" cy="800219"/>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lvl="0">
              <a:defRPr/>
            </a:pPr>
            <a:r>
              <a:rPr lang="en-GB" sz="2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Timurlan</a:t>
            </a:r>
            <a:r>
              <a:rPr lang="ru-RU" sz="2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GB" sz="2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Yeskaliyev</a:t>
            </a:r>
          </a:p>
          <a:p>
            <a:pPr lvl="0">
              <a:defRPr/>
            </a:pPr>
            <a:endParaRPr lang="ru-RU" sz="1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lvl="0">
              <a:defRPr/>
            </a:pPr>
            <a:r>
              <a:rPr lang="en-GB" sz="16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Emergency Response Coordinator</a:t>
            </a:r>
            <a:endParaRPr lang="en-US" sz="16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2" name="Footer Placeholder 1">
            <a:extLst>
              <a:ext uri="{FF2B5EF4-FFF2-40B4-BE49-F238E27FC236}">
                <a16:creationId xmlns:a16="http://schemas.microsoft.com/office/drawing/2014/main" id="{9C8289E4-35AF-44D3-8B67-F81185D4D3AE}"/>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26/08/2024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990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468489" y="4813958"/>
            <a:ext cx="6940555" cy="480131"/>
          </a:xfrm>
          <a:prstGeom prst="rect">
            <a:avLst/>
          </a:prstGeom>
          <a:noFill/>
        </p:spPr>
        <p:txBody>
          <a:bodyPr wrap="square" rtlCol="0">
            <a:spAutoFit/>
          </a:bodyPr>
          <a:lstStyle/>
          <a:p>
            <a:pPr algn="l"/>
            <a:r>
              <a:rPr lang="en-US" sz="2800" dirty="0">
                <a:ln w="0"/>
                <a:solidFill>
                  <a:schemeClr val="bg1"/>
                </a:solidFill>
              </a:rPr>
              <a:t>Review of the </a:t>
            </a:r>
            <a:r>
              <a:rPr lang="en-GB" sz="2800" dirty="0">
                <a:ln w="0"/>
                <a:solidFill>
                  <a:schemeClr val="bg1"/>
                </a:solidFill>
              </a:rPr>
              <a:t>Fire fighting equipment</a:t>
            </a:r>
            <a:endParaRPr lang="ru-RU" sz="2800" dirty="0">
              <a:solidFill>
                <a:schemeClr val="bg1"/>
              </a:solidFill>
            </a:endParaRP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54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10" name="Title 1">
            <a:extLst>
              <a:ext uri="{FF2B5EF4-FFF2-40B4-BE49-F238E27FC236}">
                <a16:creationId xmlns:a16="http://schemas.microsoft.com/office/drawing/2014/main" id="{0BB7A74C-EC3A-4D17-92AC-CCE2F16841A0}"/>
              </a:ext>
            </a:extLst>
          </p:cNvPr>
          <p:cNvSpPr txBox="1">
            <a:spLocks/>
          </p:cNvSpPr>
          <p:nvPr/>
        </p:nvSpPr>
        <p:spPr>
          <a:xfrm>
            <a:off x="3985811" y="2055737"/>
            <a:ext cx="3267423"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marL="0" marR="0" lvl="0" indent="0" algn="just" defTabSz="914400" rtl="0" eaLnBrk="1" fontAlgn="auto" latinLnBrk="0" hangingPunct="1">
              <a:lnSpc>
                <a:spcPct val="90000"/>
              </a:lnSpc>
              <a:spcBef>
                <a:spcPts val="0"/>
              </a:spcBef>
              <a:spcAft>
                <a:spcPts val="1200"/>
              </a:spcAft>
              <a:buClrTx/>
              <a:buSzTx/>
              <a:buFontTx/>
              <a:buNone/>
              <a:tabLst/>
              <a:defRPr/>
            </a:pPr>
            <a:endParaRPr kumimoji="0" lang="ru-RU" sz="3200" b="1" i="0" u="none" strike="noStrike" kern="1200" cap="none" spc="0" normalizeH="0" baseline="0" noProof="0" dirty="0">
              <a:ln w="0"/>
              <a:solidFill>
                <a:srgbClr val="00ABC5"/>
              </a:solidFill>
              <a:effectLst/>
              <a:uLnTx/>
              <a:uFillTx/>
              <a:latin typeface="Calibri" panose="020F0502020204030204"/>
              <a:ea typeface="+mj-ea"/>
              <a:cs typeface="+mj-cs"/>
            </a:endParaRPr>
          </a:p>
        </p:txBody>
      </p:sp>
      <p:sp>
        <p:nvSpPr>
          <p:cNvPr id="7" name="TextBox 6">
            <a:extLst>
              <a:ext uri="{FF2B5EF4-FFF2-40B4-BE49-F238E27FC236}">
                <a16:creationId xmlns:a16="http://schemas.microsoft.com/office/drawing/2014/main" id="{6D197623-5384-4985-A729-1C57E7FF20FB}"/>
              </a:ext>
            </a:extLst>
          </p:cNvPr>
          <p:cNvSpPr txBox="1"/>
          <p:nvPr/>
        </p:nvSpPr>
        <p:spPr>
          <a:xfrm>
            <a:off x="3254548" y="2003669"/>
            <a:ext cx="6096000" cy="584775"/>
          </a:xfrm>
          <a:prstGeom prst="rect">
            <a:avLst/>
          </a:prstGeom>
          <a:noFill/>
        </p:spPr>
        <p:txBody>
          <a:bodyPr wrap="square">
            <a:spAutoFit/>
          </a:bodyPr>
          <a:lstStyle/>
          <a:p>
            <a:r>
              <a:rPr lang="en-GB" sz="3200" b="1" dirty="0">
                <a:ln w="0"/>
                <a:solidFill>
                  <a:srgbClr val="00ABC5"/>
                </a:solidFill>
              </a:rPr>
              <a:t>FIRE FIGHTING EQUIPMENT </a:t>
            </a:r>
            <a:r>
              <a:rPr lang="en-GB" sz="3200" b="1" dirty="0">
                <a:ln w="0"/>
                <a:solidFill>
                  <a:srgbClr val="00ABC5"/>
                </a:solidFill>
                <a:latin typeface="Calibri" panose="020F0502020204030204"/>
                <a:ea typeface="+mj-ea"/>
                <a:cs typeface="+mj-cs"/>
              </a:rPr>
              <a:t> </a:t>
            </a:r>
          </a:p>
        </p:txBody>
      </p:sp>
      <p:pic>
        <p:nvPicPr>
          <p:cNvPr id="11" name="Picture 10">
            <a:extLst>
              <a:ext uri="{FF2B5EF4-FFF2-40B4-BE49-F238E27FC236}">
                <a16:creationId xmlns:a16="http://schemas.microsoft.com/office/drawing/2014/main" id="{DC5DFF7D-7946-43D0-AA16-7120A6BB6A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3234" y="2536376"/>
            <a:ext cx="4726642" cy="3280969"/>
          </a:xfrm>
          <a:prstGeom prst="rect">
            <a:avLst/>
          </a:prstGeom>
        </p:spPr>
      </p:pic>
      <p:sp>
        <p:nvSpPr>
          <p:cNvPr id="12" name="Footer Placeholder 1">
            <a:extLst>
              <a:ext uri="{FF2B5EF4-FFF2-40B4-BE49-F238E27FC236}">
                <a16:creationId xmlns:a16="http://schemas.microsoft.com/office/drawing/2014/main" id="{1A5A6317-5979-434F-9A78-71CF02103869}"/>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26/08/2024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5341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Рукав пожарный напорный Д. 77 Латекс. с ГР -80 купить в Благовещенске на  PromPortal.Su (ID#10404507)">
            <a:extLst>
              <a:ext uri="{FF2B5EF4-FFF2-40B4-BE49-F238E27FC236}">
                <a16:creationId xmlns:a16="http://schemas.microsoft.com/office/drawing/2014/main" id="{545BF5CD-769F-4910-9D1E-5A0AD4625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4193" y="1584919"/>
            <a:ext cx="3114897" cy="27592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3510" y="303372"/>
            <a:ext cx="10824980" cy="777600"/>
          </a:xfrm>
        </p:spPr>
        <p:txBody>
          <a:bodyPr>
            <a:normAutofit/>
          </a:bodyPr>
          <a:lstStyle/>
          <a:p>
            <a:pPr algn="ctr"/>
            <a:r>
              <a:rPr lang="en-US" sz="3200" b="1" dirty="0">
                <a:solidFill>
                  <a:srgbClr val="00A3C1"/>
                </a:solidFill>
                <a:latin typeface="Calibri Light" panose="020F0302020204030204"/>
              </a:rPr>
              <a:t>FIRE HOSES SPECIFICATIONS</a:t>
            </a:r>
            <a:endParaRPr lang="en-GB" sz="3200" b="1" dirty="0">
              <a:solidFill>
                <a:srgbClr val="00A3C1"/>
              </a:solidFill>
              <a:latin typeface="Calibri Light" panose="020F0302020204030204"/>
            </a:endParaRPr>
          </a:p>
        </p:txBody>
      </p:sp>
      <p:sp>
        <p:nvSpPr>
          <p:cNvPr id="3" name="Rectangle 2"/>
          <p:cNvSpPr/>
          <p:nvPr/>
        </p:nvSpPr>
        <p:spPr>
          <a:xfrm>
            <a:off x="1226202" y="1441787"/>
            <a:ext cx="9235440" cy="1157625"/>
          </a:xfrm>
          <a:prstGeom prst="rect">
            <a:avLst/>
          </a:prstGeom>
        </p:spPr>
        <p:txBody>
          <a:bodyPr wrap="square">
            <a:spAutoFit/>
          </a:bodyPr>
          <a:lstStyle/>
          <a:p>
            <a:pPr>
              <a:lnSpc>
                <a:spcPct val="107000"/>
              </a:lnSpc>
              <a:spcAft>
                <a:spcPts val="0"/>
              </a:spcAft>
            </a:pPr>
            <a:r>
              <a:rPr lang="en-GB"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Pressure hoses 20 m with diameter of 51 mm, 66 mm, 77mm, 89mm, 150 mm</a:t>
            </a:r>
          </a:p>
          <a:p>
            <a:pPr>
              <a:lnSpc>
                <a:spcPct val="107000"/>
              </a:lnSpc>
              <a:spcAft>
                <a:spcPts val="0"/>
              </a:spcAft>
            </a:pPr>
            <a:r>
              <a:rPr lang="en-US"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Designated for supply of fire-fighting media to the fire from the fire truck or a cabinet/valve. </a:t>
            </a:r>
          </a:p>
          <a:p>
            <a:pPr>
              <a:lnSpc>
                <a:spcPct val="107000"/>
              </a:lnSpc>
              <a:spcAft>
                <a:spcPts val="0"/>
              </a:spcAft>
            </a:pPr>
            <a:r>
              <a:rPr lang="en-US"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Detailed specifications are available in the relevant GOST</a:t>
            </a:r>
            <a:endParaRPr lang="en-GB" sz="16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p:txBody>
      </p:sp>
      <p:sp>
        <p:nvSpPr>
          <p:cNvPr id="7" name="Title 1">
            <a:extLst>
              <a:ext uri="{FF2B5EF4-FFF2-40B4-BE49-F238E27FC236}">
                <a16:creationId xmlns:a16="http://schemas.microsoft.com/office/drawing/2014/main" id="{879C143D-6706-4A11-BE9D-8E6A6210CC7B}"/>
              </a:ext>
            </a:extLst>
          </p:cNvPr>
          <p:cNvSpPr txBox="1">
            <a:spLocks/>
          </p:cNvSpPr>
          <p:nvPr/>
        </p:nvSpPr>
        <p:spPr>
          <a:xfrm>
            <a:off x="1105864" y="2651400"/>
            <a:ext cx="5426020" cy="777600"/>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sz="1800" dirty="0">
                <a:solidFill>
                  <a:srgbClr val="3333FF"/>
                </a:solidFill>
                <a:latin typeface="Arial" panose="020B0604020202020204" pitchFamily="34" charset="0"/>
                <a:cs typeface="Arial" panose="020B0604020202020204" pitchFamily="34" charset="0"/>
              </a:rPr>
            </a:br>
            <a:r>
              <a:rPr lang="en-GB" sz="1800" b="1" dirty="0">
                <a:solidFill>
                  <a:srgbClr val="00A3C1"/>
                </a:solidFill>
                <a:latin typeface="Calibri Light" panose="020F0302020204030204"/>
              </a:rPr>
              <a:t>Suction hose specification </a:t>
            </a:r>
          </a:p>
        </p:txBody>
      </p:sp>
      <p:sp>
        <p:nvSpPr>
          <p:cNvPr id="8" name="Rectangle 7">
            <a:extLst>
              <a:ext uri="{FF2B5EF4-FFF2-40B4-BE49-F238E27FC236}">
                <a16:creationId xmlns:a16="http://schemas.microsoft.com/office/drawing/2014/main" id="{EC08937F-9CB3-42B7-AF16-8C0A8277CF4B}"/>
              </a:ext>
            </a:extLst>
          </p:cNvPr>
          <p:cNvSpPr/>
          <p:nvPr/>
        </p:nvSpPr>
        <p:spPr>
          <a:xfrm>
            <a:off x="1069159" y="3318073"/>
            <a:ext cx="8487053" cy="3310458"/>
          </a:xfrm>
          <a:prstGeom prst="rect">
            <a:avLst/>
          </a:prstGeom>
        </p:spPr>
        <p:txBody>
          <a:bodyPr wrap="square">
            <a:spAutoFit/>
          </a:bodyPr>
          <a:lstStyle/>
          <a:p>
            <a:r>
              <a:rPr lang="en-GB"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Suction hose designed to collect water form water source using a fire pump.</a:t>
            </a:r>
          </a:p>
          <a:p>
            <a:r>
              <a:rPr lang="en-GB"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Delivery-suction hose designed to collect water from a water source using a fire pump or fire extinguishing water supply system and transporting it for fire fighting purposes. </a:t>
            </a:r>
          </a:p>
          <a:p>
            <a:r>
              <a:rPr lang="en-GB"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Design of both hoses is identical. Suction type hoses consist of several layers: inner rubber, intermediate textile (textile is </a:t>
            </a:r>
            <a:r>
              <a:rPr lang="en-US"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laid</a:t>
            </a:r>
            <a:r>
              <a:rPr lang="en-GB"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 in several layers) outer rubber. Wide temperature range, material durability, flexibility of the hose are the main requirements of the profile state standard for such products. In addition, the suction type hose should not “fold” when the water is not supplied from the pump.</a:t>
            </a:r>
            <a:endParaRPr lang="ru-RU" sz="16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r>
              <a:rPr lang="en-GB"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Suction hoses</a:t>
            </a:r>
            <a:r>
              <a:rPr lang="en-US"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GB"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4m length and 125 mm diameter</a:t>
            </a:r>
          </a:p>
          <a:p>
            <a:r>
              <a:rPr lang="en-GB"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Pressure-suction hoses: 4 m length and 75 mm diameter. </a:t>
            </a:r>
          </a:p>
          <a:p>
            <a:r>
              <a:rPr lang="en-US"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Detailed specifications are available in the relevant GOST</a:t>
            </a:r>
            <a:endParaRPr lang="en-GB" sz="16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endParaRPr lang="en-GB" sz="16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endParaRPr lang="en-GB" sz="16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10" name="Title 1">
            <a:extLst>
              <a:ext uri="{FF2B5EF4-FFF2-40B4-BE49-F238E27FC236}">
                <a16:creationId xmlns:a16="http://schemas.microsoft.com/office/drawing/2014/main" id="{DA269329-4D26-4E46-A108-74DDE1E139E9}"/>
              </a:ext>
            </a:extLst>
          </p:cNvPr>
          <p:cNvSpPr txBox="1">
            <a:spLocks/>
          </p:cNvSpPr>
          <p:nvPr/>
        </p:nvSpPr>
        <p:spPr>
          <a:xfrm>
            <a:off x="0" y="815375"/>
            <a:ext cx="5426020" cy="777600"/>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GB" sz="1800" dirty="0">
                <a:solidFill>
                  <a:srgbClr val="3333FF"/>
                </a:solidFill>
                <a:latin typeface="Arial" panose="020B0604020202020204" pitchFamily="34" charset="0"/>
                <a:cs typeface="Arial" panose="020B0604020202020204" pitchFamily="34" charset="0"/>
              </a:rPr>
            </a:br>
            <a:r>
              <a:rPr lang="en-GB" sz="1800" b="1" dirty="0">
                <a:solidFill>
                  <a:srgbClr val="00A3C1"/>
                </a:solidFill>
                <a:latin typeface="Calibri Light" panose="020F0302020204030204"/>
              </a:rPr>
              <a:t>Fire pressure hose specification </a:t>
            </a:r>
          </a:p>
        </p:txBody>
      </p:sp>
      <p:pic>
        <p:nvPicPr>
          <p:cNvPr id="11" name="Picture 10">
            <a:extLst>
              <a:ext uri="{FF2B5EF4-FFF2-40B4-BE49-F238E27FC236}">
                <a16:creationId xmlns:a16="http://schemas.microsoft.com/office/drawing/2014/main" id="{35364EE2-3B98-4222-9EBE-D736AEAAC2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7833" b="58105"/>
          <a:stretch/>
        </p:blipFill>
        <p:spPr>
          <a:xfrm>
            <a:off x="7980068" y="5212693"/>
            <a:ext cx="3724957" cy="1504661"/>
          </a:xfrm>
          <a:prstGeom prst="rect">
            <a:avLst/>
          </a:prstGeom>
        </p:spPr>
      </p:pic>
      <p:sp>
        <p:nvSpPr>
          <p:cNvPr id="9" name="Footer Placeholder 1">
            <a:extLst>
              <a:ext uri="{FF2B5EF4-FFF2-40B4-BE49-F238E27FC236}">
                <a16:creationId xmlns:a16="http://schemas.microsoft.com/office/drawing/2014/main" id="{E17365ED-E5A5-40C4-AB38-73685B5BBBB4}"/>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26/08/2024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3648805"/>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045" y="140646"/>
            <a:ext cx="10824980" cy="777600"/>
          </a:xfrm>
        </p:spPr>
        <p:txBody>
          <a:bodyPr>
            <a:normAutofit/>
          </a:bodyPr>
          <a:lstStyle/>
          <a:p>
            <a:pPr algn="ctr"/>
            <a:br>
              <a:rPr lang="en-GB" sz="1800" dirty="0">
                <a:solidFill>
                  <a:srgbClr val="3333FF"/>
                </a:solidFill>
                <a:latin typeface="Arial" panose="020B0604020202020204" pitchFamily="34" charset="0"/>
                <a:cs typeface="Arial" panose="020B0604020202020204" pitchFamily="34" charset="0"/>
              </a:rPr>
            </a:br>
            <a:r>
              <a:rPr lang="en-GB" sz="3200" b="1" dirty="0">
                <a:ln w="0"/>
                <a:solidFill>
                  <a:srgbClr val="00ABC5"/>
                </a:solidFill>
                <a:latin typeface="Calibri" panose="020F0502020204030204"/>
              </a:rPr>
              <a:t>FIRE FIGHTING EQUIPMENT</a:t>
            </a:r>
          </a:p>
        </p:txBody>
      </p:sp>
      <p:sp>
        <p:nvSpPr>
          <p:cNvPr id="6" name="Rectangle 5"/>
          <p:cNvSpPr/>
          <p:nvPr/>
        </p:nvSpPr>
        <p:spPr>
          <a:xfrm>
            <a:off x="872819" y="5427788"/>
            <a:ext cx="7719848" cy="369332"/>
          </a:xfrm>
          <a:prstGeom prst="rect">
            <a:avLst/>
          </a:prstGeom>
        </p:spPr>
        <p:txBody>
          <a:bodyPr wrap="square">
            <a:spAutoFit/>
          </a:bodyPr>
          <a:lstStyle/>
          <a:p>
            <a:pPr algn="just"/>
            <a:r>
              <a:rPr lang="en-GB" dirty="0">
                <a:latin typeface="Arial" panose="020B0604020202020204" pitchFamily="34" charset="0"/>
                <a:cs typeface="Arial" panose="020B0604020202020204" pitchFamily="34" charset="0"/>
              </a:rPr>
              <a:t>. </a:t>
            </a:r>
          </a:p>
        </p:txBody>
      </p:sp>
      <p:pic>
        <p:nvPicPr>
          <p:cNvPr id="3074" name="Picture 2" descr="Головки муфтовые">
            <a:extLst>
              <a:ext uri="{FF2B5EF4-FFF2-40B4-BE49-F238E27FC236}">
                <a16:creationId xmlns:a16="http://schemas.microsoft.com/office/drawing/2014/main" id="{EA2CE9F4-EFF4-4B09-B70D-09DA40986F1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8552" y="1669289"/>
            <a:ext cx="4011306" cy="174205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Рукавные головки">
            <a:extLst>
              <a:ext uri="{FF2B5EF4-FFF2-40B4-BE49-F238E27FC236}">
                <a16:creationId xmlns:a16="http://schemas.microsoft.com/office/drawing/2014/main" id="{506ED6E3-5D07-4F3A-B179-FE233FE11FB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9125" y="1482572"/>
            <a:ext cx="5151498" cy="22151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3B855701-C102-4630-8E1F-A4F3D5ADE580}"/>
              </a:ext>
            </a:extLst>
          </p:cNvPr>
          <p:cNvGraphicFramePr>
            <a:graphicFrameLocks noGrp="1"/>
          </p:cNvGraphicFramePr>
          <p:nvPr>
            <p:extLst/>
          </p:nvPr>
        </p:nvGraphicFramePr>
        <p:xfrm>
          <a:off x="1553596" y="3327111"/>
          <a:ext cx="8105307" cy="3370416"/>
        </p:xfrm>
        <a:graphic>
          <a:graphicData uri="http://schemas.openxmlformats.org/drawingml/2006/table">
            <a:tbl>
              <a:tblPr/>
              <a:tblGrid>
                <a:gridCol w="2701769">
                  <a:extLst>
                    <a:ext uri="{9D8B030D-6E8A-4147-A177-3AD203B41FA5}">
                      <a16:colId xmlns:a16="http://schemas.microsoft.com/office/drawing/2014/main" val="2229006160"/>
                    </a:ext>
                  </a:extLst>
                </a:gridCol>
                <a:gridCol w="2701769">
                  <a:extLst>
                    <a:ext uri="{9D8B030D-6E8A-4147-A177-3AD203B41FA5}">
                      <a16:colId xmlns:a16="http://schemas.microsoft.com/office/drawing/2014/main" val="1491400145"/>
                    </a:ext>
                  </a:extLst>
                </a:gridCol>
                <a:gridCol w="2701769">
                  <a:extLst>
                    <a:ext uri="{9D8B030D-6E8A-4147-A177-3AD203B41FA5}">
                      <a16:colId xmlns:a16="http://schemas.microsoft.com/office/drawing/2014/main" val="2920658516"/>
                    </a:ext>
                  </a:extLst>
                </a:gridCol>
              </a:tblGrid>
              <a:tr h="276676">
                <a:tc>
                  <a:txBody>
                    <a:bodyPr/>
                    <a:lstStyle/>
                    <a:p>
                      <a:r>
                        <a:rPr lang="en-GB" sz="1400" dirty="0">
                          <a:effectLst/>
                        </a:rPr>
                        <a:t>Purpose of the head</a:t>
                      </a:r>
                    </a:p>
                  </a:txBody>
                  <a:tcPr marL="86795" marR="86795" marT="50631" marB="5063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2F2F2"/>
                    </a:solidFill>
                  </a:tcPr>
                </a:tc>
                <a:tc>
                  <a:txBody>
                    <a:bodyPr/>
                    <a:lstStyle/>
                    <a:p>
                      <a:r>
                        <a:rPr lang="en-GB" sz="1400" dirty="0">
                          <a:effectLst/>
                        </a:rPr>
                        <a:t>Nominal diameter, type</a:t>
                      </a:r>
                    </a:p>
                  </a:txBody>
                  <a:tcPr marL="86795" marR="86795" marT="50631" marB="5063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2F2F2"/>
                    </a:solidFill>
                  </a:tcPr>
                </a:tc>
                <a:tc>
                  <a:txBody>
                    <a:bodyPr/>
                    <a:lstStyle/>
                    <a:p>
                      <a:r>
                        <a:rPr lang="en-GB" sz="1400" dirty="0">
                          <a:effectLst/>
                        </a:rPr>
                        <a:t>MPa</a:t>
                      </a:r>
                    </a:p>
                  </a:txBody>
                  <a:tcPr marL="86795" marR="86795" marT="50631" marB="5063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2F2F2"/>
                    </a:solidFill>
                  </a:tcPr>
                </a:tc>
                <a:extLst>
                  <a:ext uri="{0D108BD9-81ED-4DB2-BD59-A6C34878D82A}">
                    <a16:rowId xmlns:a16="http://schemas.microsoft.com/office/drawing/2014/main" val="181194618"/>
                  </a:ext>
                </a:extLst>
              </a:tr>
              <a:tr h="388482">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rPr>
                        <a:t>Pressure fire-fighting heads for fire trucks</a:t>
                      </a:r>
                      <a:endParaRPr lang="ru-RU" sz="1400" dirty="0">
                        <a:effectLst/>
                      </a:endParaRPr>
                    </a:p>
                    <a:p>
                      <a:endParaRPr lang="en-GB" sz="1400" dirty="0">
                        <a:effectLst/>
                      </a:endParaRPr>
                    </a:p>
                  </a:txBody>
                  <a:tcPr marL="86795" marR="86795" marT="50631" marB="5063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r>
                        <a:rPr lang="en-GB" sz="1400" dirty="0">
                          <a:effectLst/>
                        </a:rPr>
                        <a:t>25, 40, 50, 65, 40x50, 65x50, all types</a:t>
                      </a:r>
                    </a:p>
                  </a:txBody>
                  <a:tcPr marL="86795" marR="86795" marT="50631" marB="5063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r>
                        <a:rPr lang="en-GB" sz="1400" dirty="0">
                          <a:effectLst/>
                        </a:rPr>
                        <a:t>3.0</a:t>
                      </a:r>
                    </a:p>
                  </a:txBody>
                  <a:tcPr marL="86795" marR="86795" marT="50631" marB="5063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848181725"/>
                  </a:ext>
                </a:extLst>
              </a:tr>
              <a:tr h="276676">
                <a:tc vMerge="1">
                  <a:txBody>
                    <a:bodyPr/>
                    <a:lstStyle/>
                    <a:p>
                      <a:endParaRPr lang="en-GB"/>
                    </a:p>
                  </a:txBody>
                  <a:tcPr/>
                </a:tc>
                <a:tc>
                  <a:txBody>
                    <a:bodyPr/>
                    <a:lstStyle/>
                    <a:p>
                      <a:r>
                        <a:rPr lang="en-GB" sz="1400" dirty="0">
                          <a:effectLst/>
                        </a:rPr>
                        <a:t>25, 50x25, all types</a:t>
                      </a:r>
                    </a:p>
                  </a:txBody>
                  <a:tcPr marL="86795" marR="86795" marT="50631" marB="5063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r>
                        <a:rPr lang="en-GB" sz="1400" dirty="0">
                          <a:effectLst/>
                        </a:rPr>
                        <a:t>2.0</a:t>
                      </a:r>
                    </a:p>
                  </a:txBody>
                  <a:tcPr marL="86795" marR="86795" marT="50631" marB="5063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873915492"/>
                  </a:ext>
                </a:extLst>
              </a:tr>
              <a:tr h="500289">
                <a:tc vMerge="1">
                  <a:txBody>
                    <a:bodyPr/>
                    <a:lstStyle/>
                    <a:p>
                      <a:endParaRPr lang="en-GB"/>
                    </a:p>
                  </a:txBody>
                  <a:tcPr/>
                </a:tc>
                <a:tc>
                  <a:txBody>
                    <a:bodyPr/>
                    <a:lstStyle/>
                    <a:p>
                      <a:r>
                        <a:rPr lang="en-GB" sz="1400" dirty="0">
                          <a:effectLst/>
                        </a:rPr>
                        <a:t>40, 50, 65, 80, 90, 40x50, 65x50, 80x50, 80x65, all types</a:t>
                      </a:r>
                    </a:p>
                  </a:txBody>
                  <a:tcPr marL="86795" marR="86795" marT="50631" marB="5063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r>
                        <a:rPr lang="en-GB" sz="1400" dirty="0">
                          <a:effectLst/>
                        </a:rPr>
                        <a:t>1.6</a:t>
                      </a:r>
                    </a:p>
                  </a:txBody>
                  <a:tcPr marL="86795" marR="86795" marT="50631" marB="5063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915261572"/>
                  </a:ext>
                </a:extLst>
              </a:tr>
              <a:tr h="164870">
                <a:tc vMerge="1">
                  <a:txBody>
                    <a:bodyPr/>
                    <a:lstStyle/>
                    <a:p>
                      <a:endParaRPr lang="en-GB"/>
                    </a:p>
                  </a:txBody>
                  <a:tcPr/>
                </a:tc>
                <a:tc>
                  <a:txBody>
                    <a:bodyPr/>
                    <a:lstStyle/>
                    <a:p>
                      <a:r>
                        <a:rPr lang="en-GB" sz="1400" dirty="0">
                          <a:effectLst/>
                        </a:rPr>
                        <a:t>150, all types</a:t>
                      </a:r>
                    </a:p>
                  </a:txBody>
                  <a:tcPr marL="86795" marR="86795" marT="50631" marB="5063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r>
                        <a:rPr lang="en-GB" sz="1400" dirty="0">
                          <a:effectLst/>
                        </a:rPr>
                        <a:t>1.2</a:t>
                      </a:r>
                    </a:p>
                  </a:txBody>
                  <a:tcPr marL="86795" marR="86795" marT="50631" marB="5063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093062606"/>
                  </a:ext>
                </a:extLst>
              </a:tr>
              <a:tr h="2766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rPr>
                        <a:t>Pressure fire-fighting heads for internal fire hydrant</a:t>
                      </a:r>
                      <a:endParaRPr lang="en-GB" sz="1400" dirty="0">
                        <a:effectLst/>
                      </a:endParaRPr>
                    </a:p>
                  </a:txBody>
                  <a:tcPr marL="86795" marR="86795" marT="50631" marB="5063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r>
                        <a:rPr lang="en-GB" sz="1400" dirty="0">
                          <a:effectLst/>
                        </a:rPr>
                        <a:t>40, 50, 65, all types</a:t>
                      </a:r>
                    </a:p>
                  </a:txBody>
                  <a:tcPr marL="86795" marR="86795" marT="50631" marB="5063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r>
                        <a:rPr lang="en-GB" sz="1400" dirty="0">
                          <a:effectLst/>
                        </a:rPr>
                        <a:t>1.0</a:t>
                      </a:r>
                    </a:p>
                  </a:txBody>
                  <a:tcPr marL="86795" marR="86795" marT="50631" marB="5063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025654217"/>
                  </a:ext>
                </a:extLst>
              </a:tr>
              <a:tr h="500289">
                <a:tc rowSpan="2">
                  <a:txBody>
                    <a:bodyPr/>
                    <a:lstStyle/>
                    <a:p>
                      <a:r>
                        <a:rPr lang="en-GB" sz="1400" dirty="0">
                          <a:effectLst/>
                        </a:rPr>
                        <a:t>Suction</a:t>
                      </a:r>
                    </a:p>
                  </a:txBody>
                  <a:tcPr marL="86795" marR="86795" marT="50631" marB="5063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r>
                        <a:rPr lang="en-GB" sz="1400" dirty="0">
                          <a:effectLst/>
                        </a:rPr>
                        <a:t>ГРВ-80, ГМВ-80, ГЗВ-80, ГМВ-100, ГЗВ-100, ГМВ-125, ГЗВ-125</a:t>
                      </a:r>
                    </a:p>
                  </a:txBody>
                  <a:tcPr marL="86795" marR="86795" marT="50631" marB="5063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r>
                        <a:rPr lang="en-GB" sz="1400" dirty="0">
                          <a:effectLst/>
                        </a:rPr>
                        <a:t>1.0</a:t>
                      </a:r>
                    </a:p>
                  </a:txBody>
                  <a:tcPr marL="86795" marR="86795" marT="50631" marB="5063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993479680"/>
                  </a:ext>
                </a:extLst>
              </a:tr>
              <a:tr h="164870">
                <a:tc vMerge="1">
                  <a:txBody>
                    <a:bodyPr/>
                    <a:lstStyle/>
                    <a:p>
                      <a:endParaRPr lang="en-GB"/>
                    </a:p>
                  </a:txBody>
                  <a:tcPr/>
                </a:tc>
                <a:tc>
                  <a:txBody>
                    <a:bodyPr/>
                    <a:lstStyle/>
                    <a:p>
                      <a:r>
                        <a:rPr lang="en-GB" sz="1400" dirty="0">
                          <a:effectLst/>
                        </a:rPr>
                        <a:t>ГРВ-100; ГРВ-125;</a:t>
                      </a:r>
                    </a:p>
                  </a:txBody>
                  <a:tcPr marL="86795" marR="86795" marT="50631" marB="5063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r>
                        <a:rPr lang="en-GB" sz="1400" dirty="0">
                          <a:effectLst/>
                        </a:rPr>
                        <a:t>0.1</a:t>
                      </a:r>
                    </a:p>
                  </a:txBody>
                  <a:tcPr marL="86795" marR="86795" marT="50631" marB="5063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843337866"/>
                  </a:ext>
                </a:extLst>
              </a:tr>
            </a:tbl>
          </a:graphicData>
        </a:graphic>
      </p:graphicFrame>
      <p:sp>
        <p:nvSpPr>
          <p:cNvPr id="7" name="Footer Placeholder 1">
            <a:extLst>
              <a:ext uri="{FF2B5EF4-FFF2-40B4-BE49-F238E27FC236}">
                <a16:creationId xmlns:a16="http://schemas.microsoft.com/office/drawing/2014/main" id="{15ABA124-CB1A-4F8B-B5F6-414742AC0346}"/>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26/08/2024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0565742"/>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045" y="140646"/>
            <a:ext cx="10824980" cy="777600"/>
          </a:xfrm>
        </p:spPr>
        <p:txBody>
          <a:bodyPr>
            <a:normAutofit/>
          </a:bodyPr>
          <a:lstStyle/>
          <a:p>
            <a:pPr algn="ctr"/>
            <a:br>
              <a:rPr lang="en-GB" sz="1800" dirty="0">
                <a:solidFill>
                  <a:srgbClr val="3333FF"/>
                </a:solidFill>
                <a:latin typeface="Arial" panose="020B0604020202020204" pitchFamily="34" charset="0"/>
                <a:cs typeface="Arial" panose="020B0604020202020204" pitchFamily="34" charset="0"/>
              </a:rPr>
            </a:br>
            <a:r>
              <a:rPr lang="en-GB" sz="3200" b="1" dirty="0">
                <a:ln w="0"/>
                <a:solidFill>
                  <a:srgbClr val="00ABC5"/>
                </a:solidFill>
                <a:latin typeface="Calibri" panose="020F0502020204030204"/>
              </a:rPr>
              <a:t>FIRE FIGHTING EQUIPMENT</a:t>
            </a:r>
          </a:p>
        </p:txBody>
      </p:sp>
      <p:sp>
        <p:nvSpPr>
          <p:cNvPr id="6" name="Rectangle 5"/>
          <p:cNvSpPr/>
          <p:nvPr/>
        </p:nvSpPr>
        <p:spPr>
          <a:xfrm>
            <a:off x="872819" y="5427788"/>
            <a:ext cx="7719848" cy="369332"/>
          </a:xfrm>
          <a:prstGeom prst="rect">
            <a:avLst/>
          </a:prstGeom>
        </p:spPr>
        <p:txBody>
          <a:bodyPr wrap="square">
            <a:spAutoFit/>
          </a:bodyPr>
          <a:lstStyle/>
          <a:p>
            <a:pPr algn="just"/>
            <a:r>
              <a:rPr lang="en-GB" dirty="0">
                <a:latin typeface="Arial" panose="020B0604020202020204" pitchFamily="34" charset="0"/>
                <a:cs typeface="Arial" panose="020B0604020202020204" pitchFamily="34" charset="0"/>
              </a:rPr>
              <a:t>“ </a:t>
            </a:r>
          </a:p>
        </p:txBody>
      </p:sp>
      <p:pic>
        <p:nvPicPr>
          <p:cNvPr id="4098" name="Picture 2" descr="perehodnik">
            <a:extLst>
              <a:ext uri="{FF2B5EF4-FFF2-40B4-BE49-F238E27FC236}">
                <a16:creationId xmlns:a16="http://schemas.microsoft.com/office/drawing/2014/main" id="{F1D0D15F-20DE-40F8-AAFF-4A1C050B8CF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51573" y="1094891"/>
            <a:ext cx="2056013" cy="177609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golovka_pereh_50x70">
            <a:extLst>
              <a:ext uri="{FF2B5EF4-FFF2-40B4-BE49-F238E27FC236}">
                <a16:creationId xmlns:a16="http://schemas.microsoft.com/office/drawing/2014/main" id="{6DA040E0-BD33-4309-89CD-22D81C2BEC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40532" y="1213297"/>
            <a:ext cx="2266116" cy="165768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FE66295-BEC1-42E4-9BEE-961F61F9F1C5}"/>
              </a:ext>
            </a:extLst>
          </p:cNvPr>
          <p:cNvSpPr txBox="1"/>
          <p:nvPr/>
        </p:nvSpPr>
        <p:spPr>
          <a:xfrm>
            <a:off x="1322764" y="2848352"/>
            <a:ext cx="10014012" cy="3416320"/>
          </a:xfrm>
          <a:prstGeom prst="rect">
            <a:avLst/>
          </a:prstGeom>
          <a:noFill/>
        </p:spPr>
        <p:txBody>
          <a:bodyPr wrap="square">
            <a:spAutoFit/>
          </a:bodyPr>
          <a:lstStyle/>
          <a:p>
            <a:pPr algn="l"/>
            <a:r>
              <a:rPr lang="en-GB" b="0" i="0" dirty="0">
                <a:solidFill>
                  <a:srgbClr val="1D4A6C"/>
                </a:solidFill>
                <a:effectLst/>
                <a:latin typeface="Calibri" panose="020F0502020204030204" pitchFamily="34" charset="0"/>
              </a:rPr>
              <a:t>Coupling adapter head ГП-50*65 (50*70)</a:t>
            </a:r>
          </a:p>
          <a:p>
            <a:r>
              <a:rPr lang="en-GB" b="0" i="0" dirty="0">
                <a:solidFill>
                  <a:srgbClr val="1D4A6C"/>
                </a:solidFill>
                <a:effectLst/>
                <a:latin typeface="Calibri" panose="020F0502020204030204" pitchFamily="34" charset="0"/>
              </a:rPr>
              <a:t>Coupling adapter head ГП-50*65 (50*70)</a:t>
            </a:r>
          </a:p>
          <a:p>
            <a:pPr algn="l"/>
            <a:r>
              <a:rPr lang="en-GB" b="0" i="0" dirty="0">
                <a:solidFill>
                  <a:srgbClr val="1D4A6C"/>
                </a:solidFill>
                <a:effectLst/>
                <a:latin typeface="Calibri" panose="020F0502020204030204" pitchFamily="34" charset="0"/>
              </a:rPr>
              <a:t>Adapter head </a:t>
            </a:r>
            <a:r>
              <a:rPr lang="ru-RU" b="0" i="0" dirty="0">
                <a:solidFill>
                  <a:srgbClr val="1D4A6C"/>
                </a:solidFill>
                <a:effectLst/>
                <a:latin typeface="Calibri" panose="020F0502020204030204" pitchFamily="34" charset="0"/>
              </a:rPr>
              <a:t>ГП-70*80 (65*80</a:t>
            </a:r>
            <a:endParaRPr lang="en-US" b="0" i="0" dirty="0">
              <a:solidFill>
                <a:srgbClr val="1D4A6C"/>
              </a:solidFill>
              <a:effectLst/>
              <a:latin typeface="Calibri" panose="020F0502020204030204" pitchFamily="34" charset="0"/>
            </a:endParaRPr>
          </a:p>
          <a:p>
            <a:r>
              <a:rPr lang="en-US" dirty="0">
                <a:solidFill>
                  <a:srgbClr val="1D4A6C"/>
                </a:solidFill>
                <a:latin typeface="Calibri" panose="020F0502020204030204" pitchFamily="34" charset="0"/>
              </a:rPr>
              <a:t>Adapter head </a:t>
            </a:r>
            <a:r>
              <a:rPr lang="ru-RU" b="0" i="0" dirty="0">
                <a:solidFill>
                  <a:srgbClr val="1D4A6C"/>
                </a:solidFill>
                <a:effectLst/>
                <a:latin typeface="Calibri" panose="020F0502020204030204" pitchFamily="34" charset="0"/>
              </a:rPr>
              <a:t>ГП-125*150, 100*125</a:t>
            </a:r>
            <a:endParaRPr lang="en-GB" b="0" i="0" dirty="0">
              <a:solidFill>
                <a:srgbClr val="1D4A6C"/>
              </a:solidFill>
              <a:effectLst/>
              <a:latin typeface="Calibri" panose="020F0502020204030204" pitchFamily="34" charset="0"/>
            </a:endParaRPr>
          </a:p>
          <a:p>
            <a:pPr algn="l">
              <a:buFont typeface="Arial" panose="020B0604020202020204" pitchFamily="34" charset="0"/>
              <a:buChar char="•"/>
            </a:pPr>
            <a:r>
              <a:rPr lang="en-GB" b="0" i="0" dirty="0">
                <a:effectLst/>
                <a:latin typeface="Arial" panose="020B0604020202020204" pitchFamily="34" charset="0"/>
              </a:rPr>
              <a:t>Coupling pressure hose heads </a:t>
            </a:r>
            <a:r>
              <a:rPr lang="ru-RU" dirty="0">
                <a:latin typeface="Arial" panose="020B0604020202020204" pitchFamily="34" charset="0"/>
              </a:rPr>
              <a:t>ГП</a:t>
            </a:r>
            <a:r>
              <a:rPr lang="en-GB" b="0" i="0" dirty="0">
                <a:effectLst/>
                <a:latin typeface="Arial" panose="020B0604020202020204" pitchFamily="34" charset="0"/>
              </a:rPr>
              <a:t> </a:t>
            </a:r>
            <a:r>
              <a:rPr lang="en-GB" dirty="0">
                <a:latin typeface="Arial" panose="020B0604020202020204" pitchFamily="34" charset="0"/>
              </a:rPr>
              <a:t>a</a:t>
            </a:r>
            <a:r>
              <a:rPr lang="en-GB" b="0" i="0" dirty="0">
                <a:effectLst/>
                <a:latin typeface="Arial" panose="020B0604020202020204" pitchFamily="34" charset="0"/>
              </a:rPr>
              <a:t>re </a:t>
            </a:r>
            <a:r>
              <a:rPr lang="en-GB" dirty="0">
                <a:latin typeface="Arial" panose="020B0604020202020204" pitchFamily="34" charset="0"/>
              </a:rPr>
              <a:t>d</a:t>
            </a:r>
            <a:r>
              <a:rPr lang="en-GB" b="0" i="0" dirty="0">
                <a:effectLst/>
                <a:latin typeface="Arial" panose="020B0604020202020204" pitchFamily="34" charset="0"/>
              </a:rPr>
              <a:t>esigned to connect </a:t>
            </a:r>
            <a:r>
              <a:rPr lang="en-US" u="sng" dirty="0">
                <a:solidFill>
                  <a:srgbClr val="416E8F"/>
                </a:solidFill>
                <a:latin typeface="Arial" panose="020B0604020202020204" pitchFamily="34" charset="0"/>
                <a:hlinkClick r:id="rId4"/>
              </a:rPr>
              <a:t>pressure hoses</a:t>
            </a:r>
            <a:r>
              <a:rPr lang="ru-RU" u="sng" dirty="0">
                <a:solidFill>
                  <a:srgbClr val="416E8F"/>
                </a:solidFill>
                <a:latin typeface="Arial" panose="020B0604020202020204" pitchFamily="34" charset="0"/>
                <a:hlinkClick r:id="rId4"/>
              </a:rPr>
              <a:t> </a:t>
            </a:r>
            <a:r>
              <a:rPr lang="ru-RU" b="0" i="0" dirty="0">
                <a:solidFill>
                  <a:srgbClr val="000000"/>
                </a:solidFill>
                <a:effectLst/>
                <a:latin typeface="Arial" panose="020B0604020202020204" pitchFamily="34" charset="0"/>
              </a:rPr>
              <a:t>  </a:t>
            </a:r>
            <a:r>
              <a:rPr lang="en-GB" b="0" i="0" dirty="0">
                <a:effectLst/>
                <a:latin typeface="Arial" panose="020B0604020202020204" pitchFamily="34" charset="0"/>
              </a:rPr>
              <a:t>between each other and with other equipment.</a:t>
            </a:r>
            <a:r>
              <a:rPr lang="en-GB" b="0" i="0" dirty="0">
                <a:solidFill>
                  <a:srgbClr val="000000"/>
                </a:solidFill>
                <a:effectLst/>
                <a:latin typeface="Arial" panose="020B0604020202020204" pitchFamily="34" charset="0"/>
              </a:rPr>
              <a:t> </a:t>
            </a:r>
          </a:p>
          <a:p>
            <a:pPr algn="l">
              <a:buFont typeface="Arial" panose="020B0604020202020204" pitchFamily="34" charset="0"/>
              <a:buChar char="•"/>
            </a:pPr>
            <a:r>
              <a:rPr lang="en-GB" b="0" i="0" dirty="0">
                <a:solidFill>
                  <a:srgbClr val="000000"/>
                </a:solidFill>
                <a:effectLst/>
                <a:latin typeface="Arial" panose="020B0604020202020204" pitchFamily="34" charset="0"/>
              </a:rPr>
              <a:t>The fire heads consist </a:t>
            </a:r>
            <a:r>
              <a:rPr lang="en-GB" b="0" i="0" dirty="0">
                <a:effectLst/>
                <a:latin typeface="Arial" panose="020B0604020202020204" pitchFamily="34" charset="0"/>
              </a:rPr>
              <a:t>of bushing made </a:t>
            </a:r>
            <a:r>
              <a:rPr lang="en-GB" b="0" i="0" dirty="0">
                <a:solidFill>
                  <a:srgbClr val="000000"/>
                </a:solidFill>
                <a:effectLst/>
                <a:latin typeface="Arial" panose="020B0604020202020204" pitchFamily="34" charset="0"/>
              </a:rPr>
              <a:t>in the form of cap with recess for rubber sealing ring and cage </a:t>
            </a:r>
            <a:r>
              <a:rPr lang="en-GB" dirty="0">
                <a:solidFill>
                  <a:srgbClr val="000000"/>
                </a:solidFill>
                <a:latin typeface="Arial" panose="020B0604020202020204" pitchFamily="34" charset="0"/>
              </a:rPr>
              <a:t>which</a:t>
            </a:r>
            <a:r>
              <a:rPr lang="en-GB" b="0" i="0" dirty="0">
                <a:solidFill>
                  <a:srgbClr val="000000"/>
                </a:solidFill>
                <a:effectLst/>
                <a:latin typeface="Arial" panose="020B0604020202020204" pitchFamily="34" charset="0"/>
              </a:rPr>
              <a:t> is freely put on the bearing part. </a:t>
            </a:r>
          </a:p>
          <a:p>
            <a:pPr algn="l">
              <a:buFont typeface="Arial" panose="020B0604020202020204" pitchFamily="34" charset="0"/>
              <a:buChar char="•"/>
            </a:pPr>
            <a:r>
              <a:rPr lang="en-GB" b="0" i="0" dirty="0">
                <a:solidFill>
                  <a:srgbClr val="000000"/>
                </a:solidFill>
                <a:effectLst/>
                <a:latin typeface="Arial" panose="020B0604020202020204" pitchFamily="34" charset="0"/>
              </a:rPr>
              <a:t>Heads are connected to the </a:t>
            </a:r>
            <a:r>
              <a:rPr lang="en-GB" dirty="0">
                <a:solidFill>
                  <a:srgbClr val="000000"/>
                </a:solidFill>
                <a:latin typeface="Arial" panose="020B0604020202020204" pitchFamily="34" charset="0"/>
              </a:rPr>
              <a:t>hoses</a:t>
            </a:r>
            <a:r>
              <a:rPr lang="en-GB" b="0" i="0" dirty="0">
                <a:solidFill>
                  <a:srgbClr val="000000"/>
                </a:solidFill>
                <a:effectLst/>
                <a:latin typeface="Arial" panose="020B0604020202020204" pitchFamily="34" charset="0"/>
              </a:rPr>
              <a:t> using soft galvanised wire or rings.</a:t>
            </a:r>
          </a:p>
          <a:p>
            <a:pPr algn="l">
              <a:buFont typeface="Arial" panose="020B0604020202020204" pitchFamily="34" charset="0"/>
              <a:buChar char="•"/>
            </a:pPr>
            <a:r>
              <a:rPr lang="en-GB" i="0" dirty="0">
                <a:effectLst/>
                <a:latin typeface="Arial" panose="020B0604020202020204" pitchFamily="34" charset="0"/>
              </a:rPr>
              <a:t>All products can be manufactured in cold, temperate or tropical version </a:t>
            </a:r>
            <a:r>
              <a:rPr lang="en-US" b="1" i="0" u="sng" dirty="0">
                <a:solidFill>
                  <a:srgbClr val="416E8F"/>
                </a:solidFill>
                <a:effectLst/>
                <a:latin typeface="Arial" panose="020B0604020202020204" pitchFamily="34" charset="0"/>
                <a:hlinkClick r:id="rId5"/>
              </a:rPr>
              <a:t>GOST</a:t>
            </a:r>
            <a:r>
              <a:rPr lang="ru-RU" b="1" i="0" u="sng" dirty="0">
                <a:solidFill>
                  <a:srgbClr val="416E8F"/>
                </a:solidFill>
                <a:effectLst/>
                <a:latin typeface="Arial" panose="020B0604020202020204" pitchFamily="34" charset="0"/>
                <a:hlinkClick r:id="rId5"/>
              </a:rPr>
              <a:t> 15150.</a:t>
            </a:r>
            <a:endParaRPr lang="ru-RU" b="0" i="0" dirty="0">
              <a:solidFill>
                <a:srgbClr val="000000"/>
              </a:solidFill>
              <a:effectLst/>
              <a:latin typeface="Arial" panose="020B0604020202020204" pitchFamily="34" charset="0"/>
            </a:endParaRPr>
          </a:p>
          <a:p>
            <a:pPr algn="l">
              <a:buFont typeface="Arial" panose="020B0604020202020204" pitchFamily="34" charset="0"/>
              <a:buChar char="•"/>
            </a:pPr>
            <a:r>
              <a:rPr lang="en-GB" b="0" i="0" dirty="0">
                <a:solidFill>
                  <a:srgbClr val="000000"/>
                </a:solidFill>
                <a:effectLst/>
                <a:latin typeface="Arial" panose="020B0604020202020204" pitchFamily="34" charset="0"/>
              </a:rPr>
              <a:t>Heads are available in various diameters; with male and female threads;</a:t>
            </a:r>
          </a:p>
          <a:p>
            <a:pPr algn="l">
              <a:buFont typeface="Arial" panose="020B0604020202020204" pitchFamily="34" charset="0"/>
              <a:buChar char="•"/>
            </a:pPr>
            <a:r>
              <a:rPr lang="en-GB" b="0" i="0" dirty="0">
                <a:solidFill>
                  <a:srgbClr val="000000"/>
                </a:solidFill>
                <a:effectLst/>
                <a:latin typeface="Arial" panose="020B0604020202020204" pitchFamily="34" charset="0"/>
              </a:rPr>
              <a:t>Supplied with O-rings</a:t>
            </a:r>
          </a:p>
        </p:txBody>
      </p:sp>
      <p:sp>
        <p:nvSpPr>
          <p:cNvPr id="7" name="Footer Placeholder 1">
            <a:extLst>
              <a:ext uri="{FF2B5EF4-FFF2-40B4-BE49-F238E27FC236}">
                <a16:creationId xmlns:a16="http://schemas.microsoft.com/office/drawing/2014/main" id="{DBDEE2F9-72DF-4EB9-99A0-15B0DC323A76}"/>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26/08/2024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8020957"/>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045" y="140646"/>
            <a:ext cx="10824980" cy="777600"/>
          </a:xfrm>
        </p:spPr>
        <p:txBody>
          <a:bodyPr>
            <a:normAutofit/>
          </a:bodyPr>
          <a:lstStyle/>
          <a:p>
            <a:pPr algn="ctr"/>
            <a:br>
              <a:rPr lang="en-GB" sz="1800" dirty="0">
                <a:solidFill>
                  <a:srgbClr val="3333FF"/>
                </a:solidFill>
                <a:latin typeface="Arial" panose="020B0604020202020204" pitchFamily="34" charset="0"/>
                <a:cs typeface="Arial" panose="020B0604020202020204" pitchFamily="34" charset="0"/>
              </a:rPr>
            </a:br>
            <a:r>
              <a:rPr lang="en-GB" sz="3200" b="1" dirty="0">
                <a:ln w="0"/>
                <a:solidFill>
                  <a:srgbClr val="00ABC5"/>
                </a:solidFill>
                <a:latin typeface="Calibri" panose="020F0502020204030204"/>
              </a:rPr>
              <a:t>HEAT REFLECTIVE SUIT 200</a:t>
            </a:r>
          </a:p>
        </p:txBody>
      </p:sp>
      <p:sp>
        <p:nvSpPr>
          <p:cNvPr id="6" name="Rectangle 5"/>
          <p:cNvSpPr/>
          <p:nvPr/>
        </p:nvSpPr>
        <p:spPr>
          <a:xfrm>
            <a:off x="880045" y="3911267"/>
            <a:ext cx="11087054" cy="2862322"/>
          </a:xfrm>
          <a:prstGeom prst="rect">
            <a:avLst/>
          </a:prstGeom>
        </p:spPr>
        <p:txBody>
          <a:bodyPr wrap="square">
            <a:spAutoFit/>
          </a:bodyPr>
          <a:lstStyle/>
          <a:p>
            <a:pPr algn="ctr"/>
            <a:r>
              <a:rPr lang="en-GB" b="1" dirty="0">
                <a:solidFill>
                  <a:srgbClr val="313945"/>
                </a:solidFill>
                <a:latin typeface="Arial" panose="020B0604020202020204" pitchFamily="34" charset="0"/>
                <a:cs typeface="Arial" panose="020B0604020202020204" pitchFamily="34" charset="0"/>
              </a:rPr>
              <a:t>Performance characteristic of the ТОК-200</a:t>
            </a:r>
          </a:p>
          <a:p>
            <a:pPr algn="just">
              <a:buFont typeface="Arial" panose="020B0604020202020204" pitchFamily="34" charset="0"/>
              <a:buChar char="•"/>
            </a:pPr>
            <a:r>
              <a:rPr lang="en-GB" dirty="0">
                <a:solidFill>
                  <a:srgbClr val="000000"/>
                </a:solidFill>
                <a:latin typeface="Arial" panose="020B0604020202020204" pitchFamily="34" charset="0"/>
              </a:rPr>
              <a:t>200 indicates that the suit will protect you in the area exposed to open flame of 200 °C at least 10 minutes.</a:t>
            </a:r>
          </a:p>
          <a:p>
            <a:pPr algn="just">
              <a:buFont typeface="Arial" panose="020B0604020202020204" pitchFamily="34" charset="0"/>
              <a:buChar char="•"/>
            </a:pPr>
            <a:r>
              <a:rPr lang="en-GB" dirty="0">
                <a:solidFill>
                  <a:srgbClr val="000000"/>
                </a:solidFill>
                <a:latin typeface="Arial" panose="020B0604020202020204" pitchFamily="34" charset="0"/>
              </a:rPr>
              <a:t>Weight of the suit is from 8 to 10 kg according to size range.</a:t>
            </a:r>
          </a:p>
          <a:p>
            <a:pPr algn="just">
              <a:buFont typeface="Arial" panose="020B0604020202020204" pitchFamily="34" charset="0"/>
              <a:buChar char="•"/>
            </a:pPr>
            <a:r>
              <a:rPr lang="en-GB" dirty="0">
                <a:solidFill>
                  <a:srgbClr val="000000"/>
                </a:solidFill>
                <a:latin typeface="Arial" panose="020B0604020202020204" pitchFamily="34" charset="0"/>
              </a:rPr>
              <a:t>Open flame resistance - at least 20 seconds.</a:t>
            </a:r>
          </a:p>
          <a:p>
            <a:pPr algn="just">
              <a:buFont typeface="Arial" panose="020B0604020202020204" pitchFamily="34" charset="0"/>
              <a:buChar char="•"/>
            </a:pPr>
            <a:r>
              <a:rPr lang="en-GB" dirty="0">
                <a:solidFill>
                  <a:srgbClr val="000000"/>
                </a:solidFill>
                <a:latin typeface="Arial" panose="020B0604020202020204" pitchFamily="34" charset="0"/>
              </a:rPr>
              <a:t>Heat flux resistance, at least 18 kW -600 sec; 10 kW - 900 sec.</a:t>
            </a:r>
          </a:p>
          <a:p>
            <a:pPr algn="just">
              <a:buFont typeface="Arial" panose="020B0604020202020204" pitchFamily="34" charset="0"/>
              <a:buChar char="•"/>
            </a:pPr>
            <a:r>
              <a:rPr lang="en-GB" dirty="0">
                <a:solidFill>
                  <a:srgbClr val="000000"/>
                </a:solidFill>
                <a:latin typeface="Arial" panose="020B0604020202020204" pitchFamily="34" charset="0"/>
              </a:rPr>
              <a:t>Durability in contact with hard surface heated up to 400 °С - not less than 5 seconds.</a:t>
            </a:r>
          </a:p>
          <a:p>
            <a:pPr algn="just">
              <a:buFont typeface="Arial" panose="020B0604020202020204" pitchFamily="34" charset="0"/>
              <a:buChar char="•"/>
            </a:pPr>
            <a:r>
              <a:rPr lang="en-GB" dirty="0">
                <a:solidFill>
                  <a:srgbClr val="000000"/>
                </a:solidFill>
                <a:latin typeface="Arial" panose="020B0604020202020204" pitchFamily="34" charset="0"/>
              </a:rPr>
              <a:t>Infra-red attenuation coefficient - minimum 75% of the initial</a:t>
            </a:r>
          </a:p>
          <a:p>
            <a:r>
              <a:rPr lang="en-GB" b="1" dirty="0">
                <a:solidFill>
                  <a:srgbClr val="000000"/>
                </a:solidFill>
                <a:latin typeface="Arial" panose="020B0604020202020204" pitchFamily="34" charset="0"/>
              </a:rPr>
              <a:t>Typical figure size as per GOST 17523-72. Typical figure height, cm. Size of the TOK-200</a:t>
            </a:r>
          </a:p>
          <a:p>
            <a:r>
              <a:rPr lang="en-GB" dirty="0">
                <a:solidFill>
                  <a:srgbClr val="000000"/>
                </a:solidFill>
                <a:latin typeface="Arial" panose="020B0604020202020204" pitchFamily="34" charset="0"/>
              </a:rPr>
              <a:t>48-50 158-154/1  52-54 170-176/2   56-58182-188/3</a:t>
            </a:r>
          </a:p>
          <a:p>
            <a:pPr algn="just"/>
            <a:endParaRPr lang="ru-RU" dirty="0">
              <a:latin typeface="Arial" panose="020B0604020202020204" pitchFamily="34" charset="0"/>
              <a:cs typeface="Arial" panose="020B0604020202020204" pitchFamily="34" charset="0"/>
            </a:endParaRPr>
          </a:p>
        </p:txBody>
      </p:sp>
      <p:pic>
        <p:nvPicPr>
          <p:cNvPr id="5122" name="Picture 2" descr="Image result for ток-200">
            <a:extLst>
              <a:ext uri="{FF2B5EF4-FFF2-40B4-BE49-F238E27FC236}">
                <a16:creationId xmlns:a16="http://schemas.microsoft.com/office/drawing/2014/main" id="{290F1EFE-8265-4515-A0D8-D7133DF28DB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19592" y="991814"/>
            <a:ext cx="2072943" cy="224776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ток-200">
            <a:extLst>
              <a:ext uri="{FF2B5EF4-FFF2-40B4-BE49-F238E27FC236}">
                <a16:creationId xmlns:a16="http://schemas.microsoft.com/office/drawing/2014/main" id="{948CED94-8C34-4F78-8D05-B1802100C1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4496" y="991814"/>
            <a:ext cx="1376125" cy="21778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D078A9E-51CF-4E54-9C7C-9D4927CA6E34}"/>
              </a:ext>
            </a:extLst>
          </p:cNvPr>
          <p:cNvSpPr txBox="1"/>
          <p:nvPr/>
        </p:nvSpPr>
        <p:spPr>
          <a:xfrm>
            <a:off x="816422" y="3204123"/>
            <a:ext cx="10824980" cy="369332"/>
          </a:xfrm>
          <a:prstGeom prst="rect">
            <a:avLst/>
          </a:prstGeom>
          <a:noFill/>
        </p:spPr>
        <p:txBody>
          <a:bodyPr wrap="square">
            <a:spAutoFit/>
          </a:bodyPr>
          <a:lstStyle/>
          <a:p>
            <a:pPr algn="l"/>
            <a:r>
              <a:rPr lang="en-GB" b="1" i="0" dirty="0">
                <a:solidFill>
                  <a:srgbClr val="000000"/>
                </a:solidFill>
                <a:effectLst/>
                <a:latin typeface="Helvetica Neue"/>
              </a:rPr>
              <a:t>Heat reflective suit - TOK 200. </a:t>
            </a:r>
            <a:r>
              <a:rPr lang="en-GB" i="0" dirty="0">
                <a:solidFill>
                  <a:srgbClr val="000000"/>
                </a:solidFill>
                <a:effectLst/>
                <a:latin typeface="Helvetica Neue"/>
              </a:rPr>
              <a:t>Purpose: to protect from high thermal effect in the vicinity of fire.</a:t>
            </a:r>
          </a:p>
        </p:txBody>
      </p:sp>
      <p:sp>
        <p:nvSpPr>
          <p:cNvPr id="7" name="Footer Placeholder 1">
            <a:extLst>
              <a:ext uri="{FF2B5EF4-FFF2-40B4-BE49-F238E27FC236}">
                <a16:creationId xmlns:a16="http://schemas.microsoft.com/office/drawing/2014/main" id="{AED9DB35-E96B-487C-A393-45E4997D7034}"/>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26/08/2024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2621369"/>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045" y="140646"/>
            <a:ext cx="10824980" cy="777600"/>
          </a:xfrm>
        </p:spPr>
        <p:txBody>
          <a:bodyPr>
            <a:normAutofit/>
          </a:bodyPr>
          <a:lstStyle/>
          <a:p>
            <a:pPr algn="ctr"/>
            <a:br>
              <a:rPr lang="en-GB" sz="1800" dirty="0">
                <a:solidFill>
                  <a:srgbClr val="3333FF"/>
                </a:solidFill>
                <a:latin typeface="Arial" panose="020B0604020202020204" pitchFamily="34" charset="0"/>
                <a:cs typeface="Arial" panose="020B0604020202020204" pitchFamily="34" charset="0"/>
              </a:rPr>
            </a:br>
            <a:r>
              <a:rPr lang="en-GB" sz="3200" b="1" dirty="0">
                <a:ln w="0"/>
                <a:solidFill>
                  <a:srgbClr val="00ABC5"/>
                </a:solidFill>
                <a:latin typeface="Calibri" panose="020F0502020204030204"/>
              </a:rPr>
              <a:t>HEAT REFLECTIVE SUIT -800</a:t>
            </a:r>
          </a:p>
        </p:txBody>
      </p:sp>
      <p:sp>
        <p:nvSpPr>
          <p:cNvPr id="6" name="Rectangle 5"/>
          <p:cNvSpPr/>
          <p:nvPr/>
        </p:nvSpPr>
        <p:spPr>
          <a:xfrm>
            <a:off x="880045" y="3582793"/>
            <a:ext cx="11087054" cy="2831544"/>
          </a:xfrm>
          <a:prstGeom prst="rect">
            <a:avLst/>
          </a:prstGeom>
        </p:spPr>
        <p:txBody>
          <a:bodyPr wrap="square">
            <a:spAutoFit/>
          </a:bodyPr>
          <a:lstStyle/>
          <a:p>
            <a:pPr algn="ctr"/>
            <a:r>
              <a:rPr lang="en-GB" sz="1600" b="1" dirty="0">
                <a:solidFill>
                  <a:srgbClr val="313945"/>
                </a:solidFill>
                <a:latin typeface="Arial" panose="020B0604020202020204" pitchFamily="34" charset="0"/>
              </a:rPr>
              <a:t>Performance characteristic of the ТОК-800</a:t>
            </a:r>
          </a:p>
          <a:p>
            <a:pPr algn="just">
              <a:buFont typeface="Arial" panose="020B0604020202020204" pitchFamily="34" charset="0"/>
              <a:buChar char="•"/>
            </a:pPr>
            <a:r>
              <a:rPr lang="en-GB" sz="1600" dirty="0">
                <a:solidFill>
                  <a:srgbClr val="000000"/>
                </a:solidFill>
                <a:latin typeface="Arial" panose="020B0604020202020204" pitchFamily="34" charset="0"/>
              </a:rPr>
              <a:t>800 indicates that the suit will protect you in the area exposed to open flame of 200 °C at least 20 minutes.</a:t>
            </a:r>
          </a:p>
          <a:p>
            <a:pPr algn="just">
              <a:buFont typeface="Arial" panose="020B0604020202020204" pitchFamily="34" charset="0"/>
              <a:buChar char="•"/>
            </a:pPr>
            <a:r>
              <a:rPr lang="en-GB" sz="1600" dirty="0">
                <a:solidFill>
                  <a:srgbClr val="000000"/>
                </a:solidFill>
                <a:latin typeface="Arial" panose="020B0604020202020204" pitchFamily="34" charset="0"/>
              </a:rPr>
              <a:t>Weight of the suit is from 16 to 20 kg according to size range.</a:t>
            </a:r>
          </a:p>
          <a:p>
            <a:pPr algn="just">
              <a:buFont typeface="Arial" panose="020B0604020202020204" pitchFamily="34" charset="0"/>
              <a:buChar char="•"/>
            </a:pPr>
            <a:r>
              <a:rPr lang="en-GB" sz="1600" dirty="0">
                <a:solidFill>
                  <a:srgbClr val="000000"/>
                </a:solidFill>
                <a:latin typeface="Arial" panose="020B0604020202020204" pitchFamily="34" charset="0"/>
              </a:rPr>
              <a:t>Resistance to 800°C - at least 20 seconds.</a:t>
            </a:r>
          </a:p>
          <a:p>
            <a:pPr algn="just">
              <a:buFont typeface="Arial" panose="020B0604020202020204" pitchFamily="34" charset="0"/>
              <a:buChar char="•"/>
            </a:pPr>
            <a:r>
              <a:rPr lang="en-GB" sz="1600" dirty="0">
                <a:solidFill>
                  <a:srgbClr val="000000"/>
                </a:solidFill>
                <a:latin typeface="Arial" panose="020B0604020202020204" pitchFamily="34" charset="0"/>
              </a:rPr>
              <a:t>Open flame resistance - at least 30 seconds. </a:t>
            </a:r>
          </a:p>
          <a:p>
            <a:pPr algn="just">
              <a:buFont typeface="Arial" panose="020B0604020202020204" pitchFamily="34" charset="0"/>
              <a:buChar char="•"/>
            </a:pPr>
            <a:r>
              <a:rPr lang="en-GB" sz="1600" dirty="0">
                <a:solidFill>
                  <a:srgbClr val="000000"/>
                </a:solidFill>
                <a:latin typeface="Arial" panose="020B0604020202020204" pitchFamily="34" charset="0"/>
              </a:rPr>
              <a:t>Heat flux resistance, at least 18 kW – 960 sec; 25 kW – 240 sec. 40kW – 120 sec.</a:t>
            </a:r>
          </a:p>
          <a:p>
            <a:pPr algn="just">
              <a:buFont typeface="Arial" panose="020B0604020202020204" pitchFamily="34" charset="0"/>
              <a:buChar char="•"/>
            </a:pPr>
            <a:r>
              <a:rPr lang="en-GB" sz="1600" dirty="0">
                <a:solidFill>
                  <a:srgbClr val="000000"/>
                </a:solidFill>
                <a:latin typeface="Arial" panose="020B0604020202020204" pitchFamily="34" charset="0"/>
              </a:rPr>
              <a:t>Durability in contact with hard surface heated up to 400 °С - not less than 5 seconds.</a:t>
            </a:r>
          </a:p>
          <a:p>
            <a:pPr algn="just">
              <a:buFont typeface="Arial" panose="020B0604020202020204" pitchFamily="34" charset="0"/>
              <a:buChar char="•"/>
            </a:pPr>
            <a:r>
              <a:rPr lang="en-GB" sz="1600" dirty="0">
                <a:solidFill>
                  <a:srgbClr val="000000"/>
                </a:solidFill>
                <a:latin typeface="Arial" panose="020B0604020202020204" pitchFamily="34" charset="0"/>
              </a:rPr>
              <a:t>Infra-red attenuation coefficient - minimum 75% of the initial</a:t>
            </a:r>
          </a:p>
          <a:p>
            <a:r>
              <a:rPr lang="en-GB" sz="1600" b="1" dirty="0">
                <a:solidFill>
                  <a:srgbClr val="000000"/>
                </a:solidFill>
                <a:latin typeface="Arial" panose="020B0604020202020204" pitchFamily="34" charset="0"/>
              </a:rPr>
              <a:t>Typical figure size as per GOST 17523-72. Typical figure height, cm. Size of the TOK-800 </a:t>
            </a:r>
          </a:p>
          <a:p>
            <a:r>
              <a:rPr lang="en-GB" sz="1600" dirty="0">
                <a:solidFill>
                  <a:srgbClr val="000000"/>
                </a:solidFill>
                <a:latin typeface="Arial" panose="020B0604020202020204" pitchFamily="34" charset="0"/>
              </a:rPr>
              <a:t>48-50  158-154/1   52-54  170-176/2   56-58  182-188/3 </a:t>
            </a:r>
          </a:p>
          <a:p>
            <a:pPr algn="just"/>
            <a:endParaRPr lang="ru-RU" dirty="0">
              <a:latin typeface="Arial" panose="020B0604020202020204" pitchFamily="34" charset="0"/>
              <a:cs typeface="Arial" panose="020B0604020202020204" pitchFamily="34" charset="0"/>
            </a:endParaRPr>
          </a:p>
        </p:txBody>
      </p:sp>
      <p:pic>
        <p:nvPicPr>
          <p:cNvPr id="5122" name="Picture 2" descr="Image result for ток-200">
            <a:extLst>
              <a:ext uri="{FF2B5EF4-FFF2-40B4-BE49-F238E27FC236}">
                <a16:creationId xmlns:a16="http://schemas.microsoft.com/office/drawing/2014/main" id="{290F1EFE-8265-4515-A0D8-D7133DF28DB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19593" y="991814"/>
            <a:ext cx="1876408" cy="203465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ток-200">
            <a:extLst>
              <a:ext uri="{FF2B5EF4-FFF2-40B4-BE49-F238E27FC236}">
                <a16:creationId xmlns:a16="http://schemas.microsoft.com/office/drawing/2014/main" id="{948CED94-8C34-4F78-8D05-B1802100C1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4496" y="991814"/>
            <a:ext cx="1162741" cy="18401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D078A9E-51CF-4E54-9C7C-9D4927CA6E34}"/>
              </a:ext>
            </a:extLst>
          </p:cNvPr>
          <p:cNvSpPr txBox="1"/>
          <p:nvPr/>
        </p:nvSpPr>
        <p:spPr>
          <a:xfrm>
            <a:off x="816422" y="3072854"/>
            <a:ext cx="10824980" cy="646331"/>
          </a:xfrm>
          <a:prstGeom prst="rect">
            <a:avLst/>
          </a:prstGeom>
          <a:noFill/>
        </p:spPr>
        <p:txBody>
          <a:bodyPr wrap="square">
            <a:spAutoFit/>
          </a:bodyPr>
          <a:lstStyle/>
          <a:p>
            <a:pPr algn="l"/>
            <a:r>
              <a:rPr lang="en-GB" b="1" i="0" dirty="0">
                <a:solidFill>
                  <a:srgbClr val="000000"/>
                </a:solidFill>
                <a:effectLst/>
                <a:latin typeface="Helvetica Neue"/>
              </a:rPr>
              <a:t>Heat reflective suit TOK-800 </a:t>
            </a:r>
            <a:r>
              <a:rPr lang="en-GB" i="0" dirty="0">
                <a:solidFill>
                  <a:srgbClr val="000000"/>
                </a:solidFill>
                <a:effectLst/>
                <a:latin typeface="Helvetica Neue"/>
              </a:rPr>
              <a:t>Purpose: to protect from high thermal effect in the vicinity of fire.</a:t>
            </a:r>
          </a:p>
        </p:txBody>
      </p:sp>
      <p:sp>
        <p:nvSpPr>
          <p:cNvPr id="7" name="Footer Placeholder 1">
            <a:extLst>
              <a:ext uri="{FF2B5EF4-FFF2-40B4-BE49-F238E27FC236}">
                <a16:creationId xmlns:a16="http://schemas.microsoft.com/office/drawing/2014/main" id="{5512E756-2F34-467D-A5AE-D58CA3E50B25}"/>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26/08/2024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819141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648380-A57A-45E0-BA42-7AB8F18E3AA7}"/>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3AD7C01-B994-4A99-BE98-CE15A6753CE3}"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3</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cs typeface="Calibri" panose="020F0502020204030204" pitchFamily="34" charset="0"/>
            </a:endParaRPr>
          </a:p>
        </p:txBody>
      </p:sp>
      <p:sp>
        <p:nvSpPr>
          <p:cNvPr id="18" name="Title 1">
            <a:extLst>
              <a:ext uri="{FF2B5EF4-FFF2-40B4-BE49-F238E27FC236}">
                <a16:creationId xmlns:a16="http://schemas.microsoft.com/office/drawing/2014/main" id="{16955597-E798-4A0E-AA91-EF4D474A780A}"/>
              </a:ext>
            </a:extLst>
          </p:cNvPr>
          <p:cNvSpPr txBox="1">
            <a:spLocks/>
          </p:cNvSpPr>
          <p:nvPr/>
        </p:nvSpPr>
        <p:spPr>
          <a:xfrm>
            <a:off x="216935" y="303893"/>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ru-RU" sz="3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ЯЗЫК ПРЕЗЕНТАЦИИ/</a:t>
            </a: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PRESENTATION LANGUAGE</a:t>
            </a:r>
          </a:p>
        </p:txBody>
      </p:sp>
      <p:pic>
        <p:nvPicPr>
          <p:cNvPr id="2" name="Picture 1">
            <a:extLst>
              <a:ext uri="{FF2B5EF4-FFF2-40B4-BE49-F238E27FC236}">
                <a16:creationId xmlns:a16="http://schemas.microsoft.com/office/drawing/2014/main" id="{D74EACB8-CD09-4F16-8A2F-78C51DE1545C}"/>
              </a:ext>
            </a:extLst>
          </p:cNvPr>
          <p:cNvPicPr>
            <a:picLocks noChangeAspect="1"/>
          </p:cNvPicPr>
          <p:nvPr/>
        </p:nvPicPr>
        <p:blipFill>
          <a:blip r:embed="rId2"/>
          <a:stretch>
            <a:fillRect/>
          </a:stretch>
        </p:blipFill>
        <p:spPr>
          <a:xfrm>
            <a:off x="2402565" y="1116345"/>
            <a:ext cx="7571428" cy="285714"/>
          </a:xfrm>
          <a:prstGeom prst="rect">
            <a:avLst/>
          </a:prstGeom>
        </p:spPr>
      </p:pic>
      <p:sp>
        <p:nvSpPr>
          <p:cNvPr id="9" name="Rectangle 11">
            <a:extLst>
              <a:ext uri="{FF2B5EF4-FFF2-40B4-BE49-F238E27FC236}">
                <a16:creationId xmlns:a16="http://schemas.microsoft.com/office/drawing/2014/main" id="{BB341230-F3EA-4953-8397-A0A9F05D2459}"/>
              </a:ext>
            </a:extLst>
          </p:cNvPr>
          <p:cNvSpPr>
            <a:spLocks noChangeArrowheads="1"/>
          </p:cNvSpPr>
          <p:nvPr/>
        </p:nvSpPr>
        <p:spPr bwMode="auto">
          <a:xfrm>
            <a:off x="578100" y="1637005"/>
            <a:ext cx="11035800" cy="1518364"/>
          </a:xfrm>
          <a:prstGeom prst="rect">
            <a:avLst/>
          </a:prstGeom>
          <a:noFill/>
          <a:ln>
            <a:noFill/>
          </a:ln>
          <a:effectLst/>
        </p:spPr>
        <p:txBody>
          <a:bodyPr wrap="square">
            <a:spAutoFit/>
          </a:bodyPr>
          <a:lstStyle/>
          <a:p>
            <a:pPr marL="1028700" marR="0" lvl="1" indent="-571500" algn="just" defTabSz="9144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Content is available in Russian and English language; select the presenter displaying the content in your preferred language by clicking on the “View Options” tab at the top of the screen.</a:t>
            </a:r>
          </a:p>
          <a:p>
            <a:pPr marL="1028700" marR="0" lvl="1" indent="-571500" algn="just" defTabSz="9144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endParaRPr lang="en-US" sz="400" dirty="0">
              <a:solidFill>
                <a:srgbClr val="00ABC5"/>
              </a:solidFill>
              <a:latin typeface="Calibri" panose="020F0502020204030204" pitchFamily="34" charset="0"/>
              <a:cs typeface="Calibri" panose="020F0502020204030204" pitchFamily="34" charset="0"/>
            </a:endParaRPr>
          </a:p>
          <a:p>
            <a:pPr marL="1028700" marR="0" lvl="1" indent="-571500" algn="just" defTabSz="9144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ru-RU" sz="18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Презентация доступна на русском и английском языке; выберите человека, представляющего содержание на предпочитаемом Вами языке, нажав </a:t>
            </a:r>
            <a:r>
              <a:rPr kumimoji="0" lang="en-US" sz="18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“View Options” </a:t>
            </a:r>
            <a:r>
              <a:rPr kumimoji="0" lang="ru-RU" sz="18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верхней части экрана.</a:t>
            </a:r>
            <a:endParaRPr kumimoji="0" lang="en-GB" sz="18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endParaRPr>
          </a:p>
        </p:txBody>
      </p:sp>
      <p:sp>
        <p:nvSpPr>
          <p:cNvPr id="5" name="Arrow: Right 4">
            <a:extLst>
              <a:ext uri="{FF2B5EF4-FFF2-40B4-BE49-F238E27FC236}">
                <a16:creationId xmlns:a16="http://schemas.microsoft.com/office/drawing/2014/main" id="{0EFE1FD2-D78A-425E-A8C9-B0629E671C09}"/>
              </a:ext>
            </a:extLst>
          </p:cNvPr>
          <p:cNvSpPr/>
          <p:nvPr/>
        </p:nvSpPr>
        <p:spPr>
          <a:xfrm rot="17980015">
            <a:off x="6940027" y="1364789"/>
            <a:ext cx="411060" cy="340936"/>
          </a:xfrm>
          <a:prstGeom prst="rightArrow">
            <a:avLst/>
          </a:prstGeom>
          <a:solidFill>
            <a:srgbClr val="32AEB8"/>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1">
            <a:extLst>
              <a:ext uri="{FF2B5EF4-FFF2-40B4-BE49-F238E27FC236}">
                <a16:creationId xmlns:a16="http://schemas.microsoft.com/office/drawing/2014/main" id="{B9364BDD-2916-4300-AAF3-0924C430635A}"/>
              </a:ext>
            </a:extLst>
          </p:cNvPr>
          <p:cNvSpPr>
            <a:spLocks noChangeArrowheads="1"/>
          </p:cNvSpPr>
          <p:nvPr/>
        </p:nvSpPr>
        <p:spPr bwMode="auto">
          <a:xfrm>
            <a:off x="7084333" y="3810196"/>
            <a:ext cx="3965937" cy="369332"/>
          </a:xfrm>
          <a:prstGeom prst="rect">
            <a:avLst/>
          </a:prstGeom>
          <a:noFill/>
          <a:ln>
            <a:noFill/>
          </a:ln>
          <a:effectLst/>
        </p:spPr>
        <p:txBody>
          <a:bodyPr wrap="square">
            <a:spAutoFit/>
          </a:bodyPr>
          <a:lstStyle/>
          <a:p>
            <a:pPr marR="0" lvl="1" algn="just" defTabSz="914400" fontAlgn="auto">
              <a:lnSpc>
                <a:spcPct val="100000"/>
              </a:lnSpc>
              <a:spcBef>
                <a:spcPts val="500"/>
              </a:spcBef>
              <a:spcAft>
                <a:spcPts val="500"/>
              </a:spcAft>
              <a:buClr>
                <a:srgbClr val="FFC000"/>
              </a:buClr>
              <a:buSzTx/>
              <a:tabLst/>
              <a:defRPr/>
            </a:pPr>
            <a:r>
              <a:rPr lang="en-US" dirty="0">
                <a:solidFill>
                  <a:srgbClr val="00ABC5"/>
                </a:solidFill>
                <a:latin typeface="Calibri" panose="020F0502020204030204" pitchFamily="34" charset="0"/>
                <a:cs typeface="Calibri" panose="020F0502020204030204" pitchFamily="34" charset="0"/>
              </a:rPr>
              <a:t>Yernar Ibrayev – </a:t>
            </a:r>
            <a:r>
              <a:rPr lang="ru-RU" dirty="0">
                <a:solidFill>
                  <a:srgbClr val="00ABC5"/>
                </a:solidFill>
                <a:latin typeface="Calibri" panose="020F0502020204030204" pitchFamily="34" charset="0"/>
                <a:cs typeface="Calibri" panose="020F0502020204030204" pitchFamily="34" charset="0"/>
              </a:rPr>
              <a:t>Русский язык</a:t>
            </a:r>
            <a:r>
              <a:rPr lang="en-US" dirty="0">
                <a:solidFill>
                  <a:srgbClr val="00ABC5"/>
                </a:solidFill>
                <a:latin typeface="Calibri" panose="020F0502020204030204" pitchFamily="34" charset="0"/>
                <a:cs typeface="Calibri" panose="020F0502020204030204" pitchFamily="34" charset="0"/>
              </a:rPr>
              <a:t> </a:t>
            </a:r>
            <a:endParaRPr lang="en-GB" dirty="0">
              <a:solidFill>
                <a:srgbClr val="00ABC5"/>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04517328-D125-491E-89D6-A4B28403C700}"/>
              </a:ext>
            </a:extLst>
          </p:cNvPr>
          <p:cNvSpPr>
            <a:spLocks noChangeArrowheads="1"/>
          </p:cNvSpPr>
          <p:nvPr/>
        </p:nvSpPr>
        <p:spPr bwMode="auto">
          <a:xfrm>
            <a:off x="1438745" y="3786998"/>
            <a:ext cx="4156236" cy="369332"/>
          </a:xfrm>
          <a:prstGeom prst="rect">
            <a:avLst/>
          </a:prstGeom>
          <a:noFill/>
          <a:ln>
            <a:noFill/>
          </a:ln>
          <a:effectLst/>
        </p:spPr>
        <p:txBody>
          <a:bodyPr wrap="square">
            <a:spAutoFit/>
          </a:bodyPr>
          <a:lstStyle/>
          <a:p>
            <a:pPr lvl="1" algn="just" defTabSz="914400">
              <a:spcBef>
                <a:spcPts val="500"/>
              </a:spcBef>
              <a:spcAft>
                <a:spcPts val="500"/>
              </a:spcAft>
              <a:buClr>
                <a:srgbClr val="FFC000"/>
              </a:buClr>
              <a:defRPr/>
            </a:pPr>
            <a:r>
              <a:rPr lang="en-US" dirty="0">
                <a:solidFill>
                  <a:srgbClr val="00ABC5"/>
                </a:solidFill>
                <a:latin typeface="Calibri" panose="020F0502020204030204" pitchFamily="34" charset="0"/>
                <a:cs typeface="Calibri" panose="020F0502020204030204" pitchFamily="34" charset="0"/>
              </a:rPr>
              <a:t>Damir Kazhushev – English language</a:t>
            </a:r>
            <a:endParaRPr lang="en-GB" dirty="0">
              <a:solidFill>
                <a:srgbClr val="00ABC5"/>
              </a:solidFill>
              <a:latin typeface="Calibri" panose="020F0502020204030204" pitchFamily="34" charset="0"/>
              <a:cs typeface="Calibri" panose="020F0502020204030204" pitchFamily="34" charset="0"/>
            </a:endParaRPr>
          </a:p>
        </p:txBody>
      </p:sp>
      <p:sp>
        <p:nvSpPr>
          <p:cNvPr id="16" name="Arrow: Down 15">
            <a:extLst>
              <a:ext uri="{FF2B5EF4-FFF2-40B4-BE49-F238E27FC236}">
                <a16:creationId xmlns:a16="http://schemas.microsoft.com/office/drawing/2014/main" id="{BE08D54E-AF1F-4574-800F-F7C7D5FF19EE}"/>
              </a:ext>
            </a:extLst>
          </p:cNvPr>
          <p:cNvSpPr/>
          <p:nvPr/>
        </p:nvSpPr>
        <p:spPr>
          <a:xfrm rot="1596707">
            <a:off x="3204594" y="3197201"/>
            <a:ext cx="369116" cy="547263"/>
          </a:xfrm>
          <a:prstGeom prst="downArrow">
            <a:avLst/>
          </a:prstGeom>
          <a:solidFill>
            <a:srgbClr val="32AEB8"/>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Down 18">
            <a:extLst>
              <a:ext uri="{FF2B5EF4-FFF2-40B4-BE49-F238E27FC236}">
                <a16:creationId xmlns:a16="http://schemas.microsoft.com/office/drawing/2014/main" id="{40278D2D-B2A0-40E2-80F9-BD5EC62E1BE3}"/>
              </a:ext>
            </a:extLst>
          </p:cNvPr>
          <p:cNvSpPr/>
          <p:nvPr/>
        </p:nvSpPr>
        <p:spPr>
          <a:xfrm rot="19981423">
            <a:off x="7837455" y="3208189"/>
            <a:ext cx="369116" cy="547263"/>
          </a:xfrm>
          <a:prstGeom prst="downArrow">
            <a:avLst/>
          </a:prstGeom>
          <a:solidFill>
            <a:srgbClr val="32AEB8"/>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2987218-3856-47B0-A08A-BBEEA03E76DA}"/>
              </a:ext>
            </a:extLst>
          </p:cNvPr>
          <p:cNvPicPr>
            <a:picLocks noChangeAspect="1"/>
          </p:cNvPicPr>
          <p:nvPr/>
        </p:nvPicPr>
        <p:blipFill>
          <a:blip r:embed="rId3"/>
          <a:stretch>
            <a:fillRect/>
          </a:stretch>
        </p:blipFill>
        <p:spPr>
          <a:xfrm>
            <a:off x="1899529" y="4122684"/>
            <a:ext cx="3630163" cy="2037483"/>
          </a:xfrm>
          <a:prstGeom prst="rect">
            <a:avLst/>
          </a:prstGeom>
        </p:spPr>
      </p:pic>
      <p:pic>
        <p:nvPicPr>
          <p:cNvPr id="10" name="Picture 9">
            <a:extLst>
              <a:ext uri="{FF2B5EF4-FFF2-40B4-BE49-F238E27FC236}">
                <a16:creationId xmlns:a16="http://schemas.microsoft.com/office/drawing/2014/main" id="{415078C0-7554-4872-95D4-237E700E02FE}"/>
              </a:ext>
            </a:extLst>
          </p:cNvPr>
          <p:cNvPicPr>
            <a:picLocks noChangeAspect="1"/>
          </p:cNvPicPr>
          <p:nvPr/>
        </p:nvPicPr>
        <p:blipFill>
          <a:blip r:embed="rId4"/>
          <a:stretch>
            <a:fillRect/>
          </a:stretch>
        </p:blipFill>
        <p:spPr>
          <a:xfrm>
            <a:off x="7463861" y="4122684"/>
            <a:ext cx="3625381" cy="2037483"/>
          </a:xfrm>
          <a:prstGeom prst="rect">
            <a:avLst/>
          </a:prstGeom>
        </p:spPr>
      </p:pic>
      <p:sp>
        <p:nvSpPr>
          <p:cNvPr id="20" name="Footer Placeholder 1">
            <a:extLst>
              <a:ext uri="{FF2B5EF4-FFF2-40B4-BE49-F238E27FC236}">
                <a16:creationId xmlns:a16="http://schemas.microsoft.com/office/drawing/2014/main" id="{B501602F-A90E-42A3-8C00-A98777062FA5}"/>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26/08/2024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63879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06F0B-8816-4019-912F-47C4355F8F69}"/>
              </a:ext>
            </a:extLst>
          </p:cNvPr>
          <p:cNvSpPr>
            <a:spLocks noGrp="1"/>
          </p:cNvSpPr>
          <p:nvPr>
            <p:ph type="title"/>
          </p:nvPr>
        </p:nvSpPr>
        <p:spPr/>
        <p:txBody>
          <a:bodyPr/>
          <a:lstStyle/>
          <a:p>
            <a:r>
              <a:rPr lang="en-GB" sz="2800" b="1" dirty="0">
                <a:latin typeface="+mn-lt"/>
              </a:rPr>
              <a:t>                        </a:t>
            </a:r>
            <a:br>
              <a:rPr lang="ru-RU" sz="2800" b="1" dirty="0">
                <a:latin typeface="+mn-lt"/>
              </a:rPr>
            </a:br>
            <a:r>
              <a:rPr lang="ru-RU" sz="2800" b="1" dirty="0">
                <a:latin typeface="+mn-lt"/>
              </a:rPr>
              <a:t>                            </a:t>
            </a:r>
            <a:r>
              <a:rPr lang="en-GB" sz="2800" b="1" dirty="0">
                <a:ln w="0"/>
                <a:solidFill>
                  <a:srgbClr val="00ABC5"/>
                </a:solidFill>
                <a:latin typeface="+mn-lt"/>
              </a:rPr>
              <a:t>STATIC AND DYNAMIC ROPE FOR WORKING AT HEIGHT </a:t>
            </a:r>
          </a:p>
        </p:txBody>
      </p:sp>
      <p:sp>
        <p:nvSpPr>
          <p:cNvPr id="8" name="TextBox 7">
            <a:extLst>
              <a:ext uri="{FF2B5EF4-FFF2-40B4-BE49-F238E27FC236}">
                <a16:creationId xmlns:a16="http://schemas.microsoft.com/office/drawing/2014/main" id="{123502C6-745F-442C-9C8A-83FF255A5D55}"/>
              </a:ext>
            </a:extLst>
          </p:cNvPr>
          <p:cNvSpPr txBox="1"/>
          <p:nvPr/>
        </p:nvSpPr>
        <p:spPr>
          <a:xfrm>
            <a:off x="726222" y="1608686"/>
            <a:ext cx="5488148" cy="3224857"/>
          </a:xfrm>
          <a:prstGeom prst="rect">
            <a:avLst/>
          </a:prstGeom>
          <a:noFill/>
        </p:spPr>
        <p:txBody>
          <a:bodyPr wrap="square">
            <a:spAutoFit/>
          </a:bodyPr>
          <a:lstStyle/>
          <a:p>
            <a:pPr>
              <a:lnSpc>
                <a:spcPct val="115000"/>
              </a:lnSpc>
              <a:spcAft>
                <a:spcPts val="1000"/>
              </a:spcAf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Large margin of safety and wear resistance for use in the most severe conditions. . A type static rope  – is the most durable and wear-resistant in its class. </a:t>
            </a:r>
          </a:p>
          <a:p>
            <a:pPr>
              <a:lnSpc>
                <a:spcPct val="115000"/>
              </a:lnSpc>
              <a:spcAft>
                <a:spcPts val="1000"/>
              </a:spcAf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Diameter is 10 mm </a:t>
            </a:r>
          </a:p>
          <a:p>
            <a:pPr>
              <a:lnSpc>
                <a:spcPct val="115000"/>
              </a:lnSpc>
              <a:spcAft>
                <a:spcPts val="1000"/>
              </a:spcAf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Braid shear 3 mm </a:t>
            </a:r>
          </a:p>
          <a:p>
            <a:pPr>
              <a:lnSpc>
                <a:spcPct val="115000"/>
              </a:lnSpc>
              <a:spcAft>
                <a:spcPts val="1000"/>
              </a:spcAf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Elongation (50-100 kg) 4.8 %.</a:t>
            </a:r>
          </a:p>
          <a:p>
            <a:pPr>
              <a:lnSpc>
                <a:spcPct val="115000"/>
              </a:lnSpc>
              <a:spcAft>
                <a:spcPts val="1000"/>
              </a:spcAf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Weight 69 g/m </a:t>
            </a:r>
          </a:p>
          <a:p>
            <a:pPr>
              <a:lnSpc>
                <a:spcPct val="115000"/>
              </a:lnSpc>
              <a:spcAft>
                <a:spcPts val="1000"/>
              </a:spcAf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Shrinkage 0%.</a:t>
            </a:r>
          </a:p>
          <a:p>
            <a:pPr>
              <a:lnSpc>
                <a:spcPct val="115000"/>
              </a:lnSpc>
              <a:spcAft>
                <a:spcPts val="1000"/>
              </a:spcAf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Strength 30 кN. </a:t>
            </a:r>
          </a:p>
          <a:p>
            <a:pPr>
              <a:lnSpc>
                <a:spcPct val="115000"/>
              </a:lnSpc>
              <a:spcAft>
                <a:spcPts val="1000"/>
              </a:spcAf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Strength with knots minimum 15 кN. </a:t>
            </a:r>
          </a:p>
          <a:p>
            <a:pPr>
              <a:lnSpc>
                <a:spcPct val="115000"/>
              </a:lnSpc>
              <a:spcAft>
                <a:spcPts val="1000"/>
              </a:spcAf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Type «А». </a:t>
            </a:r>
          </a:p>
        </p:txBody>
      </p:sp>
      <p:sp>
        <p:nvSpPr>
          <p:cNvPr id="11" name="TextBox 10">
            <a:extLst>
              <a:ext uri="{FF2B5EF4-FFF2-40B4-BE49-F238E27FC236}">
                <a16:creationId xmlns:a16="http://schemas.microsoft.com/office/drawing/2014/main" id="{446F4CE4-D931-4407-ACE0-7E2E0101BB87}"/>
              </a:ext>
            </a:extLst>
          </p:cNvPr>
          <p:cNvSpPr txBox="1"/>
          <p:nvPr/>
        </p:nvSpPr>
        <p:spPr>
          <a:xfrm>
            <a:off x="6409678" y="2876363"/>
            <a:ext cx="5488148" cy="1866088"/>
          </a:xfrm>
          <a:prstGeom prst="rect">
            <a:avLst/>
          </a:prstGeom>
          <a:noFill/>
        </p:spPr>
        <p:txBody>
          <a:bodyPr wrap="square">
            <a:spAutoFit/>
          </a:bodyPr>
          <a:lstStyle/>
          <a:p>
            <a:pPr>
              <a:lnSpc>
                <a:spcPct val="115000"/>
              </a:lnSpc>
              <a:spcAft>
                <a:spcPts val="1000"/>
              </a:spcAft>
            </a:pPr>
            <a:r>
              <a:rPr lang="en-GB" sz="1200" dirty="0">
                <a:latin typeface="Times New Roman" panose="02020603050405020304" pitchFamily="18" charset="0"/>
                <a:ea typeface="Times New Roman" panose="02020603050405020304" pitchFamily="18" charset="0"/>
                <a:cs typeface="Times New Roman" panose="02020603050405020304" pitchFamily="18" charset="0"/>
              </a:rPr>
              <a:t>Dynamic rope 10.2 mm </a:t>
            </a:r>
          </a:p>
          <a:p>
            <a:pPr>
              <a:lnSpc>
                <a:spcPct val="115000"/>
              </a:lnSpc>
              <a:spcAft>
                <a:spcPts val="1000"/>
              </a:spcAf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The core and braid design absorbs the energy of the fall and ensures smooth braking in case of failure. Diameter is 10.2 mm </a:t>
            </a:r>
          </a:p>
          <a:p>
            <a:pPr>
              <a:lnSpc>
                <a:spcPct val="115000"/>
              </a:lnSpc>
              <a:spcAft>
                <a:spcPts val="1000"/>
              </a:spcAf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Weight 68 g/m </a:t>
            </a:r>
          </a:p>
          <a:p>
            <a:pPr>
              <a:lnSpc>
                <a:spcPct val="115000"/>
              </a:lnSpc>
              <a:spcAft>
                <a:spcPts val="1000"/>
              </a:spcAf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Number of tugs UIAA (with factor 2) – 7. </a:t>
            </a:r>
          </a:p>
          <a:p>
            <a:pPr>
              <a:lnSpc>
                <a:spcPct val="115000"/>
              </a:lnSpc>
              <a:spcAft>
                <a:spcPts val="1000"/>
              </a:spcAf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Maximum force of the 1st tug – 800 kg </a:t>
            </a:r>
          </a:p>
        </p:txBody>
      </p:sp>
      <p:pic>
        <p:nvPicPr>
          <p:cNvPr id="12" name="Picture 11">
            <a:extLst>
              <a:ext uri="{FF2B5EF4-FFF2-40B4-BE49-F238E27FC236}">
                <a16:creationId xmlns:a16="http://schemas.microsoft.com/office/drawing/2014/main" id="{E711A935-8A64-43E4-B3A0-D4FB7EA0AD7F}"/>
              </a:ext>
            </a:extLst>
          </p:cNvPr>
          <p:cNvPicPr>
            <a:picLocks noChangeAspect="1"/>
          </p:cNvPicPr>
          <p:nvPr/>
        </p:nvPicPr>
        <p:blipFill>
          <a:blip r:embed="rId2"/>
          <a:stretch>
            <a:fillRect/>
          </a:stretch>
        </p:blipFill>
        <p:spPr>
          <a:xfrm>
            <a:off x="3869925" y="4291288"/>
            <a:ext cx="1504762" cy="1295238"/>
          </a:xfrm>
          <a:prstGeom prst="rect">
            <a:avLst/>
          </a:prstGeom>
        </p:spPr>
      </p:pic>
      <p:sp>
        <p:nvSpPr>
          <p:cNvPr id="15" name="Rectangle 2">
            <a:extLst>
              <a:ext uri="{FF2B5EF4-FFF2-40B4-BE49-F238E27FC236}">
                <a16:creationId xmlns:a16="http://schemas.microsoft.com/office/drawing/2014/main" id="{1455E1D3-15AF-4948-921E-8D01046CE7D3}"/>
              </a:ext>
            </a:extLst>
          </p:cNvPr>
          <p:cNvSpPr>
            <a:spLocks noChangeArrowheads="1"/>
          </p:cNvSpPr>
          <p:nvPr/>
        </p:nvSpPr>
        <p:spPr bwMode="auto">
          <a:xfrm>
            <a:off x="6622742" y="1143023"/>
            <a:ext cx="4429957" cy="133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dirty="0"/>
          </a:p>
        </p:txBody>
      </p:sp>
      <p:sp>
        <p:nvSpPr>
          <p:cNvPr id="16" name="Rectangle 3">
            <a:extLst>
              <a:ext uri="{FF2B5EF4-FFF2-40B4-BE49-F238E27FC236}">
                <a16:creationId xmlns:a16="http://schemas.microsoft.com/office/drawing/2014/main" id="{9E8B91A0-1F85-46EA-A50C-45B60F369EE2}"/>
              </a:ext>
            </a:extLst>
          </p:cNvPr>
          <p:cNvSpPr>
            <a:spLocks noChangeArrowheads="1"/>
          </p:cNvSpPr>
          <p:nvPr/>
        </p:nvSpPr>
        <p:spPr bwMode="auto">
          <a:xfrm>
            <a:off x="8442664" y="293372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20" name="Picture 19">
            <a:extLst>
              <a:ext uri="{FF2B5EF4-FFF2-40B4-BE49-F238E27FC236}">
                <a16:creationId xmlns:a16="http://schemas.microsoft.com/office/drawing/2014/main" id="{F3F99A0D-1A89-4F8C-8641-4C4EEE0DC7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80203" y="1389859"/>
            <a:ext cx="1601724" cy="1450848"/>
          </a:xfrm>
          <a:prstGeom prst="rect">
            <a:avLst/>
          </a:prstGeom>
        </p:spPr>
      </p:pic>
      <p:sp>
        <p:nvSpPr>
          <p:cNvPr id="9" name="Footer Placeholder 1">
            <a:extLst>
              <a:ext uri="{FF2B5EF4-FFF2-40B4-BE49-F238E27FC236}">
                <a16:creationId xmlns:a16="http://schemas.microsoft.com/office/drawing/2014/main" id="{9E02F1D2-ED1B-4CB1-92CA-291D298C06B2}"/>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26/08/2024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9606788"/>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5701F-4ABB-42B1-9470-B8A2AAD9106D}"/>
              </a:ext>
            </a:extLst>
          </p:cNvPr>
          <p:cNvSpPr>
            <a:spLocks noGrp="1"/>
          </p:cNvSpPr>
          <p:nvPr>
            <p:ph type="title"/>
          </p:nvPr>
        </p:nvSpPr>
        <p:spPr/>
        <p:txBody>
          <a:bodyPr/>
          <a:lstStyle/>
          <a:p>
            <a:br>
              <a:rPr lang="en-GB" sz="1600" b="1" dirty="0">
                <a:solidFill>
                  <a:srgbClr val="0066CC"/>
                </a:solidFill>
                <a:latin typeface="Arial" panose="020B0604020202020204" pitchFamily="34" charset="0"/>
                <a:cs typeface="Arial" panose="020B0604020202020204" pitchFamily="34" charset="0"/>
              </a:rPr>
            </a:br>
            <a:r>
              <a:rPr lang="en-GB" sz="1600" b="1" dirty="0">
                <a:solidFill>
                  <a:srgbClr val="0066CC"/>
                </a:solidFill>
                <a:latin typeface="Arial" panose="020B0604020202020204" pitchFamily="34" charset="0"/>
                <a:cs typeface="Arial" panose="020B0604020202020204" pitchFamily="34" charset="0"/>
              </a:rPr>
              <a:t>                             </a:t>
            </a:r>
            <a:br>
              <a:rPr lang="ru-RU" sz="1600" b="1" dirty="0">
                <a:solidFill>
                  <a:srgbClr val="0066CC"/>
                </a:solidFill>
                <a:latin typeface="Arial" panose="020B0604020202020204" pitchFamily="34" charset="0"/>
                <a:cs typeface="Arial" panose="020B0604020202020204" pitchFamily="34" charset="0"/>
              </a:rPr>
            </a:br>
            <a:r>
              <a:rPr lang="ru-RU" sz="1600" b="1" dirty="0">
                <a:solidFill>
                  <a:srgbClr val="0066CC"/>
                </a:solidFill>
                <a:latin typeface="Arial" panose="020B0604020202020204" pitchFamily="34" charset="0"/>
                <a:cs typeface="Arial" panose="020B0604020202020204" pitchFamily="34" charset="0"/>
              </a:rPr>
              <a:t>                                </a:t>
            </a:r>
            <a:r>
              <a:rPr lang="en-GB" sz="2400" b="1" dirty="0">
                <a:ln w="0"/>
                <a:solidFill>
                  <a:srgbClr val="00ABC5"/>
                </a:solidFill>
                <a:latin typeface="Calibri" panose="020F0502020204030204"/>
              </a:rPr>
              <a:t>TECHNICAL SPECIFICATIONS OF THE FIRE FIGHTING EQUIPMENT </a:t>
            </a:r>
            <a:br>
              <a:rPr lang="en-GB" sz="1800" b="1" dirty="0">
                <a:latin typeface="Arial" panose="020B0604020202020204" pitchFamily="34" charset="0"/>
                <a:cs typeface="Arial" panose="020B0604020202020204" pitchFamily="34" charset="0"/>
              </a:rPr>
            </a:br>
            <a:endParaRPr lang="en-GB" sz="1800" dirty="0"/>
          </a:p>
        </p:txBody>
      </p:sp>
      <p:sp>
        <p:nvSpPr>
          <p:cNvPr id="3" name="Slide Number Placeholder 2">
            <a:extLst>
              <a:ext uri="{FF2B5EF4-FFF2-40B4-BE49-F238E27FC236}">
                <a16:creationId xmlns:a16="http://schemas.microsoft.com/office/drawing/2014/main" id="{6DAFF17A-75AD-47AA-813B-B2C1574D5B7E}"/>
              </a:ext>
            </a:extLst>
          </p:cNvPr>
          <p:cNvSpPr>
            <a:spLocks noGrp="1"/>
          </p:cNvSpPr>
          <p:nvPr>
            <p:ph type="sldNum" sz="quarter" idx="10"/>
          </p:nvPr>
        </p:nvSpPr>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31</a:t>
            </a:fld>
            <a:endParaRPr lang="it-IT" dirty="0"/>
          </a:p>
        </p:txBody>
      </p:sp>
      <p:sp>
        <p:nvSpPr>
          <p:cNvPr id="5" name="Content Placeholder 4">
            <a:extLst>
              <a:ext uri="{FF2B5EF4-FFF2-40B4-BE49-F238E27FC236}">
                <a16:creationId xmlns:a16="http://schemas.microsoft.com/office/drawing/2014/main" id="{0A339E3E-C627-48BA-9316-A86536208C30}"/>
              </a:ext>
            </a:extLst>
          </p:cNvPr>
          <p:cNvSpPr>
            <a:spLocks noGrp="1"/>
          </p:cNvSpPr>
          <p:nvPr>
            <p:ph sz="quarter" idx="10"/>
          </p:nvPr>
        </p:nvSpPr>
        <p:spPr>
          <a:xfrm>
            <a:off x="497443" y="1927654"/>
            <a:ext cx="9480054" cy="1648725"/>
          </a:xfrm>
        </p:spPr>
        <p:txBody>
          <a:bodyPr/>
          <a:lstStyle/>
          <a:p>
            <a:pPr marL="285750" indent="-285750" algn="l">
              <a:buFont typeface="Arial" panose="020B0604020202020204" pitchFamily="34" charset="0"/>
              <a:buChar char="•"/>
            </a:pPr>
            <a:r>
              <a:rPr lang="en-US" sz="1800" dirty="0">
                <a:solidFill>
                  <a:srgbClr val="00ABC5"/>
                </a:solidFill>
                <a:latin typeface="Arial" panose="020B0604020202020204" pitchFamily="34" charset="0"/>
                <a:cs typeface="Arial" panose="020B0604020202020204" pitchFamily="34" charset="0"/>
              </a:rPr>
              <a:t>51, 66,77 mm diameter pressure hoses purchased for KPO shall comply with technical requirements</a:t>
            </a:r>
            <a:r>
              <a:rPr lang="ru-RU" sz="1800" dirty="0">
                <a:solidFill>
                  <a:srgbClr val="00ABC5"/>
                </a:solidFill>
                <a:latin typeface="Arial" panose="020B0604020202020204" pitchFamily="34" charset="0"/>
                <a:cs typeface="Arial" panose="020B0604020202020204" pitchFamily="34" charset="0"/>
              </a:rPr>
              <a:t> </a:t>
            </a:r>
            <a:r>
              <a:rPr lang="en-US" sz="1800" dirty="0">
                <a:solidFill>
                  <a:srgbClr val="00ABC5"/>
                </a:solidFill>
                <a:latin typeface="Arial" panose="020B0604020202020204" pitchFamily="34" charset="0"/>
                <a:cs typeface="Arial" panose="020B0604020202020204" pitchFamily="34" charset="0"/>
              </a:rPr>
              <a:t>current GOST 7888-75 </a:t>
            </a:r>
          </a:p>
          <a:p>
            <a:pPr marL="285750" indent="-285750" algn="l">
              <a:buFont typeface="Arial" panose="020B0604020202020204" pitchFamily="34" charset="0"/>
              <a:buChar char="•"/>
            </a:pPr>
            <a:r>
              <a:rPr lang="en-US" sz="1800" dirty="0">
                <a:solidFill>
                  <a:srgbClr val="00ABC5"/>
                </a:solidFill>
                <a:latin typeface="Arial" panose="020B0604020202020204" pitchFamily="34" charset="0"/>
                <a:cs typeface="Arial" panose="020B0604020202020204" pitchFamily="34" charset="0"/>
              </a:rPr>
              <a:t>75 mm diameter deliver-suction hoses purchased for KPO shall comply with technical requirements of current GOST 5398-76</a:t>
            </a:r>
          </a:p>
          <a:p>
            <a:pPr marL="285750" indent="-285750" algn="l">
              <a:buFont typeface="Arial" panose="020B0604020202020204" pitchFamily="34" charset="0"/>
              <a:buChar char="•"/>
            </a:pPr>
            <a:r>
              <a:rPr lang="en-US" sz="1800" dirty="0">
                <a:solidFill>
                  <a:srgbClr val="00ABC5"/>
                </a:solidFill>
                <a:latin typeface="Arial" panose="020B0604020202020204" pitchFamily="34" charset="0"/>
                <a:cs typeface="Arial" panose="020B0604020202020204" pitchFamily="34" charset="0"/>
              </a:rPr>
              <a:t>125 mm diameter suction hoses purchased for KPO shall comply with technical requirements of current GOST 5398-76</a:t>
            </a:r>
          </a:p>
          <a:p>
            <a:pPr marL="285750" indent="-285750" algn="l">
              <a:buFont typeface="Arial" panose="020B0604020202020204" pitchFamily="34" charset="0"/>
              <a:buChar char="•"/>
            </a:pPr>
            <a:endParaRPr lang="en-US" sz="1800" dirty="0">
              <a:solidFill>
                <a:srgbClr val="0099FF"/>
              </a:solidFill>
              <a:latin typeface="Arial" panose="020B0604020202020204" pitchFamily="34" charset="0"/>
              <a:cs typeface="Arial" panose="020B0604020202020204" pitchFamily="34" charset="0"/>
            </a:endParaRPr>
          </a:p>
          <a:p>
            <a:pPr algn="l">
              <a:buFont typeface="Arial" panose="020B0604020202020204" pitchFamily="34" charset="0"/>
              <a:buChar char="•"/>
            </a:pPr>
            <a:endParaRPr lang="en-US" sz="1800" dirty="0">
              <a:solidFill>
                <a:srgbClr val="0099FF"/>
              </a:solidFill>
              <a:latin typeface="Arial" panose="020B0604020202020204" pitchFamily="34" charset="0"/>
              <a:cs typeface="Arial" panose="020B0604020202020204" pitchFamily="34" charset="0"/>
            </a:endParaRPr>
          </a:p>
          <a:p>
            <a:pPr algn="l"/>
            <a:endParaRPr lang="en-GB" sz="1800" dirty="0">
              <a:solidFill>
                <a:srgbClr val="0099FF"/>
              </a:solidFill>
              <a:latin typeface="Arial" panose="020B0604020202020204" pitchFamily="34" charset="0"/>
              <a:cs typeface="Arial" panose="020B0604020202020204" pitchFamily="34" charset="0"/>
            </a:endParaRPr>
          </a:p>
          <a:p>
            <a:pPr algn="l"/>
            <a:endParaRPr lang="en-GB" sz="1800" dirty="0">
              <a:solidFill>
                <a:srgbClr val="0099FF"/>
              </a:solidFill>
              <a:latin typeface="Arial" panose="020B0604020202020204" pitchFamily="34" charset="0"/>
              <a:cs typeface="Arial" panose="020B0604020202020204" pitchFamily="34" charset="0"/>
            </a:endParaRPr>
          </a:p>
        </p:txBody>
      </p:sp>
      <p:sp>
        <p:nvSpPr>
          <p:cNvPr id="6" name="Content Placeholder 4">
            <a:extLst>
              <a:ext uri="{FF2B5EF4-FFF2-40B4-BE49-F238E27FC236}">
                <a16:creationId xmlns:a16="http://schemas.microsoft.com/office/drawing/2014/main" id="{C28FD04C-C473-4981-A731-4BB63CED26A0}"/>
              </a:ext>
            </a:extLst>
          </p:cNvPr>
          <p:cNvSpPr>
            <a:spLocks noGrp="1"/>
          </p:cNvSpPr>
          <p:nvPr>
            <p:ph sz="quarter" idx="10"/>
          </p:nvPr>
        </p:nvSpPr>
        <p:spPr>
          <a:xfrm>
            <a:off x="423302" y="3146853"/>
            <a:ext cx="10824534" cy="2464271"/>
          </a:xfrm>
        </p:spPr>
        <p:txBody>
          <a:bodyPr/>
          <a:lstStyle/>
          <a:p>
            <a:pPr marL="0" indent="0" algn="l">
              <a:buNone/>
            </a:pPr>
            <a:r>
              <a:rPr lang="en-US" sz="1800" dirty="0">
                <a:solidFill>
                  <a:srgbClr val="00ABC5"/>
                </a:solidFill>
              </a:rPr>
              <a:t>TECHNICAL REQUIREMENTS TO ESCAPE ROPES</a:t>
            </a:r>
          </a:p>
          <a:p>
            <a:pPr marL="0" indent="0" algn="l">
              <a:buNone/>
            </a:pPr>
            <a:endParaRPr lang="en-US" sz="1800" dirty="0">
              <a:solidFill>
                <a:srgbClr val="00ABC5"/>
              </a:solidFill>
            </a:endParaRPr>
          </a:p>
          <a:p>
            <a:pPr marL="285750" indent="-285750" algn="l">
              <a:buFont typeface="Arial" panose="020B0604020202020204" pitchFamily="34" charset="0"/>
              <a:buChar char="•"/>
            </a:pPr>
            <a:r>
              <a:rPr lang="en-GB" sz="1800" dirty="0">
                <a:solidFill>
                  <a:srgbClr val="00ABC5"/>
                </a:solidFill>
              </a:rPr>
              <a:t>Dynamic ropes purchased for KPO shall comply with technical requirements of current EN 892 or GOST P 58921</a:t>
            </a:r>
          </a:p>
          <a:p>
            <a:pPr marL="285750" indent="-285750" algn="l">
              <a:buFont typeface="Arial" panose="020B0604020202020204" pitchFamily="34" charset="0"/>
              <a:buChar char="•"/>
            </a:pPr>
            <a:r>
              <a:rPr lang="en-GB" sz="1800" dirty="0">
                <a:solidFill>
                  <a:srgbClr val="00ABC5"/>
                </a:solidFill>
              </a:rPr>
              <a:t>Static ropes purchased for KPO shall comply with technical requirements of current EN 1891</a:t>
            </a:r>
          </a:p>
          <a:p>
            <a:pPr marL="285750" indent="-285750" algn="l">
              <a:buFont typeface="Arial" panose="020B0604020202020204" pitchFamily="34" charset="0"/>
              <a:buChar char="•"/>
            </a:pPr>
            <a:r>
              <a:rPr lang="en-US" sz="1800" dirty="0">
                <a:solidFill>
                  <a:srgbClr val="00ABC5"/>
                </a:solidFill>
              </a:rPr>
              <a:t>International standard “Labor safety standard system of personal protective equipment from falling from height”. Low tensile core ropes GOST EN 1891-2014.</a:t>
            </a:r>
            <a:endParaRPr lang="en-GB" sz="1800" dirty="0">
              <a:solidFill>
                <a:srgbClr val="00ABC5"/>
              </a:solidFill>
            </a:endParaRPr>
          </a:p>
          <a:p>
            <a:pPr marL="285750" indent="-285750" algn="l">
              <a:buFont typeface="Arial" panose="020B0604020202020204" pitchFamily="34" charset="0"/>
              <a:buChar char="•"/>
            </a:pPr>
            <a:r>
              <a:rPr lang="en-GB" sz="1800" dirty="0">
                <a:solidFill>
                  <a:srgbClr val="00ABC5"/>
                </a:solidFill>
              </a:rPr>
              <a:t>Fire rescue ropes purchased for KPO shall comply with technical requirements of current RoK standard 1793-2008</a:t>
            </a:r>
          </a:p>
        </p:txBody>
      </p:sp>
      <p:sp>
        <p:nvSpPr>
          <p:cNvPr id="7" name="Footer Placeholder 1">
            <a:extLst>
              <a:ext uri="{FF2B5EF4-FFF2-40B4-BE49-F238E27FC236}">
                <a16:creationId xmlns:a16="http://schemas.microsoft.com/office/drawing/2014/main" id="{7A238F06-04BD-48E2-9C88-3A605EEA0375}"/>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26/08/2024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0237521"/>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045" y="140646"/>
            <a:ext cx="10824980" cy="777600"/>
          </a:xfrm>
        </p:spPr>
        <p:txBody>
          <a:bodyPr>
            <a:normAutofit/>
          </a:bodyPr>
          <a:lstStyle/>
          <a:p>
            <a:pPr algn="ctr"/>
            <a:br>
              <a:rPr lang="en-GB" sz="1800" dirty="0">
                <a:solidFill>
                  <a:srgbClr val="0066CC"/>
                </a:solidFill>
                <a:latin typeface="Arial" panose="020B0604020202020204" pitchFamily="34" charset="0"/>
                <a:cs typeface="Arial" panose="020B0604020202020204" pitchFamily="34" charset="0"/>
              </a:rPr>
            </a:br>
            <a:r>
              <a:rPr lang="en-GB" sz="2400" b="1" dirty="0">
                <a:ln w="0"/>
                <a:solidFill>
                  <a:srgbClr val="00ABC5"/>
                </a:solidFill>
                <a:latin typeface="Calibri" panose="020F0502020204030204"/>
              </a:rPr>
              <a:t>USAGE FORECAST FOR THE NEXT 2-3 YEARS</a:t>
            </a:r>
          </a:p>
        </p:txBody>
      </p:sp>
      <p:graphicFrame>
        <p:nvGraphicFramePr>
          <p:cNvPr id="6" name="Table 5">
            <a:extLst>
              <a:ext uri="{FF2B5EF4-FFF2-40B4-BE49-F238E27FC236}">
                <a16:creationId xmlns:a16="http://schemas.microsoft.com/office/drawing/2014/main" id="{BD3AD2F4-420F-432D-B2C2-1E77E1F41FE9}"/>
              </a:ext>
            </a:extLst>
          </p:cNvPr>
          <p:cNvGraphicFramePr>
            <a:graphicFrameLocks noGrp="1"/>
          </p:cNvGraphicFramePr>
          <p:nvPr>
            <p:extLst/>
          </p:nvPr>
        </p:nvGraphicFramePr>
        <p:xfrm>
          <a:off x="560173" y="1168679"/>
          <a:ext cx="10643285" cy="4421575"/>
        </p:xfrm>
        <a:graphic>
          <a:graphicData uri="http://schemas.openxmlformats.org/drawingml/2006/table">
            <a:tbl>
              <a:tblPr>
                <a:tableStyleId>{5C22544A-7EE6-4342-B048-85BDC9FD1C3A}</a:tableStyleId>
              </a:tblPr>
              <a:tblGrid>
                <a:gridCol w="5797577">
                  <a:extLst>
                    <a:ext uri="{9D8B030D-6E8A-4147-A177-3AD203B41FA5}">
                      <a16:colId xmlns:a16="http://schemas.microsoft.com/office/drawing/2014/main" val="1376585374"/>
                    </a:ext>
                  </a:extLst>
                </a:gridCol>
                <a:gridCol w="1358195">
                  <a:extLst>
                    <a:ext uri="{9D8B030D-6E8A-4147-A177-3AD203B41FA5}">
                      <a16:colId xmlns:a16="http://schemas.microsoft.com/office/drawing/2014/main" val="2587019308"/>
                    </a:ext>
                  </a:extLst>
                </a:gridCol>
                <a:gridCol w="1066713">
                  <a:extLst>
                    <a:ext uri="{9D8B030D-6E8A-4147-A177-3AD203B41FA5}">
                      <a16:colId xmlns:a16="http://schemas.microsoft.com/office/drawing/2014/main" val="3063816355"/>
                    </a:ext>
                  </a:extLst>
                </a:gridCol>
                <a:gridCol w="1159767">
                  <a:extLst>
                    <a:ext uri="{9D8B030D-6E8A-4147-A177-3AD203B41FA5}">
                      <a16:colId xmlns:a16="http://schemas.microsoft.com/office/drawing/2014/main" val="549341294"/>
                    </a:ext>
                  </a:extLst>
                </a:gridCol>
                <a:gridCol w="1261033">
                  <a:extLst>
                    <a:ext uri="{9D8B030D-6E8A-4147-A177-3AD203B41FA5}">
                      <a16:colId xmlns:a16="http://schemas.microsoft.com/office/drawing/2014/main" val="1553842547"/>
                    </a:ext>
                  </a:extLst>
                </a:gridCol>
              </a:tblGrid>
              <a:tr h="500064">
                <a:tc rowSpan="2">
                  <a:txBody>
                    <a:bodyPr/>
                    <a:lstStyle/>
                    <a:p>
                      <a:pPr algn="ctr" fontAlgn="ctr">
                        <a:lnSpc>
                          <a:spcPct val="107000"/>
                        </a:lnSpc>
                        <a:spcAft>
                          <a:spcPts val="800"/>
                        </a:spcAft>
                      </a:pPr>
                      <a:r>
                        <a:rPr lang="en-GB" sz="1600" b="1" dirty="0">
                          <a:effectLst/>
                        </a:rPr>
                        <a:t>FFE description</a:t>
                      </a:r>
                    </a:p>
                  </a:txBody>
                  <a:tcPr marL="8972" marR="8972" marT="8972" marB="0" anchor="ctr"/>
                </a:tc>
                <a:tc>
                  <a:txBody>
                    <a:bodyPr/>
                    <a:lstStyle/>
                    <a:p>
                      <a:pPr algn="ctr" fontAlgn="ctr">
                        <a:lnSpc>
                          <a:spcPct val="107000"/>
                        </a:lnSpc>
                        <a:spcAft>
                          <a:spcPts val="800"/>
                        </a:spcAft>
                      </a:pPr>
                      <a:r>
                        <a:rPr lang="en-GB" sz="1600" b="1" dirty="0">
                          <a:effectLst/>
                        </a:rPr>
                        <a:t>Unit of measure</a:t>
                      </a:r>
                    </a:p>
                  </a:txBody>
                  <a:tcPr marL="8972" marR="8972" marT="8972" marB="0" anchor="ctr"/>
                </a:tc>
                <a:tc>
                  <a:txBody>
                    <a:bodyPr/>
                    <a:lstStyle/>
                    <a:p>
                      <a:pPr algn="ctr" fontAlgn="ctr">
                        <a:lnSpc>
                          <a:spcPct val="107000"/>
                        </a:lnSpc>
                        <a:spcAft>
                          <a:spcPts val="800"/>
                        </a:spcAft>
                      </a:pPr>
                      <a:r>
                        <a:rPr lang="en-GB" sz="1600" b="1" dirty="0">
                          <a:effectLst/>
                        </a:rPr>
                        <a:t>2025</a:t>
                      </a:r>
                    </a:p>
                  </a:txBody>
                  <a:tcPr marL="8972" marR="8972" marT="8972" marB="0" anchor="ctr"/>
                </a:tc>
                <a:tc>
                  <a:txBody>
                    <a:bodyPr/>
                    <a:lstStyle/>
                    <a:p>
                      <a:pPr algn="ctr" fontAlgn="ctr">
                        <a:lnSpc>
                          <a:spcPct val="107000"/>
                        </a:lnSpc>
                        <a:spcAft>
                          <a:spcPts val="800"/>
                        </a:spcAft>
                      </a:pPr>
                      <a:r>
                        <a:rPr lang="en-GB" sz="1600" b="1" dirty="0">
                          <a:effectLst/>
                        </a:rPr>
                        <a:t>2026</a:t>
                      </a:r>
                    </a:p>
                  </a:txBody>
                  <a:tcPr marL="8972" marR="8972" marT="8972" marB="0" anchor="ctr"/>
                </a:tc>
                <a:tc>
                  <a:txBody>
                    <a:bodyPr/>
                    <a:lstStyle/>
                    <a:p>
                      <a:pPr algn="ctr" fontAlgn="ctr">
                        <a:lnSpc>
                          <a:spcPct val="107000"/>
                        </a:lnSpc>
                        <a:spcAft>
                          <a:spcPts val="800"/>
                        </a:spcAft>
                      </a:pPr>
                      <a:r>
                        <a:rPr lang="en-GB" sz="1600" b="1" dirty="0">
                          <a:effectLst/>
                        </a:rPr>
                        <a:t>2027</a:t>
                      </a:r>
                    </a:p>
                  </a:txBody>
                  <a:tcPr marL="8972" marR="8972" marT="8972" marB="0" anchor="ctr"/>
                </a:tc>
                <a:extLst>
                  <a:ext uri="{0D108BD9-81ED-4DB2-BD59-A6C34878D82A}">
                    <a16:rowId xmlns:a16="http://schemas.microsoft.com/office/drawing/2014/main" val="3825409006"/>
                  </a:ext>
                </a:extLst>
              </a:tr>
              <a:tr h="224012">
                <a:tc vMerge="1">
                  <a:txBody>
                    <a:bodyPr/>
                    <a:lstStyle/>
                    <a:p>
                      <a:endParaRPr lang="en-GB"/>
                    </a:p>
                  </a:txBody>
                  <a:tcPr/>
                </a:tc>
                <a:tc gridSpan="4">
                  <a:txBody>
                    <a:bodyPr/>
                    <a:lstStyle/>
                    <a:p>
                      <a:pPr algn="ctr" fontAlgn="ctr">
                        <a:lnSpc>
                          <a:spcPct val="107000"/>
                        </a:lnSpc>
                        <a:spcAft>
                          <a:spcPts val="800"/>
                        </a:spcAft>
                      </a:pPr>
                      <a:r>
                        <a:rPr lang="en-GB" sz="1600" b="1" dirty="0">
                          <a:effectLst/>
                        </a:rPr>
                        <a:t>Quantity</a:t>
                      </a:r>
                    </a:p>
                  </a:txBody>
                  <a:tcPr marL="8972" marR="8972" marT="8972" marB="0" anchor="ct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93451648"/>
                  </a:ext>
                </a:extLst>
              </a:tr>
              <a:tr h="534757">
                <a:tc>
                  <a:txBody>
                    <a:bodyPr/>
                    <a:lstStyle/>
                    <a:p>
                      <a:pPr fontAlgn="ctr">
                        <a:lnSpc>
                          <a:spcPct val="107000"/>
                        </a:lnSpc>
                        <a:spcAft>
                          <a:spcPts val="800"/>
                        </a:spcAft>
                      </a:pPr>
                      <a:r>
                        <a:rPr lang="en-GB" sz="1600" b="1" dirty="0">
                          <a:effectLst/>
                        </a:rPr>
                        <a:t>Pressure hoses d-51mm, d-66mm, d-77mm, </a:t>
                      </a:r>
                    </a:p>
                    <a:p>
                      <a:pPr fontAlgn="ctr">
                        <a:lnSpc>
                          <a:spcPct val="107000"/>
                        </a:lnSpc>
                        <a:spcAft>
                          <a:spcPts val="800"/>
                        </a:spcAft>
                      </a:pPr>
                      <a:r>
                        <a:rPr lang="en-GB" sz="1600" b="1" dirty="0">
                          <a:effectLst/>
                        </a:rPr>
                        <a:t>d-150mm.</a:t>
                      </a:r>
                    </a:p>
                  </a:txBody>
                  <a:tcPr marL="8972" marR="8972" marT="8972" marB="0" anchor="ctr"/>
                </a:tc>
                <a:tc>
                  <a:txBody>
                    <a:bodyPr/>
                    <a:lstStyle/>
                    <a:p>
                      <a:pPr algn="ctr" fontAlgn="ctr">
                        <a:lnSpc>
                          <a:spcPct val="107000"/>
                        </a:lnSpc>
                        <a:spcAft>
                          <a:spcPts val="800"/>
                        </a:spcAft>
                      </a:pPr>
                      <a:r>
                        <a:rPr lang="en-US" sz="1600" dirty="0">
                          <a:effectLst/>
                        </a:rPr>
                        <a:t>ea.</a:t>
                      </a:r>
                      <a:endParaRPr lang="en-GB" sz="1600" dirty="0">
                        <a:effectLst/>
                      </a:endParaRPr>
                    </a:p>
                  </a:txBody>
                  <a:tcPr marL="8972" marR="8972" marT="8972" marB="0" anchor="ctr"/>
                </a:tc>
                <a:tc>
                  <a:txBody>
                    <a:bodyPr/>
                    <a:lstStyle/>
                    <a:p>
                      <a:pPr algn="ctr" fontAlgn="ctr">
                        <a:lnSpc>
                          <a:spcPct val="107000"/>
                        </a:lnSpc>
                        <a:spcAft>
                          <a:spcPts val="800"/>
                        </a:spcAft>
                      </a:pPr>
                      <a:r>
                        <a:rPr lang="en-GB" sz="1600" dirty="0">
                          <a:effectLst/>
                        </a:rPr>
                        <a:t>50</a:t>
                      </a:r>
                    </a:p>
                  </a:txBody>
                  <a:tcPr marL="8972" marR="8972" marT="8972" marB="0" anchor="ctr"/>
                </a:tc>
                <a:tc>
                  <a:txBody>
                    <a:bodyPr/>
                    <a:lstStyle/>
                    <a:p>
                      <a:pPr algn="ctr" fontAlgn="ctr">
                        <a:lnSpc>
                          <a:spcPct val="107000"/>
                        </a:lnSpc>
                        <a:spcAft>
                          <a:spcPts val="800"/>
                        </a:spcAft>
                      </a:pPr>
                      <a:r>
                        <a:rPr lang="en-GB" sz="1600" dirty="0">
                          <a:effectLst/>
                        </a:rPr>
                        <a:t>30</a:t>
                      </a:r>
                    </a:p>
                  </a:txBody>
                  <a:tcPr marL="8972" marR="8972" marT="8972" marB="0" anchor="ctr"/>
                </a:tc>
                <a:tc>
                  <a:txBody>
                    <a:bodyPr/>
                    <a:lstStyle/>
                    <a:p>
                      <a:pPr algn="ctr" fontAlgn="ctr">
                        <a:lnSpc>
                          <a:spcPct val="107000"/>
                        </a:lnSpc>
                        <a:spcAft>
                          <a:spcPts val="800"/>
                        </a:spcAft>
                      </a:pPr>
                      <a:r>
                        <a:rPr lang="en-GB" sz="1600" dirty="0">
                          <a:effectLst/>
                        </a:rPr>
                        <a:t>20</a:t>
                      </a:r>
                    </a:p>
                  </a:txBody>
                  <a:tcPr marL="8972" marR="8972" marT="8972" marB="0" anchor="ctr"/>
                </a:tc>
                <a:extLst>
                  <a:ext uri="{0D108BD9-81ED-4DB2-BD59-A6C34878D82A}">
                    <a16:rowId xmlns:a16="http://schemas.microsoft.com/office/drawing/2014/main" val="1085627145"/>
                  </a:ext>
                </a:extLst>
              </a:tr>
              <a:tr h="240461">
                <a:tc>
                  <a:txBody>
                    <a:bodyPr/>
                    <a:lstStyle/>
                    <a:p>
                      <a:pPr fontAlgn="ctr">
                        <a:lnSpc>
                          <a:spcPct val="107000"/>
                        </a:lnSpc>
                        <a:spcAft>
                          <a:spcPts val="800"/>
                        </a:spcAft>
                      </a:pPr>
                      <a:r>
                        <a:rPr lang="en-GB" sz="1600" b="1" dirty="0">
                          <a:effectLst/>
                        </a:rPr>
                        <a:t>Suction hose d-77mm, d-125mm, d-200mm.</a:t>
                      </a:r>
                    </a:p>
                  </a:txBody>
                  <a:tcPr marL="8972" marR="8972" marT="8972" marB="0" anchor="ctr"/>
                </a:tc>
                <a:tc>
                  <a:txBody>
                    <a:bodyPr/>
                    <a:lstStyle/>
                    <a:p>
                      <a:pPr algn="ctr" fontAlgn="ctr">
                        <a:lnSpc>
                          <a:spcPct val="107000"/>
                        </a:lnSpc>
                        <a:spcAft>
                          <a:spcPts val="800"/>
                        </a:spcAft>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ea.</a:t>
                      </a:r>
                      <a:endParaRPr lang="en-GB" sz="1600" dirty="0">
                        <a:effectLst/>
                      </a:endParaRPr>
                    </a:p>
                  </a:txBody>
                  <a:tcPr marL="8972" marR="8972" marT="8972" marB="0" anchor="ctr"/>
                </a:tc>
                <a:tc>
                  <a:txBody>
                    <a:bodyPr/>
                    <a:lstStyle/>
                    <a:p>
                      <a:pPr algn="ctr" fontAlgn="ctr">
                        <a:lnSpc>
                          <a:spcPct val="107000"/>
                        </a:lnSpc>
                        <a:spcAft>
                          <a:spcPts val="800"/>
                        </a:spcAft>
                      </a:pPr>
                      <a:r>
                        <a:rPr lang="en-GB" sz="1600" dirty="0">
                          <a:effectLst/>
                        </a:rPr>
                        <a:t>12</a:t>
                      </a:r>
                    </a:p>
                  </a:txBody>
                  <a:tcPr marL="8972" marR="8972" marT="8972" marB="0" anchor="ctr"/>
                </a:tc>
                <a:tc>
                  <a:txBody>
                    <a:bodyPr/>
                    <a:lstStyle/>
                    <a:p>
                      <a:pPr algn="ctr" fontAlgn="ctr">
                        <a:lnSpc>
                          <a:spcPct val="107000"/>
                        </a:lnSpc>
                        <a:spcAft>
                          <a:spcPts val="800"/>
                        </a:spcAft>
                      </a:pPr>
                      <a:r>
                        <a:rPr lang="en-GB" sz="1600" dirty="0">
                          <a:effectLst/>
                        </a:rPr>
                        <a:t>12</a:t>
                      </a:r>
                    </a:p>
                  </a:txBody>
                  <a:tcPr marL="8972" marR="8972" marT="8972" marB="0" anchor="ctr"/>
                </a:tc>
                <a:tc>
                  <a:txBody>
                    <a:bodyPr/>
                    <a:lstStyle/>
                    <a:p>
                      <a:pPr algn="ctr" fontAlgn="ctr">
                        <a:lnSpc>
                          <a:spcPct val="107000"/>
                        </a:lnSpc>
                        <a:spcAft>
                          <a:spcPts val="800"/>
                        </a:spcAft>
                      </a:pPr>
                      <a:r>
                        <a:rPr lang="en-GB" sz="1600" dirty="0">
                          <a:effectLst/>
                        </a:rPr>
                        <a:t>12</a:t>
                      </a:r>
                    </a:p>
                  </a:txBody>
                  <a:tcPr marL="8972" marR="8972" marT="8972" marB="0" anchor="ctr"/>
                </a:tc>
                <a:extLst>
                  <a:ext uri="{0D108BD9-81ED-4DB2-BD59-A6C34878D82A}">
                    <a16:rowId xmlns:a16="http://schemas.microsoft.com/office/drawing/2014/main" val="118494247"/>
                  </a:ext>
                </a:extLst>
              </a:tr>
              <a:tr h="289511">
                <a:tc>
                  <a:txBody>
                    <a:bodyPr/>
                    <a:lstStyle/>
                    <a:p>
                      <a:pPr fontAlgn="ctr">
                        <a:lnSpc>
                          <a:spcPct val="107000"/>
                        </a:lnSpc>
                        <a:spcAft>
                          <a:spcPts val="800"/>
                        </a:spcAft>
                      </a:pPr>
                      <a:r>
                        <a:rPr lang="en-GB" sz="1600" b="1" dirty="0">
                          <a:effectLst/>
                        </a:rPr>
                        <a:t>Adapter heads 50х70/50х80/80х70/80х77/150х125.</a:t>
                      </a:r>
                    </a:p>
                  </a:txBody>
                  <a:tcPr marL="8972" marR="8972" marT="8972" marB="0" anchor="ctr"/>
                </a:tc>
                <a:tc>
                  <a:txBody>
                    <a:bodyPr/>
                    <a:lstStyle/>
                    <a:p>
                      <a:pPr algn="ctr" fontAlgn="ctr">
                        <a:lnSpc>
                          <a:spcPct val="107000"/>
                        </a:lnSpc>
                        <a:spcAft>
                          <a:spcPts val="800"/>
                        </a:spcAft>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ea.</a:t>
                      </a:r>
                      <a:endParaRPr lang="en-GB" sz="1600" dirty="0">
                        <a:effectLst/>
                      </a:endParaRPr>
                    </a:p>
                  </a:txBody>
                  <a:tcPr marL="8972" marR="8972" marT="8972" marB="0" anchor="ctr"/>
                </a:tc>
                <a:tc>
                  <a:txBody>
                    <a:bodyPr/>
                    <a:lstStyle/>
                    <a:p>
                      <a:pPr algn="ctr" fontAlgn="ctr">
                        <a:lnSpc>
                          <a:spcPct val="107000"/>
                        </a:lnSpc>
                        <a:spcAft>
                          <a:spcPts val="8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60</a:t>
                      </a:r>
                    </a:p>
                  </a:txBody>
                  <a:tcPr marL="8972" marR="8972" marT="8972" marB="0" anchor="ctr"/>
                </a:tc>
                <a:tc>
                  <a:txBody>
                    <a:bodyPr/>
                    <a:lstStyle/>
                    <a:p>
                      <a:pPr algn="ctr" fontAlgn="ctr">
                        <a:lnSpc>
                          <a:spcPct val="107000"/>
                        </a:lnSpc>
                        <a:spcAft>
                          <a:spcPts val="800"/>
                        </a:spcAft>
                      </a:pPr>
                      <a:r>
                        <a:rPr lang="en-GB" sz="1600" dirty="0">
                          <a:effectLst/>
                        </a:rPr>
                        <a:t>60</a:t>
                      </a:r>
                    </a:p>
                  </a:txBody>
                  <a:tcPr marL="8972" marR="8972" marT="8972" marB="0" anchor="ctr"/>
                </a:tc>
                <a:tc>
                  <a:txBody>
                    <a:bodyPr/>
                    <a:lstStyle/>
                    <a:p>
                      <a:pPr algn="ctr" fontAlgn="ctr">
                        <a:lnSpc>
                          <a:spcPct val="107000"/>
                        </a:lnSpc>
                        <a:spcAft>
                          <a:spcPts val="800"/>
                        </a:spcAft>
                      </a:pPr>
                      <a:r>
                        <a:rPr lang="en-GB" sz="1600" dirty="0">
                          <a:effectLst/>
                        </a:rPr>
                        <a:t>60</a:t>
                      </a:r>
                    </a:p>
                  </a:txBody>
                  <a:tcPr marL="8972" marR="8972" marT="8972" marB="0" anchor="ctr"/>
                </a:tc>
                <a:extLst>
                  <a:ext uri="{0D108BD9-81ED-4DB2-BD59-A6C34878D82A}">
                    <a16:rowId xmlns:a16="http://schemas.microsoft.com/office/drawing/2014/main" val="2336803258"/>
                  </a:ext>
                </a:extLst>
              </a:tr>
              <a:tr h="224012">
                <a:tc>
                  <a:txBody>
                    <a:bodyPr/>
                    <a:lstStyle/>
                    <a:p>
                      <a:pPr fontAlgn="ctr">
                        <a:lnSpc>
                          <a:spcPct val="107000"/>
                        </a:lnSpc>
                        <a:spcAft>
                          <a:spcPts val="800"/>
                        </a:spcAft>
                      </a:pPr>
                      <a:r>
                        <a:rPr lang="en-GB" sz="1600" b="1" dirty="0">
                          <a:effectLst/>
                        </a:rPr>
                        <a:t>Branching РТ-80</a:t>
                      </a:r>
                    </a:p>
                  </a:txBody>
                  <a:tcPr marL="8972" marR="8972" marT="8972" marB="0" anchor="ctr"/>
                </a:tc>
                <a:tc>
                  <a:txBody>
                    <a:bodyPr/>
                    <a:lstStyle/>
                    <a:p>
                      <a:pPr algn="ctr" fontAlgn="ctr">
                        <a:lnSpc>
                          <a:spcPct val="107000"/>
                        </a:lnSpc>
                        <a:spcAft>
                          <a:spcPts val="800"/>
                        </a:spcAft>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ea.</a:t>
                      </a:r>
                      <a:endParaRPr lang="en-GB" sz="1600" dirty="0">
                        <a:effectLst/>
                      </a:endParaRPr>
                    </a:p>
                  </a:txBody>
                  <a:tcPr marL="8972" marR="8972" marT="8972" marB="0" anchor="ctr"/>
                </a:tc>
                <a:tc>
                  <a:txBody>
                    <a:bodyPr/>
                    <a:lstStyle/>
                    <a:p>
                      <a:pPr algn="ctr" fontAlgn="ctr">
                        <a:lnSpc>
                          <a:spcPct val="107000"/>
                        </a:lnSpc>
                        <a:spcAft>
                          <a:spcPts val="800"/>
                        </a:spcAft>
                      </a:pPr>
                      <a:r>
                        <a:rPr lang="en-GB" sz="1600" dirty="0">
                          <a:effectLst/>
                        </a:rPr>
                        <a:t>10</a:t>
                      </a:r>
                    </a:p>
                  </a:txBody>
                  <a:tcPr marL="8972" marR="8972" marT="8972" marB="0" anchor="ctr"/>
                </a:tc>
                <a:tc>
                  <a:txBody>
                    <a:bodyPr/>
                    <a:lstStyle/>
                    <a:p>
                      <a:pPr algn="ctr" fontAlgn="ctr">
                        <a:lnSpc>
                          <a:spcPct val="107000"/>
                        </a:lnSpc>
                        <a:spcAft>
                          <a:spcPts val="800"/>
                        </a:spcAft>
                      </a:pPr>
                      <a:r>
                        <a:rPr lang="en-GB" sz="1600" dirty="0">
                          <a:effectLst/>
                        </a:rPr>
                        <a:t>10</a:t>
                      </a:r>
                    </a:p>
                  </a:txBody>
                  <a:tcPr marL="8972" marR="8972" marT="8972" marB="0" anchor="ctr"/>
                </a:tc>
                <a:tc>
                  <a:txBody>
                    <a:bodyPr/>
                    <a:lstStyle/>
                    <a:p>
                      <a:pPr algn="ctr" fontAlgn="ctr">
                        <a:lnSpc>
                          <a:spcPct val="107000"/>
                        </a:lnSpc>
                        <a:spcAft>
                          <a:spcPts val="800"/>
                        </a:spcAft>
                      </a:pPr>
                      <a:r>
                        <a:rPr lang="en-GB" sz="1600" dirty="0">
                          <a:effectLst/>
                        </a:rPr>
                        <a:t>10</a:t>
                      </a:r>
                    </a:p>
                  </a:txBody>
                  <a:tcPr marL="8972" marR="8972" marT="8972" marB="0" anchor="ctr"/>
                </a:tc>
                <a:extLst>
                  <a:ext uri="{0D108BD9-81ED-4DB2-BD59-A6C34878D82A}">
                    <a16:rowId xmlns:a16="http://schemas.microsoft.com/office/drawing/2014/main" val="3256473154"/>
                  </a:ext>
                </a:extLst>
              </a:tr>
              <a:tr h="224012">
                <a:tc>
                  <a:txBody>
                    <a:bodyPr/>
                    <a:lstStyle/>
                    <a:p>
                      <a:pPr fontAlgn="ctr">
                        <a:lnSpc>
                          <a:spcPct val="107000"/>
                        </a:lnSpc>
                        <a:spcAft>
                          <a:spcPts val="800"/>
                        </a:spcAft>
                      </a:pPr>
                      <a:r>
                        <a:rPr lang="en-GB" sz="1600" b="1" dirty="0">
                          <a:effectLst/>
                        </a:rPr>
                        <a:t>Suction mesh СВ-125</a:t>
                      </a:r>
                    </a:p>
                  </a:txBody>
                  <a:tcPr marL="8972" marR="8972" marT="8972" marB="0" anchor="ctr"/>
                </a:tc>
                <a:tc>
                  <a:txBody>
                    <a:bodyPr/>
                    <a:lstStyle/>
                    <a:p>
                      <a:pPr algn="ctr" fontAlgn="ctr">
                        <a:lnSpc>
                          <a:spcPct val="107000"/>
                        </a:lnSpc>
                        <a:spcAft>
                          <a:spcPts val="800"/>
                        </a:spcAft>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ea.</a:t>
                      </a:r>
                      <a:endParaRPr lang="en-GB" sz="1600" dirty="0">
                        <a:effectLst/>
                      </a:endParaRPr>
                    </a:p>
                  </a:txBody>
                  <a:tcPr marL="8972" marR="8972" marT="8972" marB="0" anchor="ctr"/>
                </a:tc>
                <a:tc>
                  <a:txBody>
                    <a:bodyPr/>
                    <a:lstStyle/>
                    <a:p>
                      <a:pPr algn="ctr" fontAlgn="ctr">
                        <a:lnSpc>
                          <a:spcPct val="107000"/>
                        </a:lnSpc>
                        <a:spcAft>
                          <a:spcPts val="800"/>
                        </a:spcAft>
                      </a:pPr>
                      <a:r>
                        <a:rPr lang="en-GB" sz="1600" dirty="0">
                          <a:effectLst/>
                        </a:rPr>
                        <a:t>10</a:t>
                      </a:r>
                    </a:p>
                  </a:txBody>
                  <a:tcPr marL="8972" marR="8972" marT="8972" marB="0" anchor="ctr"/>
                </a:tc>
                <a:tc>
                  <a:txBody>
                    <a:bodyPr/>
                    <a:lstStyle/>
                    <a:p>
                      <a:pPr algn="ctr" fontAlgn="ctr">
                        <a:lnSpc>
                          <a:spcPct val="107000"/>
                        </a:lnSpc>
                        <a:spcAft>
                          <a:spcPts val="800"/>
                        </a:spcAft>
                      </a:pPr>
                      <a:r>
                        <a:rPr lang="en-GB" sz="1600" dirty="0">
                          <a:effectLst/>
                        </a:rPr>
                        <a:t>10</a:t>
                      </a:r>
                    </a:p>
                  </a:txBody>
                  <a:tcPr marL="8972" marR="8972" marT="8972" marB="0" anchor="ctr"/>
                </a:tc>
                <a:tc>
                  <a:txBody>
                    <a:bodyPr/>
                    <a:lstStyle/>
                    <a:p>
                      <a:pPr algn="ctr" fontAlgn="ctr">
                        <a:lnSpc>
                          <a:spcPct val="107000"/>
                        </a:lnSpc>
                        <a:spcAft>
                          <a:spcPts val="800"/>
                        </a:spcAft>
                      </a:pPr>
                      <a:r>
                        <a:rPr lang="en-GB" sz="1600" dirty="0">
                          <a:effectLst/>
                        </a:rPr>
                        <a:t>10</a:t>
                      </a:r>
                    </a:p>
                  </a:txBody>
                  <a:tcPr marL="8972" marR="8972" marT="8972" marB="0" anchor="ctr"/>
                </a:tc>
                <a:extLst>
                  <a:ext uri="{0D108BD9-81ED-4DB2-BD59-A6C34878D82A}">
                    <a16:rowId xmlns:a16="http://schemas.microsoft.com/office/drawing/2014/main" val="232465320"/>
                  </a:ext>
                </a:extLst>
              </a:tr>
              <a:tr h="224012">
                <a:tc>
                  <a:txBody>
                    <a:bodyPr/>
                    <a:lstStyle/>
                    <a:p>
                      <a:pPr fontAlgn="ctr">
                        <a:lnSpc>
                          <a:spcPct val="107000"/>
                        </a:lnSpc>
                        <a:spcAft>
                          <a:spcPts val="800"/>
                        </a:spcAft>
                      </a:pPr>
                      <a:r>
                        <a:rPr lang="en-GB" sz="1600" b="1" dirty="0">
                          <a:effectLst/>
                        </a:rPr>
                        <a:t>Heat reflective suit TOK-200</a:t>
                      </a:r>
                    </a:p>
                  </a:txBody>
                  <a:tcPr marL="8972" marR="8972" marT="8972" marB="0" anchor="ctr"/>
                </a:tc>
                <a:tc>
                  <a:txBody>
                    <a:bodyPr/>
                    <a:lstStyle/>
                    <a:p>
                      <a:pPr algn="ctr" fontAlgn="ctr">
                        <a:lnSpc>
                          <a:spcPct val="107000"/>
                        </a:lnSpc>
                        <a:spcAft>
                          <a:spcPts val="800"/>
                        </a:spcAft>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ea.</a:t>
                      </a:r>
                      <a:endParaRPr lang="en-GB" sz="1600" dirty="0">
                        <a:effectLst/>
                      </a:endParaRPr>
                    </a:p>
                  </a:txBody>
                  <a:tcPr marL="8972" marR="8972" marT="8972" marB="0" anchor="ctr"/>
                </a:tc>
                <a:tc>
                  <a:txBody>
                    <a:bodyPr/>
                    <a:lstStyle/>
                    <a:p>
                      <a:pPr algn="ctr" fontAlgn="ctr">
                        <a:lnSpc>
                          <a:spcPct val="107000"/>
                        </a:lnSpc>
                        <a:spcAft>
                          <a:spcPts val="800"/>
                        </a:spcAft>
                      </a:pPr>
                      <a:r>
                        <a:rPr lang="en-GB" sz="1600" dirty="0">
                          <a:effectLst/>
                        </a:rPr>
                        <a:t>10</a:t>
                      </a:r>
                    </a:p>
                  </a:txBody>
                  <a:tcPr marL="8972" marR="8972" marT="8972" marB="0" anchor="ctr"/>
                </a:tc>
                <a:tc>
                  <a:txBody>
                    <a:bodyPr/>
                    <a:lstStyle/>
                    <a:p>
                      <a:pPr algn="ctr" fontAlgn="ctr">
                        <a:lnSpc>
                          <a:spcPct val="107000"/>
                        </a:lnSpc>
                        <a:spcAft>
                          <a:spcPts val="800"/>
                        </a:spcAft>
                      </a:pPr>
                      <a:r>
                        <a:rPr lang="en-GB" sz="1600" dirty="0">
                          <a:effectLst/>
                        </a:rPr>
                        <a:t>10</a:t>
                      </a:r>
                    </a:p>
                  </a:txBody>
                  <a:tcPr marL="8972" marR="8972" marT="8972" marB="0" anchor="ctr"/>
                </a:tc>
                <a:tc>
                  <a:txBody>
                    <a:bodyPr/>
                    <a:lstStyle/>
                    <a:p>
                      <a:pPr algn="ctr" fontAlgn="ctr">
                        <a:lnSpc>
                          <a:spcPct val="107000"/>
                        </a:lnSpc>
                        <a:spcAft>
                          <a:spcPts val="800"/>
                        </a:spcAft>
                      </a:pPr>
                      <a:r>
                        <a:rPr lang="en-GB" sz="1600" dirty="0">
                          <a:effectLst/>
                        </a:rPr>
                        <a:t>10</a:t>
                      </a:r>
                    </a:p>
                  </a:txBody>
                  <a:tcPr marL="8972" marR="8972" marT="8972" marB="0" anchor="ctr"/>
                </a:tc>
                <a:extLst>
                  <a:ext uri="{0D108BD9-81ED-4DB2-BD59-A6C34878D82A}">
                    <a16:rowId xmlns:a16="http://schemas.microsoft.com/office/drawing/2014/main" val="2688216011"/>
                  </a:ext>
                </a:extLst>
              </a:tr>
              <a:tr h="224012">
                <a:tc>
                  <a:txBody>
                    <a:bodyPr/>
                    <a:lstStyle/>
                    <a:p>
                      <a:pPr fontAlgn="ctr">
                        <a:lnSpc>
                          <a:spcPct val="107000"/>
                        </a:lnSpc>
                        <a:spcAft>
                          <a:spcPts val="800"/>
                        </a:spcAft>
                      </a:pPr>
                      <a:r>
                        <a:rPr lang="en-GB" sz="1600" b="1" dirty="0">
                          <a:effectLst/>
                        </a:rPr>
                        <a:t>Backpack fire extinguisher  РЛО</a:t>
                      </a:r>
                    </a:p>
                  </a:txBody>
                  <a:tcPr marL="8972" marR="8972" marT="8972" marB="0" anchor="ctr"/>
                </a:tc>
                <a:tc>
                  <a:txBody>
                    <a:bodyPr/>
                    <a:lstStyle/>
                    <a:p>
                      <a:pPr algn="ctr" fontAlgn="ctr">
                        <a:lnSpc>
                          <a:spcPct val="107000"/>
                        </a:lnSpc>
                        <a:spcAft>
                          <a:spcPts val="800"/>
                        </a:spcAft>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ea.</a:t>
                      </a:r>
                      <a:endParaRPr lang="en-GB" sz="1600" dirty="0">
                        <a:effectLst/>
                      </a:endParaRPr>
                    </a:p>
                  </a:txBody>
                  <a:tcPr marL="8972" marR="8972" marT="8972" marB="0" anchor="ctr"/>
                </a:tc>
                <a:tc>
                  <a:txBody>
                    <a:bodyPr/>
                    <a:lstStyle/>
                    <a:p>
                      <a:pPr algn="ctr" fontAlgn="ctr">
                        <a:lnSpc>
                          <a:spcPct val="107000"/>
                        </a:lnSpc>
                        <a:spcAft>
                          <a:spcPts val="800"/>
                        </a:spcAft>
                      </a:pPr>
                      <a:r>
                        <a:rPr lang="en-GB" sz="1600" dirty="0">
                          <a:effectLst/>
                        </a:rPr>
                        <a:t>16</a:t>
                      </a:r>
                    </a:p>
                  </a:txBody>
                  <a:tcPr marL="8972" marR="8972" marT="8972" marB="0" anchor="ctr"/>
                </a:tc>
                <a:tc>
                  <a:txBody>
                    <a:bodyPr/>
                    <a:lstStyle/>
                    <a:p>
                      <a:pPr algn="ctr" fontAlgn="ctr">
                        <a:lnSpc>
                          <a:spcPct val="107000"/>
                        </a:lnSpc>
                        <a:spcAft>
                          <a:spcPts val="800"/>
                        </a:spcAft>
                      </a:pPr>
                      <a:r>
                        <a:rPr lang="en-GB" sz="1600" dirty="0">
                          <a:effectLst/>
                        </a:rPr>
                        <a:t>12</a:t>
                      </a:r>
                    </a:p>
                  </a:txBody>
                  <a:tcPr marL="8972" marR="8972" marT="8972" marB="0" anchor="ctr"/>
                </a:tc>
                <a:tc>
                  <a:txBody>
                    <a:bodyPr/>
                    <a:lstStyle/>
                    <a:p>
                      <a:pPr algn="ctr" fontAlgn="ctr">
                        <a:lnSpc>
                          <a:spcPct val="107000"/>
                        </a:lnSpc>
                        <a:spcAft>
                          <a:spcPts val="800"/>
                        </a:spcAft>
                      </a:pPr>
                      <a:r>
                        <a:rPr lang="en-GB" sz="1600" dirty="0">
                          <a:effectLst/>
                        </a:rPr>
                        <a:t>12</a:t>
                      </a:r>
                    </a:p>
                  </a:txBody>
                  <a:tcPr marL="8972" marR="8972" marT="8972" marB="0" anchor="ctr"/>
                </a:tc>
                <a:extLst>
                  <a:ext uri="{0D108BD9-81ED-4DB2-BD59-A6C34878D82A}">
                    <a16:rowId xmlns:a16="http://schemas.microsoft.com/office/drawing/2014/main" val="1351471529"/>
                  </a:ext>
                </a:extLst>
              </a:tr>
              <a:tr h="224012">
                <a:tc>
                  <a:txBody>
                    <a:bodyPr/>
                    <a:lstStyle/>
                    <a:p>
                      <a:pPr fontAlgn="ctr">
                        <a:lnSpc>
                          <a:spcPct val="107000"/>
                        </a:lnSpc>
                        <a:spcAft>
                          <a:spcPts val="800"/>
                        </a:spcAft>
                      </a:pPr>
                      <a:r>
                        <a:rPr lang="en-GB" sz="1600" b="1" dirty="0">
                          <a:effectLst/>
                        </a:rPr>
                        <a:t>Insulating gloves</a:t>
                      </a:r>
                    </a:p>
                  </a:txBody>
                  <a:tcPr marL="8972" marR="8972" marT="8972" marB="0" anchor="ctr"/>
                </a:tc>
                <a:tc>
                  <a:txBody>
                    <a:bodyPr/>
                    <a:lstStyle/>
                    <a:p>
                      <a:pPr algn="ctr" fontAlgn="ctr">
                        <a:lnSpc>
                          <a:spcPct val="107000"/>
                        </a:lnSpc>
                        <a:spcAft>
                          <a:spcPts val="800"/>
                        </a:spcAft>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ea.</a:t>
                      </a:r>
                      <a:endParaRPr lang="en-GB" sz="1600" dirty="0">
                        <a:effectLst/>
                      </a:endParaRPr>
                    </a:p>
                  </a:txBody>
                  <a:tcPr marL="8972" marR="8972" marT="8972" marB="0" anchor="ctr"/>
                </a:tc>
                <a:tc>
                  <a:txBody>
                    <a:bodyPr/>
                    <a:lstStyle/>
                    <a:p>
                      <a:pPr algn="ctr" fontAlgn="ctr">
                        <a:lnSpc>
                          <a:spcPct val="107000"/>
                        </a:lnSpc>
                        <a:spcAft>
                          <a:spcPts val="800"/>
                        </a:spcAft>
                      </a:pPr>
                      <a:r>
                        <a:rPr lang="en-GB" sz="1600" dirty="0">
                          <a:effectLst/>
                        </a:rPr>
                        <a:t>10</a:t>
                      </a:r>
                    </a:p>
                  </a:txBody>
                  <a:tcPr marL="8972" marR="8972" marT="8972" marB="0" anchor="ctr"/>
                </a:tc>
                <a:tc>
                  <a:txBody>
                    <a:bodyPr/>
                    <a:lstStyle/>
                    <a:p>
                      <a:pPr algn="ctr" fontAlgn="ctr">
                        <a:lnSpc>
                          <a:spcPct val="107000"/>
                        </a:lnSpc>
                        <a:spcAft>
                          <a:spcPts val="800"/>
                        </a:spcAft>
                      </a:pPr>
                      <a:r>
                        <a:rPr lang="en-GB" sz="1600" dirty="0">
                          <a:effectLst/>
                        </a:rPr>
                        <a:t>10</a:t>
                      </a:r>
                    </a:p>
                  </a:txBody>
                  <a:tcPr marL="8972" marR="8972" marT="8972" marB="0" anchor="ctr"/>
                </a:tc>
                <a:tc>
                  <a:txBody>
                    <a:bodyPr/>
                    <a:lstStyle/>
                    <a:p>
                      <a:pPr algn="ctr" fontAlgn="ctr">
                        <a:lnSpc>
                          <a:spcPct val="107000"/>
                        </a:lnSpc>
                        <a:spcAft>
                          <a:spcPts val="800"/>
                        </a:spcAft>
                      </a:pPr>
                      <a:r>
                        <a:rPr lang="en-GB" sz="1600" dirty="0">
                          <a:effectLst/>
                        </a:rPr>
                        <a:t>10</a:t>
                      </a:r>
                    </a:p>
                  </a:txBody>
                  <a:tcPr marL="8972" marR="8972" marT="8972" marB="0" anchor="ctr"/>
                </a:tc>
                <a:extLst>
                  <a:ext uri="{0D108BD9-81ED-4DB2-BD59-A6C34878D82A}">
                    <a16:rowId xmlns:a16="http://schemas.microsoft.com/office/drawing/2014/main" val="4024180168"/>
                  </a:ext>
                </a:extLst>
              </a:tr>
              <a:tr h="224012">
                <a:tc>
                  <a:txBody>
                    <a:bodyPr/>
                    <a:lstStyle/>
                    <a:p>
                      <a:pPr fontAlgn="ctr">
                        <a:lnSpc>
                          <a:spcPct val="107000"/>
                        </a:lnSpc>
                        <a:spcAft>
                          <a:spcPts val="800"/>
                        </a:spcAft>
                      </a:pPr>
                      <a:r>
                        <a:rPr lang="en-GB" sz="1600" b="1" dirty="0">
                          <a:effectLst/>
                        </a:rPr>
                        <a:t>Dielectric mats</a:t>
                      </a:r>
                    </a:p>
                  </a:txBody>
                  <a:tcPr marL="8972" marR="8972" marT="8972" marB="0" anchor="ctr"/>
                </a:tc>
                <a:tc>
                  <a:txBody>
                    <a:bodyPr/>
                    <a:lstStyle/>
                    <a:p>
                      <a:pPr algn="ctr" fontAlgn="ctr">
                        <a:lnSpc>
                          <a:spcPct val="107000"/>
                        </a:lnSpc>
                        <a:spcAft>
                          <a:spcPts val="800"/>
                        </a:spcAft>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ea.</a:t>
                      </a:r>
                      <a:endParaRPr lang="en-GB" sz="1600" dirty="0">
                        <a:effectLst/>
                      </a:endParaRPr>
                    </a:p>
                  </a:txBody>
                  <a:tcPr marL="8972" marR="8972" marT="8972" marB="0" anchor="ctr"/>
                </a:tc>
                <a:tc>
                  <a:txBody>
                    <a:bodyPr/>
                    <a:lstStyle/>
                    <a:p>
                      <a:pPr algn="ctr" fontAlgn="ctr">
                        <a:lnSpc>
                          <a:spcPct val="107000"/>
                        </a:lnSpc>
                        <a:spcAft>
                          <a:spcPts val="800"/>
                        </a:spcAft>
                      </a:pPr>
                      <a:r>
                        <a:rPr lang="en-GB" sz="1600" dirty="0">
                          <a:effectLst/>
                        </a:rPr>
                        <a:t>10</a:t>
                      </a:r>
                    </a:p>
                  </a:txBody>
                  <a:tcPr marL="8972" marR="8972" marT="8972" marB="0" anchor="ctr"/>
                </a:tc>
                <a:tc>
                  <a:txBody>
                    <a:bodyPr/>
                    <a:lstStyle/>
                    <a:p>
                      <a:pPr algn="ctr" fontAlgn="ctr">
                        <a:lnSpc>
                          <a:spcPct val="107000"/>
                        </a:lnSpc>
                        <a:spcAft>
                          <a:spcPts val="800"/>
                        </a:spcAft>
                      </a:pPr>
                      <a:r>
                        <a:rPr lang="en-GB" sz="1600" dirty="0">
                          <a:effectLst/>
                        </a:rPr>
                        <a:t>10</a:t>
                      </a:r>
                    </a:p>
                  </a:txBody>
                  <a:tcPr marL="8972" marR="8972" marT="8972" marB="0" anchor="ctr"/>
                </a:tc>
                <a:tc>
                  <a:txBody>
                    <a:bodyPr/>
                    <a:lstStyle/>
                    <a:p>
                      <a:pPr algn="ctr" fontAlgn="ctr">
                        <a:lnSpc>
                          <a:spcPct val="107000"/>
                        </a:lnSpc>
                        <a:spcAft>
                          <a:spcPts val="800"/>
                        </a:spcAft>
                      </a:pPr>
                      <a:r>
                        <a:rPr lang="en-GB" sz="1600" dirty="0">
                          <a:effectLst/>
                        </a:rPr>
                        <a:t>10</a:t>
                      </a:r>
                    </a:p>
                  </a:txBody>
                  <a:tcPr marL="8972" marR="8972" marT="8972" marB="0" anchor="ctr"/>
                </a:tc>
                <a:extLst>
                  <a:ext uri="{0D108BD9-81ED-4DB2-BD59-A6C34878D82A}">
                    <a16:rowId xmlns:a16="http://schemas.microsoft.com/office/drawing/2014/main" val="849931328"/>
                  </a:ext>
                </a:extLst>
              </a:tr>
              <a:tr h="224012">
                <a:tc>
                  <a:txBody>
                    <a:bodyPr/>
                    <a:lstStyle/>
                    <a:p>
                      <a:pPr fontAlgn="ctr">
                        <a:lnSpc>
                          <a:spcPct val="107000"/>
                        </a:lnSpc>
                        <a:spcAft>
                          <a:spcPts val="800"/>
                        </a:spcAft>
                      </a:pPr>
                      <a:r>
                        <a:rPr lang="en-GB" sz="1600" b="1" dirty="0">
                          <a:effectLst/>
                        </a:rPr>
                        <a:t>Insulating footwear</a:t>
                      </a:r>
                    </a:p>
                  </a:txBody>
                  <a:tcPr marL="8972" marR="8972" marT="8972" marB="0" anchor="ctr"/>
                </a:tc>
                <a:tc>
                  <a:txBody>
                    <a:bodyPr/>
                    <a:lstStyle/>
                    <a:p>
                      <a:pPr algn="ctr" fontAlgn="ctr">
                        <a:lnSpc>
                          <a:spcPct val="107000"/>
                        </a:lnSpc>
                        <a:spcAft>
                          <a:spcPts val="800"/>
                        </a:spcAft>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ea.</a:t>
                      </a:r>
                      <a:endParaRPr lang="en-GB" sz="1600" dirty="0">
                        <a:effectLst/>
                      </a:endParaRPr>
                    </a:p>
                  </a:txBody>
                  <a:tcPr marL="8972" marR="8972" marT="8972" marB="0" anchor="ctr"/>
                </a:tc>
                <a:tc>
                  <a:txBody>
                    <a:bodyPr/>
                    <a:lstStyle/>
                    <a:p>
                      <a:pPr algn="ctr" fontAlgn="ctr">
                        <a:lnSpc>
                          <a:spcPct val="107000"/>
                        </a:lnSpc>
                        <a:spcAft>
                          <a:spcPts val="800"/>
                        </a:spcAft>
                      </a:pPr>
                      <a:r>
                        <a:rPr lang="en-GB" sz="1600" dirty="0">
                          <a:effectLst/>
                        </a:rPr>
                        <a:t>10</a:t>
                      </a:r>
                    </a:p>
                  </a:txBody>
                  <a:tcPr marL="8972" marR="8972" marT="8972" marB="0" anchor="ctr"/>
                </a:tc>
                <a:tc>
                  <a:txBody>
                    <a:bodyPr/>
                    <a:lstStyle/>
                    <a:p>
                      <a:pPr algn="ctr" fontAlgn="ctr">
                        <a:lnSpc>
                          <a:spcPct val="107000"/>
                        </a:lnSpc>
                        <a:spcAft>
                          <a:spcPts val="800"/>
                        </a:spcAft>
                      </a:pPr>
                      <a:r>
                        <a:rPr lang="en-GB" sz="1600" dirty="0">
                          <a:effectLst/>
                        </a:rPr>
                        <a:t>10</a:t>
                      </a:r>
                    </a:p>
                  </a:txBody>
                  <a:tcPr marL="8972" marR="8972" marT="8972" marB="0" anchor="ctr"/>
                </a:tc>
                <a:tc>
                  <a:txBody>
                    <a:bodyPr/>
                    <a:lstStyle/>
                    <a:p>
                      <a:pPr algn="ctr" fontAlgn="ctr">
                        <a:lnSpc>
                          <a:spcPct val="107000"/>
                        </a:lnSpc>
                        <a:spcAft>
                          <a:spcPts val="800"/>
                        </a:spcAft>
                      </a:pPr>
                      <a:r>
                        <a:rPr lang="en-GB" sz="1600" dirty="0">
                          <a:effectLst/>
                        </a:rPr>
                        <a:t>10</a:t>
                      </a:r>
                    </a:p>
                  </a:txBody>
                  <a:tcPr marL="8972" marR="8972" marT="8972" marB="0" anchor="ctr"/>
                </a:tc>
                <a:extLst>
                  <a:ext uri="{0D108BD9-81ED-4DB2-BD59-A6C34878D82A}">
                    <a16:rowId xmlns:a16="http://schemas.microsoft.com/office/drawing/2014/main" val="1996371994"/>
                  </a:ext>
                </a:extLst>
              </a:tr>
              <a:tr h="224012">
                <a:tc>
                  <a:txBody>
                    <a:bodyPr/>
                    <a:lstStyle/>
                    <a:p>
                      <a:pPr fontAlgn="ctr">
                        <a:lnSpc>
                          <a:spcPct val="107000"/>
                        </a:lnSpc>
                        <a:spcAft>
                          <a:spcPts val="800"/>
                        </a:spcAft>
                      </a:pPr>
                      <a:r>
                        <a:rPr lang="en-US" sz="1600" b="1" dirty="0">
                          <a:effectLst/>
                        </a:rPr>
                        <a:t>Static rope</a:t>
                      </a:r>
                      <a:endParaRPr lang="en-GB" sz="1600" b="1" dirty="0">
                        <a:effectLst/>
                      </a:endParaRPr>
                    </a:p>
                  </a:txBody>
                  <a:tcPr marL="8972" marR="8972" marT="8972" marB="0" anchor="ctr"/>
                </a:tc>
                <a:tc>
                  <a:txBody>
                    <a:bodyPr/>
                    <a:lstStyle/>
                    <a:p>
                      <a:pPr algn="ctr" fontAlgn="ctr">
                        <a:lnSpc>
                          <a:spcPct val="107000"/>
                        </a:lnSpc>
                        <a:spcAft>
                          <a:spcPts val="800"/>
                        </a:spcAft>
                      </a:pPr>
                      <a:r>
                        <a:rPr lang="en-US" sz="1600" dirty="0">
                          <a:effectLst/>
                        </a:rPr>
                        <a:t>m</a:t>
                      </a:r>
                      <a:endParaRPr lang="en-GB" sz="1600" dirty="0">
                        <a:effectLst/>
                      </a:endParaRPr>
                    </a:p>
                  </a:txBody>
                  <a:tcPr marL="8972" marR="8972" marT="8972" marB="0" anchor="ctr"/>
                </a:tc>
                <a:tc>
                  <a:txBody>
                    <a:bodyPr/>
                    <a:lstStyle/>
                    <a:p>
                      <a:pPr algn="ctr" fontAlgn="ctr">
                        <a:lnSpc>
                          <a:spcPct val="107000"/>
                        </a:lnSpc>
                        <a:spcAft>
                          <a:spcPts val="800"/>
                        </a:spcAft>
                      </a:pPr>
                      <a:r>
                        <a:rPr lang="ru-RU" sz="1600" kern="1200" dirty="0">
                          <a:solidFill>
                            <a:schemeClr val="dk1"/>
                          </a:solidFill>
                          <a:effectLst/>
                          <a:latin typeface="+mn-lt"/>
                          <a:ea typeface="+mn-ea"/>
                          <a:cs typeface="+mn-cs"/>
                        </a:rPr>
                        <a:t>200</a:t>
                      </a:r>
                      <a:endParaRPr lang="en-GB" sz="1600" kern="1200" dirty="0">
                        <a:solidFill>
                          <a:schemeClr val="dk1"/>
                        </a:solidFill>
                        <a:effectLst/>
                        <a:latin typeface="+mn-lt"/>
                        <a:ea typeface="+mn-ea"/>
                        <a:cs typeface="+mn-cs"/>
                      </a:endParaRPr>
                    </a:p>
                  </a:txBody>
                  <a:tcPr marL="8972" marR="8972" marT="8972" marB="0" anchor="ctr"/>
                </a:tc>
                <a:tc>
                  <a:txBody>
                    <a:bodyPr/>
                    <a:lstStyle/>
                    <a:p>
                      <a:pPr algn="ctr" fontAlgn="ctr">
                        <a:lnSpc>
                          <a:spcPct val="107000"/>
                        </a:lnSpc>
                        <a:spcAft>
                          <a:spcPts val="800"/>
                        </a:spcAft>
                      </a:pPr>
                      <a:r>
                        <a:rPr lang="ru-RU" sz="1600" kern="1200" dirty="0">
                          <a:solidFill>
                            <a:schemeClr val="dk1"/>
                          </a:solidFill>
                          <a:effectLst/>
                          <a:latin typeface="+mn-lt"/>
                          <a:ea typeface="+mn-ea"/>
                          <a:cs typeface="+mn-cs"/>
                        </a:rPr>
                        <a:t>200</a:t>
                      </a:r>
                      <a:endParaRPr lang="en-GB" sz="1600" kern="1200" dirty="0">
                        <a:solidFill>
                          <a:schemeClr val="dk1"/>
                        </a:solidFill>
                        <a:effectLst/>
                        <a:latin typeface="+mn-lt"/>
                        <a:ea typeface="+mn-ea"/>
                        <a:cs typeface="+mn-cs"/>
                      </a:endParaRPr>
                    </a:p>
                  </a:txBody>
                  <a:tcPr marL="8972" marR="8972" marT="8972" marB="0" anchor="ctr"/>
                </a:tc>
                <a:tc>
                  <a:txBody>
                    <a:bodyPr/>
                    <a:lstStyle/>
                    <a:p>
                      <a:pPr algn="ctr" fontAlgn="ctr">
                        <a:lnSpc>
                          <a:spcPct val="107000"/>
                        </a:lnSpc>
                        <a:spcAft>
                          <a:spcPts val="800"/>
                        </a:spcAft>
                      </a:pPr>
                      <a:r>
                        <a:rPr lang="ru-RU" sz="1600" kern="1200" dirty="0">
                          <a:solidFill>
                            <a:schemeClr val="dk1"/>
                          </a:solidFill>
                          <a:effectLst/>
                          <a:latin typeface="+mn-lt"/>
                          <a:ea typeface="+mn-ea"/>
                          <a:cs typeface="+mn-cs"/>
                        </a:rPr>
                        <a:t>200</a:t>
                      </a:r>
                      <a:endParaRPr lang="en-GB" sz="1600" kern="1200" dirty="0">
                        <a:solidFill>
                          <a:schemeClr val="dk1"/>
                        </a:solidFill>
                        <a:effectLst/>
                        <a:latin typeface="+mn-lt"/>
                        <a:ea typeface="+mn-ea"/>
                        <a:cs typeface="+mn-cs"/>
                      </a:endParaRPr>
                    </a:p>
                  </a:txBody>
                  <a:tcPr marL="8972" marR="8972" marT="8972" marB="0" anchor="ctr"/>
                </a:tc>
                <a:extLst>
                  <a:ext uri="{0D108BD9-81ED-4DB2-BD59-A6C34878D82A}">
                    <a16:rowId xmlns:a16="http://schemas.microsoft.com/office/drawing/2014/main" val="2712943636"/>
                  </a:ext>
                </a:extLst>
              </a:tr>
              <a:tr h="224012">
                <a:tc>
                  <a:txBody>
                    <a:bodyPr/>
                    <a:lstStyle/>
                    <a:p>
                      <a:pPr fontAlgn="ctr">
                        <a:lnSpc>
                          <a:spcPct val="107000"/>
                        </a:lnSpc>
                        <a:spcAft>
                          <a:spcPts val="800"/>
                        </a:spcAft>
                      </a:pPr>
                      <a:r>
                        <a:rPr lang="en-US" sz="1600" b="1" dirty="0">
                          <a:effectLst/>
                        </a:rPr>
                        <a:t>Dynamic rope</a:t>
                      </a:r>
                      <a:endParaRPr lang="en-GB" sz="1600" b="1" dirty="0">
                        <a:effectLst/>
                      </a:endParaRPr>
                    </a:p>
                  </a:txBody>
                  <a:tcPr marL="8972" marR="8972" marT="8972" marB="0" anchor="ctr"/>
                </a:tc>
                <a:tc>
                  <a:txBody>
                    <a:bodyPr/>
                    <a:lstStyle/>
                    <a:p>
                      <a:pPr algn="ctr" fontAlgn="ctr">
                        <a:lnSpc>
                          <a:spcPct val="107000"/>
                        </a:lnSpc>
                        <a:spcAft>
                          <a:spcPts val="800"/>
                        </a:spcAft>
                      </a:pPr>
                      <a:r>
                        <a:rPr lang="en-US" sz="1600" dirty="0">
                          <a:effectLst/>
                        </a:rPr>
                        <a:t>m</a:t>
                      </a:r>
                      <a:endParaRPr lang="en-GB" sz="1600" dirty="0">
                        <a:effectLst/>
                      </a:endParaRPr>
                    </a:p>
                  </a:txBody>
                  <a:tcPr marL="8972" marR="8972" marT="8972" marB="0" anchor="ctr"/>
                </a:tc>
                <a:tc>
                  <a:txBody>
                    <a:bodyPr/>
                    <a:lstStyle/>
                    <a:p>
                      <a:pPr algn="ctr" fontAlgn="ctr">
                        <a:lnSpc>
                          <a:spcPct val="107000"/>
                        </a:lnSpc>
                        <a:spcAft>
                          <a:spcPts val="800"/>
                        </a:spcAft>
                      </a:pPr>
                      <a:r>
                        <a:rPr lang="ru-RU" sz="1600" kern="1200" dirty="0">
                          <a:solidFill>
                            <a:schemeClr val="dk1"/>
                          </a:solidFill>
                          <a:effectLst/>
                          <a:latin typeface="+mn-lt"/>
                          <a:ea typeface="+mn-ea"/>
                          <a:cs typeface="+mn-cs"/>
                        </a:rPr>
                        <a:t>200</a:t>
                      </a:r>
                      <a:endParaRPr lang="en-GB" sz="1600" kern="1200" dirty="0">
                        <a:solidFill>
                          <a:schemeClr val="dk1"/>
                        </a:solidFill>
                        <a:effectLst/>
                        <a:latin typeface="+mn-lt"/>
                        <a:ea typeface="+mn-ea"/>
                        <a:cs typeface="+mn-cs"/>
                      </a:endParaRPr>
                    </a:p>
                  </a:txBody>
                  <a:tcPr marL="8972" marR="8972" marT="8972" marB="0" anchor="ctr"/>
                </a:tc>
                <a:tc>
                  <a:txBody>
                    <a:bodyPr/>
                    <a:lstStyle/>
                    <a:p>
                      <a:pPr algn="ctr" fontAlgn="ctr">
                        <a:lnSpc>
                          <a:spcPct val="107000"/>
                        </a:lnSpc>
                        <a:spcAft>
                          <a:spcPts val="800"/>
                        </a:spcAft>
                      </a:pPr>
                      <a:r>
                        <a:rPr lang="ru-RU" sz="1600" kern="1200" dirty="0">
                          <a:solidFill>
                            <a:schemeClr val="dk1"/>
                          </a:solidFill>
                          <a:effectLst/>
                          <a:latin typeface="+mn-lt"/>
                          <a:ea typeface="+mn-ea"/>
                          <a:cs typeface="+mn-cs"/>
                        </a:rPr>
                        <a:t>200</a:t>
                      </a:r>
                      <a:endParaRPr lang="en-GB" sz="1600" kern="1200" dirty="0">
                        <a:solidFill>
                          <a:schemeClr val="dk1"/>
                        </a:solidFill>
                        <a:effectLst/>
                        <a:latin typeface="+mn-lt"/>
                        <a:ea typeface="+mn-ea"/>
                        <a:cs typeface="+mn-cs"/>
                      </a:endParaRPr>
                    </a:p>
                  </a:txBody>
                  <a:tcPr marL="8972" marR="8972" marT="8972" marB="0" anchor="ctr"/>
                </a:tc>
                <a:tc>
                  <a:txBody>
                    <a:bodyPr/>
                    <a:lstStyle/>
                    <a:p>
                      <a:pPr algn="ctr" fontAlgn="ctr">
                        <a:lnSpc>
                          <a:spcPct val="107000"/>
                        </a:lnSpc>
                        <a:spcAft>
                          <a:spcPts val="800"/>
                        </a:spcAft>
                      </a:pPr>
                      <a:r>
                        <a:rPr lang="ru-RU" sz="1600" kern="1200" dirty="0">
                          <a:solidFill>
                            <a:schemeClr val="dk1"/>
                          </a:solidFill>
                          <a:effectLst/>
                          <a:latin typeface="+mn-lt"/>
                          <a:ea typeface="+mn-ea"/>
                          <a:cs typeface="+mn-cs"/>
                        </a:rPr>
                        <a:t>200</a:t>
                      </a:r>
                      <a:endParaRPr lang="en-GB" sz="1600" kern="1200" dirty="0">
                        <a:solidFill>
                          <a:schemeClr val="dk1"/>
                        </a:solidFill>
                        <a:effectLst/>
                        <a:latin typeface="+mn-lt"/>
                        <a:ea typeface="+mn-ea"/>
                        <a:cs typeface="+mn-cs"/>
                      </a:endParaRPr>
                    </a:p>
                  </a:txBody>
                  <a:tcPr marL="8972" marR="8972" marT="8972" marB="0" anchor="ctr"/>
                </a:tc>
                <a:extLst>
                  <a:ext uri="{0D108BD9-81ED-4DB2-BD59-A6C34878D82A}">
                    <a16:rowId xmlns:a16="http://schemas.microsoft.com/office/drawing/2014/main" val="4033353213"/>
                  </a:ext>
                </a:extLst>
              </a:tr>
            </a:tbl>
          </a:graphicData>
        </a:graphic>
      </p:graphicFrame>
      <p:sp>
        <p:nvSpPr>
          <p:cNvPr id="8" name="Rectangle 7">
            <a:extLst>
              <a:ext uri="{FF2B5EF4-FFF2-40B4-BE49-F238E27FC236}">
                <a16:creationId xmlns:a16="http://schemas.microsoft.com/office/drawing/2014/main" id="{35AE9B0C-CD9D-48E3-9DAD-343A7C94F339}"/>
              </a:ext>
            </a:extLst>
          </p:cNvPr>
          <p:cNvSpPr/>
          <p:nvPr/>
        </p:nvSpPr>
        <p:spPr>
          <a:xfrm>
            <a:off x="821569" y="6194134"/>
            <a:ext cx="1071361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cap="none" normalizeH="0" baseline="0" noProof="0" dirty="0">
                <a:ln>
                  <a:noFill/>
                </a:ln>
                <a:solidFill>
                  <a:srgbClr val="00ABC5"/>
                </a:solidFill>
                <a:effectLst/>
                <a:uLnTx/>
                <a:uFillTx/>
                <a:latin typeface="Calibri" panose="020F0502020204030204"/>
                <a:ea typeface="+mn-ea"/>
                <a:cs typeface="+mn-cs"/>
              </a:rPr>
              <a:t>Data in the table based on the forecast from provision of the fire brigades at KPO facilities  </a:t>
            </a:r>
          </a:p>
          <a:p>
            <a:pPr lvl="0">
              <a:defRPr/>
            </a:pPr>
            <a:r>
              <a:rPr lang="en-GB" sz="1400" dirty="0">
                <a:solidFill>
                  <a:schemeClr val="accent1"/>
                </a:solidFill>
              </a:rPr>
              <a:t>*KPO facilities are fully provisioned</a:t>
            </a:r>
          </a:p>
        </p:txBody>
      </p:sp>
      <p:sp>
        <p:nvSpPr>
          <p:cNvPr id="5" name="Footer Placeholder 1">
            <a:extLst>
              <a:ext uri="{FF2B5EF4-FFF2-40B4-BE49-F238E27FC236}">
                <a16:creationId xmlns:a16="http://schemas.microsoft.com/office/drawing/2014/main" id="{D908DD7E-476B-44A4-8C0A-AEEB5ECCA6F2}"/>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26/08/2024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4125317"/>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585" y="481036"/>
            <a:ext cx="10824980" cy="625869"/>
          </a:xfrm>
        </p:spPr>
        <p:txBody>
          <a:bodyPr>
            <a:normAutofit/>
          </a:bodyPr>
          <a:lstStyle/>
          <a:p>
            <a:pPr algn="ctr"/>
            <a:r>
              <a:rPr lang="en-US" sz="2400" b="1" dirty="0">
                <a:ln w="0"/>
                <a:solidFill>
                  <a:srgbClr val="00ABC5"/>
                </a:solidFill>
                <a:latin typeface="Calibri" panose="020F0502020204030204"/>
              </a:rPr>
              <a:t>FIRE-FIGHTING FOAM</a:t>
            </a:r>
            <a:endParaRPr lang="en-GB" sz="2400" b="1" dirty="0">
              <a:ln w="0"/>
              <a:solidFill>
                <a:srgbClr val="00ABC5"/>
              </a:solidFill>
              <a:latin typeface="Calibri" panose="020F0502020204030204"/>
            </a:endParaRPr>
          </a:p>
        </p:txBody>
      </p:sp>
      <p:sp>
        <p:nvSpPr>
          <p:cNvPr id="5" name="TextBox 4">
            <a:extLst>
              <a:ext uri="{FF2B5EF4-FFF2-40B4-BE49-F238E27FC236}">
                <a16:creationId xmlns:a16="http://schemas.microsoft.com/office/drawing/2014/main" id="{A48EFC40-0E0B-4C1A-B363-20B55CEB8C5D}"/>
              </a:ext>
            </a:extLst>
          </p:cNvPr>
          <p:cNvSpPr txBox="1"/>
          <p:nvPr/>
        </p:nvSpPr>
        <p:spPr>
          <a:xfrm>
            <a:off x="640799" y="1106905"/>
            <a:ext cx="10824980" cy="1415772"/>
          </a:xfrm>
          <a:prstGeom prst="rect">
            <a:avLst/>
          </a:prstGeom>
          <a:noFill/>
        </p:spPr>
        <p:txBody>
          <a:bodyPr wrap="square" rtlCol="0">
            <a:spAutoFit/>
          </a:bodyPr>
          <a:lstStyle/>
          <a:p>
            <a:pPr algn="just"/>
            <a:r>
              <a:rPr lang="en-US" sz="1200" dirty="0">
                <a:latin typeface="Arial" panose="020B0604020202020204" pitchFamily="34" charset="0"/>
                <a:ea typeface="Times New Roman" panose="02020603050405020304" pitchFamily="18" charset="0"/>
              </a:rPr>
              <a:t>FF foam concentrate should have properties and meet the requirements for creating a low, medium and high expansion foam, which will  be used to control and eliminate water-immiscible hydrocarbon fires. </a:t>
            </a:r>
            <a:endParaRPr lang="en-US" sz="1200" dirty="0">
              <a:effectLst/>
              <a:latin typeface="Arial" panose="020B0604020202020204" pitchFamily="34" charset="0"/>
              <a:ea typeface="Times New Roman" panose="02020603050405020304" pitchFamily="18" charset="0"/>
            </a:endParaRPr>
          </a:p>
          <a:p>
            <a:pPr algn="just"/>
            <a:endParaRPr lang="en-US" sz="1400" dirty="0">
              <a:effectLst/>
              <a:latin typeface="Arial" panose="020B0604020202020204" pitchFamily="34" charset="0"/>
              <a:ea typeface="Times New Roman" panose="02020603050405020304" pitchFamily="18" charset="0"/>
            </a:endParaRPr>
          </a:p>
          <a:p>
            <a:pPr marL="171450" indent="-171450" algn="just">
              <a:buFont typeface="Arial" panose="020B0604020202020204" pitchFamily="34" charset="0"/>
              <a:buChar char="•"/>
            </a:pPr>
            <a:r>
              <a:rPr lang="ru-RU" sz="1200" dirty="0">
                <a:latin typeface="Arial" panose="020B0604020202020204" pitchFamily="34" charset="0"/>
              </a:rPr>
              <a:t>AFFF (6 %) –</a:t>
            </a:r>
            <a:r>
              <a:rPr lang="en-US" sz="1200" dirty="0">
                <a:latin typeface="Arial" panose="020B0604020202020204" pitchFamily="34" charset="0"/>
              </a:rPr>
              <a:t> </a:t>
            </a:r>
            <a:r>
              <a:rPr lang="ru-RU" sz="1200" dirty="0">
                <a:latin typeface="Arial" panose="020B0604020202020204" pitchFamily="34" charset="0"/>
              </a:rPr>
              <a:t> </a:t>
            </a:r>
            <a:r>
              <a:rPr lang="en-US" sz="1200" dirty="0">
                <a:latin typeface="Arial" panose="020B0604020202020204" pitchFamily="34" charset="0"/>
              </a:rPr>
              <a:t>synthetic fluorinated film-forming foam for fighting liquid hydrocarbon fires with low expansion foam.</a:t>
            </a:r>
          </a:p>
          <a:p>
            <a:pPr marL="171450" indent="-171450" algn="just">
              <a:buFont typeface="Arial" panose="020B0604020202020204" pitchFamily="34" charset="0"/>
              <a:buChar char="•"/>
            </a:pPr>
            <a:endParaRPr lang="en-US" sz="1200" dirty="0">
              <a:latin typeface="Arial" panose="020B0604020202020204" pitchFamily="34" charset="0"/>
            </a:endParaRPr>
          </a:p>
          <a:p>
            <a:pPr marL="171450" indent="-171450" algn="just">
              <a:buFont typeface="Arial" panose="020B0604020202020204" pitchFamily="34" charset="0"/>
              <a:buChar char="•"/>
            </a:pPr>
            <a:r>
              <a:rPr lang="en-US" sz="1200" dirty="0">
                <a:latin typeface="Arial" panose="020B0604020202020204" pitchFamily="34" charset="0"/>
              </a:rPr>
              <a:t>Fluorine-free synthetic foam. This foam type is used to eliminate Class A (flammable solids) and class B (flammable liquids) fires and creates low-medium expansion foam. </a:t>
            </a:r>
            <a:endParaRPr lang="ru-RU" sz="1200" dirty="0">
              <a:latin typeface="Arial" panose="020B0604020202020204" pitchFamily="34" charset="0"/>
            </a:endParaRPr>
          </a:p>
        </p:txBody>
      </p:sp>
      <p:graphicFrame>
        <p:nvGraphicFramePr>
          <p:cNvPr id="8" name="Table 7">
            <a:extLst>
              <a:ext uri="{FF2B5EF4-FFF2-40B4-BE49-F238E27FC236}">
                <a16:creationId xmlns:a16="http://schemas.microsoft.com/office/drawing/2014/main" id="{F2C4B6B4-FF38-4588-9031-4FA86B0C16E0}"/>
              </a:ext>
            </a:extLst>
          </p:cNvPr>
          <p:cNvGraphicFramePr>
            <a:graphicFrameLocks noGrp="1"/>
          </p:cNvGraphicFramePr>
          <p:nvPr>
            <p:extLst/>
          </p:nvPr>
        </p:nvGraphicFramePr>
        <p:xfrm>
          <a:off x="1036288" y="2522677"/>
          <a:ext cx="10429491" cy="4078230"/>
        </p:xfrm>
        <a:graphic>
          <a:graphicData uri="http://schemas.openxmlformats.org/drawingml/2006/table">
            <a:tbl>
              <a:tblPr>
                <a:tableStyleId>{5C22544A-7EE6-4342-B048-85BDC9FD1C3A}</a:tableStyleId>
              </a:tblPr>
              <a:tblGrid>
                <a:gridCol w="298242">
                  <a:extLst>
                    <a:ext uri="{9D8B030D-6E8A-4147-A177-3AD203B41FA5}">
                      <a16:colId xmlns:a16="http://schemas.microsoft.com/office/drawing/2014/main" val="1460041124"/>
                    </a:ext>
                  </a:extLst>
                </a:gridCol>
                <a:gridCol w="8043288">
                  <a:extLst>
                    <a:ext uri="{9D8B030D-6E8A-4147-A177-3AD203B41FA5}">
                      <a16:colId xmlns:a16="http://schemas.microsoft.com/office/drawing/2014/main" val="3032385606"/>
                    </a:ext>
                  </a:extLst>
                </a:gridCol>
                <a:gridCol w="2087961">
                  <a:extLst>
                    <a:ext uri="{9D8B030D-6E8A-4147-A177-3AD203B41FA5}">
                      <a16:colId xmlns:a16="http://schemas.microsoft.com/office/drawing/2014/main" val="2296529405"/>
                    </a:ext>
                  </a:extLst>
                </a:gridCol>
              </a:tblGrid>
              <a:tr h="217385">
                <a:tc>
                  <a:txBody>
                    <a:bodyPr/>
                    <a:lstStyle/>
                    <a:p>
                      <a:pPr marL="0" marR="0" algn="just">
                        <a:lnSpc>
                          <a:spcPct val="107000"/>
                        </a:lnSpc>
                        <a:spcBef>
                          <a:spcPts val="0"/>
                        </a:spcBef>
                        <a:spcAft>
                          <a:spcPts val="0"/>
                        </a:spcAft>
                      </a:pPr>
                      <a:r>
                        <a:rPr lang="en-GB" sz="1200" b="1" dirty="0">
                          <a:effectLst/>
                        </a:rPr>
                        <a:t>No</a:t>
                      </a:r>
                      <a:endParaRPr lang="en-GB"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nchor="ctr"/>
                </a:tc>
                <a:tc>
                  <a:txBody>
                    <a:bodyPr/>
                    <a:lstStyle/>
                    <a:p>
                      <a:pPr marL="0" marR="0" algn="ctr">
                        <a:lnSpc>
                          <a:spcPct val="107000"/>
                        </a:lnSpc>
                        <a:spcBef>
                          <a:spcPts val="0"/>
                        </a:spcBef>
                        <a:spcAft>
                          <a:spcPts val="0"/>
                        </a:spcAft>
                      </a:pPr>
                      <a:r>
                        <a:rPr lang="en-GB" sz="1200" b="1" dirty="0">
                          <a:effectLst/>
                        </a:rPr>
                        <a:t>Testing Parameter</a:t>
                      </a:r>
                      <a:endParaRPr lang="en-GB"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nchor="ctr"/>
                </a:tc>
                <a:tc>
                  <a:txBody>
                    <a:bodyPr/>
                    <a:lstStyle/>
                    <a:p>
                      <a:pPr marL="0" marR="0" algn="ctr">
                        <a:lnSpc>
                          <a:spcPct val="107000"/>
                        </a:lnSpc>
                        <a:spcBef>
                          <a:spcPts val="0"/>
                        </a:spcBef>
                        <a:spcAft>
                          <a:spcPts val="0"/>
                        </a:spcAft>
                      </a:pPr>
                      <a:r>
                        <a:rPr lang="en-US" sz="1200" b="1" dirty="0">
                          <a:effectLst/>
                        </a:rPr>
                        <a:t>Specification</a:t>
                      </a:r>
                      <a:endParaRPr lang="en-GB"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nchor="ctr"/>
                </a:tc>
                <a:extLst>
                  <a:ext uri="{0D108BD9-81ED-4DB2-BD59-A6C34878D82A}">
                    <a16:rowId xmlns:a16="http://schemas.microsoft.com/office/drawing/2014/main" val="1475283729"/>
                  </a:ext>
                </a:extLst>
              </a:tr>
              <a:tr h="357668">
                <a:tc>
                  <a:txBody>
                    <a:bodyPr/>
                    <a:lstStyle/>
                    <a:p>
                      <a:pPr marL="0" marR="0" algn="just">
                        <a:lnSpc>
                          <a:spcPct val="107000"/>
                        </a:lnSpc>
                        <a:spcBef>
                          <a:spcPts val="0"/>
                        </a:spcBef>
                        <a:spcAft>
                          <a:spcPts val="0"/>
                        </a:spcAft>
                      </a:pPr>
                      <a:r>
                        <a:rPr lang="en-GB" sz="1200" dirty="0">
                          <a:effectLst/>
                        </a:rPr>
                        <a:t>1</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just">
                        <a:lnSpc>
                          <a:spcPct val="107000"/>
                        </a:lnSpc>
                        <a:spcBef>
                          <a:spcPts val="0"/>
                        </a:spcBef>
                        <a:spcAft>
                          <a:spcPts val="0"/>
                        </a:spcAft>
                      </a:pPr>
                      <a:r>
                        <a:rPr lang="en-GB" sz="1200" dirty="0">
                          <a:effectLst/>
                        </a:rPr>
                        <a:t>Appearance</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ctr">
                        <a:lnSpc>
                          <a:spcPct val="107000"/>
                        </a:lnSpc>
                        <a:spcBef>
                          <a:spcPts val="0"/>
                        </a:spcBef>
                        <a:spcAft>
                          <a:spcPts val="0"/>
                        </a:spcAft>
                      </a:pPr>
                      <a:r>
                        <a:rPr lang="en-GB" sz="1200" dirty="0">
                          <a:effectLst/>
                        </a:rPr>
                        <a:t>Liquid without  precipitation and exfoliation</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extLst>
                  <a:ext uri="{0D108BD9-81ED-4DB2-BD59-A6C34878D82A}">
                    <a16:rowId xmlns:a16="http://schemas.microsoft.com/office/drawing/2014/main" val="2293177172"/>
                  </a:ext>
                </a:extLst>
              </a:tr>
              <a:tr h="352081">
                <a:tc>
                  <a:txBody>
                    <a:bodyPr/>
                    <a:lstStyle/>
                    <a:p>
                      <a:pPr marL="0" marR="0" algn="just">
                        <a:lnSpc>
                          <a:spcPct val="107000"/>
                        </a:lnSpc>
                        <a:spcBef>
                          <a:spcPts val="0"/>
                        </a:spcBef>
                        <a:spcAft>
                          <a:spcPts val="0"/>
                        </a:spcAft>
                      </a:pPr>
                      <a:r>
                        <a:rPr lang="en-GB" sz="1200" dirty="0">
                          <a:effectLst/>
                        </a:rPr>
                        <a:t>2</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just">
                        <a:lnSpc>
                          <a:spcPct val="107000"/>
                        </a:lnSpc>
                        <a:spcBef>
                          <a:spcPts val="0"/>
                        </a:spcBef>
                        <a:spcAft>
                          <a:spcPts val="0"/>
                        </a:spcAft>
                      </a:pPr>
                      <a:r>
                        <a:rPr lang="en-GB" sz="1200" dirty="0">
                          <a:effectLst/>
                        </a:rPr>
                        <a:t>Density @ 20</a:t>
                      </a:r>
                      <a:r>
                        <a:rPr lang="en-GB" sz="1200" dirty="0">
                          <a:effectLst/>
                          <a:sym typeface="Symbol" panose="05050102010706020507" pitchFamily="18" charset="2"/>
                        </a:rPr>
                        <a:t></a:t>
                      </a:r>
                      <a:r>
                        <a:rPr lang="en-GB" sz="1200" dirty="0">
                          <a:effectLst/>
                        </a:rPr>
                        <a:t>С, kg/м3       - not less</a:t>
                      </a:r>
                    </a:p>
                    <a:p>
                      <a:pPr marL="0" marR="0" algn="just">
                        <a:lnSpc>
                          <a:spcPct val="107000"/>
                        </a:lnSpc>
                        <a:spcBef>
                          <a:spcPts val="0"/>
                        </a:spcBef>
                        <a:spcAft>
                          <a:spcPts val="0"/>
                        </a:spcAft>
                      </a:pPr>
                      <a:r>
                        <a:rPr lang="en-GB" sz="1200" dirty="0">
                          <a:effectLst/>
                        </a:rPr>
                        <a:t>                                                 - not more</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ctr">
                        <a:lnSpc>
                          <a:spcPct val="107000"/>
                        </a:lnSpc>
                        <a:spcBef>
                          <a:spcPts val="0"/>
                        </a:spcBef>
                        <a:spcAft>
                          <a:spcPts val="0"/>
                        </a:spcAft>
                      </a:pPr>
                      <a:r>
                        <a:rPr lang="en-GB" sz="1200" dirty="0">
                          <a:effectLst/>
                        </a:rPr>
                        <a:t> 1000</a:t>
                      </a:r>
                    </a:p>
                    <a:p>
                      <a:pPr marL="0" marR="0" algn="ctr">
                        <a:lnSpc>
                          <a:spcPct val="107000"/>
                        </a:lnSpc>
                        <a:spcBef>
                          <a:spcPts val="0"/>
                        </a:spcBef>
                        <a:spcAft>
                          <a:spcPts val="0"/>
                        </a:spcAft>
                      </a:pPr>
                      <a:r>
                        <a:rPr lang="en-GB" sz="1200" dirty="0">
                          <a:effectLst/>
                        </a:rPr>
                        <a:t>1100</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extLst>
                  <a:ext uri="{0D108BD9-81ED-4DB2-BD59-A6C34878D82A}">
                    <a16:rowId xmlns:a16="http://schemas.microsoft.com/office/drawing/2014/main" val="928512794"/>
                  </a:ext>
                </a:extLst>
              </a:tr>
              <a:tr h="141789">
                <a:tc>
                  <a:txBody>
                    <a:bodyPr/>
                    <a:lstStyle/>
                    <a:p>
                      <a:pPr marL="0" marR="0" algn="just">
                        <a:lnSpc>
                          <a:spcPct val="107000"/>
                        </a:lnSpc>
                        <a:spcBef>
                          <a:spcPts val="0"/>
                        </a:spcBef>
                        <a:spcAft>
                          <a:spcPts val="0"/>
                        </a:spcAft>
                      </a:pPr>
                      <a:r>
                        <a:rPr lang="en-GB" sz="1200" dirty="0">
                          <a:effectLst/>
                        </a:rPr>
                        <a:t>3</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just">
                        <a:lnSpc>
                          <a:spcPct val="107000"/>
                        </a:lnSpc>
                        <a:spcBef>
                          <a:spcPts val="0"/>
                        </a:spcBef>
                        <a:spcAft>
                          <a:spcPts val="0"/>
                        </a:spcAft>
                        <a:tabLst>
                          <a:tab pos="2992120" algn="l"/>
                        </a:tabLst>
                      </a:pPr>
                      <a:r>
                        <a:rPr lang="en-GB" sz="1200" dirty="0">
                          <a:effectLst/>
                        </a:rPr>
                        <a:t>Kinematic Viscosity @ 20 0С, мм2 ∙ s-1, not more</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ctr">
                        <a:lnSpc>
                          <a:spcPct val="107000"/>
                        </a:lnSpc>
                        <a:spcBef>
                          <a:spcPts val="0"/>
                        </a:spcBef>
                        <a:spcAft>
                          <a:spcPts val="0"/>
                        </a:spcAft>
                      </a:pPr>
                      <a:r>
                        <a:rPr lang="en-GB" sz="1200" dirty="0">
                          <a:effectLst/>
                        </a:rPr>
                        <a:t>10</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extLst>
                  <a:ext uri="{0D108BD9-81ED-4DB2-BD59-A6C34878D82A}">
                    <a16:rowId xmlns:a16="http://schemas.microsoft.com/office/drawing/2014/main" val="2156655566"/>
                  </a:ext>
                </a:extLst>
              </a:tr>
              <a:tr h="339267">
                <a:tc>
                  <a:txBody>
                    <a:bodyPr/>
                    <a:lstStyle/>
                    <a:p>
                      <a:pPr marL="0" marR="0" algn="just">
                        <a:lnSpc>
                          <a:spcPct val="107000"/>
                        </a:lnSpc>
                        <a:spcBef>
                          <a:spcPts val="0"/>
                        </a:spcBef>
                        <a:spcAft>
                          <a:spcPts val="0"/>
                        </a:spcAft>
                      </a:pPr>
                      <a:r>
                        <a:rPr lang="en-GB" sz="1200" dirty="0">
                          <a:effectLst/>
                        </a:rPr>
                        <a:t>4</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just">
                        <a:lnSpc>
                          <a:spcPct val="107000"/>
                        </a:lnSpc>
                        <a:spcBef>
                          <a:spcPts val="0"/>
                        </a:spcBef>
                        <a:spcAft>
                          <a:spcPts val="0"/>
                        </a:spcAft>
                      </a:pPr>
                      <a:r>
                        <a:rPr lang="en-GB" sz="1200" dirty="0">
                          <a:effectLst/>
                        </a:rPr>
                        <a:t>рН  - not less</a:t>
                      </a:r>
                    </a:p>
                    <a:p>
                      <a:pPr marL="0" marR="0" algn="just">
                        <a:lnSpc>
                          <a:spcPct val="107000"/>
                        </a:lnSpc>
                        <a:spcBef>
                          <a:spcPts val="0"/>
                        </a:spcBef>
                        <a:spcAft>
                          <a:spcPts val="0"/>
                        </a:spcAft>
                      </a:pPr>
                      <a:r>
                        <a:rPr lang="en-GB" sz="1200" dirty="0">
                          <a:effectLst/>
                        </a:rPr>
                        <a:t>       - not more</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ctr">
                        <a:lnSpc>
                          <a:spcPct val="107000"/>
                        </a:lnSpc>
                        <a:spcBef>
                          <a:spcPts val="0"/>
                        </a:spcBef>
                        <a:spcAft>
                          <a:spcPts val="0"/>
                        </a:spcAft>
                      </a:pPr>
                      <a:r>
                        <a:rPr lang="en-GB" sz="1200" dirty="0">
                          <a:effectLst/>
                        </a:rPr>
                        <a:t>6.5</a:t>
                      </a:r>
                    </a:p>
                    <a:p>
                      <a:pPr marL="0" marR="0" algn="ctr">
                        <a:lnSpc>
                          <a:spcPct val="107000"/>
                        </a:lnSpc>
                        <a:spcBef>
                          <a:spcPts val="0"/>
                        </a:spcBef>
                        <a:spcAft>
                          <a:spcPts val="0"/>
                        </a:spcAft>
                      </a:pPr>
                      <a:r>
                        <a:rPr lang="en-GB" sz="1200" dirty="0">
                          <a:effectLst/>
                        </a:rPr>
                        <a:t>8.5</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extLst>
                  <a:ext uri="{0D108BD9-81ED-4DB2-BD59-A6C34878D82A}">
                    <a16:rowId xmlns:a16="http://schemas.microsoft.com/office/drawing/2014/main" val="1347461585"/>
                  </a:ext>
                </a:extLst>
              </a:tr>
              <a:tr h="141789">
                <a:tc>
                  <a:txBody>
                    <a:bodyPr/>
                    <a:lstStyle/>
                    <a:p>
                      <a:pPr marL="0" marR="0" algn="just">
                        <a:lnSpc>
                          <a:spcPct val="107000"/>
                        </a:lnSpc>
                        <a:spcBef>
                          <a:spcPts val="0"/>
                        </a:spcBef>
                        <a:spcAft>
                          <a:spcPts val="0"/>
                        </a:spcAft>
                      </a:pPr>
                      <a:r>
                        <a:rPr lang="en-GB" sz="1200" dirty="0">
                          <a:effectLst/>
                        </a:rPr>
                        <a:t>5</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just">
                        <a:lnSpc>
                          <a:spcPct val="107000"/>
                        </a:lnSpc>
                        <a:spcBef>
                          <a:spcPts val="0"/>
                        </a:spcBef>
                        <a:spcAft>
                          <a:spcPts val="0"/>
                        </a:spcAft>
                      </a:pPr>
                      <a:r>
                        <a:rPr lang="en-GB" sz="1200" dirty="0">
                          <a:effectLst/>
                        </a:rPr>
                        <a:t>Pour point, oС,  not higher</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ctr">
                        <a:lnSpc>
                          <a:spcPct val="107000"/>
                        </a:lnSpc>
                        <a:spcBef>
                          <a:spcPts val="0"/>
                        </a:spcBef>
                        <a:spcAft>
                          <a:spcPts val="0"/>
                        </a:spcAft>
                      </a:pPr>
                      <a:r>
                        <a:rPr lang="en-GB" sz="1200" dirty="0">
                          <a:effectLst/>
                        </a:rPr>
                        <a:t>minus 15</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extLst>
                  <a:ext uri="{0D108BD9-81ED-4DB2-BD59-A6C34878D82A}">
                    <a16:rowId xmlns:a16="http://schemas.microsoft.com/office/drawing/2014/main" val="668230981"/>
                  </a:ext>
                </a:extLst>
              </a:tr>
              <a:tr h="141789">
                <a:tc>
                  <a:txBody>
                    <a:bodyPr/>
                    <a:lstStyle/>
                    <a:p>
                      <a:pPr marL="0" marR="0" algn="just">
                        <a:lnSpc>
                          <a:spcPct val="107000"/>
                        </a:lnSpc>
                        <a:spcBef>
                          <a:spcPts val="0"/>
                        </a:spcBef>
                        <a:spcAft>
                          <a:spcPts val="0"/>
                        </a:spcAft>
                      </a:pPr>
                      <a:r>
                        <a:rPr lang="ru-RU" sz="1200" dirty="0">
                          <a:effectLst/>
                        </a:rPr>
                        <a:t>6</a:t>
                      </a:r>
                      <a:endParaRPr lang="en-GB" sz="1200" dirty="0">
                        <a:effectLst/>
                        <a:latin typeface="Times New Roman" panose="02020603050405020304" pitchFamily="18" charset="0"/>
                        <a:ea typeface="+mn-ea"/>
                        <a:cs typeface="Times New Roman" panose="02020603050405020304" pitchFamily="18" charset="0"/>
                      </a:endParaRPr>
                    </a:p>
                  </a:txBody>
                  <a:tcPr marL="50350" marR="50350" marT="0" marB="0"/>
                </a:tc>
                <a:tc>
                  <a:txBody>
                    <a:bodyPr/>
                    <a:lstStyle/>
                    <a:p>
                      <a:pPr marL="0" marR="0" algn="just">
                        <a:lnSpc>
                          <a:spcPct val="107000"/>
                        </a:lnSpc>
                        <a:spcBef>
                          <a:spcPts val="0"/>
                        </a:spcBef>
                        <a:spcAft>
                          <a:spcPts val="0"/>
                        </a:spcAft>
                      </a:pPr>
                      <a:r>
                        <a:rPr lang="en-US" sz="1200" dirty="0">
                          <a:effectLst/>
                        </a:rPr>
                        <a:t>Maximum storage temperature, </a:t>
                      </a:r>
                      <a:r>
                        <a:rPr lang="en-US" sz="1200" baseline="30000" dirty="0">
                          <a:effectLst/>
                        </a:rPr>
                        <a:t>o</a:t>
                      </a:r>
                      <a:r>
                        <a:rPr lang="ru-RU" sz="1200" dirty="0">
                          <a:effectLst/>
                        </a:rPr>
                        <a:t>С</a:t>
                      </a:r>
                      <a:r>
                        <a:rPr lang="en-GB" sz="1200" dirty="0">
                          <a:effectLst/>
                        </a:rPr>
                        <a:t>, </a:t>
                      </a:r>
                      <a:r>
                        <a:rPr lang="ru-RU" sz="1200" dirty="0">
                          <a:effectLst/>
                        </a:rPr>
                        <a:t>не ниже</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ctr">
                        <a:lnSpc>
                          <a:spcPct val="107000"/>
                        </a:lnSpc>
                        <a:spcBef>
                          <a:spcPts val="0"/>
                        </a:spcBef>
                        <a:spcAft>
                          <a:spcPts val="0"/>
                        </a:spcAft>
                      </a:pPr>
                      <a:r>
                        <a:rPr lang="ru-RU" sz="1200" dirty="0">
                          <a:effectLst/>
                        </a:rPr>
                        <a:t>45</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extLst>
                  <a:ext uri="{0D108BD9-81ED-4DB2-BD59-A6C34878D82A}">
                    <a16:rowId xmlns:a16="http://schemas.microsoft.com/office/drawing/2014/main" val="1437225867"/>
                  </a:ext>
                </a:extLst>
              </a:tr>
              <a:tr h="141789">
                <a:tc>
                  <a:txBody>
                    <a:bodyPr/>
                    <a:lstStyle/>
                    <a:p>
                      <a:pPr marL="0" marR="0" algn="just">
                        <a:lnSpc>
                          <a:spcPct val="107000"/>
                        </a:lnSpc>
                        <a:spcBef>
                          <a:spcPts val="0"/>
                        </a:spcBef>
                        <a:spcAft>
                          <a:spcPts val="0"/>
                        </a:spcAft>
                      </a:pPr>
                      <a:r>
                        <a:rPr lang="en-GB" sz="1200" dirty="0">
                          <a:effectLst/>
                        </a:rPr>
                        <a:t>7</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just">
                        <a:lnSpc>
                          <a:spcPct val="107000"/>
                        </a:lnSpc>
                        <a:spcBef>
                          <a:spcPts val="0"/>
                        </a:spcBef>
                        <a:spcAft>
                          <a:spcPts val="0"/>
                        </a:spcAft>
                      </a:pPr>
                      <a:r>
                        <a:rPr lang="en-GB" sz="1200" dirty="0">
                          <a:effectLst/>
                        </a:rPr>
                        <a:t>Minimum application temperature, oС, not higher than</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ctr">
                        <a:lnSpc>
                          <a:spcPct val="107000"/>
                        </a:lnSpc>
                        <a:spcBef>
                          <a:spcPts val="0"/>
                        </a:spcBef>
                        <a:spcAft>
                          <a:spcPts val="0"/>
                        </a:spcAft>
                      </a:pPr>
                      <a:r>
                        <a:rPr lang="en-GB" sz="1200" dirty="0">
                          <a:effectLst/>
                        </a:rPr>
                        <a:t>minus 15</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extLst>
                  <a:ext uri="{0D108BD9-81ED-4DB2-BD59-A6C34878D82A}">
                    <a16:rowId xmlns:a16="http://schemas.microsoft.com/office/drawing/2014/main" val="3518662238"/>
                  </a:ext>
                </a:extLst>
              </a:tr>
              <a:tr h="211522">
                <a:tc>
                  <a:txBody>
                    <a:bodyPr/>
                    <a:lstStyle/>
                    <a:p>
                      <a:pPr marL="0" marR="0" algn="just">
                        <a:lnSpc>
                          <a:spcPct val="107000"/>
                        </a:lnSpc>
                        <a:spcBef>
                          <a:spcPts val="0"/>
                        </a:spcBef>
                        <a:spcAft>
                          <a:spcPts val="0"/>
                        </a:spcAft>
                      </a:pPr>
                      <a:r>
                        <a:rPr lang="en-GB" sz="1200" dirty="0">
                          <a:effectLst/>
                        </a:rPr>
                        <a:t>8</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just">
                        <a:lnSpc>
                          <a:spcPct val="107000"/>
                        </a:lnSpc>
                        <a:spcBef>
                          <a:spcPts val="0"/>
                        </a:spcBef>
                        <a:spcAft>
                          <a:spcPts val="0"/>
                        </a:spcAft>
                      </a:pPr>
                      <a:r>
                        <a:rPr lang="en-GB" sz="1200" dirty="0">
                          <a:effectLst/>
                        </a:rPr>
                        <a:t>Effect of freeze/thaw</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ctr">
                        <a:lnSpc>
                          <a:spcPct val="107000"/>
                        </a:lnSpc>
                        <a:spcBef>
                          <a:spcPts val="0"/>
                        </a:spcBef>
                        <a:spcAft>
                          <a:spcPts val="0"/>
                        </a:spcAft>
                      </a:pPr>
                      <a:r>
                        <a:rPr lang="en-GB" sz="1200" dirty="0">
                          <a:effectLst/>
                        </a:rPr>
                        <a:t>No loss of performance</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extLst>
                  <a:ext uri="{0D108BD9-81ED-4DB2-BD59-A6C34878D82A}">
                    <a16:rowId xmlns:a16="http://schemas.microsoft.com/office/drawing/2014/main" val="3426466703"/>
                  </a:ext>
                </a:extLst>
              </a:tr>
              <a:tr h="141789">
                <a:tc>
                  <a:txBody>
                    <a:bodyPr/>
                    <a:lstStyle/>
                    <a:p>
                      <a:pPr marL="0" marR="0" algn="just">
                        <a:lnSpc>
                          <a:spcPct val="107000"/>
                        </a:lnSpc>
                        <a:spcBef>
                          <a:spcPts val="0"/>
                        </a:spcBef>
                        <a:spcAft>
                          <a:spcPts val="0"/>
                        </a:spcAft>
                      </a:pPr>
                      <a:r>
                        <a:rPr lang="en-GB" sz="1200" dirty="0">
                          <a:effectLst/>
                        </a:rPr>
                        <a:t>9</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just">
                        <a:lnSpc>
                          <a:spcPct val="107000"/>
                        </a:lnSpc>
                        <a:spcBef>
                          <a:spcPts val="0"/>
                        </a:spcBef>
                        <a:spcAft>
                          <a:spcPts val="0"/>
                        </a:spcAft>
                      </a:pPr>
                      <a:r>
                        <a:rPr lang="en-GB" sz="1200" dirty="0">
                          <a:effectLst/>
                        </a:rPr>
                        <a:t>Concentration of working solution for getting foam,%</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ctr">
                        <a:lnSpc>
                          <a:spcPct val="107000"/>
                        </a:lnSpc>
                        <a:spcBef>
                          <a:spcPts val="0"/>
                        </a:spcBef>
                        <a:spcAft>
                          <a:spcPts val="0"/>
                        </a:spcAft>
                      </a:pPr>
                      <a:r>
                        <a:rPr lang="en-GB" sz="1200" dirty="0">
                          <a:effectLst/>
                        </a:rPr>
                        <a:t>6</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extLst>
                  <a:ext uri="{0D108BD9-81ED-4DB2-BD59-A6C34878D82A}">
                    <a16:rowId xmlns:a16="http://schemas.microsoft.com/office/drawing/2014/main" val="1072404168"/>
                  </a:ext>
                </a:extLst>
              </a:tr>
              <a:tr h="346473">
                <a:tc>
                  <a:txBody>
                    <a:bodyPr/>
                    <a:lstStyle/>
                    <a:p>
                      <a:pPr marL="0" marR="0" algn="just">
                        <a:lnSpc>
                          <a:spcPct val="107000"/>
                        </a:lnSpc>
                        <a:spcBef>
                          <a:spcPts val="0"/>
                        </a:spcBef>
                        <a:spcAft>
                          <a:spcPts val="0"/>
                        </a:spcAft>
                      </a:pPr>
                      <a:r>
                        <a:rPr lang="en-US" sz="1200" dirty="0">
                          <a:effectLst/>
                        </a:rPr>
                        <a:t>10</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just">
                        <a:lnSpc>
                          <a:spcPct val="107000"/>
                        </a:lnSpc>
                        <a:spcBef>
                          <a:spcPts val="0"/>
                        </a:spcBef>
                        <a:spcAft>
                          <a:spcPts val="0"/>
                        </a:spcAft>
                      </a:pPr>
                      <a:r>
                        <a:rPr lang="en-GB" sz="1200" dirty="0">
                          <a:effectLst/>
                        </a:rPr>
                        <a:t>6% Foam expansion rate:                   </a:t>
                      </a:r>
                    </a:p>
                    <a:p>
                      <a:pPr marL="0" marR="0" algn="just">
                        <a:lnSpc>
                          <a:spcPct val="107000"/>
                        </a:lnSpc>
                        <a:spcBef>
                          <a:spcPts val="0"/>
                        </a:spcBef>
                        <a:spcAft>
                          <a:spcPts val="0"/>
                        </a:spcAft>
                      </a:pPr>
                      <a:r>
                        <a:rPr lang="en-GB" sz="1200" dirty="0">
                          <a:effectLst/>
                        </a:rPr>
                        <a:t> not more</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ctr">
                        <a:lnSpc>
                          <a:spcPct val="107000"/>
                        </a:lnSpc>
                        <a:spcBef>
                          <a:spcPts val="0"/>
                        </a:spcBef>
                        <a:spcAft>
                          <a:spcPts val="0"/>
                        </a:spcAft>
                      </a:pPr>
                      <a:r>
                        <a:rPr lang="ru-RU" sz="1200" dirty="0">
                          <a:effectLst/>
                        </a:rPr>
                        <a:t>20:1</a:t>
                      </a:r>
                      <a:endParaRPr lang="en-GB" sz="1200" dirty="0">
                        <a:effectLst/>
                      </a:endParaRPr>
                    </a:p>
                  </a:txBody>
                  <a:tcPr marL="50350" marR="50350" marT="0" marB="0"/>
                </a:tc>
                <a:extLst>
                  <a:ext uri="{0D108BD9-81ED-4DB2-BD59-A6C34878D82A}">
                    <a16:rowId xmlns:a16="http://schemas.microsoft.com/office/drawing/2014/main" val="3035617020"/>
                  </a:ext>
                </a:extLst>
              </a:tr>
              <a:tr h="200435">
                <a:tc>
                  <a:txBody>
                    <a:bodyPr/>
                    <a:lstStyle/>
                    <a:p>
                      <a:pPr marL="0" marR="0" algn="just">
                        <a:lnSpc>
                          <a:spcPct val="107000"/>
                        </a:lnSpc>
                        <a:spcBef>
                          <a:spcPts val="0"/>
                        </a:spcBef>
                        <a:spcAft>
                          <a:spcPts val="0"/>
                        </a:spcAft>
                      </a:pPr>
                      <a:r>
                        <a:rPr lang="en-GB" sz="1200" dirty="0">
                          <a:effectLst/>
                        </a:rPr>
                        <a:t>11</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just">
                        <a:lnSpc>
                          <a:spcPct val="107000"/>
                        </a:lnSpc>
                        <a:spcBef>
                          <a:spcPts val="0"/>
                        </a:spcBef>
                        <a:spcAft>
                          <a:spcPts val="0"/>
                        </a:spcAft>
                      </a:pPr>
                      <a:r>
                        <a:rPr lang="en-GB" sz="1200" dirty="0">
                          <a:effectLst/>
                        </a:rPr>
                        <a:t>Stability of low expansion foam, s: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ctr">
                        <a:lnSpc>
                          <a:spcPct val="107000"/>
                        </a:lnSpc>
                        <a:spcBef>
                          <a:spcPts val="0"/>
                        </a:spcBef>
                        <a:spcAft>
                          <a:spcPts val="0"/>
                        </a:spcAft>
                      </a:pPr>
                      <a:r>
                        <a:rPr lang="en-GB" sz="1200" dirty="0">
                          <a:effectLst/>
                        </a:rPr>
                        <a:t>180</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extLst>
                  <a:ext uri="{0D108BD9-81ED-4DB2-BD59-A6C34878D82A}">
                    <a16:rowId xmlns:a16="http://schemas.microsoft.com/office/drawing/2014/main" val="2999187410"/>
                  </a:ext>
                </a:extLst>
              </a:tr>
              <a:tr h="211456">
                <a:tc>
                  <a:txBody>
                    <a:bodyPr/>
                    <a:lstStyle/>
                    <a:p>
                      <a:pPr marL="0" marR="0" algn="just">
                        <a:lnSpc>
                          <a:spcPct val="107000"/>
                        </a:lnSpc>
                        <a:spcBef>
                          <a:spcPts val="0"/>
                        </a:spcBef>
                        <a:spcAft>
                          <a:spcPts val="0"/>
                        </a:spcAft>
                      </a:pPr>
                      <a:r>
                        <a:rPr lang="en-US" sz="1200" dirty="0">
                          <a:effectLst/>
                        </a:rPr>
                        <a:t>12</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just">
                        <a:lnSpc>
                          <a:spcPct val="107000"/>
                        </a:lnSpc>
                        <a:spcBef>
                          <a:spcPts val="0"/>
                        </a:spcBef>
                        <a:spcAft>
                          <a:spcPts val="0"/>
                        </a:spcAft>
                      </a:pPr>
                      <a:r>
                        <a:rPr lang="en-US" sz="1200" dirty="0">
                          <a:effectLst/>
                        </a:rPr>
                        <a:t>Extinguishment time for flammable liquids when supplying foam mixed with hard water at the flow rate of</a:t>
                      </a:r>
                      <a:r>
                        <a:rPr lang="en-GB" sz="1200" dirty="0">
                          <a:effectLst/>
                        </a:rPr>
                        <a:t> 0,059 ± 0,002 </a:t>
                      </a:r>
                      <a:r>
                        <a:rPr lang="en-US" sz="1200" dirty="0">
                          <a:effectLst/>
                        </a:rPr>
                        <a:t>dm</a:t>
                      </a:r>
                      <a:r>
                        <a:rPr lang="en-GB" sz="1200" dirty="0">
                          <a:effectLst/>
                        </a:rPr>
                        <a:t>3/v2·s, s, not more than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ctr">
                        <a:lnSpc>
                          <a:spcPct val="107000"/>
                        </a:lnSpc>
                        <a:spcBef>
                          <a:spcPts val="0"/>
                        </a:spcBef>
                        <a:spcAft>
                          <a:spcPts val="0"/>
                        </a:spcAft>
                      </a:pPr>
                      <a:r>
                        <a:rPr lang="en-US" sz="1200" dirty="0">
                          <a:effectLst/>
                        </a:rPr>
                        <a:t>9</a:t>
                      </a:r>
                      <a:r>
                        <a:rPr lang="ru-RU" sz="1200" dirty="0">
                          <a:effectLst/>
                        </a:rPr>
                        <a:t>0</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extLst>
                  <a:ext uri="{0D108BD9-81ED-4DB2-BD59-A6C34878D82A}">
                    <a16:rowId xmlns:a16="http://schemas.microsoft.com/office/drawing/2014/main" val="4030665005"/>
                  </a:ext>
                </a:extLst>
              </a:tr>
              <a:tr h="211522">
                <a:tc>
                  <a:txBody>
                    <a:bodyPr/>
                    <a:lstStyle/>
                    <a:p>
                      <a:pPr marL="0" marR="0" algn="just">
                        <a:lnSpc>
                          <a:spcPct val="107000"/>
                        </a:lnSpc>
                        <a:spcBef>
                          <a:spcPts val="0"/>
                        </a:spcBef>
                        <a:spcAft>
                          <a:spcPts val="0"/>
                        </a:spcAft>
                      </a:pPr>
                      <a:r>
                        <a:rPr lang="en-GB" sz="1200" dirty="0">
                          <a:effectLst/>
                        </a:rPr>
                        <a:t>13</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just">
                        <a:lnSpc>
                          <a:spcPct val="107000"/>
                        </a:lnSpc>
                        <a:spcBef>
                          <a:spcPts val="0"/>
                        </a:spcBef>
                        <a:spcAft>
                          <a:spcPts val="0"/>
                        </a:spcAft>
                      </a:pPr>
                      <a:r>
                        <a:rPr lang="en-US" sz="1200" dirty="0">
                          <a:effectLst/>
                        </a:rPr>
                        <a:t>Reignition time for the standardized fire after being extinguished by foam, s, not less than</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ctr">
                        <a:lnSpc>
                          <a:spcPct val="107000"/>
                        </a:lnSpc>
                        <a:spcBef>
                          <a:spcPts val="0"/>
                        </a:spcBef>
                        <a:spcAft>
                          <a:spcPts val="0"/>
                        </a:spcAft>
                      </a:pPr>
                      <a:r>
                        <a:rPr lang="en-GB" sz="1200" dirty="0">
                          <a:effectLst/>
                        </a:rPr>
                        <a:t>450</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extLst>
                  <a:ext uri="{0D108BD9-81ED-4DB2-BD59-A6C34878D82A}">
                    <a16:rowId xmlns:a16="http://schemas.microsoft.com/office/drawing/2014/main" val="2294415857"/>
                  </a:ext>
                </a:extLst>
              </a:tr>
              <a:tr h="211522">
                <a:tc>
                  <a:txBody>
                    <a:bodyPr/>
                    <a:lstStyle/>
                    <a:p>
                      <a:pPr marL="0" marR="0" algn="just">
                        <a:lnSpc>
                          <a:spcPct val="107000"/>
                        </a:lnSpc>
                        <a:spcBef>
                          <a:spcPts val="0"/>
                        </a:spcBef>
                        <a:spcAft>
                          <a:spcPts val="0"/>
                        </a:spcAft>
                      </a:pPr>
                      <a:r>
                        <a:rPr lang="ru-RU" sz="1200" dirty="0">
                          <a:effectLst/>
                        </a:rPr>
                        <a:t>14</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just">
                        <a:lnSpc>
                          <a:spcPct val="107000"/>
                        </a:lnSpc>
                        <a:spcBef>
                          <a:spcPts val="0"/>
                        </a:spcBef>
                        <a:spcAft>
                          <a:spcPts val="0"/>
                        </a:spcAft>
                      </a:pPr>
                      <a:r>
                        <a:rPr lang="en-GB" sz="1200" dirty="0">
                          <a:effectLst/>
                        </a:rPr>
                        <a:t>Corrosion Activeness of foaming agent, mm per year, within limits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ctr">
                        <a:lnSpc>
                          <a:spcPct val="107000"/>
                        </a:lnSpc>
                        <a:spcBef>
                          <a:spcPts val="0"/>
                        </a:spcBef>
                        <a:spcAft>
                          <a:spcPts val="0"/>
                        </a:spcAft>
                      </a:pPr>
                      <a:r>
                        <a:rPr lang="en-GB" sz="1200" dirty="0">
                          <a:effectLst/>
                        </a:rPr>
                        <a:t>0,01-0,05</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extLst>
                  <a:ext uri="{0D108BD9-81ED-4DB2-BD59-A6C34878D82A}">
                    <a16:rowId xmlns:a16="http://schemas.microsoft.com/office/drawing/2014/main" val="1769500965"/>
                  </a:ext>
                </a:extLst>
              </a:tr>
              <a:tr h="141789">
                <a:tc>
                  <a:txBody>
                    <a:bodyPr/>
                    <a:lstStyle/>
                    <a:p>
                      <a:pPr marL="0" marR="0" algn="just">
                        <a:lnSpc>
                          <a:spcPct val="107000"/>
                        </a:lnSpc>
                        <a:spcBef>
                          <a:spcPts val="0"/>
                        </a:spcBef>
                        <a:spcAft>
                          <a:spcPts val="0"/>
                        </a:spcAft>
                      </a:pPr>
                      <a:r>
                        <a:rPr lang="en-US" sz="1200" dirty="0">
                          <a:effectLst/>
                        </a:rPr>
                        <a:t>15</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just">
                        <a:lnSpc>
                          <a:spcPct val="107000"/>
                        </a:lnSpc>
                        <a:spcBef>
                          <a:spcPts val="0"/>
                        </a:spcBef>
                        <a:spcAft>
                          <a:spcPts val="0"/>
                        </a:spcAft>
                      </a:pPr>
                      <a:r>
                        <a:rPr lang="en-GB" sz="1200" dirty="0">
                          <a:effectLst/>
                        </a:rPr>
                        <a:t>Compatibility with powder extinguishing agents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tc>
                  <a:txBody>
                    <a:bodyPr/>
                    <a:lstStyle/>
                    <a:p>
                      <a:pPr marL="0" marR="0" algn="ctr">
                        <a:lnSpc>
                          <a:spcPct val="107000"/>
                        </a:lnSpc>
                        <a:spcBef>
                          <a:spcPts val="0"/>
                        </a:spcBef>
                        <a:spcAft>
                          <a:spcPts val="0"/>
                        </a:spcAft>
                      </a:pPr>
                      <a:r>
                        <a:rPr lang="en-GB" sz="1200" dirty="0">
                          <a:effectLst/>
                        </a:rPr>
                        <a:t>Yes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350" marR="50350" marT="0" marB="0"/>
                </a:tc>
                <a:extLst>
                  <a:ext uri="{0D108BD9-81ED-4DB2-BD59-A6C34878D82A}">
                    <a16:rowId xmlns:a16="http://schemas.microsoft.com/office/drawing/2014/main" val="1102699474"/>
                  </a:ext>
                </a:extLst>
              </a:tr>
            </a:tbl>
          </a:graphicData>
        </a:graphic>
      </p:graphicFrame>
      <p:sp>
        <p:nvSpPr>
          <p:cNvPr id="6" name="Footer Placeholder 1">
            <a:extLst>
              <a:ext uri="{FF2B5EF4-FFF2-40B4-BE49-F238E27FC236}">
                <a16:creationId xmlns:a16="http://schemas.microsoft.com/office/drawing/2014/main" id="{2F054492-2EAA-4CCC-BCCF-4111AE237E29}"/>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26/08/2024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5225150"/>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585" y="481036"/>
            <a:ext cx="10824980" cy="625869"/>
          </a:xfrm>
        </p:spPr>
        <p:txBody>
          <a:bodyPr>
            <a:normAutofit/>
          </a:bodyPr>
          <a:lstStyle/>
          <a:p>
            <a:pPr algn="ctr"/>
            <a:r>
              <a:rPr lang="en-US" sz="2400" b="1" dirty="0">
                <a:ln w="0"/>
                <a:solidFill>
                  <a:srgbClr val="00ABC5"/>
                </a:solidFill>
                <a:latin typeface="Calibri" panose="020F0502020204030204"/>
              </a:rPr>
              <a:t>FIRE-FIGHTING FOAM – CONSUMPTION FORECAST</a:t>
            </a:r>
            <a:endParaRPr lang="en-GB" sz="2400" b="1" dirty="0">
              <a:ln w="0"/>
              <a:solidFill>
                <a:srgbClr val="00ABC5"/>
              </a:solidFill>
              <a:latin typeface="Calibri" panose="020F0502020204030204"/>
            </a:endParaRPr>
          </a:p>
        </p:txBody>
      </p:sp>
      <p:graphicFrame>
        <p:nvGraphicFramePr>
          <p:cNvPr id="6" name="Table 5">
            <a:extLst>
              <a:ext uri="{FF2B5EF4-FFF2-40B4-BE49-F238E27FC236}">
                <a16:creationId xmlns:a16="http://schemas.microsoft.com/office/drawing/2014/main" id="{3B8891CD-A11C-483B-8955-A8AD7677C816}"/>
              </a:ext>
            </a:extLst>
          </p:cNvPr>
          <p:cNvGraphicFramePr>
            <a:graphicFrameLocks noGrp="1"/>
          </p:cNvGraphicFramePr>
          <p:nvPr/>
        </p:nvGraphicFramePr>
        <p:xfrm>
          <a:off x="1264653" y="1649033"/>
          <a:ext cx="8167992" cy="1420674"/>
        </p:xfrm>
        <a:graphic>
          <a:graphicData uri="http://schemas.openxmlformats.org/drawingml/2006/table">
            <a:tbl>
              <a:tblPr/>
              <a:tblGrid>
                <a:gridCol w="3698212">
                  <a:extLst>
                    <a:ext uri="{9D8B030D-6E8A-4147-A177-3AD203B41FA5}">
                      <a16:colId xmlns:a16="http://schemas.microsoft.com/office/drawing/2014/main" val="510932865"/>
                    </a:ext>
                  </a:extLst>
                </a:gridCol>
                <a:gridCol w="1117445">
                  <a:extLst>
                    <a:ext uri="{9D8B030D-6E8A-4147-A177-3AD203B41FA5}">
                      <a16:colId xmlns:a16="http://schemas.microsoft.com/office/drawing/2014/main" val="2331947430"/>
                    </a:ext>
                  </a:extLst>
                </a:gridCol>
                <a:gridCol w="1117445">
                  <a:extLst>
                    <a:ext uri="{9D8B030D-6E8A-4147-A177-3AD203B41FA5}">
                      <a16:colId xmlns:a16="http://schemas.microsoft.com/office/drawing/2014/main" val="997403960"/>
                    </a:ext>
                  </a:extLst>
                </a:gridCol>
                <a:gridCol w="1117445">
                  <a:extLst>
                    <a:ext uri="{9D8B030D-6E8A-4147-A177-3AD203B41FA5}">
                      <a16:colId xmlns:a16="http://schemas.microsoft.com/office/drawing/2014/main" val="1323802807"/>
                    </a:ext>
                  </a:extLst>
                </a:gridCol>
                <a:gridCol w="1117445">
                  <a:extLst>
                    <a:ext uri="{9D8B030D-6E8A-4147-A177-3AD203B41FA5}">
                      <a16:colId xmlns:a16="http://schemas.microsoft.com/office/drawing/2014/main" val="2467756140"/>
                    </a:ext>
                  </a:extLst>
                </a:gridCol>
              </a:tblGrid>
              <a:tr h="352327">
                <a:tc rowSpan="2">
                  <a:txBody>
                    <a:bodyPr/>
                    <a:lstStyle/>
                    <a:p>
                      <a:pPr algn="ctr" fontAlgn="ctr"/>
                      <a:r>
                        <a:rPr lang="en-GB" sz="1400" b="1" i="0" u="none" strike="noStrike" dirty="0">
                          <a:solidFill>
                            <a:srgbClr val="000000"/>
                          </a:solidFill>
                          <a:effectLst/>
                          <a:latin typeface="Arial" panose="020B0604020202020204" pitchFamily="34" charset="0"/>
                        </a:rPr>
                        <a:t>Type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a:solidFill>
                            <a:srgbClr val="000000"/>
                          </a:solidFill>
                          <a:effectLst/>
                          <a:latin typeface="Arial" panose="020B0604020202020204" pitchFamily="34" charset="0"/>
                        </a:rPr>
                        <a:t>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a:solidFill>
                            <a:srgbClr val="000000"/>
                          </a:solidFill>
                          <a:effectLst/>
                          <a:latin typeface="Arial" panose="020B0604020202020204" pitchFamily="34" charset="0"/>
                        </a:rPr>
                        <a:t>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a:solidFill>
                            <a:srgbClr val="000000"/>
                          </a:solidFill>
                          <a:effectLst/>
                          <a:latin typeface="Arial" panose="020B0604020202020204" pitchFamily="34" charset="0"/>
                        </a:rPr>
                        <a:t>2026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a:solidFill>
                            <a:srgbClr val="000000"/>
                          </a:solidFill>
                          <a:effectLst/>
                          <a:latin typeface="Arial" panose="020B0604020202020204" pitchFamily="34" charset="0"/>
                        </a:rPr>
                        <a:t>2027</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0614374"/>
                  </a:ext>
                </a:extLst>
              </a:tr>
              <a:tr h="318231">
                <a:tc vMerge="1">
                  <a:txBody>
                    <a:bodyPr/>
                    <a:lstStyle/>
                    <a:p>
                      <a:endParaRPr lang="ru-RU"/>
                    </a:p>
                  </a:txBody>
                  <a:tcPr/>
                </a:tc>
                <a:tc gridSpan="4">
                  <a:txBody>
                    <a:bodyPr/>
                    <a:lstStyle/>
                    <a:p>
                      <a:pPr algn="ctr" fontAlgn="ctr"/>
                      <a:r>
                        <a:rPr lang="en-US" sz="1400" b="1" i="0" u="none" strike="noStrike" dirty="0">
                          <a:solidFill>
                            <a:srgbClr val="000000"/>
                          </a:solidFill>
                          <a:effectLst/>
                          <a:latin typeface="Arial" panose="020B0604020202020204" pitchFamily="34" charset="0"/>
                        </a:rPr>
                        <a:t>Volume (m3)</a:t>
                      </a:r>
                      <a:endParaRPr lang="en-GB" sz="1400" b="1"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377847025"/>
                  </a:ext>
                </a:extLst>
              </a:tr>
              <a:tr h="375058">
                <a:tc>
                  <a:txBody>
                    <a:bodyPr/>
                    <a:lstStyle/>
                    <a:p>
                      <a:pPr algn="l" fontAlgn="ctr"/>
                      <a:r>
                        <a:rPr lang="en-US" sz="1400" b="1" i="0" u="none" strike="noStrike" dirty="0">
                          <a:solidFill>
                            <a:srgbClr val="000000"/>
                          </a:solidFill>
                          <a:effectLst/>
                          <a:latin typeface="Arial" panose="020B0604020202020204" pitchFamily="34" charset="0"/>
                        </a:rPr>
                        <a:t>AFFF</a:t>
                      </a:r>
                      <a:endParaRPr lang="en-GB" sz="1400" b="1"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ru-RU" sz="1400" b="1" i="0" u="none" strike="noStrike" dirty="0">
                          <a:solidFill>
                            <a:srgbClr val="000000"/>
                          </a:solidFill>
                          <a:effectLst/>
                          <a:latin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ru-RU" sz="1400" b="1" i="0" u="none" strike="noStrike" dirty="0">
                          <a:solidFill>
                            <a:srgbClr val="000000"/>
                          </a:solidFill>
                          <a:effectLst/>
                          <a:latin typeface="Arial" panose="020B060402020202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ru-RU" sz="1400" b="1" i="0" u="none" strike="noStrike" dirty="0">
                          <a:solidFill>
                            <a:srgbClr val="000000"/>
                          </a:solidFill>
                          <a:effectLst/>
                          <a:latin typeface="Arial" panose="020B060402020202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ru-RU" sz="1400" b="1" i="0" u="none" strike="noStrike" dirty="0">
                          <a:solidFill>
                            <a:srgbClr val="000000"/>
                          </a:solidFill>
                          <a:effectLst/>
                          <a:latin typeface="Arial" panose="020B0604020202020204" pitchFamily="34" charset="0"/>
                        </a:rPr>
                        <a:t>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135715809"/>
                  </a:ext>
                </a:extLst>
              </a:tr>
              <a:tr h="375058">
                <a:tc>
                  <a:txBody>
                    <a:bodyPr/>
                    <a:lstStyle/>
                    <a:p>
                      <a:pPr algn="l" fontAlgn="ctr"/>
                      <a:r>
                        <a:rPr lang="en-US" sz="1400" b="1" i="0" u="none" strike="noStrike" dirty="0">
                          <a:solidFill>
                            <a:srgbClr val="000000"/>
                          </a:solidFill>
                          <a:effectLst/>
                          <a:latin typeface="Arial" panose="020B0604020202020204" pitchFamily="34" charset="0"/>
                        </a:rPr>
                        <a:t>F</a:t>
                      </a:r>
                      <a:r>
                        <a:rPr lang="en-GB" sz="1400" b="1" i="0" u="none" strike="noStrike" dirty="0">
                          <a:solidFill>
                            <a:srgbClr val="000000"/>
                          </a:solidFill>
                          <a:effectLst/>
                          <a:latin typeface="Arial" panose="020B0604020202020204" pitchFamily="34" charset="0"/>
                        </a:rPr>
                        <a:t>FF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ru-RU" sz="1400" b="1" i="0" u="none" strike="noStrike" dirty="0">
                          <a:solidFill>
                            <a:srgbClr val="000000"/>
                          </a:solidFill>
                          <a:effectLst/>
                          <a:latin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ru-RU" sz="1400" b="1" i="0" u="none" strike="noStrike" dirty="0">
                          <a:solidFill>
                            <a:srgbClr val="000000"/>
                          </a:solidFill>
                          <a:effectLst/>
                          <a:latin typeface="Arial" panose="020B060402020202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ru-RU" sz="1400" b="1" i="0" u="none" strike="noStrike" dirty="0">
                          <a:solidFill>
                            <a:srgbClr val="000000"/>
                          </a:solidFill>
                          <a:effectLst/>
                          <a:latin typeface="Arial" panose="020B0604020202020204" pitchFamily="34" charset="0"/>
                        </a:rPr>
                        <a:t>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ru-RU" sz="1400" b="1" i="0" u="none" strike="noStrike" dirty="0">
                          <a:solidFill>
                            <a:srgbClr val="000000"/>
                          </a:solidFill>
                          <a:effectLst/>
                          <a:latin typeface="Arial" panose="020B0604020202020204" pitchFamily="34" charset="0"/>
                        </a:rPr>
                        <a:t>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578517713"/>
                  </a:ext>
                </a:extLst>
              </a:tr>
            </a:tbl>
          </a:graphicData>
        </a:graphic>
      </p:graphicFrame>
      <p:sp>
        <p:nvSpPr>
          <p:cNvPr id="3" name="TextBox 2">
            <a:extLst>
              <a:ext uri="{FF2B5EF4-FFF2-40B4-BE49-F238E27FC236}">
                <a16:creationId xmlns:a16="http://schemas.microsoft.com/office/drawing/2014/main" id="{1817692B-8002-4B8A-96EC-C4681EA59BED}"/>
              </a:ext>
            </a:extLst>
          </p:cNvPr>
          <p:cNvSpPr txBox="1"/>
          <p:nvPr/>
        </p:nvSpPr>
        <p:spPr>
          <a:xfrm>
            <a:off x="1264653" y="3429000"/>
            <a:ext cx="875020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dirty="0">
                <a:solidFill>
                  <a:srgbClr val="00ABC5"/>
                </a:solidFill>
              </a:rPr>
              <a:t>The forecast is based on the annual consumption for testing of fixed automatic fire-suppression systems and mobile fire-fighting equipment. </a:t>
            </a:r>
          </a:p>
          <a:p>
            <a:pPr marL="342900" indent="-342900" algn="just">
              <a:buFont typeface="Arial" panose="020B0604020202020204" pitchFamily="34" charset="0"/>
              <a:buChar char="•"/>
            </a:pPr>
            <a:r>
              <a:rPr lang="en-US" dirty="0">
                <a:solidFill>
                  <a:srgbClr val="00ABC5"/>
                </a:solidFill>
              </a:rPr>
              <a:t>Additional consumption is possible as a result of activation of automatic fire-suppression systems and unsatisfactory results of foam quality testing. </a:t>
            </a:r>
            <a:endParaRPr lang="en-GB" dirty="0">
              <a:solidFill>
                <a:srgbClr val="00ABC5"/>
              </a:solidFill>
            </a:endParaRPr>
          </a:p>
        </p:txBody>
      </p:sp>
      <p:sp>
        <p:nvSpPr>
          <p:cNvPr id="7" name="Footer Placeholder 1">
            <a:extLst>
              <a:ext uri="{FF2B5EF4-FFF2-40B4-BE49-F238E27FC236}">
                <a16:creationId xmlns:a16="http://schemas.microsoft.com/office/drawing/2014/main" id="{59C895E2-954E-4C91-B57E-8915FE829620}"/>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26/08/2024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8154339"/>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A3CE9575-1198-4D53-BFBB-90BEA64ACB59}"/>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7" name="Oval 1">
              <a:extLst>
                <a:ext uri="{FF2B5EF4-FFF2-40B4-BE49-F238E27FC236}">
                  <a16:creationId xmlns:a16="http://schemas.microsoft.com/office/drawing/2014/main" id="{0843942A-7046-4B48-BA61-0A520BBC0EC4}"/>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8" name="Oval 1">
              <a:extLst>
                <a:ext uri="{FF2B5EF4-FFF2-40B4-BE49-F238E27FC236}">
                  <a16:creationId xmlns:a16="http://schemas.microsoft.com/office/drawing/2014/main" id="{2E185AD8-ECDF-430F-827E-A67C509E5475}"/>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9" name="Oval 1">
              <a:extLst>
                <a:ext uri="{FF2B5EF4-FFF2-40B4-BE49-F238E27FC236}">
                  <a16:creationId xmlns:a16="http://schemas.microsoft.com/office/drawing/2014/main" id="{F69B9CE7-E9C8-41F8-8388-93F05CF7B32B}"/>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Arial"/>
                <a:cs typeface="+mn-cs"/>
              </a:endParaRPr>
            </a:p>
          </p:txBody>
        </p:sp>
        <p:sp>
          <p:nvSpPr>
            <p:cNvPr id="10" name="Oval 1">
              <a:extLst>
                <a:ext uri="{FF2B5EF4-FFF2-40B4-BE49-F238E27FC236}">
                  <a16:creationId xmlns:a16="http://schemas.microsoft.com/office/drawing/2014/main" id="{83F90DE6-C428-4184-92A2-A876947CB8C4}"/>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grpSp>
      <p:sp>
        <p:nvSpPr>
          <p:cNvPr id="12" name="Title 7">
            <a:extLst>
              <a:ext uri="{FF2B5EF4-FFF2-40B4-BE49-F238E27FC236}">
                <a16:creationId xmlns:a16="http://schemas.microsoft.com/office/drawing/2014/main" id="{2F57BB8E-A761-4166-9188-D85477735120}"/>
              </a:ext>
            </a:extLst>
          </p:cNvPr>
          <p:cNvSpPr txBox="1">
            <a:spLocks/>
          </p:cNvSpPr>
          <p:nvPr/>
        </p:nvSpPr>
        <p:spPr>
          <a:xfrm>
            <a:off x="1527752" y="4183221"/>
            <a:ext cx="4629297" cy="1077218"/>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lvl="0" algn="l">
              <a:defRPr/>
            </a:pPr>
            <a:r>
              <a:rPr lang="en-GB" sz="3200" b="1" dirty="0">
                <a:solidFill>
                  <a:schemeClr val="bg1"/>
                </a:solidFill>
              </a:rPr>
              <a:t>Special Transport and </a:t>
            </a:r>
          </a:p>
          <a:p>
            <a:pPr lvl="0" algn="l">
              <a:defRPr/>
            </a:pPr>
            <a:r>
              <a:rPr lang="en-GB" sz="3200" b="1" dirty="0">
                <a:solidFill>
                  <a:schemeClr val="bg1"/>
                </a:solidFill>
              </a:rPr>
              <a:t>Logistics Department</a:t>
            </a:r>
            <a:endParaRPr kumimoji="0" 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13" name="Title 7">
            <a:extLst>
              <a:ext uri="{FF2B5EF4-FFF2-40B4-BE49-F238E27FC236}">
                <a16:creationId xmlns:a16="http://schemas.microsoft.com/office/drawing/2014/main" id="{DB11AB0F-5A8D-48C7-B0F8-0F49D8517292}"/>
              </a:ext>
            </a:extLst>
          </p:cNvPr>
          <p:cNvSpPr txBox="1">
            <a:spLocks/>
          </p:cNvSpPr>
          <p:nvPr/>
        </p:nvSpPr>
        <p:spPr>
          <a:xfrm>
            <a:off x="8246910" y="3981523"/>
            <a:ext cx="3945089" cy="1077218"/>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lvl="0">
              <a:defRPr/>
            </a:pPr>
            <a:r>
              <a:rPr lang="en-GB" sz="2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Bauyrzhan</a:t>
            </a:r>
            <a:r>
              <a:rPr lang="ru-RU" sz="2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GB" sz="2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Auganbayev</a:t>
            </a:r>
          </a:p>
          <a:p>
            <a:pPr lvl="0">
              <a:defRPr/>
            </a:pPr>
            <a:endParaRPr kumimoji="0" lang="en-US" sz="1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a:p>
            <a:pPr lvl="0">
              <a:defRPr/>
            </a:pPr>
            <a:r>
              <a:rPr lang="en-GB" sz="17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Lead Lifting Operations and Maintenance Engineer</a:t>
            </a:r>
            <a:endParaRPr kumimoji="0" lang="en-US" sz="17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206811B-F75E-4B17-9079-3C64846EB2A2}"/>
              </a:ext>
            </a:extLst>
          </p:cNvPr>
          <p:cNvPicPr>
            <a:picLocks noChangeAspect="1"/>
          </p:cNvPicPr>
          <p:nvPr/>
        </p:nvPicPr>
        <p:blipFill>
          <a:blip r:embed="rId2"/>
          <a:stretch>
            <a:fillRect/>
          </a:stretch>
        </p:blipFill>
        <p:spPr>
          <a:xfrm>
            <a:off x="6855281" y="3702881"/>
            <a:ext cx="1391629" cy="1634502"/>
          </a:xfrm>
          <a:prstGeom prst="rect">
            <a:avLst/>
          </a:prstGeom>
        </p:spPr>
      </p:pic>
      <p:sp>
        <p:nvSpPr>
          <p:cNvPr id="11" name="Footer Placeholder 1">
            <a:extLst>
              <a:ext uri="{FF2B5EF4-FFF2-40B4-BE49-F238E27FC236}">
                <a16:creationId xmlns:a16="http://schemas.microsoft.com/office/drawing/2014/main" id="{ECC46213-0A46-43BA-B163-9FF9B46BA015}"/>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26/08/2024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41924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599496" y="4232259"/>
            <a:ext cx="5848350" cy="1200329"/>
          </a:xfrm>
          <a:prstGeom prst="rect">
            <a:avLst/>
          </a:prstGeom>
          <a:noFill/>
        </p:spPr>
        <p:txBody>
          <a:bodyPr wrap="square" rtlCol="0">
            <a:spAutoFit/>
          </a:bodyPr>
          <a:lstStyle/>
          <a:p>
            <a:pPr algn="l"/>
            <a:r>
              <a:rPr lang="en-US" dirty="0">
                <a:solidFill>
                  <a:schemeClr val="bg1"/>
                </a:solidFill>
                <a:latin typeface="Calibri" panose="020F0502020204030204" pitchFamily="34" charset="0"/>
                <a:cs typeface="Calibri" panose="020F0502020204030204" pitchFamily="34" charset="0"/>
              </a:rPr>
              <a:t>Overview of the removable holding devices</a:t>
            </a:r>
            <a:endParaRPr lang="ru-RU" dirty="0">
              <a:solidFill>
                <a:schemeClr val="bg1"/>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r>
              <a:rPr lang="en-US" sz="5400" b="1" dirty="0">
                <a:solidFill>
                  <a:schemeClr val="bg1"/>
                </a:solidFill>
              </a:rPr>
              <a:t>4</a:t>
            </a:r>
            <a:endParaRPr lang="ru-RU" sz="5400" b="1" dirty="0">
              <a:solidFill>
                <a:schemeClr val="bg1"/>
              </a:solidFill>
            </a:endParaRPr>
          </a:p>
        </p:txBody>
      </p:sp>
      <p:sp>
        <p:nvSpPr>
          <p:cNvPr id="10" name="Parallelogram 30">
            <a:extLst>
              <a:ext uri="{FF2B5EF4-FFF2-40B4-BE49-F238E27FC236}">
                <a16:creationId xmlns:a16="http://schemas.microsoft.com/office/drawing/2014/main" id="{0480B31A-A741-4B4D-A201-8D47B12B6B52}"/>
              </a:ext>
            </a:extLst>
          </p:cNvPr>
          <p:cNvSpPr/>
          <p:nvPr/>
        </p:nvSpPr>
        <p:spPr>
          <a:xfrm flipH="1">
            <a:off x="9018265" y="633089"/>
            <a:ext cx="2179180" cy="2137641"/>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 name="Rectangle 2">
            <a:extLst>
              <a:ext uri="{FF2B5EF4-FFF2-40B4-BE49-F238E27FC236}">
                <a16:creationId xmlns:a16="http://schemas.microsoft.com/office/drawing/2014/main" id="{D5B4171D-624B-40F4-907F-34907A48943D}"/>
              </a:ext>
            </a:extLst>
          </p:cNvPr>
          <p:cNvSpPr/>
          <p:nvPr/>
        </p:nvSpPr>
        <p:spPr>
          <a:xfrm>
            <a:off x="3373779" y="1850945"/>
            <a:ext cx="3655040" cy="461665"/>
          </a:xfrm>
          <a:prstGeom prst="rect">
            <a:avLst/>
          </a:prstGeom>
        </p:spPr>
        <p:txBody>
          <a:bodyPr wrap="none">
            <a:spAutoFit/>
          </a:bodyPr>
          <a:lstStyle/>
          <a:p>
            <a:r>
              <a:rPr lang="en-US" sz="2400" b="1" dirty="0">
                <a:ln w="0"/>
                <a:solidFill>
                  <a:srgbClr val="00ABC5"/>
                </a:solidFill>
                <a:latin typeface="Calibri" panose="020F0502020204030204"/>
                <a:ea typeface="+mj-ea"/>
                <a:cs typeface="+mj-cs"/>
              </a:rPr>
              <a:t>Removable holding devices</a:t>
            </a:r>
            <a:endParaRPr lang="ru-RU" sz="2400" b="1" dirty="0">
              <a:ln w="0"/>
              <a:solidFill>
                <a:srgbClr val="00ABC5"/>
              </a:solidFill>
              <a:latin typeface="Calibri" panose="020F0502020204030204"/>
              <a:ea typeface="+mj-ea"/>
              <a:cs typeface="+mj-cs"/>
            </a:endParaRPr>
          </a:p>
        </p:txBody>
      </p:sp>
      <p:sp>
        <p:nvSpPr>
          <p:cNvPr id="6" name="Footer Placeholder 1">
            <a:extLst>
              <a:ext uri="{FF2B5EF4-FFF2-40B4-BE49-F238E27FC236}">
                <a16:creationId xmlns:a16="http://schemas.microsoft.com/office/drawing/2014/main" id="{B2EA7425-4A40-45C5-89E9-6E6C856B6358}"/>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26/08/2024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0977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3B8A0BA-84EC-4D56-9B27-527BDEF8C5A7}"/>
              </a:ext>
            </a:extLst>
          </p:cNvPr>
          <p:cNvSpPr txBox="1">
            <a:spLocks/>
          </p:cNvSpPr>
          <p:nvPr/>
        </p:nvSpPr>
        <p:spPr>
          <a:xfrm>
            <a:off x="104274" y="6525526"/>
            <a:ext cx="361239" cy="332474"/>
          </a:xfrm>
          <a:prstGeom prst="rect">
            <a:avLst/>
          </a:prstGeom>
        </p:spPr>
        <p:txBody>
          <a:bodyPr vert="horz" lIns="91440" tIns="45720" rIns="91440" bIns="45720" rtlCol="0" anchor="ctr"/>
          <a:lstStyle>
            <a:defPPr>
              <a:defRPr lang="en-US"/>
            </a:defPPr>
            <a:lvl1pPr marL="0" algn="l" defTabSz="457200" rtl="0" eaLnBrk="1" fontAlgn="t"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37</a:t>
            </a:fld>
            <a:endParaRPr lang="it-IT" sz="80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B6E33B2-657F-4052-9FFA-B5DE14555847}"/>
              </a:ext>
            </a:extLst>
          </p:cNvPr>
          <p:cNvSpPr txBox="1"/>
          <p:nvPr/>
        </p:nvSpPr>
        <p:spPr>
          <a:xfrm>
            <a:off x="-85196" y="255164"/>
            <a:ext cx="12192000" cy="584775"/>
          </a:xfrm>
          <a:prstGeom prst="rect">
            <a:avLst/>
          </a:prstGeom>
          <a:noFill/>
        </p:spPr>
        <p:txBody>
          <a:bodyPr wrap="square" rtlCol="0" anchor="ctr">
            <a:spAutoFit/>
          </a:bodyPr>
          <a:lstStyle/>
          <a:p>
            <a:pPr algn="ctr"/>
            <a:r>
              <a:rPr lang="en-US" sz="3200" dirty="0">
                <a:solidFill>
                  <a:schemeClr val="accent1"/>
                </a:solidFill>
                <a:latin typeface="Calibri" panose="020F0502020204030204" pitchFamily="34" charset="0"/>
                <a:cs typeface="Calibri" panose="020F0502020204030204" pitchFamily="34" charset="0"/>
              </a:rPr>
              <a:t>LIFTING GEARS</a:t>
            </a:r>
            <a:endParaRPr lang="ru-RU" sz="3200" dirty="0">
              <a:solidFill>
                <a:schemeClr val="accent1"/>
              </a:solidFill>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3F2912C2-89D7-47FB-8DDB-400764FACA23}"/>
              </a:ext>
            </a:extLst>
          </p:cNvPr>
          <p:cNvGrpSpPr/>
          <p:nvPr/>
        </p:nvGrpSpPr>
        <p:grpSpPr>
          <a:xfrm>
            <a:off x="1382112" y="1186919"/>
            <a:ext cx="5606846" cy="369332"/>
            <a:chOff x="5616952" y="2492975"/>
            <a:chExt cx="5481032" cy="517401"/>
          </a:xfrm>
        </p:grpSpPr>
        <p:sp>
          <p:nvSpPr>
            <p:cNvPr id="13" name="TextBox 12">
              <a:extLst>
                <a:ext uri="{FF2B5EF4-FFF2-40B4-BE49-F238E27FC236}">
                  <a16:creationId xmlns:a16="http://schemas.microsoft.com/office/drawing/2014/main" id="{D952C511-C656-4D63-B06F-24BFE41BE517}"/>
                </a:ext>
              </a:extLst>
            </p:cNvPr>
            <p:cNvSpPr txBox="1"/>
            <p:nvPr/>
          </p:nvSpPr>
          <p:spPr>
            <a:xfrm>
              <a:off x="6590292" y="2492975"/>
              <a:ext cx="4507692" cy="517401"/>
            </a:xfrm>
            <a:prstGeom prst="rect">
              <a:avLst/>
            </a:prstGeom>
            <a:noFill/>
          </p:spPr>
          <p:txBody>
            <a:bodyPr wrap="square" lIns="108000" rIns="108000" rtlCol="0">
              <a:spAutoFit/>
            </a:bodyPr>
            <a:lstStyle/>
            <a:p>
              <a:r>
                <a:rPr lang="en-US" b="1" dirty="0">
                  <a:solidFill>
                    <a:srgbClr val="000000"/>
                  </a:solidFill>
                  <a:latin typeface="Arial" panose="020B0604020202020204" pitchFamily="34" charset="0"/>
                </a:rPr>
                <a:t>W</a:t>
              </a:r>
              <a:r>
                <a:rPr lang="en-GB" sz="1800" b="1" i="0" u="none" strike="noStrike" dirty="0">
                  <a:solidFill>
                    <a:srgbClr val="000000"/>
                  </a:solidFill>
                  <a:effectLst/>
                  <a:latin typeface="Arial" panose="020B0604020202020204" pitchFamily="34" charset="0"/>
                </a:rPr>
                <a:t>ebbing sling </a:t>
              </a:r>
              <a:endParaRPr lang="ru-RU" sz="1600" b="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330067B-7B49-4AF3-9012-C9C95AB20764}"/>
                </a:ext>
              </a:extLst>
            </p:cNvPr>
            <p:cNvSpPr txBox="1"/>
            <p:nvPr/>
          </p:nvSpPr>
          <p:spPr>
            <a:xfrm>
              <a:off x="5616952" y="2519948"/>
              <a:ext cx="958096" cy="474284"/>
            </a:xfrm>
            <a:prstGeom prst="rect">
              <a:avLst/>
            </a:prstGeom>
            <a:noFill/>
          </p:spPr>
          <p:txBody>
            <a:bodyPr wrap="square" lIns="108000" rIns="108000" rtlCol="0">
              <a:spAutoFit/>
            </a:bodyPr>
            <a:lstStyle/>
            <a:p>
              <a:pPr algn="ctr"/>
              <a:r>
                <a:rPr lang="ru-RU" sz="1600" b="1" dirty="0">
                  <a:solidFill>
                    <a:schemeClr val="accent1"/>
                  </a:solidFill>
                  <a:latin typeface="Calibri" panose="020F0502020204030204" pitchFamily="34" charset="0"/>
                  <a:cs typeface="Calibri" panose="020F0502020204030204" pitchFamily="34" charset="0"/>
                </a:rPr>
                <a:t>01</a:t>
              </a:r>
            </a:p>
          </p:txBody>
        </p:sp>
      </p:grpSp>
      <p:grpSp>
        <p:nvGrpSpPr>
          <p:cNvPr id="14" name="Group 13">
            <a:extLst>
              <a:ext uri="{FF2B5EF4-FFF2-40B4-BE49-F238E27FC236}">
                <a16:creationId xmlns:a16="http://schemas.microsoft.com/office/drawing/2014/main" id="{AA4484BB-0DE2-432E-9D4F-0AA5AC27083E}"/>
              </a:ext>
            </a:extLst>
          </p:cNvPr>
          <p:cNvGrpSpPr/>
          <p:nvPr/>
        </p:nvGrpSpPr>
        <p:grpSpPr>
          <a:xfrm>
            <a:off x="1217982" y="1503209"/>
            <a:ext cx="7810687" cy="1719586"/>
            <a:chOff x="5495153" y="1407751"/>
            <a:chExt cx="5796295" cy="1994151"/>
          </a:xfrm>
        </p:grpSpPr>
        <p:grpSp>
          <p:nvGrpSpPr>
            <p:cNvPr id="15" name="Group 14">
              <a:extLst>
                <a:ext uri="{FF2B5EF4-FFF2-40B4-BE49-F238E27FC236}">
                  <a16:creationId xmlns:a16="http://schemas.microsoft.com/office/drawing/2014/main" id="{796F5369-2149-4D55-B359-52348A81A3D3}"/>
                </a:ext>
              </a:extLst>
            </p:cNvPr>
            <p:cNvGrpSpPr/>
            <p:nvPr/>
          </p:nvGrpSpPr>
          <p:grpSpPr>
            <a:xfrm>
              <a:off x="6344276" y="1407751"/>
              <a:ext cx="4947172" cy="1994151"/>
              <a:chOff x="6654017" y="443005"/>
              <a:chExt cx="4947172" cy="1994151"/>
            </a:xfrm>
          </p:grpSpPr>
          <p:sp>
            <p:nvSpPr>
              <p:cNvPr id="17" name="TextBox 16">
                <a:extLst>
                  <a:ext uri="{FF2B5EF4-FFF2-40B4-BE49-F238E27FC236}">
                    <a16:creationId xmlns:a16="http://schemas.microsoft.com/office/drawing/2014/main" id="{21783FA2-829A-4169-B24B-3F916E673FC3}"/>
                  </a:ext>
                </a:extLst>
              </p:cNvPr>
              <p:cNvSpPr txBox="1"/>
              <p:nvPr/>
            </p:nvSpPr>
            <p:spPr>
              <a:xfrm>
                <a:off x="6770450" y="2044545"/>
                <a:ext cx="4830739" cy="392611"/>
              </a:xfrm>
              <a:prstGeom prst="rect">
                <a:avLst/>
              </a:prstGeom>
              <a:noFill/>
            </p:spPr>
            <p:txBody>
              <a:bodyPr wrap="square" rtlCol="0">
                <a:spAutoFit/>
              </a:bodyPr>
              <a:lstStyle/>
              <a:p>
                <a:endParaRPr lang="ru-RU" sz="1600" dirty="0">
                  <a:latin typeface="Calibri" panose="020F0502020204030204" pitchFamily="34" charset="0"/>
                  <a:ea typeface="Lato"/>
                  <a:cs typeface="Calibri" panose="020F0502020204030204" pitchFamily="34" charset="0"/>
                  <a:sym typeface="Lato"/>
                </a:endParaRPr>
              </a:p>
            </p:txBody>
          </p:sp>
          <p:sp>
            <p:nvSpPr>
              <p:cNvPr id="18" name="TextBox 17">
                <a:extLst>
                  <a:ext uri="{FF2B5EF4-FFF2-40B4-BE49-F238E27FC236}">
                    <a16:creationId xmlns:a16="http://schemas.microsoft.com/office/drawing/2014/main" id="{70E595F5-25A9-41C9-B55F-07B8E37A08EB}"/>
                  </a:ext>
                </a:extLst>
              </p:cNvPr>
              <p:cNvSpPr txBox="1"/>
              <p:nvPr/>
            </p:nvSpPr>
            <p:spPr>
              <a:xfrm>
                <a:off x="6654017" y="443005"/>
                <a:ext cx="4507692" cy="428303"/>
              </a:xfrm>
              <a:prstGeom prst="rect">
                <a:avLst/>
              </a:prstGeom>
              <a:noFill/>
            </p:spPr>
            <p:txBody>
              <a:bodyPr wrap="square" lIns="108000" rIns="108000" rtlCol="0">
                <a:spAutoFit/>
              </a:bodyPr>
              <a:lstStyle/>
              <a:p>
                <a:r>
                  <a:rPr lang="ru-RU" sz="1800" b="1" i="0" u="none" strike="noStrike" dirty="0">
                    <a:solidFill>
                      <a:srgbClr val="000000"/>
                    </a:solidFill>
                    <a:effectLst/>
                    <a:latin typeface="Arial" panose="020B0604020202020204" pitchFamily="34" charset="0"/>
                  </a:rPr>
                  <a:t>Round webbing sling</a:t>
                </a:r>
                <a:r>
                  <a:rPr lang="ru-RU" sz="1600" dirty="0"/>
                  <a:t> </a:t>
                </a:r>
                <a:endParaRPr lang="ru-RU" sz="1600" b="1" dirty="0">
                  <a:latin typeface="Calibri" panose="020F0502020204030204" pitchFamily="34" charset="0"/>
                  <a:cs typeface="Calibri" panose="020F0502020204030204" pitchFamily="34" charset="0"/>
                </a:endParaRPr>
              </a:p>
            </p:txBody>
          </p:sp>
        </p:grpSp>
        <p:sp>
          <p:nvSpPr>
            <p:cNvPr id="16" name="TextBox 15">
              <a:extLst>
                <a:ext uri="{FF2B5EF4-FFF2-40B4-BE49-F238E27FC236}">
                  <a16:creationId xmlns:a16="http://schemas.microsoft.com/office/drawing/2014/main" id="{3D9D09BF-8AD8-45BA-A0D3-0D972F5C2CE8}"/>
                </a:ext>
              </a:extLst>
            </p:cNvPr>
            <p:cNvSpPr txBox="1"/>
            <p:nvPr/>
          </p:nvSpPr>
          <p:spPr>
            <a:xfrm>
              <a:off x="5495153" y="1449506"/>
              <a:ext cx="958096" cy="474283"/>
            </a:xfrm>
            <a:prstGeom prst="rect">
              <a:avLst/>
            </a:prstGeom>
            <a:noFill/>
          </p:spPr>
          <p:txBody>
            <a:bodyPr wrap="square" lIns="108000" rIns="108000" rtlCol="0">
              <a:spAutoFit/>
            </a:bodyPr>
            <a:lstStyle/>
            <a:p>
              <a:pPr algn="ctr"/>
              <a:r>
                <a:rPr lang="ru-RU" sz="1600" b="1" dirty="0">
                  <a:solidFill>
                    <a:schemeClr val="accent1"/>
                  </a:solidFill>
                  <a:latin typeface="Calibri" panose="020F0502020204030204" pitchFamily="34" charset="0"/>
                  <a:cs typeface="Calibri" panose="020F0502020204030204" pitchFamily="34" charset="0"/>
                </a:rPr>
                <a:t>02</a:t>
              </a:r>
            </a:p>
          </p:txBody>
        </p:sp>
      </p:grpSp>
      <p:grpSp>
        <p:nvGrpSpPr>
          <p:cNvPr id="19" name="Group 18">
            <a:extLst>
              <a:ext uri="{FF2B5EF4-FFF2-40B4-BE49-F238E27FC236}">
                <a16:creationId xmlns:a16="http://schemas.microsoft.com/office/drawing/2014/main" id="{29955CEF-A7B7-4C43-AEFA-10B551F2291C}"/>
              </a:ext>
            </a:extLst>
          </p:cNvPr>
          <p:cNvGrpSpPr/>
          <p:nvPr/>
        </p:nvGrpSpPr>
        <p:grpSpPr>
          <a:xfrm>
            <a:off x="1365673" y="1915175"/>
            <a:ext cx="5643353" cy="730682"/>
            <a:chOff x="5601134" y="-14031"/>
            <a:chExt cx="5430309" cy="944128"/>
          </a:xfrm>
        </p:grpSpPr>
        <p:sp>
          <p:nvSpPr>
            <p:cNvPr id="23" name="TextBox 22">
              <a:extLst>
                <a:ext uri="{FF2B5EF4-FFF2-40B4-BE49-F238E27FC236}">
                  <a16:creationId xmlns:a16="http://schemas.microsoft.com/office/drawing/2014/main" id="{4A13198C-A106-4D02-B8D2-A75B3BF6D9F2}"/>
                </a:ext>
              </a:extLst>
            </p:cNvPr>
            <p:cNvSpPr txBox="1"/>
            <p:nvPr/>
          </p:nvSpPr>
          <p:spPr>
            <a:xfrm>
              <a:off x="6523752" y="452876"/>
              <a:ext cx="4507691" cy="477221"/>
            </a:xfrm>
            <a:prstGeom prst="rect">
              <a:avLst/>
            </a:prstGeom>
            <a:noFill/>
          </p:spPr>
          <p:txBody>
            <a:bodyPr wrap="square" lIns="108000" rIns="108000" rtlCol="0">
              <a:spAutoFit/>
            </a:bodyPr>
            <a:lstStyle/>
            <a:p>
              <a:r>
                <a:rPr lang="en-US" sz="1600" b="1" dirty="0">
                  <a:latin typeface="Arial" panose="020B0604020202020204" pitchFamily="34" charset="0"/>
                  <a:cs typeface="Arial" panose="020B0604020202020204" pitchFamily="34" charset="0"/>
                </a:rPr>
                <a:t> </a:t>
              </a:r>
              <a:r>
                <a:rPr lang="en-GB" b="1" dirty="0">
                  <a:solidFill>
                    <a:srgbClr val="000000"/>
                  </a:solidFill>
                  <a:latin typeface="Arial" panose="020B0604020202020204" pitchFamily="34" charset="0"/>
                </a:rPr>
                <a:t>EYE BOLT</a:t>
              </a:r>
              <a:r>
                <a:rPr lang="en-GB" sz="1600" b="1" dirty="0">
                  <a:latin typeface="Calibri" panose="020F0502020204030204" pitchFamily="34" charset="0"/>
                  <a:cs typeface="Calibri" panose="020F0502020204030204" pitchFamily="34" charset="0"/>
                </a:rPr>
                <a:t>							</a:t>
              </a:r>
            </a:p>
          </p:txBody>
        </p:sp>
        <p:sp>
          <p:nvSpPr>
            <p:cNvPr id="21" name="TextBox 20">
              <a:extLst>
                <a:ext uri="{FF2B5EF4-FFF2-40B4-BE49-F238E27FC236}">
                  <a16:creationId xmlns:a16="http://schemas.microsoft.com/office/drawing/2014/main" id="{1B90684B-9584-4285-9609-783A3A696C19}"/>
                </a:ext>
              </a:extLst>
            </p:cNvPr>
            <p:cNvSpPr txBox="1"/>
            <p:nvPr/>
          </p:nvSpPr>
          <p:spPr>
            <a:xfrm>
              <a:off x="5601134" y="-14031"/>
              <a:ext cx="958096" cy="474284"/>
            </a:xfrm>
            <a:prstGeom prst="rect">
              <a:avLst/>
            </a:prstGeom>
            <a:noFill/>
          </p:spPr>
          <p:txBody>
            <a:bodyPr wrap="square" lIns="108000" rIns="108000" rtlCol="0">
              <a:spAutoFit/>
            </a:bodyPr>
            <a:lstStyle/>
            <a:p>
              <a:pPr algn="ctr"/>
              <a:r>
                <a:rPr lang="ru-RU" sz="1600" b="1" dirty="0">
                  <a:solidFill>
                    <a:schemeClr val="accent1"/>
                  </a:solidFill>
                  <a:latin typeface="Calibri" panose="020F0502020204030204" pitchFamily="34" charset="0"/>
                  <a:cs typeface="Calibri" panose="020F0502020204030204" pitchFamily="34" charset="0"/>
                </a:rPr>
                <a:t>03</a:t>
              </a:r>
            </a:p>
          </p:txBody>
        </p:sp>
      </p:grpSp>
      <p:grpSp>
        <p:nvGrpSpPr>
          <p:cNvPr id="24" name="Group 23">
            <a:extLst>
              <a:ext uri="{FF2B5EF4-FFF2-40B4-BE49-F238E27FC236}">
                <a16:creationId xmlns:a16="http://schemas.microsoft.com/office/drawing/2014/main" id="{2A97F085-7AF0-4E5D-8E9C-DFFC493D71EC}"/>
              </a:ext>
            </a:extLst>
          </p:cNvPr>
          <p:cNvGrpSpPr/>
          <p:nvPr/>
        </p:nvGrpSpPr>
        <p:grpSpPr>
          <a:xfrm>
            <a:off x="1382112" y="2299978"/>
            <a:ext cx="5437921" cy="731026"/>
            <a:chOff x="5484142" y="-1578288"/>
            <a:chExt cx="5411329" cy="1024102"/>
          </a:xfrm>
        </p:grpSpPr>
        <p:sp>
          <p:nvSpPr>
            <p:cNvPr id="28" name="TextBox 27">
              <a:extLst>
                <a:ext uri="{FF2B5EF4-FFF2-40B4-BE49-F238E27FC236}">
                  <a16:creationId xmlns:a16="http://schemas.microsoft.com/office/drawing/2014/main" id="{6B22134E-6B36-422C-BA63-2D14BF57FA69}"/>
                </a:ext>
              </a:extLst>
            </p:cNvPr>
            <p:cNvSpPr txBox="1"/>
            <p:nvPr/>
          </p:nvSpPr>
          <p:spPr>
            <a:xfrm>
              <a:off x="6387779" y="-1071587"/>
              <a:ext cx="4507692" cy="517401"/>
            </a:xfrm>
            <a:prstGeom prst="rect">
              <a:avLst/>
            </a:prstGeom>
            <a:noFill/>
          </p:spPr>
          <p:txBody>
            <a:bodyPr wrap="square" lIns="108000" rIns="108000" rtlCol="0">
              <a:spAutoFit/>
            </a:bodyPr>
            <a:lstStyle/>
            <a:p>
              <a:r>
                <a:rPr lang="en-US" b="1" dirty="0">
                  <a:solidFill>
                    <a:srgbClr val="000000"/>
                  </a:solidFill>
                  <a:latin typeface="Arial" panose="020B0604020202020204" pitchFamily="34" charset="0"/>
                </a:rPr>
                <a:t> </a:t>
              </a:r>
              <a:r>
                <a:rPr lang="en-GB" sz="1800" b="1" i="0" u="none" strike="noStrike" dirty="0">
                  <a:solidFill>
                    <a:srgbClr val="000000"/>
                  </a:solidFill>
                  <a:effectLst/>
                  <a:latin typeface="Arial" panose="020B0604020202020204" pitchFamily="34" charset="0"/>
                </a:rPr>
                <a:t>Bow shackle</a:t>
              </a:r>
              <a:r>
                <a:rPr lang="en-GB" sz="1600" dirty="0"/>
                <a:t> </a:t>
              </a:r>
              <a:endParaRPr lang="ru-RU" sz="1600" b="1"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101AFF75-F8C7-4634-BA84-65D376C2F34F}"/>
                </a:ext>
              </a:extLst>
            </p:cNvPr>
            <p:cNvSpPr txBox="1"/>
            <p:nvPr/>
          </p:nvSpPr>
          <p:spPr>
            <a:xfrm>
              <a:off x="5484142" y="-1578288"/>
              <a:ext cx="958096" cy="474283"/>
            </a:xfrm>
            <a:prstGeom prst="rect">
              <a:avLst/>
            </a:prstGeom>
            <a:noFill/>
          </p:spPr>
          <p:txBody>
            <a:bodyPr wrap="square" lIns="108000" rIns="108000" rtlCol="0">
              <a:spAutoFit/>
            </a:bodyPr>
            <a:lstStyle/>
            <a:p>
              <a:pPr algn="ctr"/>
              <a:r>
                <a:rPr lang="ru-RU" sz="1600" b="1" dirty="0">
                  <a:solidFill>
                    <a:schemeClr val="accent1"/>
                  </a:solidFill>
                  <a:latin typeface="Calibri" panose="020F0502020204030204" pitchFamily="34" charset="0"/>
                  <a:cs typeface="Calibri" panose="020F0502020204030204" pitchFamily="34" charset="0"/>
                </a:rPr>
                <a:t>04</a:t>
              </a:r>
            </a:p>
          </p:txBody>
        </p:sp>
      </p:grpSp>
      <p:sp>
        <p:nvSpPr>
          <p:cNvPr id="29" name="TextBox 28">
            <a:extLst>
              <a:ext uri="{FF2B5EF4-FFF2-40B4-BE49-F238E27FC236}">
                <a16:creationId xmlns:a16="http://schemas.microsoft.com/office/drawing/2014/main" id="{A1F5FD39-89E0-47E9-9A78-B1B3C3D09941}"/>
              </a:ext>
            </a:extLst>
          </p:cNvPr>
          <p:cNvSpPr txBox="1"/>
          <p:nvPr/>
        </p:nvSpPr>
        <p:spPr>
          <a:xfrm>
            <a:off x="1365673" y="2688073"/>
            <a:ext cx="962804" cy="338553"/>
          </a:xfrm>
          <a:prstGeom prst="rect">
            <a:avLst/>
          </a:prstGeom>
          <a:noFill/>
        </p:spPr>
        <p:txBody>
          <a:bodyPr wrap="square" lIns="108000" rIns="108000" rtlCol="0">
            <a:spAutoFit/>
          </a:bodyPr>
          <a:lstStyle/>
          <a:p>
            <a:pPr algn="ctr"/>
            <a:r>
              <a:rPr lang="en-US" sz="1600" b="1" dirty="0">
                <a:solidFill>
                  <a:schemeClr val="accent1"/>
                </a:solidFill>
                <a:latin typeface="Calibri" panose="020F0502020204030204" pitchFamily="34" charset="0"/>
                <a:cs typeface="Calibri" panose="020F0502020204030204" pitchFamily="34" charset="0"/>
              </a:rPr>
              <a:t>05</a:t>
            </a:r>
            <a:endParaRPr lang="ru-RU" sz="1600" b="1" dirty="0">
              <a:solidFill>
                <a:schemeClr val="accent1"/>
              </a:solidFill>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14509E39-0A68-4CE2-A73A-7CEFA1FED6FA}"/>
              </a:ext>
            </a:extLst>
          </p:cNvPr>
          <p:cNvSpPr txBox="1"/>
          <p:nvPr/>
        </p:nvSpPr>
        <p:spPr>
          <a:xfrm>
            <a:off x="2290189" y="3077474"/>
            <a:ext cx="4529844" cy="369332"/>
          </a:xfrm>
          <a:prstGeom prst="rect">
            <a:avLst/>
          </a:prstGeom>
          <a:noFill/>
        </p:spPr>
        <p:txBody>
          <a:bodyPr wrap="square" lIns="108000" rIns="108000" rtlCol="0">
            <a:spAutoFit/>
          </a:bodyPr>
          <a:lstStyle/>
          <a:p>
            <a:r>
              <a:rPr lang="en-US" b="1" dirty="0">
                <a:solidFill>
                  <a:srgbClr val="000000"/>
                </a:solidFill>
                <a:latin typeface="Arial" panose="020B0604020202020204" pitchFamily="34" charset="0"/>
              </a:rPr>
              <a:t> </a:t>
            </a:r>
            <a:r>
              <a:rPr lang="en-GB" sz="1800" b="1" i="0" u="none" strike="noStrike" dirty="0">
                <a:solidFill>
                  <a:srgbClr val="000000"/>
                </a:solidFill>
                <a:effectLst/>
                <a:latin typeface="Arial" panose="020B0604020202020204" pitchFamily="34" charset="0"/>
              </a:rPr>
              <a:t>Chain Block			</a:t>
            </a:r>
          </a:p>
        </p:txBody>
      </p:sp>
      <p:sp>
        <p:nvSpPr>
          <p:cNvPr id="31" name="TextBox 30">
            <a:extLst>
              <a:ext uri="{FF2B5EF4-FFF2-40B4-BE49-F238E27FC236}">
                <a16:creationId xmlns:a16="http://schemas.microsoft.com/office/drawing/2014/main" id="{795FB110-71EE-4CE4-B076-09F81A52CD87}"/>
              </a:ext>
            </a:extLst>
          </p:cNvPr>
          <p:cNvSpPr txBox="1"/>
          <p:nvPr/>
        </p:nvSpPr>
        <p:spPr>
          <a:xfrm>
            <a:off x="1361683" y="3044369"/>
            <a:ext cx="962804" cy="338553"/>
          </a:xfrm>
          <a:prstGeom prst="rect">
            <a:avLst/>
          </a:prstGeom>
          <a:noFill/>
        </p:spPr>
        <p:txBody>
          <a:bodyPr wrap="square" lIns="108000" rIns="108000" rtlCol="0">
            <a:spAutoFit/>
          </a:bodyPr>
          <a:lstStyle/>
          <a:p>
            <a:pPr algn="ctr"/>
            <a:r>
              <a:rPr lang="en-US" sz="1600" b="1" dirty="0">
                <a:solidFill>
                  <a:schemeClr val="accent1"/>
                </a:solidFill>
                <a:latin typeface="Calibri" panose="020F0502020204030204" pitchFamily="34" charset="0"/>
                <a:cs typeface="Calibri" panose="020F0502020204030204" pitchFamily="34" charset="0"/>
              </a:rPr>
              <a:t>06</a:t>
            </a:r>
            <a:endParaRPr lang="ru-RU" sz="1600" b="1" dirty="0">
              <a:solidFill>
                <a:schemeClr val="accent1"/>
              </a:solidFill>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06363A74-9C24-465D-A34D-9C465426B94B}"/>
              </a:ext>
            </a:extLst>
          </p:cNvPr>
          <p:cNvSpPr txBox="1"/>
          <p:nvPr/>
        </p:nvSpPr>
        <p:spPr>
          <a:xfrm>
            <a:off x="1349037" y="3463724"/>
            <a:ext cx="962804" cy="338553"/>
          </a:xfrm>
          <a:prstGeom prst="rect">
            <a:avLst/>
          </a:prstGeom>
          <a:noFill/>
        </p:spPr>
        <p:txBody>
          <a:bodyPr wrap="square" lIns="108000" rIns="108000" rtlCol="0">
            <a:spAutoFit/>
          </a:bodyPr>
          <a:lstStyle/>
          <a:p>
            <a:pPr algn="ctr"/>
            <a:r>
              <a:rPr lang="en-US" sz="1600" b="1" dirty="0">
                <a:solidFill>
                  <a:schemeClr val="accent1"/>
                </a:solidFill>
                <a:latin typeface="Calibri" panose="020F0502020204030204" pitchFamily="34" charset="0"/>
                <a:cs typeface="Calibri" panose="020F0502020204030204" pitchFamily="34" charset="0"/>
              </a:rPr>
              <a:t>07</a:t>
            </a:r>
            <a:endParaRPr lang="ru-RU" sz="1600" b="1" dirty="0">
              <a:solidFill>
                <a:schemeClr val="accent1"/>
              </a:solidFill>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11DBE00E-AB1B-4690-BEB8-7778F0045DF0}"/>
              </a:ext>
            </a:extLst>
          </p:cNvPr>
          <p:cNvSpPr txBox="1"/>
          <p:nvPr/>
        </p:nvSpPr>
        <p:spPr>
          <a:xfrm>
            <a:off x="2290190" y="3850353"/>
            <a:ext cx="6137188" cy="369332"/>
          </a:xfrm>
          <a:prstGeom prst="rect">
            <a:avLst/>
          </a:prstGeom>
          <a:noFill/>
        </p:spPr>
        <p:txBody>
          <a:bodyPr wrap="square">
            <a:spAutoFit/>
          </a:bodyPr>
          <a:lstStyle/>
          <a:p>
            <a:r>
              <a:rPr lang="en-US" b="1" dirty="0">
                <a:solidFill>
                  <a:srgbClr val="000000"/>
                </a:solidFill>
                <a:latin typeface="Arial" panose="020B0604020202020204" pitchFamily="34" charset="0"/>
              </a:rPr>
              <a:t> </a:t>
            </a:r>
            <a:r>
              <a:rPr lang="en-GB" sz="1800" b="1" i="0" u="none" strike="noStrike" dirty="0">
                <a:solidFill>
                  <a:srgbClr val="000000"/>
                </a:solidFill>
                <a:effectLst/>
                <a:latin typeface="Arial" panose="020B0604020202020204" pitchFamily="34" charset="0"/>
              </a:rPr>
              <a:t>Master Ring</a:t>
            </a:r>
            <a:r>
              <a:rPr lang="en-GB" dirty="0"/>
              <a:t> </a:t>
            </a:r>
          </a:p>
        </p:txBody>
      </p:sp>
      <p:sp>
        <p:nvSpPr>
          <p:cNvPr id="34" name="TextBox 33">
            <a:extLst>
              <a:ext uri="{FF2B5EF4-FFF2-40B4-BE49-F238E27FC236}">
                <a16:creationId xmlns:a16="http://schemas.microsoft.com/office/drawing/2014/main" id="{1309D925-406B-456B-BA55-D008640B7B17}"/>
              </a:ext>
            </a:extLst>
          </p:cNvPr>
          <p:cNvSpPr txBox="1"/>
          <p:nvPr/>
        </p:nvSpPr>
        <p:spPr>
          <a:xfrm>
            <a:off x="2290190" y="3476799"/>
            <a:ext cx="6137188" cy="369332"/>
          </a:xfrm>
          <a:prstGeom prst="rect">
            <a:avLst/>
          </a:prstGeom>
          <a:noFill/>
        </p:spPr>
        <p:txBody>
          <a:bodyPr wrap="square">
            <a:spAutoFit/>
          </a:bodyPr>
          <a:lstStyle/>
          <a:p>
            <a:r>
              <a:rPr lang="en-US" b="1" dirty="0">
                <a:solidFill>
                  <a:srgbClr val="000000"/>
                </a:solidFill>
                <a:latin typeface="Arial" panose="020B0604020202020204" pitchFamily="34" charset="0"/>
              </a:rPr>
              <a:t> </a:t>
            </a:r>
            <a:r>
              <a:rPr lang="en-GB" sz="1800" b="1" i="0" u="none" strike="noStrike" dirty="0">
                <a:solidFill>
                  <a:srgbClr val="000000"/>
                </a:solidFill>
                <a:effectLst/>
                <a:latin typeface="Arial" panose="020B0604020202020204" pitchFamily="34" charset="0"/>
              </a:rPr>
              <a:t>Lever Hoist</a:t>
            </a:r>
            <a:r>
              <a:rPr lang="en-GB" dirty="0"/>
              <a:t> </a:t>
            </a:r>
          </a:p>
        </p:txBody>
      </p:sp>
      <p:sp>
        <p:nvSpPr>
          <p:cNvPr id="35" name="TextBox 34">
            <a:extLst>
              <a:ext uri="{FF2B5EF4-FFF2-40B4-BE49-F238E27FC236}">
                <a16:creationId xmlns:a16="http://schemas.microsoft.com/office/drawing/2014/main" id="{440DA6B6-24FF-458F-BE03-BC15B5164B1D}"/>
              </a:ext>
            </a:extLst>
          </p:cNvPr>
          <p:cNvSpPr txBox="1"/>
          <p:nvPr/>
        </p:nvSpPr>
        <p:spPr>
          <a:xfrm>
            <a:off x="1336464" y="3848568"/>
            <a:ext cx="962804" cy="338553"/>
          </a:xfrm>
          <a:prstGeom prst="rect">
            <a:avLst/>
          </a:prstGeom>
          <a:noFill/>
        </p:spPr>
        <p:txBody>
          <a:bodyPr wrap="square" lIns="108000" rIns="108000" rtlCol="0">
            <a:spAutoFit/>
          </a:bodyPr>
          <a:lstStyle/>
          <a:p>
            <a:pPr algn="ctr"/>
            <a:r>
              <a:rPr lang="en-US" sz="1600" b="1" dirty="0">
                <a:solidFill>
                  <a:schemeClr val="accent1"/>
                </a:solidFill>
                <a:latin typeface="Calibri" panose="020F0502020204030204" pitchFamily="34" charset="0"/>
                <a:cs typeface="Calibri" panose="020F0502020204030204" pitchFamily="34" charset="0"/>
              </a:rPr>
              <a:t>08</a:t>
            </a:r>
            <a:endParaRPr lang="ru-RU" sz="1600" b="1" dirty="0">
              <a:solidFill>
                <a:schemeClr val="accent1"/>
              </a:solidFill>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2FE88397-98E1-4843-8A99-1FA5DFCA8B58}"/>
              </a:ext>
            </a:extLst>
          </p:cNvPr>
          <p:cNvSpPr txBox="1"/>
          <p:nvPr/>
        </p:nvSpPr>
        <p:spPr>
          <a:xfrm>
            <a:off x="1336464" y="4225858"/>
            <a:ext cx="962804" cy="338553"/>
          </a:xfrm>
          <a:prstGeom prst="rect">
            <a:avLst/>
          </a:prstGeom>
          <a:noFill/>
        </p:spPr>
        <p:txBody>
          <a:bodyPr wrap="square" lIns="108000" rIns="108000" rtlCol="0">
            <a:spAutoFit/>
          </a:bodyPr>
          <a:lstStyle/>
          <a:p>
            <a:pPr algn="ctr"/>
            <a:r>
              <a:rPr lang="en-US" sz="1600" b="1" dirty="0">
                <a:solidFill>
                  <a:schemeClr val="accent1"/>
                </a:solidFill>
                <a:latin typeface="Calibri" panose="020F0502020204030204" pitchFamily="34" charset="0"/>
                <a:cs typeface="Calibri" panose="020F0502020204030204" pitchFamily="34" charset="0"/>
              </a:rPr>
              <a:t>09</a:t>
            </a:r>
            <a:endParaRPr lang="ru-RU" sz="1600" b="1" dirty="0">
              <a:solidFill>
                <a:schemeClr val="accent1"/>
              </a:solidFill>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72765953-AE5A-470C-A4C0-104BFDB498D4}"/>
              </a:ext>
            </a:extLst>
          </p:cNvPr>
          <p:cNvSpPr txBox="1"/>
          <p:nvPr/>
        </p:nvSpPr>
        <p:spPr>
          <a:xfrm>
            <a:off x="2311841" y="4239375"/>
            <a:ext cx="6137188" cy="369332"/>
          </a:xfrm>
          <a:prstGeom prst="rect">
            <a:avLst/>
          </a:prstGeom>
          <a:noFill/>
        </p:spPr>
        <p:txBody>
          <a:bodyPr wrap="square">
            <a:spAutoFit/>
          </a:bodyPr>
          <a:lstStyle/>
          <a:p>
            <a:r>
              <a:rPr lang="en-US" b="1" dirty="0">
                <a:solidFill>
                  <a:srgbClr val="000000"/>
                </a:solidFill>
                <a:latin typeface="Arial" panose="020B0604020202020204" pitchFamily="34" charset="0"/>
              </a:rPr>
              <a:t> </a:t>
            </a:r>
            <a:r>
              <a:rPr lang="en-GB" b="1" dirty="0">
                <a:solidFill>
                  <a:srgbClr val="000000"/>
                </a:solidFill>
                <a:latin typeface="Arial" panose="020B0604020202020204" pitchFamily="34" charset="0"/>
              </a:rPr>
              <a:t>Lifting clamps</a:t>
            </a:r>
            <a:endParaRPr lang="en-GB" sz="1800" b="1" i="0" u="none" strike="noStrike" dirty="0">
              <a:solidFill>
                <a:srgbClr val="000000"/>
              </a:solidFill>
              <a:effectLst/>
              <a:latin typeface="Arial" panose="020B0604020202020204" pitchFamily="34" charset="0"/>
            </a:endParaRPr>
          </a:p>
        </p:txBody>
      </p:sp>
      <p:sp>
        <p:nvSpPr>
          <p:cNvPr id="42" name="TextBox 41">
            <a:extLst>
              <a:ext uri="{FF2B5EF4-FFF2-40B4-BE49-F238E27FC236}">
                <a16:creationId xmlns:a16="http://schemas.microsoft.com/office/drawing/2014/main" id="{506E925B-3D70-41D6-8417-4765405FCABD}"/>
              </a:ext>
            </a:extLst>
          </p:cNvPr>
          <p:cNvSpPr txBox="1"/>
          <p:nvPr/>
        </p:nvSpPr>
        <p:spPr>
          <a:xfrm>
            <a:off x="2324487" y="1890244"/>
            <a:ext cx="7694070" cy="369332"/>
          </a:xfrm>
          <a:prstGeom prst="rect">
            <a:avLst/>
          </a:prstGeom>
          <a:noFill/>
        </p:spPr>
        <p:txBody>
          <a:bodyPr wrap="square" lIns="108000" rIns="108000" rtlCol="0">
            <a:spAutoFit/>
          </a:bodyPr>
          <a:lstStyle/>
          <a:p>
            <a:r>
              <a:rPr lang="en-US" b="1" dirty="0">
                <a:solidFill>
                  <a:srgbClr val="000000"/>
                </a:solidFill>
                <a:latin typeface="Arial" panose="020B0604020202020204" pitchFamily="34" charset="0"/>
              </a:rPr>
              <a:t> </a:t>
            </a:r>
            <a:r>
              <a:rPr lang="en-GB" sz="1800" b="1" i="0" u="none" strike="noStrike" dirty="0">
                <a:solidFill>
                  <a:srgbClr val="000000"/>
                </a:solidFill>
                <a:effectLst/>
                <a:latin typeface="Arial" panose="020B0604020202020204" pitchFamily="34" charset="0"/>
              </a:rPr>
              <a:t>Four leg chain sling</a:t>
            </a:r>
          </a:p>
        </p:txBody>
      </p:sp>
      <p:sp>
        <p:nvSpPr>
          <p:cNvPr id="39" name="Footer Placeholder 1">
            <a:extLst>
              <a:ext uri="{FF2B5EF4-FFF2-40B4-BE49-F238E27FC236}">
                <a16:creationId xmlns:a16="http://schemas.microsoft.com/office/drawing/2014/main" id="{42A834F5-AF60-49D8-87DC-F513922D6277}"/>
              </a:ext>
            </a:extLst>
          </p:cNvPr>
          <p:cNvSpPr txBox="1">
            <a:spLocks/>
          </p:cNvSpPr>
          <p:nvPr/>
        </p:nvSpPr>
        <p:spPr>
          <a:xfrm>
            <a:off x="314074" y="6606330"/>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26/08/2024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97440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5243D86-D059-407F-B4E4-38886C353BC9}"/>
              </a:ext>
            </a:extLst>
          </p:cNvPr>
          <p:cNvPicPr>
            <a:picLocks noChangeAspect="1"/>
          </p:cNvPicPr>
          <p:nvPr/>
        </p:nvPicPr>
        <p:blipFill>
          <a:blip r:embed="rId2"/>
          <a:stretch>
            <a:fillRect/>
          </a:stretch>
        </p:blipFill>
        <p:spPr>
          <a:xfrm>
            <a:off x="7365228" y="815546"/>
            <a:ext cx="4496658" cy="3579340"/>
          </a:xfrm>
          <a:prstGeom prst="rect">
            <a:avLst/>
          </a:prstGeom>
        </p:spPr>
      </p:pic>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a:xfrm>
            <a:off x="130913" y="6525526"/>
            <a:ext cx="334600" cy="332474"/>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38</a:t>
            </a:fld>
            <a:endParaRPr lang="it-IT" sz="800">
              <a:latin typeface="Calibri" panose="020F0502020204030204" pitchFamily="34" charset="0"/>
              <a:ea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3287925" y="286892"/>
            <a:ext cx="8904075"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ea typeface="+mn-ea"/>
                <a:cs typeface="Calibri" panose="020F0502020204030204" pitchFamily="34" charset="0"/>
              </a:rPr>
              <a:t>W</a:t>
            </a:r>
            <a:r>
              <a:rPr lang="en-GB" sz="3200" dirty="0">
                <a:solidFill>
                  <a:schemeClr val="accent1"/>
                </a:solidFill>
                <a:latin typeface="Calibri" panose="020F0502020204030204" pitchFamily="34" charset="0"/>
                <a:ea typeface="+mn-ea"/>
                <a:cs typeface="Calibri" panose="020F0502020204030204" pitchFamily="34" charset="0"/>
              </a:rPr>
              <a:t>EBBING SLING </a:t>
            </a:r>
            <a:r>
              <a:rPr lang="en-GB" sz="3200" dirty="0">
                <a:solidFill>
                  <a:srgbClr val="01B1C9"/>
                </a:solidFill>
                <a:latin typeface="Calibri" panose="020F0502020204030204" pitchFamily="34" charset="0"/>
                <a:cs typeface="Calibri" panose="020F0502020204030204" pitchFamily="34" charset="0"/>
              </a:rPr>
              <a:t>							</a:t>
            </a:r>
          </a:p>
        </p:txBody>
      </p:sp>
      <p:sp>
        <p:nvSpPr>
          <p:cNvPr id="16" name="TextBox 15">
            <a:extLst>
              <a:ext uri="{FF2B5EF4-FFF2-40B4-BE49-F238E27FC236}">
                <a16:creationId xmlns:a16="http://schemas.microsoft.com/office/drawing/2014/main" id="{4C40342C-88BD-42E3-AC92-5ADA94F49C8A}"/>
              </a:ext>
            </a:extLst>
          </p:cNvPr>
          <p:cNvSpPr txBox="1"/>
          <p:nvPr/>
        </p:nvSpPr>
        <p:spPr>
          <a:xfrm>
            <a:off x="2141962" y="1078334"/>
            <a:ext cx="8145162" cy="369332"/>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All webbing slings must comply with </a:t>
            </a:r>
            <a:r>
              <a:rPr lang="en-US" sz="1800" dirty="0">
                <a:effectLst/>
                <a:latin typeface="Calibri" panose="020F0502020204030204" pitchFamily="34" charset="0"/>
                <a:ea typeface="Calibri" panose="020F0502020204030204" pitchFamily="34" charset="0"/>
              </a:rPr>
              <a:t>EN</a:t>
            </a:r>
            <a:r>
              <a:rPr lang="ru-RU" sz="1800" dirty="0">
                <a:effectLst/>
                <a:latin typeface="Calibri" panose="020F0502020204030204" pitchFamily="34" charset="0"/>
                <a:ea typeface="Calibri" panose="020F0502020204030204" pitchFamily="34" charset="0"/>
              </a:rPr>
              <a:t> 1492-1/2</a:t>
            </a:r>
            <a:r>
              <a:rPr lang="en-GB" sz="1800" dirty="0">
                <a:effectLst/>
                <a:latin typeface="Calibri" panose="020F0502020204030204" pitchFamily="34" charset="0"/>
                <a:ea typeface="Calibri" panose="020F0502020204030204" pitchFamily="34" charset="0"/>
              </a:rPr>
              <a:t> standard</a:t>
            </a:r>
            <a:r>
              <a:rPr lang="ru-RU" sz="1800" dirty="0">
                <a:effectLst/>
                <a:latin typeface="Calibri" panose="020F0502020204030204" pitchFamily="34" charset="0"/>
                <a:ea typeface="Calibri" panose="020F0502020204030204" pitchFamily="34" charset="0"/>
              </a:rPr>
              <a:t> </a:t>
            </a:r>
            <a:endParaRPr lang="en-GB" dirty="0"/>
          </a:p>
        </p:txBody>
      </p:sp>
      <p:graphicFrame>
        <p:nvGraphicFramePr>
          <p:cNvPr id="18" name="Table 17">
            <a:extLst>
              <a:ext uri="{FF2B5EF4-FFF2-40B4-BE49-F238E27FC236}">
                <a16:creationId xmlns:a16="http://schemas.microsoft.com/office/drawing/2014/main" id="{B11040E4-645A-43DD-AD32-A23B21E717A1}"/>
              </a:ext>
            </a:extLst>
          </p:cNvPr>
          <p:cNvGraphicFramePr>
            <a:graphicFrameLocks noGrp="1"/>
          </p:cNvGraphicFramePr>
          <p:nvPr>
            <p:extLst/>
          </p:nvPr>
        </p:nvGraphicFramePr>
        <p:xfrm>
          <a:off x="2141962" y="1766443"/>
          <a:ext cx="4734412" cy="3691981"/>
        </p:xfrm>
        <a:graphic>
          <a:graphicData uri="http://schemas.openxmlformats.org/drawingml/2006/table">
            <a:tbl>
              <a:tblPr/>
              <a:tblGrid>
                <a:gridCol w="336492">
                  <a:extLst>
                    <a:ext uri="{9D8B030D-6E8A-4147-A177-3AD203B41FA5}">
                      <a16:colId xmlns:a16="http://schemas.microsoft.com/office/drawing/2014/main" val="4286327014"/>
                    </a:ext>
                  </a:extLst>
                </a:gridCol>
                <a:gridCol w="2019179">
                  <a:extLst>
                    <a:ext uri="{9D8B030D-6E8A-4147-A177-3AD203B41FA5}">
                      <a16:colId xmlns:a16="http://schemas.microsoft.com/office/drawing/2014/main" val="3632716695"/>
                    </a:ext>
                  </a:extLst>
                </a:gridCol>
                <a:gridCol w="2378741">
                  <a:extLst>
                    <a:ext uri="{9D8B030D-6E8A-4147-A177-3AD203B41FA5}">
                      <a16:colId xmlns:a16="http://schemas.microsoft.com/office/drawing/2014/main" val="2121628552"/>
                    </a:ext>
                  </a:extLst>
                </a:gridCol>
              </a:tblGrid>
              <a:tr h="617837">
                <a:tc>
                  <a:txBody>
                    <a:bodyPr/>
                    <a:lstStyle/>
                    <a:p>
                      <a:pPr algn="ctr" fontAlgn="ctr"/>
                      <a:r>
                        <a:rPr lang="en-GB" sz="1200" b="1" i="0" u="none" strike="noStrike">
                          <a:solidFill>
                            <a:srgbClr val="000000"/>
                          </a:solidFill>
                          <a:effectLst/>
                          <a:latin typeface="Arial" panose="020B0604020202020204" pitchFamily="34" charset="0"/>
                        </a:rPr>
                        <a:t>№</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Arial" panose="020B0604020202020204" pitchFamily="34" charset="0"/>
                        </a:rPr>
                        <a:t>Removable holding device or container name</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Arial" panose="020B0604020202020204" pitchFamily="34" charset="0"/>
                        </a:rPr>
                        <a:t>Removable holding device lifting capacity (kg)</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190226"/>
                  </a:ext>
                </a:extLst>
              </a:tr>
              <a:tr h="186935">
                <a:tc>
                  <a:txBody>
                    <a:bodyPr/>
                    <a:lstStyle/>
                    <a:p>
                      <a:pPr algn="ctr" fontAlgn="b"/>
                      <a:r>
                        <a:rPr lang="en-GB" sz="1100" b="0" i="0" u="none" strike="noStrike" dirty="0">
                          <a:solidFill>
                            <a:srgbClr val="000000"/>
                          </a:solidFill>
                          <a:effectLst/>
                          <a:latin typeface="Calibri" panose="020F0502020204030204" pitchFamily="34" charset="0"/>
                        </a:rPr>
                        <a:t>1</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 W</a:t>
                      </a:r>
                      <a:r>
                        <a:rPr lang="ru-RU" sz="1200" b="0" i="0" u="none" strike="noStrike" dirty="0">
                          <a:solidFill>
                            <a:srgbClr val="000000"/>
                          </a:solidFill>
                          <a:effectLst/>
                          <a:latin typeface="Arial" panose="020B0604020202020204" pitchFamily="34" charset="0"/>
                        </a:rPr>
                        <a:t>ebbing sling 4m</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1000</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358964"/>
                  </a:ext>
                </a:extLst>
              </a:tr>
              <a:tr h="186935">
                <a:tc>
                  <a:txBody>
                    <a:bodyPr/>
                    <a:lstStyle/>
                    <a:p>
                      <a:pPr algn="ctr" fontAlgn="b"/>
                      <a:r>
                        <a:rPr lang="en-GB" sz="1100" b="0" i="0" u="none" strike="noStrike" dirty="0">
                          <a:solidFill>
                            <a:srgbClr val="000000"/>
                          </a:solidFill>
                          <a:effectLst/>
                          <a:latin typeface="Calibri" panose="020F0502020204030204" pitchFamily="34" charset="0"/>
                        </a:rPr>
                        <a:t>2</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99"/>
                          </a:solidFill>
                          <a:effectLst/>
                          <a:latin typeface="Arial" panose="020B0604020202020204" pitchFamily="34" charset="0"/>
                        </a:rPr>
                        <a:t> W</a:t>
                      </a:r>
                      <a:r>
                        <a:rPr lang="ru-RU" sz="1200" b="0" i="0" u="none" strike="noStrike" dirty="0">
                          <a:solidFill>
                            <a:srgbClr val="000099"/>
                          </a:solidFill>
                          <a:effectLst/>
                          <a:latin typeface="Arial" panose="020B0604020202020204" pitchFamily="34" charset="0"/>
                        </a:rPr>
                        <a:t>ebbing sling 5m</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99"/>
                          </a:solidFill>
                          <a:effectLst/>
                          <a:latin typeface="Arial" panose="020B0604020202020204" pitchFamily="34" charset="0"/>
                        </a:rPr>
                        <a:t>1000</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0425314"/>
                  </a:ext>
                </a:extLst>
              </a:tr>
              <a:tr h="186935">
                <a:tc>
                  <a:txBody>
                    <a:bodyPr/>
                    <a:lstStyle/>
                    <a:p>
                      <a:pPr algn="ctr" fontAlgn="b"/>
                      <a:r>
                        <a:rPr lang="en-GB" sz="1100" b="0" i="0" u="none" strike="noStrike" dirty="0">
                          <a:solidFill>
                            <a:srgbClr val="000000"/>
                          </a:solidFill>
                          <a:effectLst/>
                          <a:latin typeface="Calibri" panose="020F0502020204030204" pitchFamily="34" charset="0"/>
                        </a:rPr>
                        <a:t>3</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 W</a:t>
                      </a:r>
                      <a:r>
                        <a:rPr lang="ru-RU" sz="1200" b="0" i="0" u="none" strike="noStrike" dirty="0">
                          <a:solidFill>
                            <a:srgbClr val="000000"/>
                          </a:solidFill>
                          <a:effectLst/>
                          <a:latin typeface="Arial" panose="020B0604020202020204" pitchFamily="34" charset="0"/>
                        </a:rPr>
                        <a:t>webbing sling 6m</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1000</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9262772"/>
                  </a:ext>
                </a:extLst>
              </a:tr>
              <a:tr h="174028">
                <a:tc>
                  <a:txBody>
                    <a:bodyPr/>
                    <a:lstStyle/>
                    <a:p>
                      <a:pPr algn="ctr" fontAlgn="b"/>
                      <a:r>
                        <a:rPr lang="en-GB" sz="1100" b="0" i="0" u="none" strike="noStrike">
                          <a:solidFill>
                            <a:srgbClr val="000000"/>
                          </a:solidFill>
                          <a:effectLst/>
                          <a:latin typeface="Calibri" panose="020F0502020204030204" pitchFamily="34" charset="0"/>
                        </a:rPr>
                        <a:t>4</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99"/>
                          </a:solidFill>
                          <a:effectLst/>
                          <a:latin typeface="Arial" panose="020B0604020202020204" pitchFamily="34" charset="0"/>
                        </a:rPr>
                        <a:t> W</a:t>
                      </a:r>
                      <a:r>
                        <a:rPr lang="ru-RU" sz="1200" b="0" i="0" u="none" strike="noStrike" dirty="0">
                          <a:solidFill>
                            <a:srgbClr val="000099"/>
                          </a:solidFill>
                          <a:effectLst/>
                          <a:latin typeface="Arial" panose="020B0604020202020204" pitchFamily="34" charset="0"/>
                        </a:rPr>
                        <a:t>ebbing sling 8m</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99"/>
                          </a:solidFill>
                          <a:effectLst/>
                          <a:latin typeface="Arial" panose="020B0604020202020204" pitchFamily="34" charset="0"/>
                        </a:rPr>
                        <a:t>1000</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4134346"/>
                  </a:ext>
                </a:extLst>
              </a:tr>
              <a:tr h="186935">
                <a:tc>
                  <a:txBody>
                    <a:bodyPr/>
                    <a:lstStyle/>
                    <a:p>
                      <a:pPr algn="ctr" fontAlgn="b"/>
                      <a:r>
                        <a:rPr lang="en-GB" sz="1100" b="0" i="0" u="none" strike="noStrike" dirty="0">
                          <a:solidFill>
                            <a:srgbClr val="000000"/>
                          </a:solidFill>
                          <a:effectLst/>
                          <a:latin typeface="Calibri" panose="020F0502020204030204" pitchFamily="34" charset="0"/>
                        </a:rPr>
                        <a:t>5</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 W</a:t>
                      </a:r>
                      <a:r>
                        <a:rPr lang="ru-RU" sz="1200" b="0" i="0" u="none" strike="noStrike" dirty="0">
                          <a:solidFill>
                            <a:srgbClr val="000000"/>
                          </a:solidFill>
                          <a:effectLst/>
                          <a:latin typeface="Arial" panose="020B0604020202020204" pitchFamily="34" charset="0"/>
                        </a:rPr>
                        <a:t>ebbing sling 4m</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2000</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0329354"/>
                  </a:ext>
                </a:extLst>
              </a:tr>
              <a:tr h="186935">
                <a:tc>
                  <a:txBody>
                    <a:bodyPr/>
                    <a:lstStyle/>
                    <a:p>
                      <a:pPr algn="ctr" fontAlgn="b"/>
                      <a:r>
                        <a:rPr lang="en-GB" sz="1100" b="0" i="0" u="none" strike="noStrike">
                          <a:solidFill>
                            <a:srgbClr val="000000"/>
                          </a:solidFill>
                          <a:effectLst/>
                          <a:latin typeface="Calibri" panose="020F0502020204030204" pitchFamily="34" charset="0"/>
                        </a:rPr>
                        <a:t>6</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99"/>
                          </a:solidFill>
                          <a:effectLst/>
                          <a:latin typeface="Arial" panose="020B0604020202020204" pitchFamily="34" charset="0"/>
                        </a:rPr>
                        <a:t> W</a:t>
                      </a:r>
                      <a:r>
                        <a:rPr lang="ru-RU" sz="1200" b="0" i="0" u="none" strike="noStrike" dirty="0">
                          <a:solidFill>
                            <a:srgbClr val="000099"/>
                          </a:solidFill>
                          <a:effectLst/>
                          <a:latin typeface="Arial" panose="020B0604020202020204" pitchFamily="34" charset="0"/>
                        </a:rPr>
                        <a:t>ebbing sling 5m</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99"/>
                          </a:solidFill>
                          <a:effectLst/>
                          <a:latin typeface="Arial" panose="020B0604020202020204" pitchFamily="34" charset="0"/>
                        </a:rPr>
                        <a:t>2000</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0869545"/>
                  </a:ext>
                </a:extLst>
              </a:tr>
              <a:tr h="186935">
                <a:tc>
                  <a:txBody>
                    <a:bodyPr/>
                    <a:lstStyle/>
                    <a:p>
                      <a:pPr algn="ctr" fontAlgn="b"/>
                      <a:r>
                        <a:rPr lang="en-GB" sz="1100" b="0" i="0" u="none" strike="noStrike" dirty="0">
                          <a:solidFill>
                            <a:srgbClr val="000000"/>
                          </a:solidFill>
                          <a:effectLst/>
                          <a:latin typeface="Calibri" panose="020F0502020204030204" pitchFamily="34" charset="0"/>
                        </a:rPr>
                        <a:t>7</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 W</a:t>
                      </a:r>
                      <a:r>
                        <a:rPr lang="ru-RU" sz="1200" b="0" i="0" u="none" strike="noStrike" dirty="0">
                          <a:solidFill>
                            <a:srgbClr val="000000"/>
                          </a:solidFill>
                          <a:effectLst/>
                          <a:latin typeface="Arial" panose="020B0604020202020204" pitchFamily="34" charset="0"/>
                        </a:rPr>
                        <a:t>ebbing sling 6m</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2000</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2332408"/>
                  </a:ext>
                </a:extLst>
              </a:tr>
              <a:tr h="186935">
                <a:tc>
                  <a:txBody>
                    <a:bodyPr/>
                    <a:lstStyle/>
                    <a:p>
                      <a:pPr algn="ctr" fontAlgn="b"/>
                      <a:r>
                        <a:rPr lang="en-GB" sz="1100" b="0" i="0" u="none" strike="noStrike" dirty="0">
                          <a:solidFill>
                            <a:srgbClr val="000000"/>
                          </a:solidFill>
                          <a:effectLst/>
                          <a:latin typeface="Calibri" panose="020F0502020204030204" pitchFamily="34" charset="0"/>
                        </a:rPr>
                        <a:t>8</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99"/>
                          </a:solidFill>
                          <a:effectLst/>
                          <a:latin typeface="Arial" panose="020B0604020202020204" pitchFamily="34" charset="0"/>
                        </a:rPr>
                        <a:t> W</a:t>
                      </a:r>
                      <a:r>
                        <a:rPr lang="ru-RU" sz="1200" b="0" i="0" u="none" strike="noStrike" dirty="0">
                          <a:solidFill>
                            <a:srgbClr val="000099"/>
                          </a:solidFill>
                          <a:effectLst/>
                          <a:latin typeface="Arial" panose="020B0604020202020204" pitchFamily="34" charset="0"/>
                        </a:rPr>
                        <a:t>ebbing sling 8m</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99"/>
                          </a:solidFill>
                          <a:effectLst/>
                          <a:latin typeface="Arial" panose="020B0604020202020204" pitchFamily="34" charset="0"/>
                        </a:rPr>
                        <a:t>2000</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4402576"/>
                  </a:ext>
                </a:extLst>
              </a:tr>
              <a:tr h="186935">
                <a:tc>
                  <a:txBody>
                    <a:bodyPr/>
                    <a:lstStyle/>
                    <a:p>
                      <a:pPr algn="ctr" fontAlgn="b"/>
                      <a:r>
                        <a:rPr lang="en-GB" sz="1100" b="0" i="0" u="none" strike="noStrike" dirty="0">
                          <a:solidFill>
                            <a:srgbClr val="000000"/>
                          </a:solidFill>
                          <a:effectLst/>
                          <a:latin typeface="Calibri" panose="020F0502020204030204" pitchFamily="34" charset="0"/>
                        </a:rPr>
                        <a:t>9</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 W</a:t>
                      </a:r>
                      <a:r>
                        <a:rPr lang="ru-RU" sz="1200" b="0" i="0" u="none" strike="noStrike" dirty="0">
                          <a:solidFill>
                            <a:srgbClr val="000000"/>
                          </a:solidFill>
                          <a:effectLst/>
                          <a:latin typeface="Arial" panose="020B0604020202020204" pitchFamily="34" charset="0"/>
                        </a:rPr>
                        <a:t>ebbing sling 4m</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3000</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3829251"/>
                  </a:ext>
                </a:extLst>
              </a:tr>
              <a:tr h="186935">
                <a:tc>
                  <a:txBody>
                    <a:bodyPr/>
                    <a:lstStyle/>
                    <a:p>
                      <a:pPr algn="ctr" fontAlgn="b"/>
                      <a:r>
                        <a:rPr lang="en-GB" sz="1100" b="0" i="0" u="none" strike="noStrike" dirty="0">
                          <a:solidFill>
                            <a:srgbClr val="000000"/>
                          </a:solidFill>
                          <a:effectLst/>
                          <a:latin typeface="Calibri" panose="020F0502020204030204" pitchFamily="34" charset="0"/>
                        </a:rPr>
                        <a:t>10</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99"/>
                          </a:solidFill>
                          <a:effectLst/>
                          <a:latin typeface="Arial" panose="020B0604020202020204" pitchFamily="34" charset="0"/>
                        </a:rPr>
                        <a:t> W</a:t>
                      </a:r>
                      <a:r>
                        <a:rPr lang="ru-RU" sz="1200" b="0" i="0" u="none" strike="noStrike" dirty="0">
                          <a:solidFill>
                            <a:srgbClr val="000099"/>
                          </a:solidFill>
                          <a:effectLst/>
                          <a:latin typeface="Arial" panose="020B0604020202020204" pitchFamily="34" charset="0"/>
                        </a:rPr>
                        <a:t>ebbing sling 5m</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99"/>
                          </a:solidFill>
                          <a:effectLst/>
                          <a:latin typeface="Arial" panose="020B0604020202020204" pitchFamily="34" charset="0"/>
                        </a:rPr>
                        <a:t>3000</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7627930"/>
                  </a:ext>
                </a:extLst>
              </a:tr>
              <a:tr h="186935">
                <a:tc>
                  <a:txBody>
                    <a:bodyPr/>
                    <a:lstStyle/>
                    <a:p>
                      <a:pPr algn="ctr" fontAlgn="b"/>
                      <a:r>
                        <a:rPr lang="en-GB" sz="1100" b="0" i="0" u="none" strike="noStrike">
                          <a:solidFill>
                            <a:srgbClr val="000000"/>
                          </a:solidFill>
                          <a:effectLst/>
                          <a:latin typeface="Calibri" panose="020F0502020204030204" pitchFamily="34" charset="0"/>
                        </a:rPr>
                        <a:t>11</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 W</a:t>
                      </a:r>
                      <a:r>
                        <a:rPr lang="ru-RU" sz="1200" b="0" i="0" u="none" strike="noStrike" dirty="0">
                          <a:solidFill>
                            <a:srgbClr val="000000"/>
                          </a:solidFill>
                          <a:effectLst/>
                          <a:latin typeface="Arial" panose="020B0604020202020204" pitchFamily="34" charset="0"/>
                        </a:rPr>
                        <a:t>ebbing sling 6m</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3000</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6864201"/>
                  </a:ext>
                </a:extLst>
              </a:tr>
              <a:tr h="186935">
                <a:tc>
                  <a:txBody>
                    <a:bodyPr/>
                    <a:lstStyle/>
                    <a:p>
                      <a:pPr algn="ctr" fontAlgn="b"/>
                      <a:r>
                        <a:rPr lang="en-GB" sz="1100" b="0" i="0" u="none" strike="noStrike" dirty="0">
                          <a:solidFill>
                            <a:srgbClr val="000000"/>
                          </a:solidFill>
                          <a:effectLst/>
                          <a:latin typeface="Calibri" panose="020F0502020204030204" pitchFamily="34" charset="0"/>
                        </a:rPr>
                        <a:t>12</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99"/>
                          </a:solidFill>
                          <a:effectLst/>
                          <a:latin typeface="Arial" panose="020B0604020202020204" pitchFamily="34" charset="0"/>
                        </a:rPr>
                        <a:t> W</a:t>
                      </a:r>
                      <a:r>
                        <a:rPr lang="ru-RU" sz="1200" b="0" i="0" u="none" strike="noStrike" dirty="0">
                          <a:solidFill>
                            <a:srgbClr val="000099"/>
                          </a:solidFill>
                          <a:effectLst/>
                          <a:latin typeface="Arial" panose="020B0604020202020204" pitchFamily="34" charset="0"/>
                        </a:rPr>
                        <a:t>ebbing sling 8m</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99"/>
                          </a:solidFill>
                          <a:effectLst/>
                          <a:latin typeface="Arial" panose="020B0604020202020204" pitchFamily="34" charset="0"/>
                        </a:rPr>
                        <a:t>3000</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9352987"/>
                  </a:ext>
                </a:extLst>
              </a:tr>
              <a:tr h="186935">
                <a:tc>
                  <a:txBody>
                    <a:bodyPr/>
                    <a:lstStyle/>
                    <a:p>
                      <a:pPr algn="ctr" fontAlgn="b"/>
                      <a:r>
                        <a:rPr lang="en-GB" sz="1100" b="0" i="0" u="none" strike="noStrike" dirty="0">
                          <a:solidFill>
                            <a:srgbClr val="000000"/>
                          </a:solidFill>
                          <a:effectLst/>
                          <a:latin typeface="Calibri" panose="020F0502020204030204" pitchFamily="34" charset="0"/>
                        </a:rPr>
                        <a:t>13</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 W</a:t>
                      </a:r>
                      <a:r>
                        <a:rPr lang="ru-RU" sz="1200" b="0" i="0" u="none" strike="noStrike" dirty="0">
                          <a:solidFill>
                            <a:srgbClr val="000000"/>
                          </a:solidFill>
                          <a:effectLst/>
                          <a:latin typeface="Arial" panose="020B0604020202020204" pitchFamily="34" charset="0"/>
                        </a:rPr>
                        <a:t>ebbing sling 5m</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4000</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0403803"/>
                  </a:ext>
                </a:extLst>
              </a:tr>
              <a:tr h="186935">
                <a:tc>
                  <a:txBody>
                    <a:bodyPr/>
                    <a:lstStyle/>
                    <a:p>
                      <a:pPr algn="ctr" fontAlgn="b"/>
                      <a:r>
                        <a:rPr lang="en-GB" sz="1100" b="0" i="0" u="none" strike="noStrike" dirty="0">
                          <a:solidFill>
                            <a:srgbClr val="000000"/>
                          </a:solidFill>
                          <a:effectLst/>
                          <a:latin typeface="Calibri" panose="020F0502020204030204" pitchFamily="34" charset="0"/>
                        </a:rPr>
                        <a:t>14</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99"/>
                          </a:solidFill>
                          <a:effectLst/>
                          <a:latin typeface="Arial" panose="020B0604020202020204" pitchFamily="34" charset="0"/>
                        </a:rPr>
                        <a:t> W</a:t>
                      </a:r>
                      <a:r>
                        <a:rPr lang="ru-RU" sz="1200" b="0" i="0" u="none" strike="noStrike" dirty="0">
                          <a:solidFill>
                            <a:srgbClr val="000099"/>
                          </a:solidFill>
                          <a:effectLst/>
                          <a:latin typeface="Arial" panose="020B0604020202020204" pitchFamily="34" charset="0"/>
                        </a:rPr>
                        <a:t>ebbing sling 6m</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99"/>
                          </a:solidFill>
                          <a:effectLst/>
                          <a:latin typeface="Arial" panose="020B0604020202020204" pitchFamily="34" charset="0"/>
                        </a:rPr>
                        <a:t>4000</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8255617"/>
                  </a:ext>
                </a:extLst>
              </a:tr>
              <a:tr h="186935">
                <a:tc>
                  <a:txBody>
                    <a:bodyPr/>
                    <a:lstStyle/>
                    <a:p>
                      <a:pPr algn="ctr" fontAlgn="b"/>
                      <a:r>
                        <a:rPr lang="en-GB" sz="1100" b="0" i="0" u="none" strike="noStrike" dirty="0">
                          <a:solidFill>
                            <a:srgbClr val="000000"/>
                          </a:solidFill>
                          <a:effectLst/>
                          <a:latin typeface="Calibri" panose="020F0502020204030204" pitchFamily="34" charset="0"/>
                        </a:rPr>
                        <a:t>15</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 W</a:t>
                      </a:r>
                      <a:r>
                        <a:rPr lang="ru-RU" sz="1200" b="0" i="0" u="none" strike="noStrike" dirty="0">
                          <a:solidFill>
                            <a:srgbClr val="000000"/>
                          </a:solidFill>
                          <a:effectLst/>
                          <a:latin typeface="Arial" panose="020B0604020202020204" pitchFamily="34" charset="0"/>
                        </a:rPr>
                        <a:t>ebbing sling 8m</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4000</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2184499"/>
                  </a:ext>
                </a:extLst>
              </a:tr>
              <a:tr h="186935">
                <a:tc>
                  <a:txBody>
                    <a:bodyPr/>
                    <a:lstStyle/>
                    <a:p>
                      <a:pPr algn="ctr" fontAlgn="b"/>
                      <a:r>
                        <a:rPr lang="en-GB" sz="1100" b="0" i="0" u="none" strike="noStrike" dirty="0">
                          <a:solidFill>
                            <a:srgbClr val="000000"/>
                          </a:solidFill>
                          <a:effectLst/>
                          <a:latin typeface="Calibri" panose="020F0502020204030204" pitchFamily="34" charset="0"/>
                        </a:rPr>
                        <a:t>16</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99"/>
                          </a:solidFill>
                          <a:effectLst/>
                          <a:latin typeface="Arial" panose="020B0604020202020204" pitchFamily="34" charset="0"/>
                        </a:rPr>
                        <a:t> W</a:t>
                      </a:r>
                      <a:r>
                        <a:rPr lang="ru-RU" sz="1200" b="0" i="0" u="none" strike="noStrike" dirty="0">
                          <a:solidFill>
                            <a:srgbClr val="000099"/>
                          </a:solidFill>
                          <a:effectLst/>
                          <a:latin typeface="Arial" panose="020B0604020202020204" pitchFamily="34" charset="0"/>
                        </a:rPr>
                        <a:t>ebbing sling 6m</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99"/>
                          </a:solidFill>
                          <a:effectLst/>
                          <a:latin typeface="Arial" panose="020B0604020202020204" pitchFamily="34" charset="0"/>
                        </a:rPr>
                        <a:t>5000</a:t>
                      </a:r>
                    </a:p>
                  </a:txBody>
                  <a:tcPr marL="9254" marR="9254" marT="9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3362907"/>
                  </a:ext>
                </a:extLst>
              </a:tr>
            </a:tbl>
          </a:graphicData>
        </a:graphic>
      </p:graphicFrame>
      <p:pic>
        <p:nvPicPr>
          <p:cNvPr id="20" name="Picture 19">
            <a:extLst>
              <a:ext uri="{FF2B5EF4-FFF2-40B4-BE49-F238E27FC236}">
                <a16:creationId xmlns:a16="http://schemas.microsoft.com/office/drawing/2014/main" id="{8CAF6D24-B700-4710-B3D7-0D92D905C148}"/>
              </a:ext>
            </a:extLst>
          </p:cNvPr>
          <p:cNvPicPr>
            <a:picLocks noChangeAspect="1"/>
          </p:cNvPicPr>
          <p:nvPr/>
        </p:nvPicPr>
        <p:blipFill>
          <a:blip r:embed="rId3"/>
          <a:stretch>
            <a:fillRect/>
          </a:stretch>
        </p:blipFill>
        <p:spPr>
          <a:xfrm rot="10800000">
            <a:off x="9800536" y="3932142"/>
            <a:ext cx="1575918" cy="2356467"/>
          </a:xfrm>
          <a:prstGeom prst="rect">
            <a:avLst/>
          </a:prstGeom>
        </p:spPr>
      </p:pic>
      <p:sp>
        <p:nvSpPr>
          <p:cNvPr id="9" name="Footer Placeholder 1">
            <a:extLst>
              <a:ext uri="{FF2B5EF4-FFF2-40B4-BE49-F238E27FC236}">
                <a16:creationId xmlns:a16="http://schemas.microsoft.com/office/drawing/2014/main" id="{F880B8BB-EEF1-4647-AE46-C787F3BF48A3}"/>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26/08/2024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54875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120747-B5EA-4875-AE4D-E0C5BA50FE08}"/>
              </a:ext>
            </a:extLst>
          </p:cNvPr>
          <p:cNvSpPr>
            <a:spLocks noGrp="1"/>
          </p:cNvSpPr>
          <p:nvPr>
            <p:ph type="sldNum" sz="quarter" idx="10"/>
          </p:nvPr>
        </p:nvSpPr>
        <p:spPr>
          <a:xfrm>
            <a:off x="98854" y="6529090"/>
            <a:ext cx="399910" cy="325348"/>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39</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4">
            <a:extLst>
              <a:ext uri="{FF2B5EF4-FFF2-40B4-BE49-F238E27FC236}">
                <a16:creationId xmlns:a16="http://schemas.microsoft.com/office/drawing/2014/main" id="{3EBECAEA-BC6F-414C-B628-E85A0F1A4C65}"/>
              </a:ext>
            </a:extLst>
          </p:cNvPr>
          <p:cNvSpPr txBox="1">
            <a:spLocks/>
          </p:cNvSpPr>
          <p:nvPr/>
        </p:nvSpPr>
        <p:spPr>
          <a:xfrm>
            <a:off x="1260055" y="1136986"/>
            <a:ext cx="10524703" cy="382925"/>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sz="1600">
                <a:solidFill>
                  <a:schemeClr val="tx2"/>
                </a:solidFill>
                <a:latin typeface="Calibri" panose="020F0502020204030204" pitchFamily="34" charset="0"/>
                <a:cs typeface="Calibri" panose="020F0502020204030204" pitchFamily="34" charset="0"/>
              </a:rPr>
              <a:t>Замените этот текст своим</a:t>
            </a:r>
          </a:p>
        </p:txBody>
      </p:sp>
      <p:sp>
        <p:nvSpPr>
          <p:cNvPr id="11" name="Title 1">
            <a:extLst>
              <a:ext uri="{FF2B5EF4-FFF2-40B4-BE49-F238E27FC236}">
                <a16:creationId xmlns:a16="http://schemas.microsoft.com/office/drawing/2014/main" id="{1C2F3A05-5F87-4493-9B35-78511FEE749C}"/>
              </a:ext>
            </a:extLst>
          </p:cNvPr>
          <p:cNvSpPr txBox="1">
            <a:spLocks/>
          </p:cNvSpPr>
          <p:nvPr/>
        </p:nvSpPr>
        <p:spPr>
          <a:xfrm>
            <a:off x="-757561" y="338893"/>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ru-RU" sz="3200" dirty="0">
                <a:solidFill>
                  <a:srgbClr val="01B1C9"/>
                </a:solidFill>
                <a:latin typeface="Calibri" panose="020F0502020204030204" pitchFamily="34" charset="0"/>
                <a:cs typeface="Calibri" panose="020F0502020204030204" pitchFamily="34" charset="0"/>
              </a:rPr>
              <a:t>ROUND WEBBING SLING </a:t>
            </a:r>
          </a:p>
        </p:txBody>
      </p:sp>
      <p:pic>
        <p:nvPicPr>
          <p:cNvPr id="4" name="Picture 3">
            <a:extLst>
              <a:ext uri="{FF2B5EF4-FFF2-40B4-BE49-F238E27FC236}">
                <a16:creationId xmlns:a16="http://schemas.microsoft.com/office/drawing/2014/main" id="{813AC8E2-A7B4-4A99-A6D6-49FF1A4880A3}"/>
              </a:ext>
            </a:extLst>
          </p:cNvPr>
          <p:cNvPicPr>
            <a:picLocks noChangeAspect="1"/>
          </p:cNvPicPr>
          <p:nvPr/>
        </p:nvPicPr>
        <p:blipFill>
          <a:blip r:embed="rId2"/>
          <a:stretch>
            <a:fillRect/>
          </a:stretch>
        </p:blipFill>
        <p:spPr>
          <a:xfrm>
            <a:off x="7429500" y="1242505"/>
            <a:ext cx="4762500" cy="4762500"/>
          </a:xfrm>
          <a:prstGeom prst="rect">
            <a:avLst/>
          </a:prstGeom>
        </p:spPr>
      </p:pic>
      <p:graphicFrame>
        <p:nvGraphicFramePr>
          <p:cNvPr id="7" name="Table 6">
            <a:extLst>
              <a:ext uri="{FF2B5EF4-FFF2-40B4-BE49-F238E27FC236}">
                <a16:creationId xmlns:a16="http://schemas.microsoft.com/office/drawing/2014/main" id="{0A568947-267D-4836-BF4D-B29EB9A7827C}"/>
              </a:ext>
            </a:extLst>
          </p:cNvPr>
          <p:cNvGraphicFramePr>
            <a:graphicFrameLocks noGrp="1"/>
          </p:cNvGraphicFramePr>
          <p:nvPr>
            <p:extLst/>
          </p:nvPr>
        </p:nvGraphicFramePr>
        <p:xfrm>
          <a:off x="316846" y="1653944"/>
          <a:ext cx="7270203" cy="2724150"/>
        </p:xfrm>
        <a:graphic>
          <a:graphicData uri="http://schemas.openxmlformats.org/drawingml/2006/table">
            <a:tbl>
              <a:tblPr/>
              <a:tblGrid>
                <a:gridCol w="517492">
                  <a:extLst>
                    <a:ext uri="{9D8B030D-6E8A-4147-A177-3AD203B41FA5}">
                      <a16:colId xmlns:a16="http://schemas.microsoft.com/office/drawing/2014/main" val="1461369200"/>
                    </a:ext>
                  </a:extLst>
                </a:gridCol>
                <a:gridCol w="3096869">
                  <a:extLst>
                    <a:ext uri="{9D8B030D-6E8A-4147-A177-3AD203B41FA5}">
                      <a16:colId xmlns:a16="http://schemas.microsoft.com/office/drawing/2014/main" val="4266072438"/>
                    </a:ext>
                  </a:extLst>
                </a:gridCol>
                <a:gridCol w="445248">
                  <a:extLst>
                    <a:ext uri="{9D8B030D-6E8A-4147-A177-3AD203B41FA5}">
                      <a16:colId xmlns:a16="http://schemas.microsoft.com/office/drawing/2014/main" val="3944110491"/>
                    </a:ext>
                  </a:extLst>
                </a:gridCol>
                <a:gridCol w="447716">
                  <a:extLst>
                    <a:ext uri="{9D8B030D-6E8A-4147-A177-3AD203B41FA5}">
                      <a16:colId xmlns:a16="http://schemas.microsoft.com/office/drawing/2014/main" val="3078252607"/>
                    </a:ext>
                  </a:extLst>
                </a:gridCol>
                <a:gridCol w="475698">
                  <a:extLst>
                    <a:ext uri="{9D8B030D-6E8A-4147-A177-3AD203B41FA5}">
                      <a16:colId xmlns:a16="http://schemas.microsoft.com/office/drawing/2014/main" val="4259778703"/>
                    </a:ext>
                  </a:extLst>
                </a:gridCol>
                <a:gridCol w="531663">
                  <a:extLst>
                    <a:ext uri="{9D8B030D-6E8A-4147-A177-3AD203B41FA5}">
                      <a16:colId xmlns:a16="http://schemas.microsoft.com/office/drawing/2014/main" val="1504054819"/>
                    </a:ext>
                  </a:extLst>
                </a:gridCol>
                <a:gridCol w="503680">
                  <a:extLst>
                    <a:ext uri="{9D8B030D-6E8A-4147-A177-3AD203B41FA5}">
                      <a16:colId xmlns:a16="http://schemas.microsoft.com/office/drawing/2014/main" val="3434868182"/>
                    </a:ext>
                  </a:extLst>
                </a:gridCol>
                <a:gridCol w="461707">
                  <a:extLst>
                    <a:ext uri="{9D8B030D-6E8A-4147-A177-3AD203B41FA5}">
                      <a16:colId xmlns:a16="http://schemas.microsoft.com/office/drawing/2014/main" val="2988111603"/>
                    </a:ext>
                  </a:extLst>
                </a:gridCol>
                <a:gridCol w="790130">
                  <a:extLst>
                    <a:ext uri="{9D8B030D-6E8A-4147-A177-3AD203B41FA5}">
                      <a16:colId xmlns:a16="http://schemas.microsoft.com/office/drawing/2014/main" val="3121910274"/>
                    </a:ext>
                  </a:extLst>
                </a:gridCol>
              </a:tblGrid>
              <a:tr h="800100">
                <a:tc>
                  <a:txBody>
                    <a:bodyPr/>
                    <a:lstStyle/>
                    <a:p>
                      <a:pPr algn="ctr" fontAlgn="ctr"/>
                      <a:r>
                        <a:rPr lang="en-GB" sz="1200" b="1" i="0" u="none" strike="noStrike">
                          <a:solidFill>
                            <a:srgbClr val="000000"/>
                          </a:solidFill>
                          <a:effectLst/>
                          <a:latin typeface="Arial" panose="020B0604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Arial" panose="020B0604020202020204" pitchFamily="34" charset="0"/>
                        </a:rPr>
                        <a:t>Removable holding device name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7">
                  <a:txBody>
                    <a:bodyPr/>
                    <a:lstStyle/>
                    <a:p>
                      <a:pPr algn="ctr" fontAlgn="ctr"/>
                      <a:r>
                        <a:rPr lang="en-GB" sz="1200" b="1" i="0" u="none" strike="noStrike" dirty="0">
                          <a:solidFill>
                            <a:srgbClr val="000000"/>
                          </a:solidFill>
                          <a:effectLst/>
                          <a:latin typeface="Arial" panose="020B0604020202020204" pitchFamily="34" charset="0"/>
                        </a:rPr>
                        <a:t>Removable holding device lifting capacity (kg)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89753171"/>
                  </a:ext>
                </a:extLst>
              </a:tr>
              <a:tr h="190500">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99"/>
                          </a:solidFill>
                          <a:effectLst/>
                          <a:latin typeface="Arial" panose="020B0604020202020204" pitchFamily="34" charset="0"/>
                        </a:rPr>
                        <a:t> </a:t>
                      </a:r>
                      <a:r>
                        <a:rPr lang="ru-RU" sz="1200" b="0" i="0" u="none" strike="noStrike" dirty="0">
                          <a:solidFill>
                            <a:srgbClr val="000099"/>
                          </a:solidFill>
                          <a:effectLst/>
                          <a:latin typeface="Arial" panose="020B0604020202020204" pitchFamily="34" charset="0"/>
                        </a:rPr>
                        <a:t>Round sling 1m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0">
                  <a:txBody>
                    <a:bodyPr/>
                    <a:lstStyle/>
                    <a:p>
                      <a:pPr algn="ctr" fontAlgn="ctr"/>
                      <a:r>
                        <a:rPr lang="en-GB" sz="1200" b="0" i="0" u="none" strike="noStrike" dirty="0">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0">
                  <a:txBody>
                    <a:bodyPr/>
                    <a:lstStyle/>
                    <a:p>
                      <a:pPr algn="ctr" fontAlgn="ctr"/>
                      <a:r>
                        <a:rPr lang="en-GB" sz="1200" b="0" i="0" u="none" strike="noStrike">
                          <a:solidFill>
                            <a:srgbClr val="000000"/>
                          </a:solidFill>
                          <a:effectLst/>
                          <a:latin typeface="Arial" panose="020B0604020202020204" pitchFamily="34" charset="0"/>
                        </a:rPr>
                        <a:t>2000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0">
                  <a:txBody>
                    <a:bodyPr/>
                    <a:lstStyle/>
                    <a:p>
                      <a:pPr algn="ctr" fontAlgn="ctr"/>
                      <a:r>
                        <a:rPr lang="en-GB" sz="1200" b="0" i="0" u="none" strike="noStrike">
                          <a:solidFill>
                            <a:srgbClr val="000000"/>
                          </a:solidFill>
                          <a:effectLst/>
                          <a:latin typeface="Arial" panose="020B0604020202020204" pitchFamily="34" charset="0"/>
                        </a:rPr>
                        <a:t>3000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0">
                  <a:txBody>
                    <a:bodyPr/>
                    <a:lstStyle/>
                    <a:p>
                      <a:pPr algn="ctr" fontAlgn="ctr"/>
                      <a:r>
                        <a:rPr lang="en-GB" sz="1200" b="0" i="0" u="none" strike="noStrike">
                          <a:solidFill>
                            <a:srgbClr val="000000"/>
                          </a:solidFill>
                          <a:effectLst/>
                          <a:latin typeface="Arial" panose="020B0604020202020204" pitchFamily="34" charset="0"/>
                        </a:rPr>
                        <a:t>4000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0">
                  <a:txBody>
                    <a:bodyPr/>
                    <a:lstStyle/>
                    <a:p>
                      <a:pPr algn="ctr" fontAlgn="ctr"/>
                      <a:r>
                        <a:rPr lang="en-GB" sz="1200" b="0" i="0" u="none" strike="noStrike">
                          <a:solidFill>
                            <a:srgbClr val="000000"/>
                          </a:solidFill>
                          <a:effectLst/>
                          <a:latin typeface="Arial" panose="020B0604020202020204" pitchFamily="34" charset="0"/>
                        </a:rPr>
                        <a:t>5000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0">
                  <a:txBody>
                    <a:bodyPr/>
                    <a:lstStyle/>
                    <a:p>
                      <a:pPr algn="ctr" fontAlgn="ctr"/>
                      <a:r>
                        <a:rPr lang="en-GB" sz="1200" b="0" i="0" u="none" strike="noStrike" dirty="0">
                          <a:solidFill>
                            <a:srgbClr val="000000"/>
                          </a:solidFill>
                          <a:effectLst/>
                          <a:latin typeface="Arial" panose="020B0604020202020204" pitchFamily="34" charset="0"/>
                        </a:rPr>
                        <a:t>8000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0">
                  <a:txBody>
                    <a:bodyPr/>
                    <a:lstStyle/>
                    <a:p>
                      <a:pPr algn="ctr" fontAlgn="ctr"/>
                      <a:r>
                        <a:rPr lang="en-GB" sz="1200" b="0" i="0" u="none" strike="noStrike" dirty="0">
                          <a:solidFill>
                            <a:srgbClr val="000000"/>
                          </a:solidFill>
                          <a:effectLst/>
                          <a:latin typeface="Arial" panose="020B0604020202020204" pitchFamily="34" charset="0"/>
                        </a:rPr>
                        <a:t>10000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1609315"/>
                  </a:ext>
                </a:extLst>
              </a:tr>
              <a:tr h="190500">
                <a:tc>
                  <a:txBody>
                    <a:bodyPr/>
                    <a:lstStyle/>
                    <a:p>
                      <a:pPr algn="ctr" fontAlgn="ctr"/>
                      <a:r>
                        <a:rPr lang="en-GB"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 </a:t>
                      </a:r>
                      <a:r>
                        <a:rPr lang="ru-RU" sz="1200" b="0" i="0" u="none" strike="noStrike" dirty="0">
                          <a:solidFill>
                            <a:srgbClr val="000000"/>
                          </a:solidFill>
                          <a:effectLst/>
                          <a:latin typeface="Arial" panose="020B0604020202020204" pitchFamily="34" charset="0"/>
                        </a:rPr>
                        <a:t>Round sling</a:t>
                      </a:r>
                      <a:r>
                        <a:rPr lang="en-US" sz="1200" b="0" i="0" u="none" strike="noStrike" dirty="0">
                          <a:solidFill>
                            <a:srgbClr val="000000"/>
                          </a:solidFill>
                          <a:effectLst/>
                          <a:latin typeface="Arial" panose="020B0604020202020204" pitchFamily="34" charset="0"/>
                        </a:rPr>
                        <a:t> 1,5m</a:t>
                      </a:r>
                      <a:endParaRPr lang="ru-RU" sz="12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720481822"/>
                  </a:ext>
                </a:extLst>
              </a:tr>
              <a:tr h="190500">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99"/>
                          </a:solidFill>
                          <a:effectLst/>
                          <a:latin typeface="Arial" panose="020B0604020202020204" pitchFamily="34" charset="0"/>
                        </a:rPr>
                        <a:t> </a:t>
                      </a:r>
                      <a:r>
                        <a:rPr lang="ru-RU" sz="1200" b="0" i="0" u="none" strike="noStrike" dirty="0">
                          <a:solidFill>
                            <a:srgbClr val="000099"/>
                          </a:solidFill>
                          <a:effectLst/>
                          <a:latin typeface="Arial" panose="020B0604020202020204" pitchFamily="34" charset="0"/>
                        </a:rPr>
                        <a:t>Round sling</a:t>
                      </a:r>
                      <a:r>
                        <a:rPr lang="en-US" sz="1200" b="0" i="0" u="none" strike="noStrike" dirty="0">
                          <a:solidFill>
                            <a:srgbClr val="000099"/>
                          </a:solidFill>
                          <a:effectLst/>
                          <a:latin typeface="Arial" panose="020B0604020202020204" pitchFamily="34" charset="0"/>
                        </a:rPr>
                        <a:t>  2.5m</a:t>
                      </a:r>
                      <a:endParaRPr lang="ru-RU" sz="1200" b="0" i="0" u="none" strike="noStrike" dirty="0">
                        <a:solidFill>
                          <a:srgbClr val="000099"/>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4133944505"/>
                  </a:ext>
                </a:extLst>
              </a:tr>
              <a:tr h="190500">
                <a:tc>
                  <a:txBody>
                    <a:bodyPr/>
                    <a:lstStyle/>
                    <a:p>
                      <a:pPr algn="ctr" fontAlgn="ctr"/>
                      <a:r>
                        <a:rPr lang="en-GB" sz="1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CC"/>
                          </a:solidFill>
                          <a:effectLst/>
                          <a:latin typeface="Arial" panose="020B0604020202020204" pitchFamily="34" charset="0"/>
                        </a:rPr>
                        <a:t> </a:t>
                      </a:r>
                      <a:r>
                        <a:rPr lang="ru-RU" sz="1200" b="0" i="0" u="none" strike="noStrike" dirty="0">
                          <a:solidFill>
                            <a:srgbClr val="0000CC"/>
                          </a:solidFill>
                          <a:effectLst/>
                          <a:latin typeface="Arial" panose="020B0604020202020204" pitchFamily="34" charset="0"/>
                        </a:rPr>
                        <a:t>Round sling</a:t>
                      </a:r>
                      <a:r>
                        <a:rPr lang="en-US" sz="1200" b="0" i="0" u="none" strike="noStrike" dirty="0">
                          <a:solidFill>
                            <a:srgbClr val="0000CC"/>
                          </a:solidFill>
                          <a:effectLst/>
                          <a:latin typeface="Arial" panose="020B0604020202020204" pitchFamily="34" charset="0"/>
                        </a:rPr>
                        <a:t>  3m</a:t>
                      </a:r>
                      <a:endParaRPr lang="ru-RU" sz="1200" b="0" i="0" u="none" strike="noStrike" dirty="0">
                        <a:solidFill>
                          <a:srgbClr val="0000CC"/>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436771938"/>
                  </a:ext>
                </a:extLst>
              </a:tr>
              <a:tr h="190500">
                <a:tc>
                  <a:txBody>
                    <a:bodyPr/>
                    <a:lstStyle/>
                    <a:p>
                      <a:pPr algn="ctr" fontAlgn="ctr"/>
                      <a:r>
                        <a:rPr lang="en-GB"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CC"/>
                          </a:solidFill>
                          <a:effectLst/>
                          <a:latin typeface="Arial" panose="020B0604020202020204" pitchFamily="34" charset="0"/>
                        </a:rPr>
                        <a:t> </a:t>
                      </a:r>
                      <a:r>
                        <a:rPr lang="ru-RU" sz="1200" b="0" i="0" u="none" strike="noStrike" dirty="0">
                          <a:solidFill>
                            <a:srgbClr val="0000CC"/>
                          </a:solidFill>
                          <a:effectLst/>
                          <a:latin typeface="Arial" panose="020B0604020202020204" pitchFamily="34" charset="0"/>
                        </a:rPr>
                        <a:t>Round sling</a:t>
                      </a:r>
                      <a:r>
                        <a:rPr lang="en-US" sz="1200" b="0" i="0" u="none" strike="noStrike" dirty="0">
                          <a:solidFill>
                            <a:srgbClr val="0000CC"/>
                          </a:solidFill>
                          <a:effectLst/>
                          <a:latin typeface="Arial" panose="020B0604020202020204" pitchFamily="34" charset="0"/>
                        </a:rPr>
                        <a:t>  4m</a:t>
                      </a:r>
                      <a:endParaRPr lang="ru-RU" sz="1200" b="0" i="0" u="none" strike="noStrike" dirty="0">
                        <a:solidFill>
                          <a:srgbClr val="0000CC"/>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627518481"/>
                  </a:ext>
                </a:extLst>
              </a:tr>
              <a:tr h="190500">
                <a:tc>
                  <a:txBody>
                    <a:bodyPr/>
                    <a:lstStyle/>
                    <a:p>
                      <a:pPr algn="ctr" fontAlgn="ctr"/>
                      <a:r>
                        <a:rPr lang="en-GB" sz="11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CC"/>
                          </a:solidFill>
                          <a:effectLst/>
                          <a:latin typeface="Arial" panose="020B0604020202020204" pitchFamily="34" charset="0"/>
                        </a:rPr>
                        <a:t> </a:t>
                      </a:r>
                      <a:r>
                        <a:rPr lang="ru-RU" sz="1200" b="0" i="0" u="none" strike="noStrike" dirty="0">
                          <a:solidFill>
                            <a:srgbClr val="0000CC"/>
                          </a:solidFill>
                          <a:effectLst/>
                          <a:latin typeface="Arial" panose="020B0604020202020204" pitchFamily="34" charset="0"/>
                        </a:rPr>
                        <a:t>Round sling</a:t>
                      </a:r>
                      <a:r>
                        <a:rPr lang="en-US" sz="1200" b="0" i="0" u="none" strike="noStrike" dirty="0">
                          <a:solidFill>
                            <a:srgbClr val="0000CC"/>
                          </a:solidFill>
                          <a:effectLst/>
                          <a:latin typeface="Arial" panose="020B0604020202020204" pitchFamily="34" charset="0"/>
                        </a:rPr>
                        <a:t>  5m</a:t>
                      </a:r>
                      <a:endParaRPr lang="ru-RU" sz="1200" b="0" i="0" u="none" strike="noStrike" dirty="0">
                        <a:solidFill>
                          <a:srgbClr val="0000CC"/>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433659584"/>
                  </a:ext>
                </a:extLst>
              </a:tr>
              <a:tr h="190500">
                <a:tc>
                  <a:txBody>
                    <a:bodyPr/>
                    <a:lstStyle/>
                    <a:p>
                      <a:pPr algn="ctr" fontAlgn="ctr"/>
                      <a:r>
                        <a:rPr lang="en-GB" sz="11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 </a:t>
                      </a:r>
                      <a:r>
                        <a:rPr lang="ru-RU" sz="1200" b="0" i="0" u="none" strike="noStrike" dirty="0">
                          <a:solidFill>
                            <a:srgbClr val="000000"/>
                          </a:solidFill>
                          <a:effectLst/>
                          <a:latin typeface="Arial" panose="020B0604020202020204" pitchFamily="34" charset="0"/>
                        </a:rPr>
                        <a:t>Round sling</a:t>
                      </a:r>
                      <a:r>
                        <a:rPr lang="en-US" sz="1200" b="0" i="0" u="none" strike="noStrike" dirty="0">
                          <a:solidFill>
                            <a:srgbClr val="000000"/>
                          </a:solidFill>
                          <a:effectLst/>
                          <a:latin typeface="Arial" panose="020B0604020202020204" pitchFamily="34" charset="0"/>
                        </a:rPr>
                        <a:t>  6m</a:t>
                      </a:r>
                      <a:endParaRPr lang="ru-RU" sz="12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908458797"/>
                  </a:ext>
                </a:extLst>
              </a:tr>
              <a:tr h="190500">
                <a:tc>
                  <a:txBody>
                    <a:bodyPr/>
                    <a:lstStyle/>
                    <a:p>
                      <a:pPr algn="ctr" fontAlgn="ctr"/>
                      <a:r>
                        <a:rPr lang="en-GB" sz="1100" b="0" i="0" u="none" strike="noStrike">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 </a:t>
                      </a:r>
                      <a:r>
                        <a:rPr lang="ru-RU" sz="1200" b="0" i="0" u="none" strike="noStrike" dirty="0">
                          <a:solidFill>
                            <a:srgbClr val="000000"/>
                          </a:solidFill>
                          <a:effectLst/>
                          <a:latin typeface="Arial" panose="020B0604020202020204" pitchFamily="34" charset="0"/>
                        </a:rPr>
                        <a:t>Round Sling</a:t>
                      </a:r>
                      <a:r>
                        <a:rPr lang="en-US" sz="1200" b="0" i="0" u="none" strike="noStrike" dirty="0">
                          <a:solidFill>
                            <a:srgbClr val="000000"/>
                          </a:solidFill>
                          <a:effectLst/>
                          <a:latin typeface="Arial" panose="020B0604020202020204" pitchFamily="34" charset="0"/>
                        </a:rPr>
                        <a:t>  8m</a:t>
                      </a:r>
                      <a:endParaRPr lang="ru-RU" sz="12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239903255"/>
                  </a:ext>
                </a:extLst>
              </a:tr>
              <a:tr h="190500">
                <a:tc>
                  <a:txBody>
                    <a:bodyPr/>
                    <a:lstStyle/>
                    <a:p>
                      <a:pPr algn="ctr" fontAlgn="ctr"/>
                      <a:r>
                        <a:rPr lang="en-GB" sz="11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99"/>
                          </a:solidFill>
                          <a:effectLst/>
                          <a:latin typeface="Arial" panose="020B0604020202020204" pitchFamily="34" charset="0"/>
                        </a:rPr>
                        <a:t> </a:t>
                      </a:r>
                      <a:r>
                        <a:rPr lang="ru-RU" sz="1200" b="0" i="0" u="none" strike="noStrike" dirty="0">
                          <a:solidFill>
                            <a:srgbClr val="000099"/>
                          </a:solidFill>
                          <a:effectLst/>
                          <a:latin typeface="Arial" panose="020B0604020202020204" pitchFamily="34" charset="0"/>
                        </a:rPr>
                        <a:t>Round Sling</a:t>
                      </a:r>
                      <a:r>
                        <a:rPr lang="en-US" sz="1200" b="0" i="0" u="none" strike="noStrike" dirty="0">
                          <a:solidFill>
                            <a:srgbClr val="000099"/>
                          </a:solidFill>
                          <a:effectLst/>
                          <a:latin typeface="Arial" panose="020B0604020202020204" pitchFamily="34" charset="0"/>
                        </a:rPr>
                        <a:t>  10m</a:t>
                      </a:r>
                      <a:endParaRPr lang="ru-RU" sz="1200" b="0" i="0" u="none" strike="noStrike" dirty="0">
                        <a:solidFill>
                          <a:srgbClr val="000099"/>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161342910"/>
                  </a:ext>
                </a:extLst>
              </a:tr>
              <a:tr h="190500">
                <a:tc>
                  <a:txBody>
                    <a:bodyPr/>
                    <a:lstStyle/>
                    <a:p>
                      <a:pPr algn="ctr" fontAlgn="ctr"/>
                      <a:r>
                        <a:rPr lang="en-GB" sz="11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 </a:t>
                      </a:r>
                      <a:r>
                        <a:rPr lang="ru-RU" sz="1200" b="0" i="0" u="none" strike="noStrike" dirty="0">
                          <a:solidFill>
                            <a:srgbClr val="000000"/>
                          </a:solidFill>
                          <a:effectLst/>
                          <a:latin typeface="Arial" panose="020B0604020202020204" pitchFamily="34" charset="0"/>
                        </a:rPr>
                        <a:t>Round Sling</a:t>
                      </a:r>
                      <a:r>
                        <a:rPr lang="en-US" sz="1200" b="0" i="0" u="none" strike="noStrike" dirty="0">
                          <a:solidFill>
                            <a:srgbClr val="000000"/>
                          </a:solidFill>
                          <a:effectLst/>
                          <a:latin typeface="Arial" panose="020B0604020202020204" pitchFamily="34" charset="0"/>
                        </a:rPr>
                        <a:t>  12m</a:t>
                      </a:r>
                      <a:endParaRPr lang="ru-RU" sz="12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501390612"/>
                  </a:ext>
                </a:extLst>
              </a:tr>
            </a:tbl>
          </a:graphicData>
        </a:graphic>
      </p:graphicFrame>
      <p:sp>
        <p:nvSpPr>
          <p:cNvPr id="8" name="Footer Placeholder 1">
            <a:extLst>
              <a:ext uri="{FF2B5EF4-FFF2-40B4-BE49-F238E27FC236}">
                <a16:creationId xmlns:a16="http://schemas.microsoft.com/office/drawing/2014/main" id="{F3E19320-9715-4B67-9AB5-BDA7B2AF0FED}"/>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26/08/2024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5206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WEBINAR RULES</a:t>
            </a:r>
          </a:p>
        </p:txBody>
      </p:sp>
      <p:sp>
        <p:nvSpPr>
          <p:cNvPr id="18" name="Rectangle 11">
            <a:extLst>
              <a:ext uri="{FF2B5EF4-FFF2-40B4-BE49-F238E27FC236}">
                <a16:creationId xmlns:a16="http://schemas.microsoft.com/office/drawing/2014/main" id="{1B9CBFC8-5B8E-4D01-B0C7-B9C3D121A499}"/>
              </a:ext>
            </a:extLst>
          </p:cNvPr>
          <p:cNvSpPr>
            <a:spLocks noChangeArrowheads="1"/>
          </p:cNvSpPr>
          <p:nvPr/>
        </p:nvSpPr>
        <p:spPr bwMode="auto">
          <a:xfrm>
            <a:off x="766733" y="1289396"/>
            <a:ext cx="10672953" cy="4760278"/>
          </a:xfrm>
          <a:prstGeom prst="rect">
            <a:avLst/>
          </a:prstGeom>
          <a:noFill/>
          <a:ln>
            <a:noFill/>
          </a:ln>
          <a:effectLst/>
        </p:spPr>
        <p:txBody>
          <a:bodyPr wrap="square">
            <a:spAutoFit/>
          </a:bodyPr>
          <a:lstStyle/>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We will have a Facilitator to manage this event</a:t>
            </a:r>
            <a:endParaRPr kumimoji="0" lang="ru-RU"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endParaRPr>
          </a:p>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Everyone except Presenters will be muted</a:t>
            </a:r>
          </a:p>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If you want to ask a question, please type it in the comments box</a:t>
            </a:r>
            <a:endParaRPr kumimoji="0" lang="en-GB"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endParaRPr>
          </a:p>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Try to hold questions to the end of the presentation</a:t>
            </a:r>
          </a:p>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Be open, honest and respectful</a:t>
            </a:r>
          </a:p>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endParaRPr kumimoji="0" lang="en-GB" sz="20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endParaRPr>
          </a:p>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0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Don’t </a:t>
            </a:r>
          </a:p>
          <a:p>
            <a:pPr marL="1257300" marR="0" lvl="2"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use this webinar to market your company</a:t>
            </a:r>
          </a:p>
          <a:p>
            <a:pPr marL="1257300" marR="0" lvl="2"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ask a question regarding any specific Tender/Contract </a:t>
            </a:r>
          </a:p>
          <a:p>
            <a:pPr marL="1257300" marR="0" lvl="2"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expect total clarity and precise response to your every question</a:t>
            </a:r>
          </a:p>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endPar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FDE53BE1-0FA0-420B-8B98-65C0FDFF68DA}"/>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26/08/2024                                                                                                                                                                                               CONFIDENTIAL                                                                                                                                              KARACHAGANAK PETROLEUM OPERATING B.V</a:t>
            </a:r>
          </a:p>
        </p:txBody>
      </p:sp>
    </p:spTree>
    <p:extLst>
      <p:ext uri="{BB962C8B-B14F-4D97-AF65-F5344CB8AC3E}">
        <p14:creationId xmlns:p14="http://schemas.microsoft.com/office/powerpoint/2010/main" val="4096463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120747-B5EA-4875-AE4D-E0C5BA50FE08}"/>
              </a:ext>
            </a:extLst>
          </p:cNvPr>
          <p:cNvSpPr>
            <a:spLocks noGrp="1"/>
          </p:cNvSpPr>
          <p:nvPr>
            <p:ph type="sldNum" sz="quarter" idx="10"/>
          </p:nvPr>
        </p:nvSpPr>
        <p:spPr>
          <a:xfrm>
            <a:off x="98854" y="6529089"/>
            <a:ext cx="217992"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40</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4">
            <a:extLst>
              <a:ext uri="{FF2B5EF4-FFF2-40B4-BE49-F238E27FC236}">
                <a16:creationId xmlns:a16="http://schemas.microsoft.com/office/drawing/2014/main" id="{3EBECAEA-BC6F-414C-B628-E85A0F1A4C65}"/>
              </a:ext>
            </a:extLst>
          </p:cNvPr>
          <p:cNvSpPr txBox="1">
            <a:spLocks/>
          </p:cNvSpPr>
          <p:nvPr/>
        </p:nvSpPr>
        <p:spPr>
          <a:xfrm>
            <a:off x="1260055" y="1136986"/>
            <a:ext cx="10524703" cy="382925"/>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sz="1600">
                <a:solidFill>
                  <a:schemeClr val="tx2"/>
                </a:solidFill>
                <a:latin typeface="Calibri" panose="020F0502020204030204" pitchFamily="34" charset="0"/>
                <a:cs typeface="Calibri" panose="020F0502020204030204" pitchFamily="34" charset="0"/>
              </a:rPr>
              <a:t>Замените этот текст своим</a:t>
            </a:r>
          </a:p>
        </p:txBody>
      </p:sp>
      <p:sp>
        <p:nvSpPr>
          <p:cNvPr id="11" name="Title 1">
            <a:extLst>
              <a:ext uri="{FF2B5EF4-FFF2-40B4-BE49-F238E27FC236}">
                <a16:creationId xmlns:a16="http://schemas.microsoft.com/office/drawing/2014/main" id="{1C2F3A05-5F87-4493-9B35-78511FEE749C}"/>
              </a:ext>
            </a:extLst>
          </p:cNvPr>
          <p:cNvSpPr txBox="1">
            <a:spLocks/>
          </p:cNvSpPr>
          <p:nvPr/>
        </p:nvSpPr>
        <p:spPr>
          <a:xfrm>
            <a:off x="0" y="253453"/>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GB" sz="3200" dirty="0">
                <a:solidFill>
                  <a:srgbClr val="01B1C9"/>
                </a:solidFill>
                <a:latin typeface="Calibri" panose="020F0502020204030204" pitchFamily="34" charset="0"/>
                <a:cs typeface="Calibri" panose="020F0502020204030204" pitchFamily="34" charset="0"/>
              </a:rPr>
              <a:t>FOUR LEG CHAIN SLING</a:t>
            </a:r>
          </a:p>
        </p:txBody>
      </p:sp>
      <p:graphicFrame>
        <p:nvGraphicFramePr>
          <p:cNvPr id="5" name="Table 4">
            <a:extLst>
              <a:ext uri="{FF2B5EF4-FFF2-40B4-BE49-F238E27FC236}">
                <a16:creationId xmlns:a16="http://schemas.microsoft.com/office/drawing/2014/main" id="{3F97B439-F317-43DF-B9F5-FE5C42BFC4F6}"/>
              </a:ext>
            </a:extLst>
          </p:cNvPr>
          <p:cNvGraphicFramePr>
            <a:graphicFrameLocks noGrp="1"/>
          </p:cNvGraphicFramePr>
          <p:nvPr>
            <p:extLst/>
          </p:nvPr>
        </p:nvGraphicFramePr>
        <p:xfrm>
          <a:off x="463893" y="1592370"/>
          <a:ext cx="6667500" cy="723900"/>
        </p:xfrm>
        <a:graphic>
          <a:graphicData uri="http://schemas.openxmlformats.org/drawingml/2006/table">
            <a:tbl>
              <a:tblPr/>
              <a:tblGrid>
                <a:gridCol w="609310">
                  <a:extLst>
                    <a:ext uri="{9D8B030D-6E8A-4147-A177-3AD203B41FA5}">
                      <a16:colId xmlns:a16="http://schemas.microsoft.com/office/drawing/2014/main" val="3386028717"/>
                    </a:ext>
                  </a:extLst>
                </a:gridCol>
                <a:gridCol w="3646339">
                  <a:extLst>
                    <a:ext uri="{9D8B030D-6E8A-4147-A177-3AD203B41FA5}">
                      <a16:colId xmlns:a16="http://schemas.microsoft.com/office/drawing/2014/main" val="1169841058"/>
                    </a:ext>
                  </a:extLst>
                </a:gridCol>
                <a:gridCol w="2411851">
                  <a:extLst>
                    <a:ext uri="{9D8B030D-6E8A-4147-A177-3AD203B41FA5}">
                      <a16:colId xmlns:a16="http://schemas.microsoft.com/office/drawing/2014/main" val="3702380547"/>
                    </a:ext>
                  </a:extLst>
                </a:gridCol>
              </a:tblGrid>
              <a:tr h="523875">
                <a:tc>
                  <a:txBody>
                    <a:bodyPr/>
                    <a:lstStyle/>
                    <a:p>
                      <a:pPr algn="ctr" fontAlgn="ctr"/>
                      <a:r>
                        <a:rPr lang="en-GB" sz="1200" b="1" i="0" u="none" strike="noStrike" dirty="0">
                          <a:solidFill>
                            <a:srgbClr val="000000"/>
                          </a:solidFill>
                          <a:effectLst/>
                          <a:latin typeface="Arial" panose="020B0604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Arial" panose="020B0604020202020204" pitchFamily="34" charset="0"/>
                        </a:rPr>
                        <a:t>Removable holding device name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Arial" panose="020B0604020202020204" pitchFamily="34" charset="0"/>
                        </a:rPr>
                        <a:t>Removable holding device lifting capacity (kg)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4348972"/>
                  </a:ext>
                </a:extLst>
              </a:tr>
              <a:tr h="200025">
                <a:tc>
                  <a:txBody>
                    <a:bodyPr/>
                    <a:lstStyle/>
                    <a:p>
                      <a:pPr algn="ctr" fontAlgn="ctr"/>
                      <a:r>
                        <a:rPr lang="en-GB" sz="1200" b="1"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Arial" panose="020B0604020202020204" pitchFamily="34" charset="0"/>
                        </a:rPr>
                        <a:t>  </a:t>
                      </a:r>
                      <a:r>
                        <a:rPr lang="en-GB" sz="1100" b="0" i="0" u="none" strike="noStrike" dirty="0">
                          <a:solidFill>
                            <a:srgbClr val="000000"/>
                          </a:solidFill>
                          <a:effectLst/>
                          <a:latin typeface="Arial" panose="020B0604020202020204" pitchFamily="34" charset="0"/>
                        </a:rPr>
                        <a:t>Four leg chain sling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Arial" panose="020B0604020202020204" pitchFamily="34" charset="0"/>
                        </a:rPr>
                        <a:t>11,200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6589261"/>
                  </a:ext>
                </a:extLst>
              </a:tr>
            </a:tbl>
          </a:graphicData>
        </a:graphic>
      </p:graphicFrame>
      <p:pic>
        <p:nvPicPr>
          <p:cNvPr id="9" name="Picture 8">
            <a:extLst>
              <a:ext uri="{FF2B5EF4-FFF2-40B4-BE49-F238E27FC236}">
                <a16:creationId xmlns:a16="http://schemas.microsoft.com/office/drawing/2014/main" id="{DD619627-7E94-4F12-A9BA-7AFB408CB411}"/>
              </a:ext>
            </a:extLst>
          </p:cNvPr>
          <p:cNvPicPr>
            <a:picLocks noChangeAspect="1"/>
          </p:cNvPicPr>
          <p:nvPr/>
        </p:nvPicPr>
        <p:blipFill>
          <a:blip r:embed="rId2"/>
          <a:stretch>
            <a:fillRect/>
          </a:stretch>
        </p:blipFill>
        <p:spPr>
          <a:xfrm>
            <a:off x="9097529" y="1261760"/>
            <a:ext cx="1905266" cy="4334480"/>
          </a:xfrm>
          <a:prstGeom prst="rect">
            <a:avLst/>
          </a:prstGeom>
        </p:spPr>
      </p:pic>
      <p:sp>
        <p:nvSpPr>
          <p:cNvPr id="8" name="Footer Placeholder 1">
            <a:extLst>
              <a:ext uri="{FF2B5EF4-FFF2-40B4-BE49-F238E27FC236}">
                <a16:creationId xmlns:a16="http://schemas.microsoft.com/office/drawing/2014/main" id="{49B4DDC3-1333-4A7D-A4AC-40A6497197B8}"/>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26/08/2024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62800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120747-B5EA-4875-AE4D-E0C5BA50FE08}"/>
              </a:ext>
            </a:extLst>
          </p:cNvPr>
          <p:cNvSpPr>
            <a:spLocks noGrp="1"/>
          </p:cNvSpPr>
          <p:nvPr>
            <p:ph type="sldNum" sz="quarter" idx="10"/>
          </p:nvPr>
        </p:nvSpPr>
        <p:spPr>
          <a:xfrm>
            <a:off x="98853" y="6529089"/>
            <a:ext cx="398451" cy="25167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41</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4">
            <a:extLst>
              <a:ext uri="{FF2B5EF4-FFF2-40B4-BE49-F238E27FC236}">
                <a16:creationId xmlns:a16="http://schemas.microsoft.com/office/drawing/2014/main" id="{3EBECAEA-BC6F-414C-B628-E85A0F1A4C65}"/>
              </a:ext>
            </a:extLst>
          </p:cNvPr>
          <p:cNvSpPr txBox="1">
            <a:spLocks/>
          </p:cNvSpPr>
          <p:nvPr/>
        </p:nvSpPr>
        <p:spPr>
          <a:xfrm>
            <a:off x="1260055" y="1136986"/>
            <a:ext cx="10524703" cy="382925"/>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sz="1600">
                <a:solidFill>
                  <a:schemeClr val="tx2"/>
                </a:solidFill>
                <a:latin typeface="Calibri" panose="020F0502020204030204" pitchFamily="34" charset="0"/>
                <a:cs typeface="Calibri" panose="020F0502020204030204" pitchFamily="34" charset="0"/>
              </a:rPr>
              <a:t>Замените этот текст своим</a:t>
            </a:r>
          </a:p>
        </p:txBody>
      </p:sp>
      <p:sp>
        <p:nvSpPr>
          <p:cNvPr id="11" name="Title 1">
            <a:extLst>
              <a:ext uri="{FF2B5EF4-FFF2-40B4-BE49-F238E27FC236}">
                <a16:creationId xmlns:a16="http://schemas.microsoft.com/office/drawing/2014/main" id="{1C2F3A05-5F87-4493-9B35-78511FEE749C}"/>
              </a:ext>
            </a:extLst>
          </p:cNvPr>
          <p:cNvSpPr txBox="1">
            <a:spLocks/>
          </p:cNvSpPr>
          <p:nvPr/>
        </p:nvSpPr>
        <p:spPr>
          <a:xfrm>
            <a:off x="7210" y="17093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GB" sz="3200" dirty="0">
                <a:solidFill>
                  <a:srgbClr val="01B1C9"/>
                </a:solidFill>
                <a:latin typeface="Calibri" panose="020F0502020204030204" pitchFamily="34" charset="0"/>
                <a:cs typeface="Calibri" panose="020F0502020204030204" pitchFamily="34" charset="0"/>
              </a:rPr>
              <a:t>EYE BOLT </a:t>
            </a:r>
          </a:p>
        </p:txBody>
      </p:sp>
      <p:pic>
        <p:nvPicPr>
          <p:cNvPr id="3074" name="Picture 2" descr="Рым-Болт DIN 580 М8: продажа, цена в Алматы. Рым-болты, рым-гайки от &quot;ТОО  Интеркреп&quot; - 20241544">
            <a:extLst>
              <a:ext uri="{FF2B5EF4-FFF2-40B4-BE49-F238E27FC236}">
                <a16:creationId xmlns:a16="http://schemas.microsoft.com/office/drawing/2014/main" id="{3E3466C9-4078-4A3D-9774-2AE5244E4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6956" y="1195676"/>
            <a:ext cx="3149039" cy="21891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850BE7A3-3F54-4FB1-BB15-C3DE8DF4D23A}"/>
              </a:ext>
            </a:extLst>
          </p:cNvPr>
          <p:cNvGraphicFramePr>
            <a:graphicFrameLocks noGrp="1"/>
          </p:cNvGraphicFramePr>
          <p:nvPr>
            <p:extLst/>
          </p:nvPr>
        </p:nvGraphicFramePr>
        <p:xfrm>
          <a:off x="904102" y="3523749"/>
          <a:ext cx="10515601" cy="1744313"/>
        </p:xfrm>
        <a:graphic>
          <a:graphicData uri="http://schemas.openxmlformats.org/drawingml/2006/table">
            <a:tbl>
              <a:tblPr/>
              <a:tblGrid>
                <a:gridCol w="567771">
                  <a:extLst>
                    <a:ext uri="{9D8B030D-6E8A-4147-A177-3AD203B41FA5}">
                      <a16:colId xmlns:a16="http://schemas.microsoft.com/office/drawing/2014/main" val="44813220"/>
                    </a:ext>
                  </a:extLst>
                </a:gridCol>
                <a:gridCol w="3397756">
                  <a:extLst>
                    <a:ext uri="{9D8B030D-6E8A-4147-A177-3AD203B41FA5}">
                      <a16:colId xmlns:a16="http://schemas.microsoft.com/office/drawing/2014/main" val="1086725799"/>
                    </a:ext>
                  </a:extLst>
                </a:gridCol>
                <a:gridCol w="508629">
                  <a:extLst>
                    <a:ext uri="{9D8B030D-6E8A-4147-A177-3AD203B41FA5}">
                      <a16:colId xmlns:a16="http://schemas.microsoft.com/office/drawing/2014/main" val="3972351096"/>
                    </a:ext>
                  </a:extLst>
                </a:gridCol>
                <a:gridCol w="449486">
                  <a:extLst>
                    <a:ext uri="{9D8B030D-6E8A-4147-A177-3AD203B41FA5}">
                      <a16:colId xmlns:a16="http://schemas.microsoft.com/office/drawing/2014/main" val="3811990957"/>
                    </a:ext>
                  </a:extLst>
                </a:gridCol>
                <a:gridCol w="425829">
                  <a:extLst>
                    <a:ext uri="{9D8B030D-6E8A-4147-A177-3AD203B41FA5}">
                      <a16:colId xmlns:a16="http://schemas.microsoft.com/office/drawing/2014/main" val="3342171753"/>
                    </a:ext>
                  </a:extLst>
                </a:gridCol>
                <a:gridCol w="425829">
                  <a:extLst>
                    <a:ext uri="{9D8B030D-6E8A-4147-A177-3AD203B41FA5}">
                      <a16:colId xmlns:a16="http://schemas.microsoft.com/office/drawing/2014/main" val="3755259622"/>
                    </a:ext>
                  </a:extLst>
                </a:gridCol>
                <a:gridCol w="416957">
                  <a:extLst>
                    <a:ext uri="{9D8B030D-6E8A-4147-A177-3AD203B41FA5}">
                      <a16:colId xmlns:a16="http://schemas.microsoft.com/office/drawing/2014/main" val="2325068252"/>
                    </a:ext>
                  </a:extLst>
                </a:gridCol>
                <a:gridCol w="496800">
                  <a:extLst>
                    <a:ext uri="{9D8B030D-6E8A-4147-A177-3AD203B41FA5}">
                      <a16:colId xmlns:a16="http://schemas.microsoft.com/office/drawing/2014/main" val="1476375160"/>
                    </a:ext>
                  </a:extLst>
                </a:gridCol>
                <a:gridCol w="520457">
                  <a:extLst>
                    <a:ext uri="{9D8B030D-6E8A-4147-A177-3AD203B41FA5}">
                      <a16:colId xmlns:a16="http://schemas.microsoft.com/office/drawing/2014/main" val="1956248353"/>
                    </a:ext>
                  </a:extLst>
                </a:gridCol>
                <a:gridCol w="544114">
                  <a:extLst>
                    <a:ext uri="{9D8B030D-6E8A-4147-A177-3AD203B41FA5}">
                      <a16:colId xmlns:a16="http://schemas.microsoft.com/office/drawing/2014/main" val="335044768"/>
                    </a:ext>
                  </a:extLst>
                </a:gridCol>
                <a:gridCol w="523414">
                  <a:extLst>
                    <a:ext uri="{9D8B030D-6E8A-4147-A177-3AD203B41FA5}">
                      <a16:colId xmlns:a16="http://schemas.microsoft.com/office/drawing/2014/main" val="1944340240"/>
                    </a:ext>
                  </a:extLst>
                </a:gridCol>
                <a:gridCol w="452443">
                  <a:extLst>
                    <a:ext uri="{9D8B030D-6E8A-4147-A177-3AD203B41FA5}">
                      <a16:colId xmlns:a16="http://schemas.microsoft.com/office/drawing/2014/main" val="4170515477"/>
                    </a:ext>
                  </a:extLst>
                </a:gridCol>
                <a:gridCol w="425829">
                  <a:extLst>
                    <a:ext uri="{9D8B030D-6E8A-4147-A177-3AD203B41FA5}">
                      <a16:colId xmlns:a16="http://schemas.microsoft.com/office/drawing/2014/main" val="2043939487"/>
                    </a:ext>
                  </a:extLst>
                </a:gridCol>
                <a:gridCol w="425829">
                  <a:extLst>
                    <a:ext uri="{9D8B030D-6E8A-4147-A177-3AD203B41FA5}">
                      <a16:colId xmlns:a16="http://schemas.microsoft.com/office/drawing/2014/main" val="1609641663"/>
                    </a:ext>
                  </a:extLst>
                </a:gridCol>
                <a:gridCol w="425829">
                  <a:extLst>
                    <a:ext uri="{9D8B030D-6E8A-4147-A177-3AD203B41FA5}">
                      <a16:colId xmlns:a16="http://schemas.microsoft.com/office/drawing/2014/main" val="3124161532"/>
                    </a:ext>
                  </a:extLst>
                </a:gridCol>
                <a:gridCol w="508629">
                  <a:extLst>
                    <a:ext uri="{9D8B030D-6E8A-4147-A177-3AD203B41FA5}">
                      <a16:colId xmlns:a16="http://schemas.microsoft.com/office/drawing/2014/main" val="953463682"/>
                    </a:ext>
                  </a:extLst>
                </a:gridCol>
              </a:tblGrid>
              <a:tr h="488478">
                <a:tc>
                  <a:txBody>
                    <a:bodyPr/>
                    <a:lstStyle/>
                    <a:p>
                      <a:pPr algn="ctr" fontAlgn="ctr"/>
                      <a:r>
                        <a:rPr lang="en-GB" sz="1100" b="1" i="0" u="none" strike="noStrike">
                          <a:solidFill>
                            <a:srgbClr val="000000"/>
                          </a:solidFill>
                          <a:effectLst/>
                          <a:latin typeface="Arial" panose="020B0604020202020204" pitchFamily="34" charset="0"/>
                        </a:rPr>
                        <a:t>№</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000000"/>
                          </a:solidFill>
                          <a:effectLst/>
                          <a:latin typeface="Arial" panose="020B0604020202020204" pitchFamily="34" charset="0"/>
                        </a:rPr>
                        <a:t>Removable holding device or container name</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4">
                  <a:txBody>
                    <a:bodyPr/>
                    <a:lstStyle/>
                    <a:p>
                      <a:pPr algn="ctr" fontAlgn="ctr"/>
                      <a:r>
                        <a:rPr lang="en-GB" sz="1100" b="1" i="0" u="none" strike="noStrike" dirty="0">
                          <a:solidFill>
                            <a:srgbClr val="000000"/>
                          </a:solidFill>
                          <a:effectLst/>
                          <a:latin typeface="Arial" panose="020B0604020202020204" pitchFamily="34" charset="0"/>
                        </a:rPr>
                        <a:t>Removable holding device lifting capacity (kg)</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551717866"/>
                  </a:ext>
                </a:extLst>
              </a:tr>
              <a:tr h="179405">
                <a:tc>
                  <a:txBody>
                    <a:bodyPr/>
                    <a:lstStyle/>
                    <a:p>
                      <a:pPr algn="ctr" fontAlgn="ctr"/>
                      <a:r>
                        <a:rPr lang="en-GB" sz="1000" b="0" i="0" u="none" strike="noStrike">
                          <a:solidFill>
                            <a:srgbClr val="000000"/>
                          </a:solidFill>
                          <a:effectLst/>
                          <a:latin typeface="Calibri" panose="020F050202020403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Arial" panose="020B0604020202020204" pitchFamily="34" charset="0"/>
                        </a:rPr>
                        <a:t> </a:t>
                      </a:r>
                      <a:r>
                        <a:rPr lang="en-GB" sz="1000" b="0" i="0" u="none" strike="noStrike" dirty="0">
                          <a:solidFill>
                            <a:srgbClr val="000000"/>
                          </a:solidFill>
                          <a:effectLst/>
                          <a:latin typeface="Arial" panose="020B0604020202020204" pitchFamily="34" charset="0"/>
                        </a:rPr>
                        <a:t>EYE BOLT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400</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500</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635</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1000</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1180</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1500</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2000</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2500</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3000</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3500</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4000</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5000</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8000</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10000</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6646780"/>
                  </a:ext>
                </a:extLst>
              </a:tr>
              <a:tr h="179405">
                <a:tc>
                  <a:txBody>
                    <a:bodyPr/>
                    <a:lstStyle/>
                    <a:p>
                      <a:pPr algn="ctr" fontAlgn="ctr"/>
                      <a:r>
                        <a:rPr lang="en-GB" sz="1000" b="0" i="0" u="none" strike="noStrike">
                          <a:solidFill>
                            <a:srgbClr val="000000"/>
                          </a:solidFill>
                          <a:effectLst/>
                          <a:latin typeface="Calibri" panose="020F0502020204030204" pitchFamily="34" charset="0"/>
                        </a:rPr>
                        <a:t>1</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Arial" panose="020B0604020202020204" pitchFamily="34" charset="0"/>
                        </a:rPr>
                        <a:t> </a:t>
                      </a:r>
                      <a:r>
                        <a:rPr lang="ru-RU" sz="1100" b="0" i="0" u="none" strike="noStrike" dirty="0">
                          <a:solidFill>
                            <a:srgbClr val="000000"/>
                          </a:solidFill>
                          <a:effectLst/>
                          <a:latin typeface="Arial" panose="020B0604020202020204" pitchFamily="34" charset="0"/>
                        </a:rPr>
                        <a:t>EYE BOLT 1/2</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1180</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2449130"/>
                  </a:ext>
                </a:extLst>
              </a:tr>
              <a:tr h="179405">
                <a:tc>
                  <a:txBody>
                    <a:bodyPr/>
                    <a:lstStyle/>
                    <a:p>
                      <a:pPr algn="ctr" fontAlgn="ctr"/>
                      <a:r>
                        <a:rPr lang="en-GB" sz="1000" b="0" i="0" u="none" strike="noStrike">
                          <a:solidFill>
                            <a:srgbClr val="000000"/>
                          </a:solidFill>
                          <a:effectLst/>
                          <a:latin typeface="Calibri" panose="020F0502020204030204" pitchFamily="34" charset="0"/>
                        </a:rPr>
                        <a:t>2</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Arial" panose="020B0604020202020204" pitchFamily="34" charset="0"/>
                        </a:rPr>
                        <a:t> </a:t>
                      </a:r>
                      <a:r>
                        <a:rPr lang="ru-RU" sz="1000" b="0" i="0" u="none" strike="noStrike" dirty="0">
                          <a:solidFill>
                            <a:srgbClr val="000000"/>
                          </a:solidFill>
                          <a:effectLst/>
                          <a:latin typeface="Arial" panose="020B0604020202020204" pitchFamily="34" charset="0"/>
                        </a:rPr>
                        <a:t>EYE BOLT 3/4</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2500</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1555059"/>
                  </a:ext>
                </a:extLst>
              </a:tr>
              <a:tr h="179405">
                <a:tc>
                  <a:txBody>
                    <a:bodyPr/>
                    <a:lstStyle/>
                    <a:p>
                      <a:pPr algn="ctr" fontAlgn="ctr"/>
                      <a:r>
                        <a:rPr lang="en-GB" sz="1000" b="0" i="0" u="none" strike="noStrike">
                          <a:solidFill>
                            <a:srgbClr val="000000"/>
                          </a:solidFill>
                          <a:effectLst/>
                          <a:latin typeface="Calibri" panose="020F0502020204030204" pitchFamily="34" charset="0"/>
                        </a:rPr>
                        <a:t>3</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CC"/>
                          </a:solidFill>
                          <a:effectLst/>
                          <a:latin typeface="Arial" panose="020B0604020202020204" pitchFamily="34" charset="0"/>
                        </a:rPr>
                        <a:t> </a:t>
                      </a:r>
                      <a:r>
                        <a:rPr lang="ru-RU" sz="1100" b="0" i="0" u="none" strike="noStrike" dirty="0">
                          <a:solidFill>
                            <a:srgbClr val="0000CC"/>
                          </a:solidFill>
                          <a:effectLst/>
                          <a:latin typeface="Arial" panose="020B0604020202020204" pitchFamily="34" charset="0"/>
                        </a:rPr>
                        <a:t>EYE BOLT 3/5</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2500</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4064427"/>
                  </a:ext>
                </a:extLst>
              </a:tr>
              <a:tr h="179405">
                <a:tc>
                  <a:txBody>
                    <a:bodyPr/>
                    <a:lstStyle/>
                    <a:p>
                      <a:pPr algn="ctr" fontAlgn="ctr"/>
                      <a:r>
                        <a:rPr lang="en-GB" sz="1000" b="0" i="0" u="none" strike="noStrike">
                          <a:solidFill>
                            <a:srgbClr val="000000"/>
                          </a:solidFill>
                          <a:effectLst/>
                          <a:latin typeface="Calibri" panose="020F0502020204030204" pitchFamily="34" charset="0"/>
                        </a:rPr>
                        <a:t>4</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Arial" panose="020B0604020202020204" pitchFamily="34" charset="0"/>
                        </a:rPr>
                        <a:t> </a:t>
                      </a:r>
                      <a:r>
                        <a:rPr lang="ru-RU" sz="1000" b="0" i="0" u="none" strike="noStrike" dirty="0">
                          <a:solidFill>
                            <a:srgbClr val="000000"/>
                          </a:solidFill>
                          <a:effectLst/>
                          <a:latin typeface="Arial" panose="020B0604020202020204" pitchFamily="34" charset="0"/>
                        </a:rPr>
                        <a:t>EYE BOLT 3/8</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635</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2500</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622823"/>
                  </a:ext>
                </a:extLst>
              </a:tr>
              <a:tr h="179405">
                <a:tc>
                  <a:txBody>
                    <a:bodyPr/>
                    <a:lstStyle/>
                    <a:p>
                      <a:pPr algn="ctr" fontAlgn="ctr"/>
                      <a:r>
                        <a:rPr lang="en-GB" sz="1000" b="0" i="0" u="none" strike="noStrike">
                          <a:solidFill>
                            <a:srgbClr val="000000"/>
                          </a:solidFill>
                          <a:effectLst/>
                          <a:latin typeface="Calibri" panose="020F0502020204030204" pitchFamily="34" charset="0"/>
                        </a:rPr>
                        <a:t>5</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CC"/>
                          </a:solidFill>
                          <a:effectLst/>
                          <a:latin typeface="Arial" panose="020B0604020202020204" pitchFamily="34" charset="0"/>
                        </a:rPr>
                        <a:t> </a:t>
                      </a:r>
                      <a:r>
                        <a:rPr lang="ru-RU" sz="1100" b="0" i="0" u="none" strike="noStrike" dirty="0">
                          <a:solidFill>
                            <a:srgbClr val="0000CC"/>
                          </a:solidFill>
                          <a:effectLst/>
                          <a:latin typeface="Arial" panose="020B0604020202020204" pitchFamily="34" charset="0"/>
                        </a:rPr>
                        <a:t>EYE BOLT 5/8</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1500</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736548"/>
                  </a:ext>
                </a:extLst>
              </a:tr>
              <a:tr h="179405">
                <a:tc>
                  <a:txBody>
                    <a:bodyPr/>
                    <a:lstStyle/>
                    <a:p>
                      <a:pPr algn="ctr" fontAlgn="ctr"/>
                      <a:r>
                        <a:rPr lang="en-GB" sz="1000" b="0" i="0" u="none" strike="noStrike">
                          <a:solidFill>
                            <a:srgbClr val="000000"/>
                          </a:solidFill>
                          <a:effectLst/>
                          <a:latin typeface="Calibri" panose="020F0502020204030204" pitchFamily="34" charset="0"/>
                        </a:rPr>
                        <a:t>6</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Arial" panose="020B0604020202020204" pitchFamily="34" charset="0"/>
                        </a:rPr>
                        <a:t> </a:t>
                      </a:r>
                      <a:r>
                        <a:rPr lang="ru-RU" sz="1000" b="0" i="0" u="none" strike="noStrike" dirty="0">
                          <a:solidFill>
                            <a:srgbClr val="000000"/>
                          </a:solidFill>
                          <a:effectLst/>
                          <a:latin typeface="Arial" panose="020B0604020202020204" pitchFamily="34" charset="0"/>
                        </a:rPr>
                        <a:t>EYE BOLT М30</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2000</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3000</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Arial" panose="020B0604020202020204" pitchFamily="34" charset="0"/>
                        </a:rPr>
                        <a:t> </a:t>
                      </a: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9115136"/>
                  </a:ext>
                </a:extLst>
              </a:tr>
            </a:tbl>
          </a:graphicData>
        </a:graphic>
      </p:graphicFrame>
      <p:pic>
        <p:nvPicPr>
          <p:cNvPr id="6" name="Picture 5">
            <a:extLst>
              <a:ext uri="{FF2B5EF4-FFF2-40B4-BE49-F238E27FC236}">
                <a16:creationId xmlns:a16="http://schemas.microsoft.com/office/drawing/2014/main" id="{E0CA219A-FE25-4C6D-A08E-474B5D7DF993}"/>
              </a:ext>
            </a:extLst>
          </p:cNvPr>
          <p:cNvPicPr>
            <a:picLocks noChangeAspect="1"/>
          </p:cNvPicPr>
          <p:nvPr/>
        </p:nvPicPr>
        <p:blipFill>
          <a:blip r:embed="rId3"/>
          <a:stretch>
            <a:fillRect/>
          </a:stretch>
        </p:blipFill>
        <p:spPr>
          <a:xfrm>
            <a:off x="6522406" y="1154468"/>
            <a:ext cx="2143125" cy="2143125"/>
          </a:xfrm>
          <a:prstGeom prst="rect">
            <a:avLst/>
          </a:prstGeom>
        </p:spPr>
      </p:pic>
      <p:sp>
        <p:nvSpPr>
          <p:cNvPr id="12" name="Footer Placeholder 1">
            <a:extLst>
              <a:ext uri="{FF2B5EF4-FFF2-40B4-BE49-F238E27FC236}">
                <a16:creationId xmlns:a16="http://schemas.microsoft.com/office/drawing/2014/main" id="{1B395DDC-DEED-40B7-A0FE-F41E1C872D37}"/>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26/08/2024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72380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120747-B5EA-4875-AE4D-E0C5BA50FE08}"/>
              </a:ext>
            </a:extLst>
          </p:cNvPr>
          <p:cNvSpPr>
            <a:spLocks noGrp="1"/>
          </p:cNvSpPr>
          <p:nvPr>
            <p:ph type="sldNum" sz="quarter" idx="10"/>
          </p:nvPr>
        </p:nvSpPr>
        <p:spPr>
          <a:xfrm>
            <a:off x="98853" y="6529089"/>
            <a:ext cx="398451" cy="15798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42</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4">
            <a:extLst>
              <a:ext uri="{FF2B5EF4-FFF2-40B4-BE49-F238E27FC236}">
                <a16:creationId xmlns:a16="http://schemas.microsoft.com/office/drawing/2014/main" id="{3EBECAEA-BC6F-414C-B628-E85A0F1A4C65}"/>
              </a:ext>
            </a:extLst>
          </p:cNvPr>
          <p:cNvSpPr txBox="1">
            <a:spLocks/>
          </p:cNvSpPr>
          <p:nvPr/>
        </p:nvSpPr>
        <p:spPr>
          <a:xfrm>
            <a:off x="1260055" y="1136986"/>
            <a:ext cx="10524703" cy="382925"/>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sz="1600">
                <a:solidFill>
                  <a:schemeClr val="tx2"/>
                </a:solidFill>
                <a:latin typeface="Calibri" panose="020F0502020204030204" pitchFamily="34" charset="0"/>
                <a:cs typeface="Calibri" panose="020F0502020204030204" pitchFamily="34" charset="0"/>
              </a:rPr>
              <a:t>Замените этот текст своим</a:t>
            </a:r>
          </a:p>
        </p:txBody>
      </p:sp>
      <p:sp>
        <p:nvSpPr>
          <p:cNvPr id="11" name="Title 1">
            <a:extLst>
              <a:ext uri="{FF2B5EF4-FFF2-40B4-BE49-F238E27FC236}">
                <a16:creationId xmlns:a16="http://schemas.microsoft.com/office/drawing/2014/main" id="{1C2F3A05-5F87-4493-9B35-78511FEE749C}"/>
              </a:ext>
            </a:extLst>
          </p:cNvPr>
          <p:cNvSpPr txBox="1">
            <a:spLocks/>
          </p:cNvSpPr>
          <p:nvPr/>
        </p:nvSpPr>
        <p:spPr>
          <a:xfrm>
            <a:off x="7210" y="17093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GB" sz="3200" dirty="0">
                <a:solidFill>
                  <a:srgbClr val="01B1C9"/>
                </a:solidFill>
                <a:latin typeface="Calibri" panose="020F0502020204030204" pitchFamily="34" charset="0"/>
                <a:cs typeface="Calibri" panose="020F0502020204030204" pitchFamily="34" charset="0"/>
              </a:rPr>
              <a:t>BOW SHACKLE </a:t>
            </a:r>
          </a:p>
          <a:p>
            <a:endParaRPr lang="en-GB" sz="3200" dirty="0">
              <a:solidFill>
                <a:srgbClr val="01B1C9"/>
              </a:solidFill>
              <a:latin typeface="Calibri" panose="020F0502020204030204" pitchFamily="34" charset="0"/>
              <a:cs typeface="Calibri" panose="020F0502020204030204" pitchFamily="34" charset="0"/>
            </a:endParaRPr>
          </a:p>
        </p:txBody>
      </p:sp>
      <p:graphicFrame>
        <p:nvGraphicFramePr>
          <p:cNvPr id="15" name="Table 14">
            <a:extLst>
              <a:ext uri="{FF2B5EF4-FFF2-40B4-BE49-F238E27FC236}">
                <a16:creationId xmlns:a16="http://schemas.microsoft.com/office/drawing/2014/main" id="{DCB8BE16-5F77-46EF-9DEE-A7CA76D97DCE}"/>
              </a:ext>
            </a:extLst>
          </p:cNvPr>
          <p:cNvGraphicFramePr>
            <a:graphicFrameLocks noGrp="1"/>
          </p:cNvGraphicFramePr>
          <p:nvPr>
            <p:extLst/>
          </p:nvPr>
        </p:nvGraphicFramePr>
        <p:xfrm>
          <a:off x="870121" y="4405282"/>
          <a:ext cx="10287001" cy="716280"/>
        </p:xfrm>
        <a:graphic>
          <a:graphicData uri="http://schemas.openxmlformats.org/drawingml/2006/table">
            <a:tbl>
              <a:tblPr/>
              <a:tblGrid>
                <a:gridCol w="3644700">
                  <a:extLst>
                    <a:ext uri="{9D8B030D-6E8A-4147-A177-3AD203B41FA5}">
                      <a16:colId xmlns:a16="http://schemas.microsoft.com/office/drawing/2014/main" val="2646547510"/>
                    </a:ext>
                  </a:extLst>
                </a:gridCol>
                <a:gridCol w="545595">
                  <a:extLst>
                    <a:ext uri="{9D8B030D-6E8A-4147-A177-3AD203B41FA5}">
                      <a16:colId xmlns:a16="http://schemas.microsoft.com/office/drawing/2014/main" val="3747759505"/>
                    </a:ext>
                  </a:extLst>
                </a:gridCol>
                <a:gridCol w="482154">
                  <a:extLst>
                    <a:ext uri="{9D8B030D-6E8A-4147-A177-3AD203B41FA5}">
                      <a16:colId xmlns:a16="http://schemas.microsoft.com/office/drawing/2014/main" val="693811533"/>
                    </a:ext>
                  </a:extLst>
                </a:gridCol>
                <a:gridCol w="456777">
                  <a:extLst>
                    <a:ext uri="{9D8B030D-6E8A-4147-A177-3AD203B41FA5}">
                      <a16:colId xmlns:a16="http://schemas.microsoft.com/office/drawing/2014/main" val="4207262378"/>
                    </a:ext>
                  </a:extLst>
                </a:gridCol>
                <a:gridCol w="456777">
                  <a:extLst>
                    <a:ext uri="{9D8B030D-6E8A-4147-A177-3AD203B41FA5}">
                      <a16:colId xmlns:a16="http://schemas.microsoft.com/office/drawing/2014/main" val="4161554053"/>
                    </a:ext>
                  </a:extLst>
                </a:gridCol>
                <a:gridCol w="447261">
                  <a:extLst>
                    <a:ext uri="{9D8B030D-6E8A-4147-A177-3AD203B41FA5}">
                      <a16:colId xmlns:a16="http://schemas.microsoft.com/office/drawing/2014/main" val="2661080348"/>
                    </a:ext>
                  </a:extLst>
                </a:gridCol>
                <a:gridCol w="532907">
                  <a:extLst>
                    <a:ext uri="{9D8B030D-6E8A-4147-A177-3AD203B41FA5}">
                      <a16:colId xmlns:a16="http://schemas.microsoft.com/office/drawing/2014/main" val="2145618459"/>
                    </a:ext>
                  </a:extLst>
                </a:gridCol>
                <a:gridCol w="558283">
                  <a:extLst>
                    <a:ext uri="{9D8B030D-6E8A-4147-A177-3AD203B41FA5}">
                      <a16:colId xmlns:a16="http://schemas.microsoft.com/office/drawing/2014/main" val="3095456656"/>
                    </a:ext>
                  </a:extLst>
                </a:gridCol>
                <a:gridCol w="583660">
                  <a:extLst>
                    <a:ext uri="{9D8B030D-6E8A-4147-A177-3AD203B41FA5}">
                      <a16:colId xmlns:a16="http://schemas.microsoft.com/office/drawing/2014/main" val="3063917117"/>
                    </a:ext>
                  </a:extLst>
                </a:gridCol>
                <a:gridCol w="561455">
                  <a:extLst>
                    <a:ext uri="{9D8B030D-6E8A-4147-A177-3AD203B41FA5}">
                      <a16:colId xmlns:a16="http://schemas.microsoft.com/office/drawing/2014/main" val="2637611524"/>
                    </a:ext>
                  </a:extLst>
                </a:gridCol>
                <a:gridCol w="812048">
                  <a:extLst>
                    <a:ext uri="{9D8B030D-6E8A-4147-A177-3AD203B41FA5}">
                      <a16:colId xmlns:a16="http://schemas.microsoft.com/office/drawing/2014/main" val="949940552"/>
                    </a:ext>
                  </a:extLst>
                </a:gridCol>
                <a:gridCol w="596348">
                  <a:extLst>
                    <a:ext uri="{9D8B030D-6E8A-4147-A177-3AD203B41FA5}">
                      <a16:colId xmlns:a16="http://schemas.microsoft.com/office/drawing/2014/main" val="982715429"/>
                    </a:ext>
                  </a:extLst>
                </a:gridCol>
                <a:gridCol w="609036">
                  <a:extLst>
                    <a:ext uri="{9D8B030D-6E8A-4147-A177-3AD203B41FA5}">
                      <a16:colId xmlns:a16="http://schemas.microsoft.com/office/drawing/2014/main" val="2054675625"/>
                    </a:ext>
                  </a:extLst>
                </a:gridCol>
              </a:tblGrid>
              <a:tr h="523875">
                <a:tc>
                  <a:txBody>
                    <a:bodyPr/>
                    <a:lstStyle/>
                    <a:p>
                      <a:pPr algn="ctr" fontAlgn="ctr"/>
                      <a:r>
                        <a:rPr lang="en-GB" sz="1200" b="1" i="0" u="none" strike="noStrike" dirty="0">
                          <a:solidFill>
                            <a:srgbClr val="000000"/>
                          </a:solidFill>
                          <a:effectLst/>
                          <a:latin typeface="Arial" panose="020B0604020202020204" pitchFamily="34" charset="0"/>
                        </a:rPr>
                        <a:t>Removable holding device name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2">
                  <a:txBody>
                    <a:bodyPr/>
                    <a:lstStyle/>
                    <a:p>
                      <a:pPr algn="ctr" fontAlgn="ctr"/>
                      <a:r>
                        <a:rPr lang="en-GB" sz="1200" b="1" i="0" u="none" strike="noStrike" dirty="0">
                          <a:solidFill>
                            <a:srgbClr val="000000"/>
                          </a:solidFill>
                          <a:effectLst/>
                          <a:latin typeface="Arial" panose="020B0604020202020204" pitchFamily="34" charset="0"/>
                        </a:rPr>
                        <a:t>Removable holding device lifting capacity (kg)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2173798"/>
                  </a:ext>
                </a:extLst>
              </a:tr>
              <a:tr h="190500">
                <a:tc>
                  <a:txBody>
                    <a:bodyPr/>
                    <a:lstStyle/>
                    <a:p>
                      <a:pPr algn="ctr" fontAlgn="ctr"/>
                      <a:r>
                        <a:rPr lang="en-GB" sz="1100" b="0" i="0" u="none" strike="noStrike" dirty="0">
                          <a:solidFill>
                            <a:srgbClr val="000000"/>
                          </a:solidFill>
                          <a:effectLst/>
                          <a:latin typeface="Arial" panose="020B0604020202020204" pitchFamily="34" charset="0"/>
                        </a:rPr>
                        <a:t>Bow shackle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3250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4000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4750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5750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6500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8500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9500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12000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17000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18000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25000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Arial" panose="020B0604020202020204" pitchFamily="34" charset="0"/>
                        </a:rPr>
                        <a:t>35000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3100077"/>
                  </a:ext>
                </a:extLst>
              </a:tr>
            </a:tbl>
          </a:graphicData>
        </a:graphic>
      </p:graphicFrame>
      <p:pic>
        <p:nvPicPr>
          <p:cNvPr id="8" name="Picture 7">
            <a:extLst>
              <a:ext uri="{FF2B5EF4-FFF2-40B4-BE49-F238E27FC236}">
                <a16:creationId xmlns:a16="http://schemas.microsoft.com/office/drawing/2014/main" id="{F306DBE0-51B2-4E39-B82A-05592EACD839}"/>
              </a:ext>
            </a:extLst>
          </p:cNvPr>
          <p:cNvPicPr>
            <a:picLocks noChangeAspect="1"/>
          </p:cNvPicPr>
          <p:nvPr/>
        </p:nvPicPr>
        <p:blipFill>
          <a:blip r:embed="rId2"/>
          <a:stretch>
            <a:fillRect/>
          </a:stretch>
        </p:blipFill>
        <p:spPr>
          <a:xfrm>
            <a:off x="5218854" y="1375216"/>
            <a:ext cx="3343742" cy="2867425"/>
          </a:xfrm>
          <a:prstGeom prst="rect">
            <a:avLst/>
          </a:prstGeom>
        </p:spPr>
      </p:pic>
      <p:sp>
        <p:nvSpPr>
          <p:cNvPr id="14" name="TextBox 13">
            <a:extLst>
              <a:ext uri="{FF2B5EF4-FFF2-40B4-BE49-F238E27FC236}">
                <a16:creationId xmlns:a16="http://schemas.microsoft.com/office/drawing/2014/main" id="{38502112-2B94-434A-962E-BFD53315A3E4}"/>
              </a:ext>
            </a:extLst>
          </p:cNvPr>
          <p:cNvSpPr txBox="1"/>
          <p:nvPr/>
        </p:nvSpPr>
        <p:spPr>
          <a:xfrm>
            <a:off x="8158947" y="1564287"/>
            <a:ext cx="2962135" cy="1815882"/>
          </a:xfrm>
          <a:prstGeom prst="rect">
            <a:avLst/>
          </a:prstGeom>
          <a:noFill/>
        </p:spPr>
        <p:txBody>
          <a:bodyPr wrap="square" rtlCol="0">
            <a:spAutoFit/>
          </a:bodyPr>
          <a:lstStyle/>
          <a:p>
            <a:pPr algn="l"/>
            <a:r>
              <a:rPr lang="en-GB" sz="1600" dirty="0"/>
              <a:t>Bow Shackle with Safety Bolt and Pin for long-term securing of loads that do not require frequent opening of connecting elements and for man lifting  as per procedure KPO-AL-HSE-PRO-00025</a:t>
            </a:r>
          </a:p>
        </p:txBody>
      </p:sp>
      <p:pic>
        <p:nvPicPr>
          <p:cNvPr id="16" name="Picture 15">
            <a:extLst>
              <a:ext uri="{FF2B5EF4-FFF2-40B4-BE49-F238E27FC236}">
                <a16:creationId xmlns:a16="http://schemas.microsoft.com/office/drawing/2014/main" id="{54409D49-81FA-4AC3-A920-BC1D54A77772}"/>
              </a:ext>
            </a:extLst>
          </p:cNvPr>
          <p:cNvPicPr>
            <a:picLocks noChangeAspect="1"/>
          </p:cNvPicPr>
          <p:nvPr/>
        </p:nvPicPr>
        <p:blipFill>
          <a:blip r:embed="rId3"/>
          <a:stretch>
            <a:fillRect/>
          </a:stretch>
        </p:blipFill>
        <p:spPr>
          <a:xfrm>
            <a:off x="1070918" y="1484244"/>
            <a:ext cx="2398755" cy="2649371"/>
          </a:xfrm>
          <a:prstGeom prst="rect">
            <a:avLst/>
          </a:prstGeom>
        </p:spPr>
      </p:pic>
      <p:sp>
        <p:nvSpPr>
          <p:cNvPr id="17" name="TextBox 16">
            <a:extLst>
              <a:ext uri="{FF2B5EF4-FFF2-40B4-BE49-F238E27FC236}">
                <a16:creationId xmlns:a16="http://schemas.microsoft.com/office/drawing/2014/main" id="{789B4EE7-5507-44EE-AF82-8DF31976AA88}"/>
              </a:ext>
            </a:extLst>
          </p:cNvPr>
          <p:cNvSpPr txBox="1"/>
          <p:nvPr/>
        </p:nvSpPr>
        <p:spPr>
          <a:xfrm>
            <a:off x="3273345" y="1507584"/>
            <a:ext cx="2141838" cy="1077218"/>
          </a:xfrm>
          <a:prstGeom prst="rect">
            <a:avLst/>
          </a:prstGeom>
          <a:noFill/>
        </p:spPr>
        <p:txBody>
          <a:bodyPr wrap="square" rtlCol="0">
            <a:spAutoFit/>
          </a:bodyPr>
          <a:lstStyle/>
          <a:p>
            <a:pPr algn="l"/>
            <a:r>
              <a:rPr lang="en-GB" sz="1600" dirty="0"/>
              <a:t>Bow Screw Pin Shackle with no nut and pin is used for detachable connection of load</a:t>
            </a:r>
          </a:p>
        </p:txBody>
      </p:sp>
      <p:sp>
        <p:nvSpPr>
          <p:cNvPr id="13" name="Footer Placeholder 1">
            <a:extLst>
              <a:ext uri="{FF2B5EF4-FFF2-40B4-BE49-F238E27FC236}">
                <a16:creationId xmlns:a16="http://schemas.microsoft.com/office/drawing/2014/main" id="{E58999FC-0711-4B51-8D79-B4934C9196E9}"/>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26/08/2024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65848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1DF50F-C0AB-4E9C-8A9C-8C0EBBE947FA}"/>
              </a:ext>
            </a:extLst>
          </p:cNvPr>
          <p:cNvSpPr>
            <a:spLocks noGrp="1"/>
          </p:cNvSpPr>
          <p:nvPr>
            <p:ph type="sldNum" sz="quarter" idx="10"/>
          </p:nvPr>
        </p:nvSpPr>
        <p:spPr>
          <a:xfrm>
            <a:off x="107091" y="6525526"/>
            <a:ext cx="374171" cy="332474"/>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43</a:t>
            </a:fld>
            <a:endParaRPr lang="it-IT" sz="800">
              <a:latin typeface="Calibri" panose="020F0502020204030204" pitchFamily="34" charset="0"/>
              <a:ea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301D90F9-9FB6-4015-8591-4D208BB58A73}"/>
              </a:ext>
            </a:extLst>
          </p:cNvPr>
          <p:cNvSpPr txBox="1">
            <a:spLocks/>
          </p:cNvSpPr>
          <p:nvPr/>
        </p:nvSpPr>
        <p:spPr>
          <a:xfrm>
            <a:off x="0" y="19749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GB" sz="3200" dirty="0">
                <a:solidFill>
                  <a:schemeClr val="accent1"/>
                </a:solidFill>
                <a:latin typeface="Calibri" panose="020F0502020204030204" pitchFamily="34" charset="0"/>
                <a:cs typeface="Calibri" panose="020F0502020204030204" pitchFamily="34" charset="0"/>
              </a:rPr>
              <a:t>CHAIN BLOCK</a:t>
            </a:r>
            <a:endParaRPr lang="ru-RU" sz="3200" dirty="0">
              <a:solidFill>
                <a:schemeClr val="accent1"/>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728B7183-9C4A-4DDE-B63D-9C899C4ECE66}"/>
              </a:ext>
            </a:extLst>
          </p:cNvPr>
          <p:cNvPicPr>
            <a:picLocks noChangeAspect="1"/>
          </p:cNvPicPr>
          <p:nvPr/>
        </p:nvPicPr>
        <p:blipFill>
          <a:blip r:embed="rId2"/>
          <a:stretch>
            <a:fillRect/>
          </a:stretch>
        </p:blipFill>
        <p:spPr>
          <a:xfrm>
            <a:off x="7927761" y="1454878"/>
            <a:ext cx="4090086" cy="4090086"/>
          </a:xfrm>
          <a:prstGeom prst="rect">
            <a:avLst/>
          </a:prstGeom>
        </p:spPr>
      </p:pic>
      <p:graphicFrame>
        <p:nvGraphicFramePr>
          <p:cNvPr id="39" name="Table 38">
            <a:extLst>
              <a:ext uri="{FF2B5EF4-FFF2-40B4-BE49-F238E27FC236}">
                <a16:creationId xmlns:a16="http://schemas.microsoft.com/office/drawing/2014/main" id="{03DD18F4-7DBF-4BC5-BBE2-9898173370D6}"/>
              </a:ext>
            </a:extLst>
          </p:cNvPr>
          <p:cNvGraphicFramePr>
            <a:graphicFrameLocks noGrp="1"/>
          </p:cNvGraphicFramePr>
          <p:nvPr>
            <p:extLst/>
          </p:nvPr>
        </p:nvGraphicFramePr>
        <p:xfrm>
          <a:off x="1024066" y="2526978"/>
          <a:ext cx="6620648" cy="1095375"/>
        </p:xfrm>
        <a:graphic>
          <a:graphicData uri="http://schemas.openxmlformats.org/drawingml/2006/table">
            <a:tbl>
              <a:tblPr/>
              <a:tblGrid>
                <a:gridCol w="3274312">
                  <a:extLst>
                    <a:ext uri="{9D8B030D-6E8A-4147-A177-3AD203B41FA5}">
                      <a16:colId xmlns:a16="http://schemas.microsoft.com/office/drawing/2014/main" val="1456575327"/>
                    </a:ext>
                  </a:extLst>
                </a:gridCol>
                <a:gridCol w="3346336">
                  <a:extLst>
                    <a:ext uri="{9D8B030D-6E8A-4147-A177-3AD203B41FA5}">
                      <a16:colId xmlns:a16="http://schemas.microsoft.com/office/drawing/2014/main" val="1612983262"/>
                    </a:ext>
                  </a:extLst>
                </a:gridCol>
              </a:tblGrid>
              <a:tr h="523875">
                <a:tc>
                  <a:txBody>
                    <a:bodyPr/>
                    <a:lstStyle/>
                    <a:p>
                      <a:pPr algn="ctr" fontAlgn="ctr"/>
                      <a:r>
                        <a:rPr lang="en-GB" sz="1200" b="1" i="0" u="none" strike="noStrike" dirty="0">
                          <a:solidFill>
                            <a:srgbClr val="000000"/>
                          </a:solidFill>
                          <a:effectLst/>
                          <a:latin typeface="Arial" panose="020B0604020202020204" pitchFamily="34" charset="0"/>
                        </a:rPr>
                        <a:t>Removable holding device name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Arial" panose="020B0604020202020204" pitchFamily="34" charset="0"/>
                        </a:rPr>
                        <a:t>Removable holding device lifting capacity (kg)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6452564"/>
                  </a:ext>
                </a:extLst>
              </a:tr>
              <a:tr h="190500">
                <a:tc rowSpan="3">
                  <a:txBody>
                    <a:bodyPr/>
                    <a:lstStyle/>
                    <a:p>
                      <a:pPr algn="ctr" fontAlgn="ctr"/>
                      <a:r>
                        <a:rPr lang="en-GB" sz="1100" b="0" i="0" u="none" strike="noStrike" dirty="0">
                          <a:solidFill>
                            <a:srgbClr val="000000"/>
                          </a:solidFill>
                          <a:effectLst/>
                          <a:latin typeface="Arial" panose="020B0604020202020204" pitchFamily="34" charset="0"/>
                        </a:rPr>
                        <a:t>Chain Block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2000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4654690"/>
                  </a:ext>
                </a:extLst>
              </a:tr>
              <a:tr h="190500">
                <a:tc vMerge="1">
                  <a:txBody>
                    <a:bodyPr/>
                    <a:lstStyle/>
                    <a:p>
                      <a:endParaRPr lang="en-GB"/>
                    </a:p>
                  </a:txBody>
                  <a:tcPr/>
                </a:tc>
                <a:tc>
                  <a:txBody>
                    <a:bodyPr/>
                    <a:lstStyle/>
                    <a:p>
                      <a:pPr algn="ctr" fontAlgn="ctr"/>
                      <a:r>
                        <a:rPr lang="en-GB" sz="1100" b="0" i="0" u="none" strike="noStrike">
                          <a:solidFill>
                            <a:srgbClr val="000000"/>
                          </a:solidFill>
                          <a:effectLst/>
                          <a:latin typeface="Arial" panose="020B0604020202020204" pitchFamily="34" charset="0"/>
                        </a:rPr>
                        <a:t>3000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4471395"/>
                  </a:ext>
                </a:extLst>
              </a:tr>
              <a:tr h="190500">
                <a:tc vMerge="1">
                  <a:txBody>
                    <a:bodyPr/>
                    <a:lstStyle/>
                    <a:p>
                      <a:endParaRPr lang="en-GB"/>
                    </a:p>
                  </a:txBody>
                  <a:tcPr/>
                </a:tc>
                <a:tc>
                  <a:txBody>
                    <a:bodyPr/>
                    <a:lstStyle/>
                    <a:p>
                      <a:pPr algn="ctr" fontAlgn="ctr"/>
                      <a:r>
                        <a:rPr lang="en-GB" sz="1100" b="0" i="0" u="none" strike="noStrike" dirty="0">
                          <a:solidFill>
                            <a:srgbClr val="000000"/>
                          </a:solidFill>
                          <a:effectLst/>
                          <a:latin typeface="Arial" panose="020B0604020202020204" pitchFamily="34" charset="0"/>
                        </a:rPr>
                        <a:t>5,000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314533"/>
                  </a:ext>
                </a:extLst>
              </a:tr>
            </a:tbl>
          </a:graphicData>
        </a:graphic>
      </p:graphicFrame>
      <p:sp>
        <p:nvSpPr>
          <p:cNvPr id="59" name="TextBox 58">
            <a:extLst>
              <a:ext uri="{FF2B5EF4-FFF2-40B4-BE49-F238E27FC236}">
                <a16:creationId xmlns:a16="http://schemas.microsoft.com/office/drawing/2014/main" id="{CE4B6F81-084A-4E9E-BE1E-70909EAEB4AE}"/>
              </a:ext>
            </a:extLst>
          </p:cNvPr>
          <p:cNvSpPr txBox="1"/>
          <p:nvPr/>
        </p:nvSpPr>
        <p:spPr>
          <a:xfrm>
            <a:off x="1024065" y="1067784"/>
            <a:ext cx="6439415" cy="646331"/>
          </a:xfrm>
          <a:prstGeom prst="rect">
            <a:avLst/>
          </a:prstGeom>
          <a:noFill/>
        </p:spPr>
        <p:txBody>
          <a:bodyPr wrap="square">
            <a:spAutoFit/>
          </a:bodyPr>
          <a:lstStyle/>
          <a:p>
            <a:r>
              <a:rPr lang="en-GB" dirty="0"/>
              <a:t>Chain hoists are hoisting devices that lift, secure and lower loads by cranking a chain that drives gearbox pinion shaft</a:t>
            </a:r>
          </a:p>
        </p:txBody>
      </p:sp>
      <p:sp>
        <p:nvSpPr>
          <p:cNvPr id="8" name="Footer Placeholder 1">
            <a:extLst>
              <a:ext uri="{FF2B5EF4-FFF2-40B4-BE49-F238E27FC236}">
                <a16:creationId xmlns:a16="http://schemas.microsoft.com/office/drawing/2014/main" id="{ECBDFE3B-5236-432D-96DF-C0D989DFB953}"/>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26/08/2024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0409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024B21C-B2A3-4B11-8D28-83252133A583}"/>
              </a:ext>
            </a:extLst>
          </p:cNvPr>
          <p:cNvPicPr>
            <a:picLocks noChangeAspect="1"/>
          </p:cNvPicPr>
          <p:nvPr/>
        </p:nvPicPr>
        <p:blipFill rotWithShape="1">
          <a:blip r:embed="rId2"/>
          <a:srcRect l="39917" t="370" r="23373" b="-789"/>
          <a:stretch/>
        </p:blipFill>
        <p:spPr>
          <a:xfrm>
            <a:off x="10033687" y="1369772"/>
            <a:ext cx="1746421" cy="4777361"/>
          </a:xfrm>
          <a:prstGeom prst="rect">
            <a:avLst/>
          </a:prstGeom>
        </p:spPr>
      </p:pic>
      <p:sp>
        <p:nvSpPr>
          <p:cNvPr id="3" name="Slide Number Placeholder 2">
            <a:extLst>
              <a:ext uri="{FF2B5EF4-FFF2-40B4-BE49-F238E27FC236}">
                <a16:creationId xmlns:a16="http://schemas.microsoft.com/office/drawing/2014/main" id="{4960C94C-6D3F-43AD-A66C-2E3A83D64D0E}"/>
              </a:ext>
            </a:extLst>
          </p:cNvPr>
          <p:cNvSpPr>
            <a:spLocks noGrp="1"/>
          </p:cNvSpPr>
          <p:nvPr>
            <p:ph type="sldNum" sz="quarter" idx="10"/>
          </p:nvPr>
        </p:nvSpPr>
        <p:spPr>
          <a:xfrm>
            <a:off x="115329" y="6529089"/>
            <a:ext cx="398017"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44</a:t>
            </a:fld>
            <a:endParaRPr lang="it-IT" sz="800">
              <a:latin typeface="Calibri" panose="020F0502020204030204" pitchFamily="34" charset="0"/>
              <a:ea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A7133B42-8981-4AED-929D-364F1D550D4B}"/>
              </a:ext>
            </a:extLst>
          </p:cNvPr>
          <p:cNvSpPr txBox="1">
            <a:spLocks/>
          </p:cNvSpPr>
          <p:nvPr/>
        </p:nvSpPr>
        <p:spPr>
          <a:xfrm>
            <a:off x="-32385" y="171172"/>
            <a:ext cx="12192000" cy="816645"/>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GB" sz="3200" dirty="0">
                <a:solidFill>
                  <a:schemeClr val="accent1"/>
                </a:solidFill>
                <a:latin typeface="Calibri" panose="020F0502020204030204" pitchFamily="34" charset="0"/>
                <a:cs typeface="Calibri" panose="020F0502020204030204" pitchFamily="34" charset="0"/>
              </a:rPr>
              <a:t>LEVER HOIST </a:t>
            </a:r>
          </a:p>
        </p:txBody>
      </p:sp>
      <p:sp>
        <p:nvSpPr>
          <p:cNvPr id="28" name="TextBox 27">
            <a:extLst>
              <a:ext uri="{FF2B5EF4-FFF2-40B4-BE49-F238E27FC236}">
                <a16:creationId xmlns:a16="http://schemas.microsoft.com/office/drawing/2014/main" id="{2DE0F555-56EA-4EDB-A91C-022E42A11936}"/>
              </a:ext>
            </a:extLst>
          </p:cNvPr>
          <p:cNvSpPr txBox="1"/>
          <p:nvPr/>
        </p:nvSpPr>
        <p:spPr>
          <a:xfrm>
            <a:off x="3202341" y="1058762"/>
            <a:ext cx="1563024" cy="338554"/>
          </a:xfrm>
          <a:prstGeom prst="rect">
            <a:avLst/>
          </a:prstGeom>
          <a:noFill/>
        </p:spPr>
        <p:txBody>
          <a:bodyPr wrap="square" rtlCol="0" anchor="ctr">
            <a:spAutoFit/>
          </a:bodyPr>
          <a:lstStyle/>
          <a:p>
            <a:pPr algn="ctr"/>
            <a:r>
              <a:rPr lang="ru-RU" sz="1600" b="1">
                <a:solidFill>
                  <a:schemeClr val="tx2"/>
                </a:solidFill>
                <a:latin typeface="Calibri" panose="020F0502020204030204" pitchFamily="34" charset="0"/>
                <a:cs typeface="Calibri" panose="020F0502020204030204" pitchFamily="34" charset="0"/>
              </a:rPr>
              <a:t>Ваш текст здесь</a:t>
            </a:r>
          </a:p>
        </p:txBody>
      </p:sp>
      <p:sp>
        <p:nvSpPr>
          <p:cNvPr id="30" name="TextBox 29">
            <a:extLst>
              <a:ext uri="{FF2B5EF4-FFF2-40B4-BE49-F238E27FC236}">
                <a16:creationId xmlns:a16="http://schemas.microsoft.com/office/drawing/2014/main" id="{6182EA01-C63F-41D4-8FE1-71CA8DABA82D}"/>
              </a:ext>
            </a:extLst>
          </p:cNvPr>
          <p:cNvSpPr txBox="1"/>
          <p:nvPr/>
        </p:nvSpPr>
        <p:spPr>
          <a:xfrm>
            <a:off x="7401541" y="1067331"/>
            <a:ext cx="1563024" cy="338554"/>
          </a:xfrm>
          <a:prstGeom prst="rect">
            <a:avLst/>
          </a:prstGeom>
          <a:noFill/>
        </p:spPr>
        <p:txBody>
          <a:bodyPr wrap="square" rtlCol="0" anchor="ctr">
            <a:spAutoFit/>
          </a:bodyPr>
          <a:lstStyle/>
          <a:p>
            <a:pPr algn="ctr"/>
            <a:r>
              <a:rPr lang="ru-RU" sz="1600" b="1">
                <a:solidFill>
                  <a:schemeClr val="tx2"/>
                </a:solidFill>
                <a:latin typeface="Calibri" panose="020F0502020204030204" pitchFamily="34" charset="0"/>
                <a:cs typeface="Calibri" panose="020F0502020204030204" pitchFamily="34" charset="0"/>
              </a:rPr>
              <a:t>Ваш текст здесь</a:t>
            </a:r>
          </a:p>
        </p:txBody>
      </p:sp>
      <p:pic>
        <p:nvPicPr>
          <p:cNvPr id="25" name="Picture 24">
            <a:extLst>
              <a:ext uri="{FF2B5EF4-FFF2-40B4-BE49-F238E27FC236}">
                <a16:creationId xmlns:a16="http://schemas.microsoft.com/office/drawing/2014/main" id="{57ACF1DE-65BB-4E18-965D-EE4E2B8594CF}"/>
              </a:ext>
            </a:extLst>
          </p:cNvPr>
          <p:cNvPicPr>
            <a:picLocks noChangeAspect="1"/>
          </p:cNvPicPr>
          <p:nvPr/>
        </p:nvPicPr>
        <p:blipFill rotWithShape="1">
          <a:blip r:embed="rId3"/>
          <a:srcRect t="2005"/>
          <a:stretch/>
        </p:blipFill>
        <p:spPr>
          <a:xfrm>
            <a:off x="115330" y="1819229"/>
            <a:ext cx="3744097" cy="3668999"/>
          </a:xfrm>
          <a:prstGeom prst="rect">
            <a:avLst/>
          </a:prstGeom>
        </p:spPr>
      </p:pic>
      <p:graphicFrame>
        <p:nvGraphicFramePr>
          <p:cNvPr id="24" name="Table 23">
            <a:extLst>
              <a:ext uri="{FF2B5EF4-FFF2-40B4-BE49-F238E27FC236}">
                <a16:creationId xmlns:a16="http://schemas.microsoft.com/office/drawing/2014/main" id="{48C5B47B-BDC5-4EB7-8DFD-656C152A1B58}"/>
              </a:ext>
            </a:extLst>
          </p:cNvPr>
          <p:cNvGraphicFramePr>
            <a:graphicFrameLocks noGrp="1"/>
          </p:cNvGraphicFramePr>
          <p:nvPr>
            <p:extLst/>
          </p:nvPr>
        </p:nvGraphicFramePr>
        <p:xfrm>
          <a:off x="2904869" y="1369772"/>
          <a:ext cx="6589397" cy="714375"/>
        </p:xfrm>
        <a:graphic>
          <a:graphicData uri="http://schemas.openxmlformats.org/drawingml/2006/table">
            <a:tbl>
              <a:tblPr/>
              <a:tblGrid>
                <a:gridCol w="3966064">
                  <a:extLst>
                    <a:ext uri="{9D8B030D-6E8A-4147-A177-3AD203B41FA5}">
                      <a16:colId xmlns:a16="http://schemas.microsoft.com/office/drawing/2014/main" val="656551317"/>
                    </a:ext>
                  </a:extLst>
                </a:gridCol>
                <a:gridCol w="2623333">
                  <a:extLst>
                    <a:ext uri="{9D8B030D-6E8A-4147-A177-3AD203B41FA5}">
                      <a16:colId xmlns:a16="http://schemas.microsoft.com/office/drawing/2014/main" val="1541777149"/>
                    </a:ext>
                  </a:extLst>
                </a:gridCol>
              </a:tblGrid>
              <a:tr h="523875">
                <a:tc>
                  <a:txBody>
                    <a:bodyPr/>
                    <a:lstStyle/>
                    <a:p>
                      <a:pPr algn="ctr" fontAlgn="ctr"/>
                      <a:r>
                        <a:rPr lang="en-GB" sz="1200" b="1" i="0" u="none" strike="noStrike">
                          <a:solidFill>
                            <a:srgbClr val="000000"/>
                          </a:solidFill>
                          <a:effectLst/>
                          <a:latin typeface="Arial" panose="020B0604020202020204" pitchFamily="34" charset="0"/>
                        </a:rPr>
                        <a:t>Removable holding device or container name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Arial" panose="020B0604020202020204" pitchFamily="34" charset="0"/>
                        </a:rPr>
                        <a:t>Removable holding device lifting capacity (kg)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0108659"/>
                  </a:ext>
                </a:extLst>
              </a:tr>
              <a:tr h="190500">
                <a:tc>
                  <a:txBody>
                    <a:bodyPr/>
                    <a:lstStyle/>
                    <a:p>
                      <a:pPr algn="ctr" fontAlgn="ctr"/>
                      <a:r>
                        <a:rPr lang="en-GB" sz="1100" b="0" i="0" u="none" strike="noStrike" dirty="0">
                          <a:solidFill>
                            <a:srgbClr val="000000"/>
                          </a:solidFill>
                          <a:effectLst/>
                          <a:latin typeface="Arial" panose="020B0604020202020204" pitchFamily="34" charset="0"/>
                        </a:rPr>
                        <a:t>Lever Hoist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Arial" panose="020B0604020202020204" pitchFamily="34" charset="0"/>
                        </a:rPr>
                        <a:t>3,000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7690305"/>
                  </a:ext>
                </a:extLst>
              </a:tr>
            </a:tbl>
          </a:graphicData>
        </a:graphic>
      </p:graphicFrame>
      <p:sp>
        <p:nvSpPr>
          <p:cNvPr id="48" name="TextBox 47">
            <a:extLst>
              <a:ext uri="{FF2B5EF4-FFF2-40B4-BE49-F238E27FC236}">
                <a16:creationId xmlns:a16="http://schemas.microsoft.com/office/drawing/2014/main" id="{D7563878-315B-4F45-84EC-B4105B63F157}"/>
              </a:ext>
            </a:extLst>
          </p:cNvPr>
          <p:cNvSpPr txBox="1"/>
          <p:nvPr/>
        </p:nvSpPr>
        <p:spPr>
          <a:xfrm>
            <a:off x="3118616" y="2961352"/>
            <a:ext cx="6161902" cy="646331"/>
          </a:xfrm>
          <a:prstGeom prst="rect">
            <a:avLst/>
          </a:prstGeom>
          <a:noFill/>
        </p:spPr>
        <p:txBody>
          <a:bodyPr wrap="square">
            <a:spAutoFit/>
          </a:bodyPr>
          <a:lstStyle/>
          <a:p>
            <a:r>
              <a:rPr lang="en-GB" dirty="0"/>
              <a:t>Lever hoist is used for lifting-lowering and holding loads when the operator stands near the hoist (wells, trenches, etc.).</a:t>
            </a:r>
          </a:p>
        </p:txBody>
      </p:sp>
      <p:sp>
        <p:nvSpPr>
          <p:cNvPr id="11" name="Footer Placeholder 1">
            <a:extLst>
              <a:ext uri="{FF2B5EF4-FFF2-40B4-BE49-F238E27FC236}">
                <a16:creationId xmlns:a16="http://schemas.microsoft.com/office/drawing/2014/main" id="{EEB67706-D530-4DA5-932D-AF44475B5E3A}"/>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26/08/2024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0814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4F398C-EB3D-4C88-9597-FEA29D0624C4}"/>
              </a:ext>
            </a:extLst>
          </p:cNvPr>
          <p:cNvPicPr>
            <a:picLocks noChangeAspect="1"/>
          </p:cNvPicPr>
          <p:nvPr/>
        </p:nvPicPr>
        <p:blipFill>
          <a:blip r:embed="rId2"/>
          <a:stretch>
            <a:fillRect/>
          </a:stretch>
        </p:blipFill>
        <p:spPr>
          <a:xfrm>
            <a:off x="9064251" y="3089189"/>
            <a:ext cx="3000421" cy="3000421"/>
          </a:xfrm>
          <a:prstGeom prst="rect">
            <a:avLst/>
          </a:prstGeom>
        </p:spPr>
      </p:pic>
      <p:sp>
        <p:nvSpPr>
          <p:cNvPr id="3" name="Slide Number Placeholder 2">
            <a:extLst>
              <a:ext uri="{FF2B5EF4-FFF2-40B4-BE49-F238E27FC236}">
                <a16:creationId xmlns:a16="http://schemas.microsoft.com/office/drawing/2014/main" id="{4960C94C-6D3F-43AD-A66C-2E3A83D64D0E}"/>
              </a:ext>
            </a:extLst>
          </p:cNvPr>
          <p:cNvSpPr>
            <a:spLocks noGrp="1"/>
          </p:cNvSpPr>
          <p:nvPr>
            <p:ph type="sldNum" sz="quarter" idx="10"/>
          </p:nvPr>
        </p:nvSpPr>
        <p:spPr>
          <a:xfrm>
            <a:off x="115330" y="6529089"/>
            <a:ext cx="430102"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45</a:t>
            </a:fld>
            <a:endParaRPr lang="it-IT" sz="800">
              <a:latin typeface="Calibri" panose="020F0502020204030204" pitchFamily="34" charset="0"/>
              <a:ea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A7133B42-8981-4AED-929D-364F1D550D4B}"/>
              </a:ext>
            </a:extLst>
          </p:cNvPr>
          <p:cNvSpPr txBox="1">
            <a:spLocks/>
          </p:cNvSpPr>
          <p:nvPr/>
        </p:nvSpPr>
        <p:spPr>
          <a:xfrm>
            <a:off x="-32385" y="171172"/>
            <a:ext cx="12192000" cy="816645"/>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GB" sz="3200" dirty="0">
                <a:solidFill>
                  <a:schemeClr val="accent1"/>
                </a:solidFill>
                <a:latin typeface="Calibri" panose="020F0502020204030204" pitchFamily="34" charset="0"/>
                <a:cs typeface="Calibri" panose="020F0502020204030204" pitchFamily="34" charset="0"/>
              </a:rPr>
              <a:t>MASTER RING </a:t>
            </a:r>
          </a:p>
        </p:txBody>
      </p:sp>
      <p:sp>
        <p:nvSpPr>
          <p:cNvPr id="28" name="TextBox 27">
            <a:extLst>
              <a:ext uri="{FF2B5EF4-FFF2-40B4-BE49-F238E27FC236}">
                <a16:creationId xmlns:a16="http://schemas.microsoft.com/office/drawing/2014/main" id="{2DE0F555-56EA-4EDB-A91C-022E42A11936}"/>
              </a:ext>
            </a:extLst>
          </p:cNvPr>
          <p:cNvSpPr txBox="1"/>
          <p:nvPr/>
        </p:nvSpPr>
        <p:spPr>
          <a:xfrm>
            <a:off x="3202341" y="1058762"/>
            <a:ext cx="1563024" cy="338554"/>
          </a:xfrm>
          <a:prstGeom prst="rect">
            <a:avLst/>
          </a:prstGeom>
          <a:noFill/>
        </p:spPr>
        <p:txBody>
          <a:bodyPr wrap="square" rtlCol="0" anchor="ctr">
            <a:spAutoFit/>
          </a:bodyPr>
          <a:lstStyle/>
          <a:p>
            <a:pPr algn="ctr"/>
            <a:r>
              <a:rPr lang="ru-RU" sz="1600" b="1">
                <a:solidFill>
                  <a:schemeClr val="tx2"/>
                </a:solidFill>
                <a:latin typeface="Calibri" panose="020F0502020204030204" pitchFamily="34" charset="0"/>
                <a:cs typeface="Calibri" panose="020F0502020204030204" pitchFamily="34" charset="0"/>
              </a:rPr>
              <a:t>Ваш текст здесь</a:t>
            </a:r>
          </a:p>
        </p:txBody>
      </p:sp>
      <p:sp>
        <p:nvSpPr>
          <p:cNvPr id="30" name="TextBox 29">
            <a:extLst>
              <a:ext uri="{FF2B5EF4-FFF2-40B4-BE49-F238E27FC236}">
                <a16:creationId xmlns:a16="http://schemas.microsoft.com/office/drawing/2014/main" id="{6182EA01-C63F-41D4-8FE1-71CA8DABA82D}"/>
              </a:ext>
            </a:extLst>
          </p:cNvPr>
          <p:cNvSpPr txBox="1"/>
          <p:nvPr/>
        </p:nvSpPr>
        <p:spPr>
          <a:xfrm>
            <a:off x="7401541" y="1067331"/>
            <a:ext cx="1563024" cy="338554"/>
          </a:xfrm>
          <a:prstGeom prst="rect">
            <a:avLst/>
          </a:prstGeom>
          <a:noFill/>
        </p:spPr>
        <p:txBody>
          <a:bodyPr wrap="square" rtlCol="0" anchor="ctr">
            <a:spAutoFit/>
          </a:bodyPr>
          <a:lstStyle/>
          <a:p>
            <a:pPr algn="ctr"/>
            <a:r>
              <a:rPr lang="ru-RU" sz="1600" b="1">
                <a:solidFill>
                  <a:schemeClr val="tx2"/>
                </a:solidFill>
                <a:latin typeface="Calibri" panose="020F0502020204030204" pitchFamily="34" charset="0"/>
                <a:cs typeface="Calibri" panose="020F0502020204030204" pitchFamily="34" charset="0"/>
              </a:rPr>
              <a:t>Ваш текст здесь</a:t>
            </a:r>
          </a:p>
        </p:txBody>
      </p:sp>
      <p:pic>
        <p:nvPicPr>
          <p:cNvPr id="5" name="Picture 4">
            <a:extLst>
              <a:ext uri="{FF2B5EF4-FFF2-40B4-BE49-F238E27FC236}">
                <a16:creationId xmlns:a16="http://schemas.microsoft.com/office/drawing/2014/main" id="{3107E806-4255-403C-AB0B-37C0863EC09C}"/>
              </a:ext>
            </a:extLst>
          </p:cNvPr>
          <p:cNvPicPr>
            <a:picLocks noChangeAspect="1"/>
          </p:cNvPicPr>
          <p:nvPr/>
        </p:nvPicPr>
        <p:blipFill rotWithShape="1">
          <a:blip r:embed="rId3"/>
          <a:srcRect l="28330" r="32734"/>
          <a:stretch/>
        </p:blipFill>
        <p:spPr>
          <a:xfrm>
            <a:off x="7941276" y="1111496"/>
            <a:ext cx="1861752" cy="2684505"/>
          </a:xfrm>
          <a:prstGeom prst="rect">
            <a:avLst/>
          </a:prstGeom>
        </p:spPr>
      </p:pic>
      <p:graphicFrame>
        <p:nvGraphicFramePr>
          <p:cNvPr id="7" name="Table 6">
            <a:extLst>
              <a:ext uri="{FF2B5EF4-FFF2-40B4-BE49-F238E27FC236}">
                <a16:creationId xmlns:a16="http://schemas.microsoft.com/office/drawing/2014/main" id="{197793D2-648F-467F-8144-48DA2DB9D561}"/>
              </a:ext>
            </a:extLst>
          </p:cNvPr>
          <p:cNvGraphicFramePr>
            <a:graphicFrameLocks noGrp="1"/>
          </p:cNvGraphicFramePr>
          <p:nvPr>
            <p:extLst/>
          </p:nvPr>
        </p:nvGraphicFramePr>
        <p:xfrm>
          <a:off x="712289" y="3251938"/>
          <a:ext cx="6667500" cy="1724025"/>
        </p:xfrm>
        <a:graphic>
          <a:graphicData uri="http://schemas.openxmlformats.org/drawingml/2006/table">
            <a:tbl>
              <a:tblPr/>
              <a:tblGrid>
                <a:gridCol w="609310">
                  <a:extLst>
                    <a:ext uri="{9D8B030D-6E8A-4147-A177-3AD203B41FA5}">
                      <a16:colId xmlns:a16="http://schemas.microsoft.com/office/drawing/2014/main" val="933861361"/>
                    </a:ext>
                  </a:extLst>
                </a:gridCol>
                <a:gridCol w="3646339">
                  <a:extLst>
                    <a:ext uri="{9D8B030D-6E8A-4147-A177-3AD203B41FA5}">
                      <a16:colId xmlns:a16="http://schemas.microsoft.com/office/drawing/2014/main" val="3011113178"/>
                    </a:ext>
                  </a:extLst>
                </a:gridCol>
                <a:gridCol w="2411851">
                  <a:extLst>
                    <a:ext uri="{9D8B030D-6E8A-4147-A177-3AD203B41FA5}">
                      <a16:colId xmlns:a16="http://schemas.microsoft.com/office/drawing/2014/main" val="2506278035"/>
                    </a:ext>
                  </a:extLst>
                </a:gridCol>
              </a:tblGrid>
              <a:tr h="523875">
                <a:tc>
                  <a:txBody>
                    <a:bodyPr/>
                    <a:lstStyle/>
                    <a:p>
                      <a:pPr algn="ctr" fontAlgn="ctr"/>
                      <a:r>
                        <a:rPr lang="en-GB" sz="1200" b="1" i="0" u="none" strike="noStrike">
                          <a:solidFill>
                            <a:srgbClr val="000000"/>
                          </a:solidFill>
                          <a:effectLst/>
                          <a:latin typeface="Arial" panose="020B0604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Arial" panose="020B0604020202020204" pitchFamily="34" charset="0"/>
                        </a:rPr>
                        <a:t>Removable holding device name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Arial" panose="020B0604020202020204" pitchFamily="34" charset="0"/>
                        </a:rPr>
                        <a:t>Removable holding device lifting capacity (kg)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377875"/>
                  </a:ext>
                </a:extLst>
              </a:tr>
              <a:tr h="200025">
                <a:tc>
                  <a:txBody>
                    <a:bodyPr/>
                    <a:lstStyle/>
                    <a:p>
                      <a:pPr algn="ctr" fontAlgn="ctr"/>
                      <a:r>
                        <a:rPr lang="en-GB" sz="1200" b="1"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Arial" panose="020B0604020202020204" pitchFamily="34" charset="0"/>
                        </a:rPr>
                        <a:t> </a:t>
                      </a:r>
                      <a:r>
                        <a:rPr lang="en-GB" sz="1100" b="0" i="0" u="none" strike="noStrike" dirty="0">
                          <a:solidFill>
                            <a:srgbClr val="000000"/>
                          </a:solidFill>
                          <a:effectLst/>
                          <a:latin typeface="Arial" panose="020B0604020202020204" pitchFamily="34" charset="0"/>
                        </a:rPr>
                        <a:t>Master Ring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7197840"/>
                  </a:ext>
                </a:extLst>
              </a:tr>
              <a:tr h="200025">
                <a:tc>
                  <a:txBody>
                    <a:bodyPr/>
                    <a:lstStyle/>
                    <a:p>
                      <a:pPr algn="ctr" fontAlgn="ctr"/>
                      <a:r>
                        <a:rPr lang="en-GB" sz="1200" b="1"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Master Ring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6,700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2410472"/>
                  </a:ext>
                </a:extLst>
              </a:tr>
              <a:tr h="200025">
                <a:tc>
                  <a:txBody>
                    <a:bodyPr/>
                    <a:lstStyle/>
                    <a:p>
                      <a:pPr algn="ctr" fontAlgn="ctr"/>
                      <a:r>
                        <a:rPr lang="en-GB" sz="1200" b="1"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Master Ring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8,830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9762624"/>
                  </a:ext>
                </a:extLst>
              </a:tr>
              <a:tr h="200025">
                <a:tc>
                  <a:txBody>
                    <a:bodyPr/>
                    <a:lstStyle/>
                    <a:p>
                      <a:pPr algn="ctr" fontAlgn="ctr"/>
                      <a:r>
                        <a:rPr lang="en-GB" sz="1200" b="1"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Master Ring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Arial" panose="020B0604020202020204" pitchFamily="34" charset="0"/>
                        </a:rPr>
                        <a:t>11,800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5636997"/>
                  </a:ext>
                </a:extLst>
              </a:tr>
              <a:tr h="200025">
                <a:tc>
                  <a:txBody>
                    <a:bodyPr/>
                    <a:lstStyle/>
                    <a:p>
                      <a:pPr algn="ctr" fontAlgn="ctr"/>
                      <a:r>
                        <a:rPr lang="en-GB" sz="1200" b="1"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Master Ring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38,300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729815"/>
                  </a:ext>
                </a:extLst>
              </a:tr>
              <a:tr h="200025">
                <a:tc>
                  <a:txBody>
                    <a:bodyPr/>
                    <a:lstStyle/>
                    <a:p>
                      <a:pPr algn="ctr" fontAlgn="ctr"/>
                      <a:r>
                        <a:rPr lang="en-GB" sz="1200" b="1"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Master Ring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Arial" panose="020B0604020202020204" pitchFamily="34" charset="0"/>
                        </a:rPr>
                        <a:t>35,000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0864344"/>
                  </a:ext>
                </a:extLst>
              </a:tr>
            </a:tbl>
          </a:graphicData>
        </a:graphic>
      </p:graphicFrame>
      <p:sp>
        <p:nvSpPr>
          <p:cNvPr id="15" name="TextBox 14">
            <a:extLst>
              <a:ext uri="{FF2B5EF4-FFF2-40B4-BE49-F238E27FC236}">
                <a16:creationId xmlns:a16="http://schemas.microsoft.com/office/drawing/2014/main" id="{0F408AD5-B189-4EDE-9685-4D30FDCE884C}"/>
              </a:ext>
            </a:extLst>
          </p:cNvPr>
          <p:cNvSpPr txBox="1"/>
          <p:nvPr/>
        </p:nvSpPr>
        <p:spPr>
          <a:xfrm>
            <a:off x="902902" y="1757384"/>
            <a:ext cx="6161902" cy="369332"/>
          </a:xfrm>
          <a:prstGeom prst="rect">
            <a:avLst/>
          </a:prstGeom>
          <a:noFill/>
        </p:spPr>
        <p:txBody>
          <a:bodyPr wrap="square">
            <a:spAutoFit/>
          </a:bodyPr>
          <a:lstStyle/>
          <a:p>
            <a:r>
              <a:rPr lang="en-GB" dirty="0"/>
              <a:t>Master Ring used in rigging operations as an end element.</a:t>
            </a:r>
          </a:p>
        </p:txBody>
      </p:sp>
      <p:sp>
        <p:nvSpPr>
          <p:cNvPr id="11" name="Footer Placeholder 1">
            <a:extLst>
              <a:ext uri="{FF2B5EF4-FFF2-40B4-BE49-F238E27FC236}">
                <a16:creationId xmlns:a16="http://schemas.microsoft.com/office/drawing/2014/main" id="{78EBE792-9731-45BF-8FFB-CDB5B636209F}"/>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26/08/2024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88726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60C94C-6D3F-43AD-A66C-2E3A83D64D0E}"/>
              </a:ext>
            </a:extLst>
          </p:cNvPr>
          <p:cNvSpPr>
            <a:spLocks noGrp="1"/>
          </p:cNvSpPr>
          <p:nvPr>
            <p:ph type="sldNum" sz="quarter" idx="10"/>
          </p:nvPr>
        </p:nvSpPr>
        <p:spPr>
          <a:xfrm>
            <a:off x="115329" y="6529089"/>
            <a:ext cx="398017"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46</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A7133B42-8981-4AED-929D-364F1D550D4B}"/>
              </a:ext>
            </a:extLst>
          </p:cNvPr>
          <p:cNvSpPr txBox="1">
            <a:spLocks/>
          </p:cNvSpPr>
          <p:nvPr/>
        </p:nvSpPr>
        <p:spPr>
          <a:xfrm>
            <a:off x="-32385" y="171172"/>
            <a:ext cx="12192000" cy="816645"/>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cs typeface="Calibri" panose="020F0502020204030204" pitchFamily="34" charset="0"/>
              </a:rPr>
              <a:t>LIFTING </a:t>
            </a:r>
            <a:r>
              <a:rPr lang="en-GB" sz="3200" dirty="0">
                <a:solidFill>
                  <a:schemeClr val="accent1"/>
                </a:solidFill>
                <a:latin typeface="Calibri" panose="020F0502020204030204" pitchFamily="34" charset="0"/>
                <a:cs typeface="Calibri" panose="020F0502020204030204" pitchFamily="34" charset="0"/>
              </a:rPr>
              <a:t>CLAMPS </a:t>
            </a:r>
          </a:p>
        </p:txBody>
      </p:sp>
      <p:sp>
        <p:nvSpPr>
          <p:cNvPr id="28" name="TextBox 27">
            <a:extLst>
              <a:ext uri="{FF2B5EF4-FFF2-40B4-BE49-F238E27FC236}">
                <a16:creationId xmlns:a16="http://schemas.microsoft.com/office/drawing/2014/main" id="{2DE0F555-56EA-4EDB-A91C-022E42A11936}"/>
              </a:ext>
            </a:extLst>
          </p:cNvPr>
          <p:cNvSpPr txBox="1"/>
          <p:nvPr/>
        </p:nvSpPr>
        <p:spPr>
          <a:xfrm>
            <a:off x="3202341" y="1058762"/>
            <a:ext cx="1563024" cy="338554"/>
          </a:xfrm>
          <a:prstGeom prst="rect">
            <a:avLst/>
          </a:prstGeom>
          <a:noFill/>
        </p:spPr>
        <p:txBody>
          <a:bodyPr wrap="square" rtlCol="0" anchor="ctr">
            <a:spAutoFit/>
          </a:bodyPr>
          <a:lstStyle/>
          <a:p>
            <a:pPr algn="ctr"/>
            <a:r>
              <a:rPr lang="ru-RU" sz="1600" b="1">
                <a:solidFill>
                  <a:schemeClr val="tx2"/>
                </a:solidFill>
                <a:latin typeface="Calibri" panose="020F0502020204030204" pitchFamily="34" charset="0"/>
                <a:cs typeface="Calibri" panose="020F0502020204030204" pitchFamily="34" charset="0"/>
              </a:rPr>
              <a:t>Ваш текст здесь</a:t>
            </a:r>
          </a:p>
        </p:txBody>
      </p:sp>
      <p:sp>
        <p:nvSpPr>
          <p:cNvPr id="30" name="TextBox 29">
            <a:extLst>
              <a:ext uri="{FF2B5EF4-FFF2-40B4-BE49-F238E27FC236}">
                <a16:creationId xmlns:a16="http://schemas.microsoft.com/office/drawing/2014/main" id="{6182EA01-C63F-41D4-8FE1-71CA8DABA82D}"/>
              </a:ext>
            </a:extLst>
          </p:cNvPr>
          <p:cNvSpPr txBox="1"/>
          <p:nvPr/>
        </p:nvSpPr>
        <p:spPr>
          <a:xfrm>
            <a:off x="7401541" y="1067331"/>
            <a:ext cx="1563024" cy="338554"/>
          </a:xfrm>
          <a:prstGeom prst="rect">
            <a:avLst/>
          </a:prstGeom>
          <a:noFill/>
        </p:spPr>
        <p:txBody>
          <a:bodyPr wrap="square" rtlCol="0" anchor="ctr">
            <a:spAutoFit/>
          </a:bodyPr>
          <a:lstStyle/>
          <a:p>
            <a:pPr algn="ctr"/>
            <a:r>
              <a:rPr lang="ru-RU" sz="1600" b="1">
                <a:solidFill>
                  <a:schemeClr val="tx2"/>
                </a:solidFill>
                <a:latin typeface="Calibri" panose="020F0502020204030204" pitchFamily="34" charset="0"/>
                <a:cs typeface="Calibri" panose="020F0502020204030204" pitchFamily="34" charset="0"/>
              </a:rPr>
              <a:t>Ваш текст здесь</a:t>
            </a:r>
          </a:p>
        </p:txBody>
      </p:sp>
      <p:graphicFrame>
        <p:nvGraphicFramePr>
          <p:cNvPr id="9" name="Table 8">
            <a:extLst>
              <a:ext uri="{FF2B5EF4-FFF2-40B4-BE49-F238E27FC236}">
                <a16:creationId xmlns:a16="http://schemas.microsoft.com/office/drawing/2014/main" id="{C3433026-D247-45E0-976C-407D44F55A00}"/>
              </a:ext>
            </a:extLst>
          </p:cNvPr>
          <p:cNvGraphicFramePr>
            <a:graphicFrameLocks noGrp="1"/>
          </p:cNvGraphicFramePr>
          <p:nvPr>
            <p:extLst/>
          </p:nvPr>
        </p:nvGraphicFramePr>
        <p:xfrm>
          <a:off x="2312870" y="4063102"/>
          <a:ext cx="7197295" cy="1902450"/>
        </p:xfrm>
        <a:graphic>
          <a:graphicData uri="http://schemas.openxmlformats.org/drawingml/2006/table">
            <a:tbl>
              <a:tblPr/>
              <a:tblGrid>
                <a:gridCol w="657725">
                  <a:extLst>
                    <a:ext uri="{9D8B030D-6E8A-4147-A177-3AD203B41FA5}">
                      <a16:colId xmlns:a16="http://schemas.microsoft.com/office/drawing/2014/main" val="2258650843"/>
                    </a:ext>
                  </a:extLst>
                </a:gridCol>
                <a:gridCol w="3936075">
                  <a:extLst>
                    <a:ext uri="{9D8B030D-6E8A-4147-A177-3AD203B41FA5}">
                      <a16:colId xmlns:a16="http://schemas.microsoft.com/office/drawing/2014/main" val="699150398"/>
                    </a:ext>
                  </a:extLst>
                </a:gridCol>
                <a:gridCol w="2603495">
                  <a:extLst>
                    <a:ext uri="{9D8B030D-6E8A-4147-A177-3AD203B41FA5}">
                      <a16:colId xmlns:a16="http://schemas.microsoft.com/office/drawing/2014/main" val="225173251"/>
                    </a:ext>
                  </a:extLst>
                </a:gridCol>
              </a:tblGrid>
              <a:tr h="523875">
                <a:tc>
                  <a:txBody>
                    <a:bodyPr/>
                    <a:lstStyle/>
                    <a:p>
                      <a:pPr algn="ctr" fontAlgn="ctr"/>
                      <a:r>
                        <a:rPr lang="en-GB" sz="1200" b="1" i="0" u="none" strike="noStrike">
                          <a:solidFill>
                            <a:srgbClr val="000000"/>
                          </a:solidFill>
                          <a:effectLst/>
                          <a:latin typeface="Arial" panose="020B0604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Arial" panose="020B0604020202020204" pitchFamily="34" charset="0"/>
                        </a:rPr>
                        <a:t>Removable holding device name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Arial" panose="020B0604020202020204" pitchFamily="34" charset="0"/>
                        </a:rPr>
                        <a:t>Removable holding device lifting capacity (kg)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0851364"/>
                  </a:ext>
                </a:extLst>
              </a:tr>
              <a:tr h="190500">
                <a:tc>
                  <a:txBody>
                    <a:bodyPr/>
                    <a:lstStyle/>
                    <a:p>
                      <a:pPr algn="ctr" fontAlgn="ctr"/>
                      <a:r>
                        <a:rPr lang="en-GB" sz="1100" b="0" i="0" u="none" strike="noStrike" dirty="0">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Arial" panose="020B0604020202020204" pitchFamily="34" charset="0"/>
                        </a:rPr>
                        <a:t> </a:t>
                      </a:r>
                      <a:r>
                        <a:rPr lang="en-GB" sz="1100" b="0" i="0" u="none" strike="noStrike" dirty="0">
                          <a:solidFill>
                            <a:srgbClr val="000000"/>
                          </a:solidFill>
                          <a:effectLst/>
                          <a:latin typeface="Arial" panose="020B0604020202020204" pitchFamily="34" charset="0"/>
                        </a:rPr>
                        <a:t>CLAMP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6953444"/>
                  </a:ext>
                </a:extLst>
              </a:tr>
              <a:tr h="190500">
                <a:tc>
                  <a:txBody>
                    <a:bodyPr/>
                    <a:lstStyle/>
                    <a:p>
                      <a:pPr algn="ctr" fontAlgn="ctr"/>
                      <a:r>
                        <a:rPr lang="en-US" sz="1100" b="0" i="0" u="none" strike="noStrike" dirty="0">
                          <a:solidFill>
                            <a:srgbClr val="000000"/>
                          </a:solidFill>
                          <a:effectLst/>
                          <a:latin typeface="Arial" panose="020B0604020202020204" pitchFamily="34" charset="0"/>
                        </a:rPr>
                        <a:t>2</a:t>
                      </a:r>
                      <a:endParaRPr lang="en-GB" sz="11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CLAMP</a:t>
                      </a:r>
                      <a:endParaRPr lang="en-GB" sz="11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panose="020B0604020202020204" pitchFamily="34" charset="0"/>
                        </a:rPr>
                        <a:t>2,000</a:t>
                      </a:r>
                      <a:endParaRPr lang="en-GB" sz="11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8488894"/>
                  </a:ext>
                </a:extLst>
              </a:tr>
              <a:tr h="235575">
                <a:tc>
                  <a:txBody>
                    <a:bodyPr/>
                    <a:lstStyle/>
                    <a:p>
                      <a:pPr algn="ctr" fontAlgn="ctr"/>
                      <a:r>
                        <a:rPr lang="en-US" sz="1100" b="0" i="0" u="none" strike="noStrike" dirty="0">
                          <a:solidFill>
                            <a:srgbClr val="000000"/>
                          </a:solidFill>
                          <a:effectLst/>
                          <a:latin typeface="Arial" panose="020B0604020202020204" pitchFamily="34" charset="0"/>
                        </a:rPr>
                        <a:t>3</a:t>
                      </a:r>
                      <a:endParaRPr lang="en-GB" sz="11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CLAMP</a:t>
                      </a:r>
                      <a:endParaRPr lang="en-GB" sz="11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panose="020B0604020202020204" pitchFamily="34" charset="0"/>
                        </a:rPr>
                        <a:t>3,000</a:t>
                      </a:r>
                      <a:endParaRPr lang="en-GB" sz="11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2031604"/>
                  </a:ext>
                </a:extLst>
              </a:tr>
              <a:tr h="190500">
                <a:tc>
                  <a:txBody>
                    <a:bodyPr/>
                    <a:lstStyle/>
                    <a:p>
                      <a:pPr algn="ctr" fontAlgn="ctr"/>
                      <a:r>
                        <a:rPr lang="en-US" sz="1100" b="0" i="0" u="none" strike="noStrike" dirty="0">
                          <a:solidFill>
                            <a:srgbClr val="000000"/>
                          </a:solidFill>
                          <a:effectLst/>
                          <a:latin typeface="Arial" panose="020B0604020202020204" pitchFamily="34" charset="0"/>
                        </a:rPr>
                        <a:t>4</a:t>
                      </a:r>
                      <a:endParaRPr lang="en-GB" sz="11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CLAMP</a:t>
                      </a:r>
                      <a:endParaRPr lang="en-GB" sz="11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panose="020B0604020202020204" pitchFamily="34" charset="0"/>
                        </a:rPr>
                        <a:t>4,000</a:t>
                      </a:r>
                      <a:endParaRPr lang="en-GB" sz="11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5553222"/>
                  </a:ext>
                </a:extLst>
              </a:tr>
              <a:tr h="190500">
                <a:tc>
                  <a:txBody>
                    <a:bodyPr/>
                    <a:lstStyle/>
                    <a:p>
                      <a:pPr algn="ctr" fontAlgn="ctr"/>
                      <a:r>
                        <a:rPr lang="ru-RU" sz="1100" b="0" i="0" u="none" strike="noStrike" dirty="0">
                          <a:solidFill>
                            <a:srgbClr val="000000"/>
                          </a:solidFill>
                          <a:effectLst/>
                          <a:latin typeface="Arial" panose="020B0604020202020204" pitchFamily="34" charset="0"/>
                        </a:rPr>
                        <a:t>5</a:t>
                      </a:r>
                      <a:endParaRPr lang="en-GB" sz="1100" b="0" i="0" u="none" strike="noStrike" dirty="0">
                        <a:solidFill>
                          <a:srgbClr val="000000"/>
                        </a:solidFill>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CLAMP</a:t>
                      </a:r>
                      <a:endParaRPr lang="en-GB" sz="11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Arial" panose="020B0604020202020204" pitchFamily="34" charset="0"/>
                        </a:rPr>
                        <a:t>5,000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565649"/>
                  </a:ext>
                </a:extLst>
              </a:tr>
              <a:tr h="190500">
                <a:tc>
                  <a:txBody>
                    <a:bodyPr/>
                    <a:lstStyle/>
                    <a:p>
                      <a:pPr algn="ctr" fontAlgn="ctr"/>
                      <a:r>
                        <a:rPr lang="ru-RU" sz="1100" b="0" i="0" u="none" strike="noStrike" dirty="0">
                          <a:solidFill>
                            <a:srgbClr val="000000"/>
                          </a:solidFill>
                          <a:effectLst/>
                          <a:latin typeface="Arial" panose="020B0604020202020204" pitchFamily="34" charset="0"/>
                        </a:rPr>
                        <a:t>6</a:t>
                      </a:r>
                      <a:endParaRPr lang="en-GB" sz="1100" b="0" i="0" u="none" strike="noStrike" dirty="0">
                        <a:solidFill>
                          <a:srgbClr val="000000"/>
                        </a:solidFill>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CLAMP</a:t>
                      </a:r>
                      <a:endParaRPr lang="en-GB" sz="11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solidFill>
                            <a:srgbClr val="000000"/>
                          </a:solidFill>
                          <a:effectLst/>
                          <a:latin typeface="Arial" panose="020B0604020202020204" pitchFamily="34" charset="0"/>
                        </a:rPr>
                        <a:t>6,000</a:t>
                      </a:r>
                      <a:endParaRPr lang="en-GB" sz="11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0040638"/>
                  </a:ext>
                </a:extLst>
              </a:tr>
              <a:tr h="19050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100" b="0" i="0" u="none" strike="noStrike" dirty="0">
                          <a:solidFill>
                            <a:srgbClr val="000000"/>
                          </a:solidFill>
                          <a:effectLst/>
                          <a:latin typeface="Arial" panose="020B0604020202020204" pitchFamily="34" charset="0"/>
                        </a:rPr>
                        <a:t>7</a:t>
                      </a:r>
                      <a:endParaRPr lang="en-GB" sz="1100" b="0" i="0" u="none" strike="noStrike" dirty="0">
                        <a:solidFill>
                          <a:srgbClr val="000000"/>
                        </a:solidFill>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CLAMP</a:t>
                      </a:r>
                      <a:endParaRPr lang="en-GB" sz="11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solidFill>
                            <a:srgbClr val="000000"/>
                          </a:solidFill>
                          <a:effectLst/>
                          <a:latin typeface="Arial" panose="020B0604020202020204" pitchFamily="34" charset="0"/>
                        </a:rPr>
                        <a:t>8,000</a:t>
                      </a:r>
                      <a:endParaRPr lang="en-GB" sz="11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8522832"/>
                  </a:ext>
                </a:extLst>
              </a:tr>
            </a:tbl>
          </a:graphicData>
        </a:graphic>
      </p:graphicFrame>
      <p:pic>
        <p:nvPicPr>
          <p:cNvPr id="15" name="Picture 14">
            <a:extLst>
              <a:ext uri="{FF2B5EF4-FFF2-40B4-BE49-F238E27FC236}">
                <a16:creationId xmlns:a16="http://schemas.microsoft.com/office/drawing/2014/main" id="{6EFF19F3-EEBE-4DBF-B0F1-773C08B9B4CC}"/>
              </a:ext>
            </a:extLst>
          </p:cNvPr>
          <p:cNvPicPr>
            <a:picLocks noChangeAspect="1"/>
          </p:cNvPicPr>
          <p:nvPr/>
        </p:nvPicPr>
        <p:blipFill>
          <a:blip r:embed="rId2"/>
          <a:stretch>
            <a:fillRect/>
          </a:stretch>
        </p:blipFill>
        <p:spPr>
          <a:xfrm>
            <a:off x="8835455" y="2801839"/>
            <a:ext cx="2216364" cy="1043792"/>
          </a:xfrm>
          <a:prstGeom prst="rect">
            <a:avLst/>
          </a:prstGeom>
        </p:spPr>
      </p:pic>
      <p:pic>
        <p:nvPicPr>
          <p:cNvPr id="19" name="Picture 18">
            <a:extLst>
              <a:ext uri="{FF2B5EF4-FFF2-40B4-BE49-F238E27FC236}">
                <a16:creationId xmlns:a16="http://schemas.microsoft.com/office/drawing/2014/main" id="{B7103B0D-5004-47BE-86EA-3DDA4E5CCD95}"/>
              </a:ext>
            </a:extLst>
          </p:cNvPr>
          <p:cNvPicPr>
            <a:picLocks noChangeAspect="1"/>
          </p:cNvPicPr>
          <p:nvPr/>
        </p:nvPicPr>
        <p:blipFill>
          <a:blip r:embed="rId3"/>
          <a:stretch>
            <a:fillRect/>
          </a:stretch>
        </p:blipFill>
        <p:spPr>
          <a:xfrm>
            <a:off x="8780923" y="1688325"/>
            <a:ext cx="2116040" cy="985470"/>
          </a:xfrm>
          <a:prstGeom prst="rect">
            <a:avLst/>
          </a:prstGeom>
        </p:spPr>
      </p:pic>
      <p:pic>
        <p:nvPicPr>
          <p:cNvPr id="37" name="Picture 36">
            <a:extLst>
              <a:ext uri="{FF2B5EF4-FFF2-40B4-BE49-F238E27FC236}">
                <a16:creationId xmlns:a16="http://schemas.microsoft.com/office/drawing/2014/main" id="{BFFB3F28-A297-4ADE-8379-F3B99B0E8637}"/>
              </a:ext>
            </a:extLst>
          </p:cNvPr>
          <p:cNvPicPr>
            <a:picLocks noChangeAspect="1"/>
          </p:cNvPicPr>
          <p:nvPr/>
        </p:nvPicPr>
        <p:blipFill>
          <a:blip r:embed="rId4"/>
          <a:stretch>
            <a:fillRect/>
          </a:stretch>
        </p:blipFill>
        <p:spPr>
          <a:xfrm>
            <a:off x="7401541" y="1377795"/>
            <a:ext cx="1433914" cy="2506210"/>
          </a:xfrm>
          <a:prstGeom prst="rect">
            <a:avLst/>
          </a:prstGeom>
        </p:spPr>
      </p:pic>
      <p:pic>
        <p:nvPicPr>
          <p:cNvPr id="38" name="Picture 37">
            <a:extLst>
              <a:ext uri="{FF2B5EF4-FFF2-40B4-BE49-F238E27FC236}">
                <a16:creationId xmlns:a16="http://schemas.microsoft.com/office/drawing/2014/main" id="{7ECDD5A6-1FBA-4C06-A05E-07528D5525DD}"/>
              </a:ext>
            </a:extLst>
          </p:cNvPr>
          <p:cNvPicPr>
            <a:picLocks noChangeAspect="1"/>
          </p:cNvPicPr>
          <p:nvPr/>
        </p:nvPicPr>
        <p:blipFill>
          <a:blip r:embed="rId5"/>
          <a:stretch>
            <a:fillRect/>
          </a:stretch>
        </p:blipFill>
        <p:spPr>
          <a:xfrm>
            <a:off x="1649226" y="1530207"/>
            <a:ext cx="1591623" cy="2287175"/>
          </a:xfrm>
          <a:prstGeom prst="rect">
            <a:avLst/>
          </a:prstGeom>
        </p:spPr>
      </p:pic>
      <p:pic>
        <p:nvPicPr>
          <p:cNvPr id="42" name="Picture 41">
            <a:extLst>
              <a:ext uri="{FF2B5EF4-FFF2-40B4-BE49-F238E27FC236}">
                <a16:creationId xmlns:a16="http://schemas.microsoft.com/office/drawing/2014/main" id="{4695217F-E1FD-4F2E-9C6B-40D96FEC89DA}"/>
              </a:ext>
            </a:extLst>
          </p:cNvPr>
          <p:cNvPicPr>
            <a:picLocks noChangeAspect="1"/>
          </p:cNvPicPr>
          <p:nvPr/>
        </p:nvPicPr>
        <p:blipFill>
          <a:blip r:embed="rId6"/>
          <a:stretch>
            <a:fillRect/>
          </a:stretch>
        </p:blipFill>
        <p:spPr>
          <a:xfrm>
            <a:off x="2985738" y="1307767"/>
            <a:ext cx="4276784" cy="2556046"/>
          </a:xfrm>
          <a:prstGeom prst="rect">
            <a:avLst/>
          </a:prstGeom>
        </p:spPr>
      </p:pic>
      <p:pic>
        <p:nvPicPr>
          <p:cNvPr id="43" name="Picture 42">
            <a:extLst>
              <a:ext uri="{FF2B5EF4-FFF2-40B4-BE49-F238E27FC236}">
                <a16:creationId xmlns:a16="http://schemas.microsoft.com/office/drawing/2014/main" id="{367CD86A-A574-49E8-AB0B-B966A71F4B7C}"/>
              </a:ext>
            </a:extLst>
          </p:cNvPr>
          <p:cNvPicPr>
            <a:picLocks noChangeAspect="1"/>
          </p:cNvPicPr>
          <p:nvPr/>
        </p:nvPicPr>
        <p:blipFill>
          <a:blip r:embed="rId7"/>
          <a:stretch>
            <a:fillRect/>
          </a:stretch>
        </p:blipFill>
        <p:spPr>
          <a:xfrm>
            <a:off x="741047" y="1790198"/>
            <a:ext cx="1337202" cy="1337202"/>
          </a:xfrm>
          <a:prstGeom prst="rect">
            <a:avLst/>
          </a:prstGeom>
        </p:spPr>
      </p:pic>
      <p:sp>
        <p:nvSpPr>
          <p:cNvPr id="14" name="Footer Placeholder 1">
            <a:extLst>
              <a:ext uri="{FF2B5EF4-FFF2-40B4-BE49-F238E27FC236}">
                <a16:creationId xmlns:a16="http://schemas.microsoft.com/office/drawing/2014/main" id="{D60D130A-1E1E-4884-A13D-94EFAC0F1CB7}"/>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26/08/2024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62878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DF490B-D89D-49C8-AF9D-9793762277F5}"/>
              </a:ext>
            </a:extLst>
          </p:cNvPr>
          <p:cNvSpPr>
            <a:spLocks noGrp="1"/>
          </p:cNvSpPr>
          <p:nvPr>
            <p:ph type="sldNum" sz="quarter" idx="10"/>
          </p:nvPr>
        </p:nvSpPr>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47</a:t>
            </a:fld>
            <a:endParaRPr lang="it-IT" dirty="0"/>
          </a:p>
        </p:txBody>
      </p:sp>
      <p:sp>
        <p:nvSpPr>
          <p:cNvPr id="4" name="Title 3">
            <a:extLst>
              <a:ext uri="{FF2B5EF4-FFF2-40B4-BE49-F238E27FC236}">
                <a16:creationId xmlns:a16="http://schemas.microsoft.com/office/drawing/2014/main" id="{08620995-684E-44DF-B82C-AC915BCB499D}"/>
              </a:ext>
            </a:extLst>
          </p:cNvPr>
          <p:cNvSpPr>
            <a:spLocks noGrp="1"/>
          </p:cNvSpPr>
          <p:nvPr>
            <p:ph type="title"/>
          </p:nvPr>
        </p:nvSpPr>
        <p:spPr>
          <a:xfrm>
            <a:off x="2820390" y="458749"/>
            <a:ext cx="9169730" cy="378462"/>
          </a:xfrm>
        </p:spPr>
        <p:txBody>
          <a:bodyPr/>
          <a:lstStyle/>
          <a:p>
            <a:r>
              <a:rPr lang="en-US" dirty="0">
                <a:solidFill>
                  <a:schemeClr val="accent1"/>
                </a:solidFill>
              </a:rPr>
              <a:t>CONSUMPTION FORECAST</a:t>
            </a:r>
            <a:endParaRPr lang="en-GB" dirty="0">
              <a:solidFill>
                <a:schemeClr val="accent1"/>
              </a:solidFill>
            </a:endParaRPr>
          </a:p>
        </p:txBody>
      </p:sp>
      <p:graphicFrame>
        <p:nvGraphicFramePr>
          <p:cNvPr id="6" name="Table 5">
            <a:extLst>
              <a:ext uri="{FF2B5EF4-FFF2-40B4-BE49-F238E27FC236}">
                <a16:creationId xmlns:a16="http://schemas.microsoft.com/office/drawing/2014/main" id="{8D332557-A83A-411F-9947-902371709CB7}"/>
              </a:ext>
            </a:extLst>
          </p:cNvPr>
          <p:cNvGraphicFramePr>
            <a:graphicFrameLocks noGrp="1"/>
          </p:cNvGraphicFramePr>
          <p:nvPr>
            <p:extLst/>
          </p:nvPr>
        </p:nvGraphicFramePr>
        <p:xfrm>
          <a:off x="1738185" y="1521663"/>
          <a:ext cx="7875374" cy="2959720"/>
        </p:xfrm>
        <a:graphic>
          <a:graphicData uri="http://schemas.openxmlformats.org/drawingml/2006/table">
            <a:tbl>
              <a:tblPr/>
              <a:tblGrid>
                <a:gridCol w="2441009">
                  <a:extLst>
                    <a:ext uri="{9D8B030D-6E8A-4147-A177-3AD203B41FA5}">
                      <a16:colId xmlns:a16="http://schemas.microsoft.com/office/drawing/2014/main" val="2168276532"/>
                    </a:ext>
                  </a:extLst>
                </a:gridCol>
                <a:gridCol w="1086873">
                  <a:extLst>
                    <a:ext uri="{9D8B030D-6E8A-4147-A177-3AD203B41FA5}">
                      <a16:colId xmlns:a16="http://schemas.microsoft.com/office/drawing/2014/main" val="106856368"/>
                    </a:ext>
                  </a:extLst>
                </a:gridCol>
                <a:gridCol w="1086873">
                  <a:extLst>
                    <a:ext uri="{9D8B030D-6E8A-4147-A177-3AD203B41FA5}">
                      <a16:colId xmlns:a16="http://schemas.microsoft.com/office/drawing/2014/main" val="3229212239"/>
                    </a:ext>
                  </a:extLst>
                </a:gridCol>
                <a:gridCol w="1086873">
                  <a:extLst>
                    <a:ext uri="{9D8B030D-6E8A-4147-A177-3AD203B41FA5}">
                      <a16:colId xmlns:a16="http://schemas.microsoft.com/office/drawing/2014/main" val="379662391"/>
                    </a:ext>
                  </a:extLst>
                </a:gridCol>
                <a:gridCol w="1086873">
                  <a:extLst>
                    <a:ext uri="{9D8B030D-6E8A-4147-A177-3AD203B41FA5}">
                      <a16:colId xmlns:a16="http://schemas.microsoft.com/office/drawing/2014/main" val="1965373788"/>
                    </a:ext>
                  </a:extLst>
                </a:gridCol>
                <a:gridCol w="1086873">
                  <a:extLst>
                    <a:ext uri="{9D8B030D-6E8A-4147-A177-3AD203B41FA5}">
                      <a16:colId xmlns:a16="http://schemas.microsoft.com/office/drawing/2014/main" val="3527878259"/>
                    </a:ext>
                  </a:extLst>
                </a:gridCol>
              </a:tblGrid>
              <a:tr h="591944">
                <a:tc>
                  <a:txBody>
                    <a:bodyPr/>
                    <a:lstStyle/>
                    <a:p>
                      <a:pPr algn="ctr" fontAlgn="b"/>
                      <a:r>
                        <a:rPr lang="en-GB" sz="1800" b="1" i="0" u="none" strike="noStrike" dirty="0">
                          <a:effectLst/>
                          <a:latin typeface="Arial" panose="020B0604020202020204" pitchFamily="34" charset="0"/>
                        </a:rPr>
                        <a:t>Category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tc>
                  <a:txBody>
                    <a:bodyPr/>
                    <a:lstStyle/>
                    <a:p>
                      <a:pPr algn="ctr" fontAlgn="b"/>
                      <a:r>
                        <a:rPr lang="en-GB" sz="1800" b="1" i="0" u="none" strike="noStrike" dirty="0">
                          <a:effectLst/>
                          <a:latin typeface="Arial" panose="020B0604020202020204" pitchFamily="34" charset="0"/>
                        </a:rPr>
                        <a:t>Year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tc>
                  <a:txBody>
                    <a:bodyPr/>
                    <a:lstStyle/>
                    <a:p>
                      <a:pPr algn="ctr" fontAlgn="b"/>
                      <a:r>
                        <a:rPr lang="en-GB" sz="1800" b="1" i="0" u="none" strike="noStrike">
                          <a:effectLst/>
                          <a:latin typeface="Arial" panose="020B0604020202020204" pitchFamily="34" charset="0"/>
                        </a:rPr>
                        <a:t>Year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tc>
                  <a:txBody>
                    <a:bodyPr/>
                    <a:lstStyle/>
                    <a:p>
                      <a:pPr algn="ctr" fontAlgn="b"/>
                      <a:r>
                        <a:rPr lang="en-GB" sz="1800" b="1" i="0" u="none" strike="noStrike" dirty="0">
                          <a:effectLst/>
                          <a:latin typeface="Arial" panose="020B0604020202020204" pitchFamily="34" charset="0"/>
                        </a:rPr>
                        <a:t>Year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tc>
                  <a:txBody>
                    <a:bodyPr/>
                    <a:lstStyle/>
                    <a:p>
                      <a:pPr algn="ctr" fontAlgn="b"/>
                      <a:r>
                        <a:rPr lang="en-GB" sz="1800" b="1" i="0" u="none" strike="noStrike">
                          <a:effectLst/>
                          <a:latin typeface="Arial" panose="020B0604020202020204" pitchFamily="34" charset="0"/>
                        </a:rPr>
                        <a:t>Year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tc>
                  <a:txBody>
                    <a:bodyPr/>
                    <a:lstStyle/>
                    <a:p>
                      <a:pPr algn="ctr" fontAlgn="b"/>
                      <a:r>
                        <a:rPr lang="en-GB" sz="1800" b="1" i="0" u="none" strike="noStrike" dirty="0">
                          <a:effectLst/>
                          <a:latin typeface="Arial" panose="020B0604020202020204" pitchFamily="34" charset="0"/>
                        </a:rPr>
                        <a:t>Year 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extLst>
                  <a:ext uri="{0D108BD9-81ED-4DB2-BD59-A6C34878D82A}">
                    <a16:rowId xmlns:a16="http://schemas.microsoft.com/office/drawing/2014/main" val="919335027"/>
                  </a:ext>
                </a:extLst>
              </a:tr>
              <a:tr h="591944">
                <a:tc>
                  <a:txBody>
                    <a:bodyPr/>
                    <a:lstStyle/>
                    <a:p>
                      <a:pPr algn="ctr" fontAlgn="b"/>
                      <a:r>
                        <a:rPr lang="en-US" sz="1400" b="1" dirty="0">
                          <a:latin typeface="Arial" panose="020B0604020202020204" pitchFamily="34" charset="0"/>
                          <a:cs typeface="Arial" panose="020B0604020202020204" pitchFamily="34" charset="0"/>
                        </a:rPr>
                        <a:t> </a:t>
                      </a:r>
                      <a:r>
                        <a:rPr lang="en-GB" sz="1400" b="0" dirty="0">
                          <a:latin typeface="Arial" panose="020B0604020202020204" pitchFamily="34" charset="0"/>
                          <a:cs typeface="Arial" panose="020B0604020202020204" pitchFamily="34" charset="0"/>
                        </a:rPr>
                        <a:t>Eye Bolts</a:t>
                      </a:r>
                      <a:endParaRPr lang="en-GB" sz="1400" b="0" i="0" u="none" strike="noStrike" dirty="0">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tc>
                  <a:txBody>
                    <a:bodyPr/>
                    <a:lstStyle/>
                    <a:p>
                      <a:pPr algn="r" fontAlgn="b"/>
                      <a:r>
                        <a:rPr lang="en-US" sz="1800" b="0" i="0" u="none" strike="noStrike" dirty="0">
                          <a:effectLst/>
                          <a:latin typeface="Arial" panose="020B0604020202020204" pitchFamily="34" charset="0"/>
                        </a:rPr>
                        <a:t>76</a:t>
                      </a:r>
                      <a:endParaRPr lang="en-GB" sz="1800" b="0" i="0" u="none" strike="noStrike" dirty="0">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tc>
                  <a:txBody>
                    <a:bodyPr/>
                    <a:lstStyle/>
                    <a:p>
                      <a:pPr algn="r" fontAlgn="b"/>
                      <a:r>
                        <a:rPr lang="en-US" sz="1800" b="0" i="0" u="none" strike="noStrike" dirty="0">
                          <a:effectLst/>
                          <a:latin typeface="Arial" panose="020B0604020202020204" pitchFamily="34" charset="0"/>
                        </a:rPr>
                        <a:t>28</a:t>
                      </a:r>
                      <a:endParaRPr lang="en-GB" sz="1800" b="0" i="0" u="none" strike="noStrike" dirty="0">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tc>
                  <a:txBody>
                    <a:bodyPr/>
                    <a:lstStyle/>
                    <a:p>
                      <a:pPr algn="r" fontAlgn="b"/>
                      <a:r>
                        <a:rPr lang="en-US" sz="1800" b="0" i="0" u="none" strike="noStrike" dirty="0">
                          <a:effectLst/>
                          <a:latin typeface="Arial" panose="020B0604020202020204" pitchFamily="34" charset="0"/>
                        </a:rPr>
                        <a:t>36</a:t>
                      </a:r>
                      <a:endParaRPr lang="en-GB" sz="1800" b="0" i="0" u="none" strike="noStrike" dirty="0">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tc>
                  <a:txBody>
                    <a:bodyPr/>
                    <a:lstStyle/>
                    <a:p>
                      <a:pPr algn="r" fontAlgn="b"/>
                      <a:r>
                        <a:rPr lang="en-US" sz="1800" b="0" i="0" u="none" strike="noStrike" dirty="0">
                          <a:effectLst/>
                          <a:latin typeface="Arial" panose="020B0604020202020204" pitchFamily="34" charset="0"/>
                        </a:rPr>
                        <a:t>84</a:t>
                      </a:r>
                      <a:endParaRPr lang="en-GB" sz="1800" b="0" i="0" u="none" strike="noStrike" dirty="0">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tc>
                  <a:txBody>
                    <a:bodyPr/>
                    <a:lstStyle/>
                    <a:p>
                      <a:pPr algn="r" fontAlgn="b"/>
                      <a:r>
                        <a:rPr lang="en-US" sz="1800" b="0" i="0" u="none" strike="noStrike" dirty="0">
                          <a:effectLst/>
                          <a:latin typeface="Arial" panose="020B0604020202020204" pitchFamily="34" charset="0"/>
                        </a:rPr>
                        <a:t>32</a:t>
                      </a:r>
                      <a:endParaRPr lang="en-GB" sz="1800" b="0" i="0" u="none" strike="noStrike" dirty="0">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extLst>
                  <a:ext uri="{0D108BD9-81ED-4DB2-BD59-A6C34878D82A}">
                    <a16:rowId xmlns:a16="http://schemas.microsoft.com/office/drawing/2014/main" val="4137113394"/>
                  </a:ext>
                </a:extLst>
              </a:tr>
              <a:tr h="591944">
                <a:tc>
                  <a:txBody>
                    <a:bodyPr/>
                    <a:lstStyle/>
                    <a:p>
                      <a:pPr algn="ctr" fontAlgn="b"/>
                      <a:r>
                        <a:rPr lang="en-GB" sz="1800" b="0" i="0" u="none" strike="noStrike" dirty="0">
                          <a:solidFill>
                            <a:schemeClr val="tx1"/>
                          </a:solidFill>
                          <a:effectLst/>
                          <a:latin typeface="Arial" panose="020B0604020202020204" pitchFamily="34" charset="0"/>
                        </a:rPr>
                        <a:t>Shackle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tc>
                  <a:txBody>
                    <a:bodyPr/>
                    <a:lstStyle/>
                    <a:p>
                      <a:pPr algn="r" fontAlgn="b"/>
                      <a:r>
                        <a:rPr lang="en-GB" sz="1800" b="0" i="0" u="none" strike="noStrike" dirty="0">
                          <a:effectLst/>
                          <a:latin typeface="Arial" panose="020B0604020202020204" pitchFamily="34" charset="0"/>
                        </a:rPr>
                        <a:t>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tc>
                  <a:txBody>
                    <a:bodyPr/>
                    <a:lstStyle/>
                    <a:p>
                      <a:pPr algn="r" fontAlgn="b"/>
                      <a:r>
                        <a:rPr lang="en-GB" sz="1800" b="0" i="0" u="none" strike="noStrike" dirty="0">
                          <a:effectLst/>
                          <a:latin typeface="Arial" panose="020B0604020202020204" pitchFamily="34" charset="0"/>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tc>
                  <a:txBody>
                    <a:bodyPr/>
                    <a:lstStyle/>
                    <a:p>
                      <a:pPr algn="r" fontAlgn="b"/>
                      <a:r>
                        <a:rPr lang="en-US" sz="1800" b="0" i="0" u="none" strike="noStrike" dirty="0">
                          <a:effectLst/>
                          <a:latin typeface="Arial" panose="020B0604020202020204" pitchFamily="34" charset="0"/>
                        </a:rPr>
                        <a:t>40</a:t>
                      </a:r>
                      <a:endParaRPr lang="en-GB" sz="1800" b="0" i="0" u="none" strike="noStrike" dirty="0">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tc>
                  <a:txBody>
                    <a:bodyPr/>
                    <a:lstStyle/>
                    <a:p>
                      <a:pPr algn="r" fontAlgn="b"/>
                      <a:r>
                        <a:rPr lang="en-GB" sz="1800" b="0" i="0" u="none" strike="noStrike" dirty="0">
                          <a:effectLst/>
                          <a:latin typeface="Arial" panose="020B0604020202020204" pitchFamily="34" charset="0"/>
                        </a:rPr>
                        <a:t>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tc>
                  <a:txBody>
                    <a:bodyPr/>
                    <a:lstStyle/>
                    <a:p>
                      <a:pPr algn="r" fontAlgn="b"/>
                      <a:r>
                        <a:rPr lang="en-GB" sz="1800" b="0" i="0" u="none" strike="noStrike" dirty="0">
                          <a:effectLst/>
                          <a:latin typeface="Arial" panose="020B0604020202020204" pitchFamily="34" charset="0"/>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extLst>
                  <a:ext uri="{0D108BD9-81ED-4DB2-BD59-A6C34878D82A}">
                    <a16:rowId xmlns:a16="http://schemas.microsoft.com/office/drawing/2014/main" val="197642694"/>
                  </a:ext>
                </a:extLst>
              </a:tr>
              <a:tr h="591944">
                <a:tc>
                  <a:txBody>
                    <a:bodyPr/>
                    <a:lstStyle/>
                    <a:p>
                      <a:pPr algn="ctr" fontAlgn="b"/>
                      <a:r>
                        <a:rPr lang="en-GB" sz="1800" b="0" i="0" u="none" strike="noStrike" dirty="0">
                          <a:solidFill>
                            <a:schemeClr val="tx1"/>
                          </a:solidFill>
                          <a:effectLst/>
                          <a:latin typeface="Arial" panose="020B0604020202020204" pitchFamily="34" charset="0"/>
                        </a:rPr>
                        <a:t>Sling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tc>
                  <a:txBody>
                    <a:bodyPr/>
                    <a:lstStyle/>
                    <a:p>
                      <a:pPr algn="r" fontAlgn="b"/>
                      <a:r>
                        <a:rPr lang="en-GB" sz="1800" b="0" i="0" u="none" strike="noStrike" dirty="0">
                          <a:effectLst/>
                          <a:latin typeface="Arial" panose="020B0604020202020204" pitchFamily="34" charset="0"/>
                        </a:rPr>
                        <a:t>480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tc>
                  <a:txBody>
                    <a:bodyPr/>
                    <a:lstStyle/>
                    <a:p>
                      <a:pPr algn="r" fontAlgn="b"/>
                      <a:r>
                        <a:rPr lang="en-GB" sz="1800" b="0" i="0" u="none" strike="noStrike" dirty="0">
                          <a:effectLst/>
                          <a:latin typeface="Arial" panose="020B0604020202020204" pitchFamily="34" charset="0"/>
                        </a:rPr>
                        <a:t>240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tc>
                  <a:txBody>
                    <a:bodyPr/>
                    <a:lstStyle/>
                    <a:p>
                      <a:pPr algn="r" fontAlgn="b"/>
                      <a:r>
                        <a:rPr lang="en-GB" sz="1800" b="0" i="0" u="none" strike="noStrike" dirty="0">
                          <a:effectLst/>
                          <a:latin typeface="Arial" panose="020B0604020202020204" pitchFamily="34" charset="0"/>
                        </a:rPr>
                        <a:t>320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tc>
                  <a:txBody>
                    <a:bodyPr/>
                    <a:lstStyle/>
                    <a:p>
                      <a:pPr algn="r" fontAlgn="b"/>
                      <a:r>
                        <a:rPr lang="en-GB" sz="1800" b="0" i="0" u="none" strike="noStrike" dirty="0">
                          <a:effectLst/>
                          <a:latin typeface="Arial" panose="020B0604020202020204" pitchFamily="34" charset="0"/>
                        </a:rPr>
                        <a:t>480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tc>
                  <a:txBody>
                    <a:bodyPr/>
                    <a:lstStyle/>
                    <a:p>
                      <a:pPr algn="r" fontAlgn="b"/>
                      <a:r>
                        <a:rPr lang="en-GB" sz="1800" b="0" i="0" u="none" strike="noStrike" dirty="0">
                          <a:effectLst/>
                          <a:latin typeface="Arial" panose="020B0604020202020204" pitchFamily="34" charset="0"/>
                        </a:rPr>
                        <a:t>214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extLst>
                  <a:ext uri="{0D108BD9-81ED-4DB2-BD59-A6C34878D82A}">
                    <a16:rowId xmlns:a16="http://schemas.microsoft.com/office/drawing/2014/main" val="4013930027"/>
                  </a:ext>
                </a:extLst>
              </a:tr>
              <a:tr h="591944">
                <a:tc>
                  <a:txBody>
                    <a:bodyPr/>
                    <a:lstStyle/>
                    <a:p>
                      <a:pPr algn="ctr" fontAlgn="b"/>
                      <a:r>
                        <a:rPr lang="en-GB" sz="1800" b="0" i="0" u="none" strike="noStrike" dirty="0">
                          <a:effectLst/>
                          <a:latin typeface="Arial" panose="020B0604020202020204" pitchFamily="34" charset="0"/>
                        </a:rPr>
                        <a:t>Grand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tc>
                  <a:txBody>
                    <a:bodyPr/>
                    <a:lstStyle/>
                    <a:p>
                      <a:pPr algn="r" fontAlgn="b"/>
                      <a:r>
                        <a:rPr lang="ru-RU" sz="1800" b="0" i="0" u="none" strike="noStrike" dirty="0">
                          <a:effectLst/>
                          <a:latin typeface="Arial" panose="020B0604020202020204" pitchFamily="34" charset="0"/>
                        </a:rPr>
                        <a:t>640</a:t>
                      </a:r>
                      <a:endParaRPr lang="en-GB" sz="1800" b="0" i="0" u="none" strike="noStrike" dirty="0">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tc>
                  <a:txBody>
                    <a:bodyPr/>
                    <a:lstStyle/>
                    <a:p>
                      <a:pPr algn="r" fontAlgn="b"/>
                      <a:r>
                        <a:rPr lang="ru-RU" sz="1800" b="0" i="0" u="none" strike="noStrike" dirty="0">
                          <a:effectLst/>
                          <a:latin typeface="Arial" panose="020B0604020202020204" pitchFamily="34" charset="0"/>
                        </a:rPr>
                        <a:t>300</a:t>
                      </a:r>
                      <a:endParaRPr lang="en-GB" sz="1800" b="0" i="0" u="none" strike="noStrike" dirty="0">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tc>
                  <a:txBody>
                    <a:bodyPr/>
                    <a:lstStyle/>
                    <a:p>
                      <a:pPr algn="r" fontAlgn="b"/>
                      <a:r>
                        <a:rPr lang="ru-RU" sz="1800" b="0" i="0" u="none" strike="noStrike" dirty="0">
                          <a:effectLst/>
                          <a:latin typeface="Arial" panose="020B0604020202020204" pitchFamily="34" charset="0"/>
                        </a:rPr>
                        <a:t>396</a:t>
                      </a:r>
                      <a:endParaRPr lang="en-GB" sz="1800" b="0" i="0" u="none" strike="noStrike" dirty="0">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tc>
                  <a:txBody>
                    <a:bodyPr/>
                    <a:lstStyle/>
                    <a:p>
                      <a:pPr algn="r" fontAlgn="b"/>
                      <a:r>
                        <a:rPr lang="ru-RU" sz="1800" b="0" i="0" u="none" strike="noStrike" dirty="0">
                          <a:effectLst/>
                          <a:latin typeface="Arial" panose="020B0604020202020204" pitchFamily="34" charset="0"/>
                        </a:rPr>
                        <a:t>648</a:t>
                      </a:r>
                      <a:endParaRPr lang="en-GB" sz="1800" b="0" i="0" u="none" strike="noStrike" dirty="0">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tc>
                  <a:txBody>
                    <a:bodyPr/>
                    <a:lstStyle/>
                    <a:p>
                      <a:pPr algn="r" fontAlgn="b"/>
                      <a:r>
                        <a:rPr lang="ru-RU" sz="1800" b="0" i="0" u="none" strike="noStrike" dirty="0">
                          <a:effectLst/>
                          <a:latin typeface="Arial" panose="020B0604020202020204" pitchFamily="34" charset="0"/>
                        </a:rPr>
                        <a:t>278</a:t>
                      </a:r>
                      <a:endParaRPr lang="en-GB" sz="1800" b="0" i="0" u="none" strike="noStrike" dirty="0">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FB"/>
                    </a:solidFill>
                  </a:tcPr>
                </a:tc>
                <a:extLst>
                  <a:ext uri="{0D108BD9-81ED-4DB2-BD59-A6C34878D82A}">
                    <a16:rowId xmlns:a16="http://schemas.microsoft.com/office/drawing/2014/main" val="2878853530"/>
                  </a:ext>
                </a:extLst>
              </a:tr>
            </a:tbl>
          </a:graphicData>
        </a:graphic>
      </p:graphicFrame>
      <p:sp>
        <p:nvSpPr>
          <p:cNvPr id="7" name="TextBox 6">
            <a:extLst>
              <a:ext uri="{FF2B5EF4-FFF2-40B4-BE49-F238E27FC236}">
                <a16:creationId xmlns:a16="http://schemas.microsoft.com/office/drawing/2014/main" id="{521B2C74-03E1-4254-A3E9-53E4ECA8426B}"/>
              </a:ext>
            </a:extLst>
          </p:cNvPr>
          <p:cNvSpPr txBox="1"/>
          <p:nvPr/>
        </p:nvSpPr>
        <p:spPr>
          <a:xfrm>
            <a:off x="1575142" y="5132341"/>
            <a:ext cx="6161902" cy="369332"/>
          </a:xfrm>
          <a:prstGeom prst="rect">
            <a:avLst/>
          </a:prstGeom>
          <a:noFill/>
        </p:spPr>
        <p:txBody>
          <a:bodyPr wrap="square">
            <a:spAutoFit/>
          </a:bodyPr>
          <a:lstStyle/>
          <a:p>
            <a:r>
              <a:rPr lang="ru-RU" dirty="0"/>
              <a:t>* </a:t>
            </a:r>
            <a:r>
              <a:rPr lang="en-GB" dirty="0"/>
              <a:t>Quantity shown is indicative</a:t>
            </a:r>
          </a:p>
        </p:txBody>
      </p:sp>
      <p:sp>
        <p:nvSpPr>
          <p:cNvPr id="8" name="Footer Placeholder 1">
            <a:extLst>
              <a:ext uri="{FF2B5EF4-FFF2-40B4-BE49-F238E27FC236}">
                <a16:creationId xmlns:a16="http://schemas.microsoft.com/office/drawing/2014/main" id="{096E1223-426D-4D1E-9019-C3E3B6C1F718}"/>
              </a:ext>
            </a:extLst>
          </p:cNvPr>
          <p:cNvSpPr>
            <a:spLocks noGrp="1"/>
          </p:cNvSpPr>
          <p:nvPr>
            <p:ph type="ftr" sz="quarter" idx="3"/>
          </p:nvPr>
        </p:nvSpPr>
        <p:spPr>
          <a:xfrm>
            <a:off x="7210" y="6521963"/>
            <a:ext cx="12184790" cy="332474"/>
          </a:xfrm>
        </p:spPr>
        <p:txBody>
          <a:bodyPr/>
          <a:lstStyle/>
          <a:p>
            <a:pPr algn="ctr"/>
            <a:r>
              <a:rPr lang="en-GB" sz="800" dirty="0"/>
              <a:t> </a:t>
            </a:r>
            <a:r>
              <a:rPr lang="ru-RU" sz="800" dirty="0"/>
              <a:t>26</a:t>
            </a:r>
            <a:r>
              <a:rPr lang="en-GB" sz="800" dirty="0"/>
              <a:t>/</a:t>
            </a:r>
            <a:r>
              <a:rPr lang="ru-RU" sz="800" dirty="0"/>
              <a:t>08</a:t>
            </a:r>
            <a:r>
              <a:rPr lang="en-GB" sz="800" dirty="0"/>
              <a:t>/</a:t>
            </a:r>
            <a:r>
              <a:rPr lang="ru-RU" sz="800" dirty="0"/>
              <a:t>2024</a:t>
            </a:r>
            <a:r>
              <a:rPr lang="en-GB" sz="800" dirty="0"/>
              <a:t>                                                                                                                                                                                                          CONFIDENTIAL                                                                                                                                              KARACHAGANAK PETROLEUM OPERATING B.V</a:t>
            </a:r>
          </a:p>
        </p:txBody>
      </p:sp>
    </p:spTree>
    <p:extLst>
      <p:ext uri="{BB962C8B-B14F-4D97-AF65-F5344CB8AC3E}">
        <p14:creationId xmlns:p14="http://schemas.microsoft.com/office/powerpoint/2010/main" val="2662964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41FDE89C-1826-7566-46C1-CCDA6D42813C}"/>
              </a:ext>
            </a:extLst>
          </p:cNvPr>
          <p:cNvSpPr txBox="1">
            <a:spLocks/>
          </p:cNvSpPr>
          <p:nvPr/>
        </p:nvSpPr>
        <p:spPr>
          <a:xfrm>
            <a:off x="2166270" y="2925118"/>
            <a:ext cx="5930164" cy="2898633"/>
          </a:xfrm>
          <a:prstGeom prst="rect">
            <a:avLst/>
          </a:prstGeom>
          <a:noFill/>
        </p:spPr>
        <p:txBody>
          <a:bodyPr vert="horz" lIns="74295" tIns="37148" rIns="74295" bIns="37148"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12" rtl="0" eaLnBrk="1" fontAlgn="auto" latinLnBrk="0" hangingPunct="1">
              <a:lnSpc>
                <a:spcPct val="100000"/>
              </a:lnSpc>
              <a:spcBef>
                <a:spcPts val="366"/>
              </a:spcBef>
              <a:spcAft>
                <a:spcPts val="366"/>
              </a:spcAft>
              <a:buClrTx/>
              <a:buSzTx/>
              <a:buFontTx/>
              <a:buNone/>
              <a:tabLst/>
              <a:defRPr/>
            </a:pPr>
            <a:r>
              <a:rPr kumimoji="0" lang="en-US" sz="2800" b="1"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Overview of IMB Center's activities</a:t>
            </a:r>
          </a:p>
          <a:p>
            <a:pPr marL="0" marR="0" lvl="0" indent="0" algn="ctr" defTabSz="457212" rtl="0" eaLnBrk="1" fontAlgn="auto" latinLnBrk="0" hangingPunct="1">
              <a:lnSpc>
                <a:spcPct val="100000"/>
              </a:lnSpc>
              <a:spcBef>
                <a:spcPts val="366"/>
              </a:spcBef>
              <a:spcAft>
                <a:spcPts val="366"/>
              </a:spcAft>
              <a:buClrTx/>
              <a:buSzTx/>
              <a:buFontTx/>
              <a:buNone/>
              <a:tabLst/>
              <a:defRPr/>
            </a:pPr>
            <a:endParaRPr lang="en-US" sz="2800" b="1" cap="all" dirty="0">
              <a:solidFill>
                <a:prstClr val="white"/>
              </a:solidFill>
              <a:latin typeface="Arial" panose="020B0604020202020204" pitchFamily="34" charset="0"/>
              <a:cs typeface="Arial" panose="020B0604020202020204" pitchFamily="34" charset="0"/>
            </a:endParaRPr>
          </a:p>
          <a:p>
            <a:pPr marL="0" marR="0" lvl="0" indent="0" algn="ctr" defTabSz="457212" rtl="0" eaLnBrk="1" fontAlgn="auto" latinLnBrk="0" hangingPunct="1">
              <a:lnSpc>
                <a:spcPct val="100000"/>
              </a:lnSpc>
              <a:spcBef>
                <a:spcPts val="366"/>
              </a:spcBef>
              <a:spcAft>
                <a:spcPts val="366"/>
              </a:spcAft>
              <a:buClrTx/>
              <a:buSzTx/>
              <a:buFontTx/>
              <a:buNone/>
              <a:tabLst/>
              <a:defRPr/>
            </a:pPr>
            <a:r>
              <a:rPr kumimoji="0" lang="en-US" sz="1200" b="1" i="0" u="none" strike="noStrike" kern="1200" cap="all"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KPO TECHNICAL WEBINAR ON FIREFIGHTING EQUIPMENT,</a:t>
            </a:r>
          </a:p>
          <a:p>
            <a:pPr marL="0" marR="0" lvl="0" indent="0" algn="ctr" defTabSz="457212" rtl="0" eaLnBrk="1" fontAlgn="auto" latinLnBrk="0" hangingPunct="1">
              <a:lnSpc>
                <a:spcPct val="100000"/>
              </a:lnSpc>
              <a:spcBef>
                <a:spcPts val="366"/>
              </a:spcBef>
              <a:spcAft>
                <a:spcPts val="366"/>
              </a:spcAft>
              <a:buClrTx/>
              <a:buSzTx/>
              <a:buFontTx/>
              <a:buNone/>
              <a:tabLst/>
              <a:defRPr/>
            </a:pPr>
            <a:r>
              <a:rPr kumimoji="0" lang="en-US" sz="1200" b="1" i="0" u="none" strike="noStrike" kern="1200" cap="all"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HANDLING EQUIPMENT AND MATERIALS</a:t>
            </a:r>
            <a:endParaRPr kumimoji="0" lang="kk-KZ" sz="2800" b="1" i="0" u="none" strike="noStrike" kern="1200" cap="all"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568847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DEA8C0E2-E7D4-F940-5671-1D86F87194F9}"/>
              </a:ext>
            </a:extLst>
          </p:cNvPr>
          <p:cNvSpPr>
            <a:spLocks noGrp="1"/>
          </p:cNvSpPr>
          <p:nvPr>
            <p:ph type="title"/>
          </p:nvPr>
        </p:nvSpPr>
        <p:spPr/>
        <p:txBody>
          <a:bodyPr/>
          <a:lstStyle/>
          <a:p>
            <a:r>
              <a:rPr lang="en-US" sz="2800" b="1">
                <a:solidFill>
                  <a:schemeClr val="bg1"/>
                </a:solidFill>
                <a:latin typeface="Arial" panose="020B0604020202020204" pitchFamily="34" charset="0"/>
                <a:cs typeface="Arial" panose="020B0604020202020204" pitchFamily="34" charset="0"/>
              </a:rPr>
              <a:t>SCOPE OF ACTIVITIES </a:t>
            </a:r>
            <a:endParaRPr lang="en-US"/>
          </a:p>
        </p:txBody>
      </p:sp>
      <p:sp>
        <p:nvSpPr>
          <p:cNvPr id="7" name="Arrow: Pentagon 6">
            <a:extLst>
              <a:ext uri="{FF2B5EF4-FFF2-40B4-BE49-F238E27FC236}">
                <a16:creationId xmlns:a16="http://schemas.microsoft.com/office/drawing/2014/main" id="{F7EED270-47D2-1011-BE59-9584575C79EF}"/>
              </a:ext>
            </a:extLst>
          </p:cNvPr>
          <p:cNvSpPr/>
          <p:nvPr/>
        </p:nvSpPr>
        <p:spPr>
          <a:xfrm rot="10800000">
            <a:off x="6592404" y="1368039"/>
            <a:ext cx="4703767" cy="3592947"/>
          </a:xfrm>
          <a:prstGeom prst="homePlate">
            <a:avLst>
              <a:gd name="adj" fmla="val 6579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Pentagon 8">
            <a:extLst>
              <a:ext uri="{FF2B5EF4-FFF2-40B4-BE49-F238E27FC236}">
                <a16:creationId xmlns:a16="http://schemas.microsoft.com/office/drawing/2014/main" id="{1B4607D7-78D8-8C18-FAFA-1D8E58F30983}"/>
              </a:ext>
            </a:extLst>
          </p:cNvPr>
          <p:cNvSpPr/>
          <p:nvPr/>
        </p:nvSpPr>
        <p:spPr>
          <a:xfrm>
            <a:off x="609601" y="1371004"/>
            <a:ext cx="4962648" cy="3592946"/>
          </a:xfrm>
          <a:prstGeom prst="homePlate">
            <a:avLst>
              <a:gd name="adj" fmla="val 61864"/>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Arrow: Pentagon 31">
            <a:extLst>
              <a:ext uri="{FF2B5EF4-FFF2-40B4-BE49-F238E27FC236}">
                <a16:creationId xmlns:a16="http://schemas.microsoft.com/office/drawing/2014/main" id="{BCD72046-00D2-5378-5621-2413A04C59C2}"/>
              </a:ext>
            </a:extLst>
          </p:cNvPr>
          <p:cNvSpPr/>
          <p:nvPr/>
        </p:nvSpPr>
        <p:spPr>
          <a:xfrm rot="16200000">
            <a:off x="4630577" y="2669489"/>
            <a:ext cx="3089346" cy="4549777"/>
          </a:xfrm>
          <a:prstGeom prst="homePlate">
            <a:avLst>
              <a:gd name="adj" fmla="val 5972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4" name="Picture 8">
            <a:extLst>
              <a:ext uri="{FF2B5EF4-FFF2-40B4-BE49-F238E27FC236}">
                <a16:creationId xmlns:a16="http://schemas.microsoft.com/office/drawing/2014/main" id="{C476E210-13E8-2ECE-445D-E2A853CEE4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38438" y="1911422"/>
            <a:ext cx="1032317" cy="100796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a:extLst>
              <a:ext uri="{FF2B5EF4-FFF2-40B4-BE49-F238E27FC236}">
                <a16:creationId xmlns:a16="http://schemas.microsoft.com/office/drawing/2014/main" id="{2FD588FF-0DA8-6F7E-C52D-9D81BC488AF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15977" y="3731963"/>
            <a:ext cx="1116000" cy="7435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A38657AF-2828-B45B-58E2-338380C4B5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04978" y="3816571"/>
            <a:ext cx="933122" cy="714080"/>
          </a:xfrm>
          <a:prstGeom prst="rect">
            <a:avLst/>
          </a:prstGeom>
        </p:spPr>
      </p:pic>
      <p:pic>
        <p:nvPicPr>
          <p:cNvPr id="37" name="Picture 36">
            <a:extLst>
              <a:ext uri="{FF2B5EF4-FFF2-40B4-BE49-F238E27FC236}">
                <a16:creationId xmlns:a16="http://schemas.microsoft.com/office/drawing/2014/main" id="{1F312CD4-A7C5-6009-033D-635E7B67ED1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8489" y="3662021"/>
            <a:ext cx="864000" cy="864000"/>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0014353C-A1CA-8717-CDFB-D82A86565817}"/>
              </a:ext>
            </a:extLst>
          </p:cNvPr>
          <p:cNvGrpSpPr/>
          <p:nvPr/>
        </p:nvGrpSpPr>
        <p:grpSpPr>
          <a:xfrm>
            <a:off x="3870294" y="1429528"/>
            <a:ext cx="4579844" cy="3278503"/>
            <a:chOff x="3788323" y="1736637"/>
            <a:chExt cx="4579844" cy="3278503"/>
          </a:xfrm>
        </p:grpSpPr>
        <p:sp>
          <p:nvSpPr>
            <p:cNvPr id="39" name="Flowchart: Process 38">
              <a:extLst>
                <a:ext uri="{FF2B5EF4-FFF2-40B4-BE49-F238E27FC236}">
                  <a16:creationId xmlns:a16="http://schemas.microsoft.com/office/drawing/2014/main" id="{AF165CD2-9043-A5E2-8144-0182C13E14E2}"/>
                </a:ext>
              </a:extLst>
            </p:cNvPr>
            <p:cNvSpPr/>
            <p:nvPr/>
          </p:nvSpPr>
          <p:spPr>
            <a:xfrm>
              <a:off x="3818387" y="1741074"/>
              <a:ext cx="2155514" cy="1506237"/>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Flowchart: Process 39">
              <a:extLst>
                <a:ext uri="{FF2B5EF4-FFF2-40B4-BE49-F238E27FC236}">
                  <a16:creationId xmlns:a16="http://schemas.microsoft.com/office/drawing/2014/main" id="{1A45EC8D-BAF6-9662-3440-764E7C8385C4}"/>
                </a:ext>
              </a:extLst>
            </p:cNvPr>
            <p:cNvSpPr/>
            <p:nvPr/>
          </p:nvSpPr>
          <p:spPr>
            <a:xfrm>
              <a:off x="6218101" y="1741074"/>
              <a:ext cx="2150064" cy="1506237"/>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Flowchart: Process 40">
              <a:extLst>
                <a:ext uri="{FF2B5EF4-FFF2-40B4-BE49-F238E27FC236}">
                  <a16:creationId xmlns:a16="http://schemas.microsoft.com/office/drawing/2014/main" id="{4BC167A5-2774-F5FC-1A8A-526AE6391B92}"/>
                </a:ext>
              </a:extLst>
            </p:cNvPr>
            <p:cNvSpPr/>
            <p:nvPr/>
          </p:nvSpPr>
          <p:spPr>
            <a:xfrm>
              <a:off x="3818388" y="3474586"/>
              <a:ext cx="2155513" cy="1506236"/>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Flowchart: Process 41">
              <a:extLst>
                <a:ext uri="{FF2B5EF4-FFF2-40B4-BE49-F238E27FC236}">
                  <a16:creationId xmlns:a16="http://schemas.microsoft.com/office/drawing/2014/main" id="{F65EA33B-D5E9-849A-653B-F14BF7AF9241}"/>
                </a:ext>
              </a:extLst>
            </p:cNvPr>
            <p:cNvSpPr/>
            <p:nvPr/>
          </p:nvSpPr>
          <p:spPr>
            <a:xfrm>
              <a:off x="6218101" y="3474586"/>
              <a:ext cx="2150064" cy="1506236"/>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Oval 51">
              <a:extLst>
                <a:ext uri="{FF2B5EF4-FFF2-40B4-BE49-F238E27FC236}">
                  <a16:creationId xmlns:a16="http://schemas.microsoft.com/office/drawing/2014/main" id="{3656D708-B47B-DBC2-C935-2C99BECD73B5}"/>
                </a:ext>
              </a:extLst>
            </p:cNvPr>
            <p:cNvSpPr>
              <a:spLocks noChangeAspect="1"/>
            </p:cNvSpPr>
            <p:nvPr/>
          </p:nvSpPr>
          <p:spPr>
            <a:xfrm>
              <a:off x="4972487" y="2301480"/>
              <a:ext cx="2247025" cy="2163868"/>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TextBox 43">
              <a:extLst>
                <a:ext uri="{FF2B5EF4-FFF2-40B4-BE49-F238E27FC236}">
                  <a16:creationId xmlns:a16="http://schemas.microsoft.com/office/drawing/2014/main" id="{97D80756-F89C-C206-B397-380E1671FC08}"/>
                </a:ext>
              </a:extLst>
            </p:cNvPr>
            <p:cNvSpPr txBox="1"/>
            <p:nvPr/>
          </p:nvSpPr>
          <p:spPr>
            <a:xfrm>
              <a:off x="3804715" y="1736637"/>
              <a:ext cx="2050495" cy="461665"/>
            </a:xfrm>
            <a:prstGeom prst="rect">
              <a:avLst/>
            </a:prstGeom>
            <a:noFill/>
          </p:spPr>
          <p:txBody>
            <a:bodyPr wrap="square">
              <a:spAutoFit/>
            </a:bodyPr>
            <a:lstStyle/>
            <a:p>
              <a:pPr lvl="0"/>
              <a:r>
                <a:rPr lang="en-US" sz="1200" b="1" dirty="0">
                  <a:ln w="0">
                    <a:noFill/>
                  </a:ln>
                  <a:latin typeface="Arial" panose="020B0604020202020204" pitchFamily="34" charset="0"/>
                  <a:cs typeface="Arial" panose="020B0604020202020204" pitchFamily="34" charset="0"/>
                </a:rPr>
                <a:t>DATA PROCESSING &amp; CONSOLIDATION</a:t>
              </a:r>
              <a:endParaRPr lang="en-US" sz="1200" b="1" dirty="0">
                <a:ln w="0">
                  <a:noFill/>
                </a:ln>
              </a:endParaRPr>
            </a:p>
          </p:txBody>
        </p:sp>
        <p:sp>
          <p:nvSpPr>
            <p:cNvPr id="45" name="TextBox 44">
              <a:extLst>
                <a:ext uri="{FF2B5EF4-FFF2-40B4-BE49-F238E27FC236}">
                  <a16:creationId xmlns:a16="http://schemas.microsoft.com/office/drawing/2014/main" id="{5544E46E-6F02-8000-8974-77D005CA3473}"/>
                </a:ext>
              </a:extLst>
            </p:cNvPr>
            <p:cNvSpPr txBox="1"/>
            <p:nvPr/>
          </p:nvSpPr>
          <p:spPr>
            <a:xfrm>
              <a:off x="6395693" y="1759100"/>
              <a:ext cx="1972472" cy="276999"/>
            </a:xfrm>
            <a:prstGeom prst="rect">
              <a:avLst/>
            </a:prstGeom>
            <a:noFill/>
          </p:spPr>
          <p:txBody>
            <a:bodyPr wrap="square">
              <a:spAutoFit/>
            </a:bodyPr>
            <a:lstStyle>
              <a:defPPr>
                <a:defRPr lang="ru-RU"/>
              </a:defPPr>
              <a:lvl1pPr lvl="0">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pPr algn="r"/>
              <a:r>
                <a:rPr lang="en-US" sz="1200" cap="none" dirty="0">
                  <a:solidFill>
                    <a:schemeClr val="tx1"/>
                  </a:solidFill>
                </a:rPr>
                <a:t>ADVOCACY ISSUES</a:t>
              </a:r>
            </a:p>
          </p:txBody>
        </p:sp>
        <p:sp>
          <p:nvSpPr>
            <p:cNvPr id="46" name="TextBox 45">
              <a:extLst>
                <a:ext uri="{FF2B5EF4-FFF2-40B4-BE49-F238E27FC236}">
                  <a16:creationId xmlns:a16="http://schemas.microsoft.com/office/drawing/2014/main" id="{2A2CE176-73C5-BE6B-A2D6-FA026DA8BFB8}"/>
                </a:ext>
              </a:extLst>
            </p:cNvPr>
            <p:cNvSpPr txBox="1"/>
            <p:nvPr/>
          </p:nvSpPr>
          <p:spPr>
            <a:xfrm>
              <a:off x="6253299" y="4368809"/>
              <a:ext cx="2114868" cy="646331"/>
            </a:xfrm>
            <a:prstGeom prst="rect">
              <a:avLst/>
            </a:prstGeom>
            <a:noFill/>
          </p:spPr>
          <p:txBody>
            <a:bodyPr wrap="square">
              <a:spAutoFit/>
            </a:bodyPr>
            <a:lstStyle>
              <a:defPPr>
                <a:defRPr lang="ru-RU"/>
              </a:defPPr>
              <a:lvl1pPr lvl="0" algn="r">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r>
                <a:rPr lang="en-US" sz="1200" cap="none" dirty="0">
                  <a:solidFill>
                    <a:schemeClr val="tx1"/>
                  </a:solidFill>
                </a:rPr>
                <a:t>LOCALIZATION</a:t>
              </a:r>
              <a:br>
                <a:rPr lang="en-US" sz="1200" cap="none" dirty="0">
                  <a:solidFill>
                    <a:schemeClr val="tx1"/>
                  </a:solidFill>
                </a:rPr>
              </a:br>
              <a:r>
                <a:rPr lang="en-US" sz="1200" cap="none" dirty="0">
                  <a:solidFill>
                    <a:schemeClr val="tx1"/>
                  </a:solidFill>
                </a:rPr>
                <a:t>&amp; TECHNOLOGY TRANSFER</a:t>
              </a:r>
            </a:p>
          </p:txBody>
        </p:sp>
        <p:sp>
          <p:nvSpPr>
            <p:cNvPr id="47" name="TextBox 46">
              <a:extLst>
                <a:ext uri="{FF2B5EF4-FFF2-40B4-BE49-F238E27FC236}">
                  <a16:creationId xmlns:a16="http://schemas.microsoft.com/office/drawing/2014/main" id="{AFF15C3F-4408-46CC-26CB-D6119F747473}"/>
                </a:ext>
              </a:extLst>
            </p:cNvPr>
            <p:cNvSpPr txBox="1"/>
            <p:nvPr/>
          </p:nvSpPr>
          <p:spPr>
            <a:xfrm>
              <a:off x="3788323" y="4329036"/>
              <a:ext cx="1990872" cy="646331"/>
            </a:xfrm>
            <a:prstGeom prst="rect">
              <a:avLst/>
            </a:prstGeom>
            <a:noFill/>
          </p:spPr>
          <p:txBody>
            <a:bodyPr wrap="square">
              <a:spAutoFit/>
            </a:bodyPr>
            <a:lstStyle>
              <a:defPPr>
                <a:defRPr lang="ru-RU"/>
              </a:defPPr>
              <a:lvl1pPr lvl="0">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r>
                <a:rPr lang="en-US" sz="1200" cap="none" dirty="0">
                  <a:solidFill>
                    <a:schemeClr val="tx1"/>
                  </a:solidFill>
                </a:rPr>
                <a:t>LOCAL MARKET ANALYSIS &amp; CAPACITY DEVELOPMENT</a:t>
              </a:r>
            </a:p>
          </p:txBody>
        </p:sp>
        <p:pic>
          <p:nvPicPr>
            <p:cNvPr id="48" name="Picture 47">
              <a:extLst>
                <a:ext uri="{FF2B5EF4-FFF2-40B4-BE49-F238E27FC236}">
                  <a16:creationId xmlns:a16="http://schemas.microsoft.com/office/drawing/2014/main" id="{8BF4BA88-0374-9D50-DF73-53DB2FD6A6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53091" y="2546919"/>
              <a:ext cx="540000" cy="540000"/>
            </a:xfrm>
            <a:prstGeom prst="rect">
              <a:avLst/>
            </a:prstGeom>
          </p:spPr>
        </p:pic>
        <p:pic>
          <p:nvPicPr>
            <p:cNvPr id="49" name="Picture 48">
              <a:extLst>
                <a:ext uri="{FF2B5EF4-FFF2-40B4-BE49-F238E27FC236}">
                  <a16:creationId xmlns:a16="http://schemas.microsoft.com/office/drawing/2014/main" id="{CD9D165E-8E63-91D2-DC4E-B8EF2FD02B5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95006" y="2431403"/>
              <a:ext cx="540000" cy="540000"/>
            </a:xfrm>
            <a:prstGeom prst="rect">
              <a:avLst/>
            </a:prstGeom>
          </p:spPr>
        </p:pic>
        <p:pic>
          <p:nvPicPr>
            <p:cNvPr id="50" name="Picture 49">
              <a:extLst>
                <a:ext uri="{FF2B5EF4-FFF2-40B4-BE49-F238E27FC236}">
                  <a16:creationId xmlns:a16="http://schemas.microsoft.com/office/drawing/2014/main" id="{E6F97D62-CF80-F11A-8822-B4D555C3567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31959" y="3620351"/>
              <a:ext cx="540000" cy="540000"/>
            </a:xfrm>
            <a:prstGeom prst="rect">
              <a:avLst/>
            </a:prstGeom>
          </p:spPr>
        </p:pic>
      </p:grpSp>
      <p:sp>
        <p:nvSpPr>
          <p:cNvPr id="54" name="Content Placeholder 1">
            <a:extLst>
              <a:ext uri="{FF2B5EF4-FFF2-40B4-BE49-F238E27FC236}">
                <a16:creationId xmlns:a16="http://schemas.microsoft.com/office/drawing/2014/main" id="{AF1CCA60-0856-79C5-71FD-5E63D61C3AF8}"/>
              </a:ext>
            </a:extLst>
          </p:cNvPr>
          <p:cNvSpPr txBox="1">
            <a:spLocks/>
          </p:cNvSpPr>
          <p:nvPr/>
        </p:nvSpPr>
        <p:spPr>
          <a:xfrm>
            <a:off x="441141" y="2038644"/>
            <a:ext cx="3228087" cy="1105431"/>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en-US" sz="1400" b="1" i="0" u="none" strike="noStrike" kern="1200" cap="all" spc="0" normalizeH="0" baseline="0" noProof="0" dirty="0">
                <a:ln>
                  <a:noFill/>
                </a:ln>
                <a:effectLst/>
                <a:uLnTx/>
                <a:uFillTx/>
                <a:latin typeface="Arial"/>
                <a:ea typeface="+mn-ea"/>
                <a:cs typeface="Arial"/>
              </a:rPr>
              <a:t>Major Operators</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endParaRPr kumimoji="0" lang="ru-RU" sz="1400" b="0" i="0" u="none" strike="noStrike" kern="1200" cap="none" spc="0" normalizeH="0" baseline="0" noProof="0" dirty="0">
              <a:ln>
                <a:noFill/>
              </a:ln>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dirty="0">
                <a:ln>
                  <a:noFill/>
                </a:ln>
                <a:effectLst/>
                <a:uLnTx/>
                <a:uFillTx/>
                <a:latin typeface="Arial"/>
                <a:ea typeface="+mn-ea"/>
                <a:cs typeface="Arial"/>
              </a:rPr>
              <a:t>Consolidation of efforts provision of quantitative and technical data </a:t>
            </a:r>
          </a:p>
        </p:txBody>
      </p:sp>
      <p:sp>
        <p:nvSpPr>
          <p:cNvPr id="55" name="Content Placeholder 1">
            <a:extLst>
              <a:ext uri="{FF2B5EF4-FFF2-40B4-BE49-F238E27FC236}">
                <a16:creationId xmlns:a16="http://schemas.microsoft.com/office/drawing/2014/main" id="{25F8A377-1E77-BBB0-B4BF-5835CF68588A}"/>
              </a:ext>
            </a:extLst>
          </p:cNvPr>
          <p:cNvSpPr txBox="1">
            <a:spLocks/>
          </p:cNvSpPr>
          <p:nvPr/>
        </p:nvSpPr>
        <p:spPr>
          <a:xfrm>
            <a:off x="8357995" y="3022375"/>
            <a:ext cx="3234011" cy="854080"/>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en-US" sz="1400" b="1" i="0" u="none" strike="noStrike" kern="0" cap="all" spc="0" normalizeH="0" baseline="0" noProof="0">
                <a:ln>
                  <a:noFill/>
                </a:ln>
                <a:effectLst/>
                <a:uLnTx/>
                <a:uFillTx/>
                <a:latin typeface="Arial" panose="020B0604020202020204" pitchFamily="34" charset="0"/>
                <a:ea typeface="+mn-ea"/>
                <a:cs typeface="Arial" panose="020B0604020202020204" pitchFamily="34" charset="0"/>
              </a:rPr>
              <a:t>Government</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endParaRPr kumimoji="0" lang="en-US" sz="800" b="0" i="0" u="none" strike="noStrike" kern="1200" cap="all" spc="0" normalizeH="0" baseline="0" noProof="0">
              <a:ln>
                <a:noFill/>
              </a:ln>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a:ln>
                  <a:noFill/>
                </a:ln>
                <a:effectLst/>
                <a:uLnTx/>
                <a:uFillTx/>
                <a:latin typeface="Arial"/>
                <a:ea typeface="+mn-ea"/>
                <a:cs typeface="Arial"/>
              </a:rPr>
              <a:t>Facilitation and stimulation</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a:ln>
                  <a:noFill/>
                </a:ln>
                <a:effectLst/>
                <a:uLnTx/>
                <a:uFillTx/>
                <a:latin typeface="Arial"/>
                <a:ea typeface="+mn-ea"/>
                <a:cs typeface="Arial"/>
              </a:rPr>
              <a:t>Preferences </a:t>
            </a:r>
            <a:r>
              <a:rPr lang="en-US" sz="1200" cap="all">
                <a:latin typeface="Arial"/>
                <a:cs typeface="Arial"/>
              </a:rPr>
              <a:t>&amp;</a:t>
            </a:r>
            <a:r>
              <a:rPr kumimoji="0" lang="en-US" sz="1200" b="0" i="0" u="none" strike="noStrike" kern="1200" cap="all" spc="0" normalizeH="0" baseline="0" noProof="0">
                <a:ln>
                  <a:noFill/>
                </a:ln>
                <a:effectLst/>
                <a:uLnTx/>
                <a:uFillTx/>
                <a:latin typeface="Arial"/>
                <a:ea typeface="+mn-ea"/>
                <a:cs typeface="Arial"/>
              </a:rPr>
              <a:t> subsidies </a:t>
            </a:r>
          </a:p>
        </p:txBody>
      </p:sp>
      <p:sp>
        <p:nvSpPr>
          <p:cNvPr id="56" name="Content Placeholder 1">
            <a:extLst>
              <a:ext uri="{FF2B5EF4-FFF2-40B4-BE49-F238E27FC236}">
                <a16:creationId xmlns:a16="http://schemas.microsoft.com/office/drawing/2014/main" id="{0E014C5D-5096-73A7-0995-0A2278D8E693}"/>
              </a:ext>
            </a:extLst>
          </p:cNvPr>
          <p:cNvSpPr txBox="1">
            <a:spLocks/>
          </p:cNvSpPr>
          <p:nvPr/>
        </p:nvSpPr>
        <p:spPr>
          <a:xfrm>
            <a:off x="4531889" y="5481474"/>
            <a:ext cx="3391351" cy="828432"/>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en-US" sz="1400" b="1" i="0" u="none" strike="noStrike" kern="1200" cap="all" spc="0" normalizeH="0" baseline="0" noProof="0" dirty="0">
                <a:ln>
                  <a:noFill/>
                </a:ln>
                <a:effectLst/>
                <a:uLnTx/>
                <a:uFillTx/>
                <a:latin typeface="Arial"/>
                <a:ea typeface="+mn-ea"/>
                <a:cs typeface="Arial"/>
              </a:rPr>
              <a:t>Machine building industry</a:t>
            </a:r>
          </a:p>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endParaRPr kumimoji="0" lang="en-US" sz="800" b="1" i="0" u="none" strike="noStrike" kern="1200" cap="all" spc="0" normalizeH="0" baseline="0" noProof="0" dirty="0">
              <a:ln>
                <a:noFill/>
              </a:ln>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dirty="0">
                <a:ln>
                  <a:noFill/>
                </a:ln>
                <a:effectLst/>
                <a:uLnTx/>
                <a:uFillTx/>
                <a:latin typeface="Arial"/>
                <a:ea typeface="+mn-ea"/>
                <a:cs typeface="Arial"/>
              </a:rPr>
              <a:t>Capacity development, international standards, Technology transfer</a:t>
            </a:r>
          </a:p>
        </p:txBody>
      </p:sp>
      <p:pic>
        <p:nvPicPr>
          <p:cNvPr id="57" name="Picture 56">
            <a:extLst>
              <a:ext uri="{FF2B5EF4-FFF2-40B4-BE49-F238E27FC236}">
                <a16:creationId xmlns:a16="http://schemas.microsoft.com/office/drawing/2014/main" id="{EF00F7FE-A5B6-73C7-DEA3-04884C217EFD}"/>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tretch>
            <a:fillRect/>
          </a:stretch>
        </p:blipFill>
        <p:spPr>
          <a:xfrm>
            <a:off x="5861166" y="5022330"/>
            <a:ext cx="413402" cy="364571"/>
          </a:xfrm>
          <a:prstGeom prst="rect">
            <a:avLst/>
          </a:prstGeom>
          <a:noFill/>
        </p:spPr>
      </p:pic>
      <p:pic>
        <p:nvPicPr>
          <p:cNvPr id="58" name="Picture 57">
            <a:extLst>
              <a:ext uri="{FF2B5EF4-FFF2-40B4-BE49-F238E27FC236}">
                <a16:creationId xmlns:a16="http://schemas.microsoft.com/office/drawing/2014/main" id="{8C11DAF3-EC41-2128-2AB0-DDB602D2D812}"/>
              </a:ext>
            </a:extLst>
          </p:cNvPr>
          <p:cNvPicPr>
            <a:picLocks noChangeAspect="1"/>
          </p:cNvPicPr>
          <p:nvPr/>
        </p:nvPicPr>
        <p:blipFill>
          <a:blip r:embed="rId12" cstate="screen">
            <a:duotone>
              <a:prstClr val="black"/>
              <a:schemeClr val="bg1">
                <a:tint val="45000"/>
                <a:satMod val="400000"/>
              </a:schemeClr>
            </a:duotone>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tretch>
            <a:fillRect/>
          </a:stretch>
        </p:blipFill>
        <p:spPr>
          <a:xfrm>
            <a:off x="6381712" y="4964663"/>
            <a:ext cx="570110" cy="502770"/>
          </a:xfrm>
          <a:prstGeom prst="rect">
            <a:avLst/>
          </a:prstGeom>
          <a:noFill/>
        </p:spPr>
      </p:pic>
      <p:pic>
        <p:nvPicPr>
          <p:cNvPr id="59" name="Picture 58">
            <a:extLst>
              <a:ext uri="{FF2B5EF4-FFF2-40B4-BE49-F238E27FC236}">
                <a16:creationId xmlns:a16="http://schemas.microsoft.com/office/drawing/2014/main" id="{B23F4301-7291-890A-CCC8-8B853930E3D1}"/>
              </a:ext>
            </a:extLst>
          </p:cNvPr>
          <p:cNvPicPr>
            <a:picLocks noChangeAspect="1"/>
          </p:cNvPicPr>
          <p:nvPr/>
        </p:nvPicPr>
        <p:blipFill>
          <a:blip r:embed="rId14" cstate="screen">
            <a:biLevel thresh="25000"/>
            <a:extLst>
              <a:ext uri="{BEBA8EAE-BF5A-486C-A8C5-ECC9F3942E4B}">
                <a14:imgProps xmlns:a14="http://schemas.microsoft.com/office/drawing/2010/main">
                  <a14:imgLayer r:embed="rId15">
                    <a14:imgEffect>
                      <a14:colorTemperature colorTemp="15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7006475" y="5015980"/>
            <a:ext cx="473462" cy="417539"/>
          </a:xfrm>
          <a:prstGeom prst="rect">
            <a:avLst/>
          </a:prstGeom>
          <a:noFill/>
        </p:spPr>
      </p:pic>
      <p:pic>
        <p:nvPicPr>
          <p:cNvPr id="60" name="Picture 59">
            <a:extLst>
              <a:ext uri="{FF2B5EF4-FFF2-40B4-BE49-F238E27FC236}">
                <a16:creationId xmlns:a16="http://schemas.microsoft.com/office/drawing/2014/main" id="{9895B872-9ECE-E32E-590F-269545507CC4}"/>
              </a:ext>
            </a:extLst>
          </p:cNvPr>
          <p:cNvPicPr>
            <a:picLocks noChangeAspect="1"/>
          </p:cNvPicPr>
          <p:nvPr/>
        </p:nvPicPr>
        <p:blipFill>
          <a:blip r:embed="rId16" cstate="screen">
            <a:biLevel thresh="25000"/>
            <a:extLst>
              <a:ext uri="{28A0092B-C50C-407E-A947-70E740481C1C}">
                <a14:useLocalDpi xmlns:a14="http://schemas.microsoft.com/office/drawing/2010/main"/>
              </a:ext>
            </a:extLst>
          </a:blip>
          <a:stretch>
            <a:fillRect/>
          </a:stretch>
        </p:blipFill>
        <p:spPr>
          <a:xfrm>
            <a:off x="5496056" y="5049167"/>
            <a:ext cx="268573" cy="364571"/>
          </a:xfrm>
          <a:prstGeom prst="rect">
            <a:avLst/>
          </a:prstGeom>
          <a:noFill/>
        </p:spPr>
      </p:pic>
      <p:pic>
        <p:nvPicPr>
          <p:cNvPr id="61" name="Picture 60">
            <a:extLst>
              <a:ext uri="{FF2B5EF4-FFF2-40B4-BE49-F238E27FC236}">
                <a16:creationId xmlns:a16="http://schemas.microsoft.com/office/drawing/2014/main" id="{EABB360B-0C48-4692-6712-C1277892A539}"/>
              </a:ext>
            </a:extLst>
          </p:cNvPr>
          <p:cNvPicPr>
            <a:picLocks noChangeAspect="1"/>
          </p:cNvPicPr>
          <p:nvPr/>
        </p:nvPicPr>
        <p:blipFill>
          <a:blip r:embed="rId17" cstate="screen">
            <a:biLevel thresh="25000"/>
            <a:extLst>
              <a:ext uri="{28A0092B-C50C-407E-A947-70E740481C1C}">
                <a14:useLocalDpi xmlns:a14="http://schemas.microsoft.com/office/drawing/2010/main"/>
              </a:ext>
            </a:extLst>
          </a:blip>
          <a:stretch>
            <a:fillRect/>
          </a:stretch>
        </p:blipFill>
        <p:spPr>
          <a:xfrm>
            <a:off x="4962199" y="5024682"/>
            <a:ext cx="478812" cy="422256"/>
          </a:xfrm>
          <a:prstGeom prst="rect">
            <a:avLst/>
          </a:prstGeom>
          <a:noFill/>
        </p:spPr>
      </p:pic>
      <p:pic>
        <p:nvPicPr>
          <p:cNvPr id="62" name="Picture 2">
            <a:extLst>
              <a:ext uri="{FF2B5EF4-FFF2-40B4-BE49-F238E27FC236}">
                <a16:creationId xmlns:a16="http://schemas.microsoft.com/office/drawing/2014/main" id="{5ABF2D99-EFDB-6FCF-D859-64AA412511DC}"/>
              </a:ext>
            </a:extLst>
          </p:cNvPr>
          <p:cNvPicPr>
            <a:picLocks noChangeAspect="1" noChangeArrowheads="1"/>
          </p:cNvPicPr>
          <p:nvPr/>
        </p:nvPicPr>
        <p:blipFill>
          <a:blip r:embed="rId18" cstate="screen">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5212150" y="2796103"/>
            <a:ext cx="1931644" cy="5563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C818178-9123-568E-8A81-2E9B4A5A9BD5}"/>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239591" y="3361910"/>
            <a:ext cx="492343" cy="492343"/>
          </a:xfrm>
          <a:prstGeom prst="rect">
            <a:avLst/>
          </a:prstGeom>
        </p:spPr>
      </p:pic>
    </p:spTree>
    <p:extLst>
      <p:ext uri="{BB962C8B-B14F-4D97-AF65-F5344CB8AC3E}">
        <p14:creationId xmlns:p14="http://schemas.microsoft.com/office/powerpoint/2010/main" val="50484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648380-A57A-45E0-BA42-7AB8F18E3AA7}"/>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3AD7C01-B994-4A99-BE98-CE15A6753CE3}"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5</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cs typeface="Calibri" panose="020F0502020204030204" pitchFamily="34" charset="0"/>
            </a:endParaRPr>
          </a:p>
        </p:txBody>
      </p:sp>
      <p:sp>
        <p:nvSpPr>
          <p:cNvPr id="18" name="Title 1">
            <a:extLst>
              <a:ext uri="{FF2B5EF4-FFF2-40B4-BE49-F238E27FC236}">
                <a16:creationId xmlns:a16="http://schemas.microsoft.com/office/drawing/2014/main" id="{16955597-E798-4A0E-AA91-EF4D474A780A}"/>
              </a:ext>
            </a:extLst>
          </p:cNvPr>
          <p:cNvSpPr txBox="1">
            <a:spLocks/>
          </p:cNvSpPr>
          <p:nvPr/>
        </p:nvSpPr>
        <p:spPr>
          <a:xfrm>
            <a:off x="-714685" y="269382"/>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lvl="0">
              <a:defRPr/>
            </a:pPr>
            <a:r>
              <a:rPr lang="en-US" sz="3200" b="1" dirty="0">
                <a:solidFill>
                  <a:srgbClr val="00ABC5"/>
                </a:solidFill>
                <a:latin typeface="Calibri" panose="020F0502020204030204" pitchFamily="34" charset="0"/>
                <a:ea typeface="+mn-ea"/>
                <a:cs typeface="Calibri" panose="020F0502020204030204" pitchFamily="34" charset="0"/>
              </a:rPr>
              <a:t>SAFETY MOMENT</a:t>
            </a:r>
            <a:endParaRPr lang="en-GB" sz="3200" b="1" dirty="0">
              <a:solidFill>
                <a:srgbClr val="00ABC5"/>
              </a:solidFill>
              <a:latin typeface="Calibri" panose="020F0502020204030204" pitchFamily="34" charset="0"/>
              <a:ea typeface="+mn-ea"/>
              <a:cs typeface="Calibri" panose="020F0502020204030204" pitchFamily="34" charset="0"/>
            </a:endParaRPr>
          </a:p>
        </p:txBody>
      </p:sp>
      <p:sp>
        <p:nvSpPr>
          <p:cNvPr id="10" name="Rectangle 11">
            <a:extLst>
              <a:ext uri="{FF2B5EF4-FFF2-40B4-BE49-F238E27FC236}">
                <a16:creationId xmlns:a16="http://schemas.microsoft.com/office/drawing/2014/main" id="{E881101C-D60F-4A8E-AA52-0C755572CBD7}"/>
              </a:ext>
            </a:extLst>
          </p:cNvPr>
          <p:cNvSpPr>
            <a:spLocks noChangeArrowheads="1"/>
          </p:cNvSpPr>
          <p:nvPr/>
        </p:nvSpPr>
        <p:spPr bwMode="auto">
          <a:xfrm>
            <a:off x="262774" y="1297240"/>
            <a:ext cx="11577931" cy="461665"/>
          </a:xfrm>
          <a:prstGeom prst="rect">
            <a:avLst/>
          </a:prstGeom>
          <a:noFill/>
          <a:ln>
            <a:noFill/>
          </a:ln>
          <a:effectLst/>
        </p:spPr>
        <p:txBody>
          <a:bodyPr wrap="square">
            <a:spAutoFit/>
          </a:bodyPr>
          <a:lstStyle/>
          <a:p>
            <a:pPr marL="1028700" marR="0" lvl="1" indent="-571500" algn="just" defTabSz="9144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KPO</a:t>
            </a:r>
            <a:r>
              <a:rPr kumimoji="0" lang="ru-RU" sz="24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Video</a:t>
            </a:r>
            <a:endParaRPr kumimoji="0" lang="en-GB" sz="24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endParaRPr>
          </a:p>
        </p:txBody>
      </p:sp>
      <p:sp>
        <p:nvSpPr>
          <p:cNvPr id="7" name="Footer Placeholder 1">
            <a:extLst>
              <a:ext uri="{FF2B5EF4-FFF2-40B4-BE49-F238E27FC236}">
                <a16:creationId xmlns:a16="http://schemas.microsoft.com/office/drawing/2014/main" id="{F5AFB36F-CF40-4B97-B5EA-C001EFD1ECEC}"/>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26/08/2024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2871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DEA8C0E2-E7D4-F940-5671-1D86F87194F9}"/>
              </a:ext>
            </a:extLst>
          </p:cNvPr>
          <p:cNvSpPr>
            <a:spLocks noGrp="1"/>
          </p:cNvSpPr>
          <p:nvPr>
            <p:ph type="title"/>
          </p:nvPr>
        </p:nvSpPr>
        <p:spPr/>
        <p:txBody>
          <a:bodyPr/>
          <a:lstStyle/>
          <a:p>
            <a:pPr defTabSz="342908">
              <a:defRPr/>
            </a:pPr>
            <a:r>
              <a:rPr lang="en-US" sz="2800" b="1" cap="all">
                <a:solidFill>
                  <a:prstClr val="white"/>
                </a:solidFill>
                <a:latin typeface="Arial" panose="020B0604020202020204" pitchFamily="34" charset="0"/>
                <a:cs typeface="Arial" panose="020B0604020202020204" pitchFamily="34" charset="0"/>
              </a:rPr>
              <a:t>Commodities of interest</a:t>
            </a:r>
            <a:endParaRPr lang="ru-RU" sz="2800" b="1" cap="all">
              <a:solidFill>
                <a:prstClr val="white"/>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48695FC-545C-E53F-A89D-F4D45547AAE0}"/>
              </a:ext>
            </a:extLst>
          </p:cNvPr>
          <p:cNvSpPr txBox="1"/>
          <p:nvPr/>
        </p:nvSpPr>
        <p:spPr>
          <a:xfrm>
            <a:off x="370012" y="6448038"/>
            <a:ext cx="10760944"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 According to the statistical data of  Situational-analytical center of the Fuel and Energy complex of the Republic of Kazakhstan</a:t>
            </a:r>
            <a:endParaRPr lang="ru-RU" sz="9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BF899F3-CD16-F54C-11A8-172A14C66080}"/>
              </a:ext>
            </a:extLst>
          </p:cNvPr>
          <p:cNvSpPr txBox="1"/>
          <p:nvPr/>
        </p:nvSpPr>
        <p:spPr>
          <a:xfrm>
            <a:off x="370012" y="931492"/>
            <a:ext cx="11069398"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In our analyses of demands and identifying localization priorities, we utilize the FPAL coding system</a:t>
            </a:r>
            <a:endParaRPr lang="ru-RU" sz="1600" b="1" dirty="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E0C2E0DE-FD3C-AD9B-8679-92C74C3C49A4}"/>
              </a:ext>
            </a:extLst>
          </p:cNvPr>
          <p:cNvSpPr/>
          <p:nvPr/>
        </p:nvSpPr>
        <p:spPr>
          <a:xfrm>
            <a:off x="2548441" y="1554381"/>
            <a:ext cx="8890969" cy="4450508"/>
          </a:xfrm>
          <a:prstGeom prst="roundRect">
            <a:avLst>
              <a:gd name="adj" fmla="val 8028"/>
            </a:avLst>
          </a:prstGeom>
          <a:solidFill>
            <a:schemeClr val="accent5">
              <a:lumMod val="60000"/>
              <a:lumOff val="4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Rounded Corners 11">
            <a:extLst>
              <a:ext uri="{FF2B5EF4-FFF2-40B4-BE49-F238E27FC236}">
                <a16:creationId xmlns:a16="http://schemas.microsoft.com/office/drawing/2014/main" id="{D72CCC09-FCFE-684A-BCD6-88F2C7FA9AD2}"/>
              </a:ext>
            </a:extLst>
          </p:cNvPr>
          <p:cNvSpPr/>
          <p:nvPr/>
        </p:nvSpPr>
        <p:spPr>
          <a:xfrm>
            <a:off x="2777621" y="2064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1.09</a:t>
            </a:r>
            <a:br>
              <a:rPr lang="en-US" sz="1200" b="1">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Electrical Equipment and Materials</a:t>
            </a:r>
          </a:p>
        </p:txBody>
      </p:sp>
      <p:sp>
        <p:nvSpPr>
          <p:cNvPr id="13" name="Rectangle: Rounded Corners 12">
            <a:extLst>
              <a:ext uri="{FF2B5EF4-FFF2-40B4-BE49-F238E27FC236}">
                <a16:creationId xmlns:a16="http://schemas.microsoft.com/office/drawing/2014/main" id="{230C5E67-1D66-1311-5EBF-BB342542C0CF}"/>
              </a:ext>
            </a:extLst>
          </p:cNvPr>
          <p:cNvSpPr/>
          <p:nvPr/>
        </p:nvSpPr>
        <p:spPr>
          <a:xfrm>
            <a:off x="2777618" y="2712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1.</a:t>
            </a:r>
            <a:r>
              <a:rPr lang="ru-RU" sz="1200" b="1">
                <a:solidFill>
                  <a:schemeClr val="tx1"/>
                </a:solidFill>
                <a:latin typeface="Arial Narrow" panose="020B0606020202030204" pitchFamily="34" charset="0"/>
                <a:cs typeface="Arial" panose="020B0604020202020204" pitchFamily="34" charset="0"/>
              </a:rPr>
              <a:t>10</a:t>
            </a:r>
            <a:br>
              <a:rPr lang="en-US" sz="1200" b="1">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Instrumentation / Process Control Equipment / Materials</a:t>
            </a:r>
          </a:p>
        </p:txBody>
      </p:sp>
      <p:sp>
        <p:nvSpPr>
          <p:cNvPr id="14" name="Rectangle: Rounded Corners 13">
            <a:extLst>
              <a:ext uri="{FF2B5EF4-FFF2-40B4-BE49-F238E27FC236}">
                <a16:creationId xmlns:a16="http://schemas.microsoft.com/office/drawing/2014/main" id="{59BE371A-F055-C317-E198-C894E6297315}"/>
              </a:ext>
            </a:extLst>
          </p:cNvPr>
          <p:cNvSpPr/>
          <p:nvPr/>
        </p:nvSpPr>
        <p:spPr>
          <a:xfrm>
            <a:off x="2773907" y="3360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a:solidFill>
                  <a:schemeClr val="tx1"/>
                </a:solidFill>
                <a:latin typeface="Arial Narrow" panose="020B0606020202030204" pitchFamily="34" charset="0"/>
                <a:cs typeface="Arial" panose="020B0604020202020204" pitchFamily="34" charset="0"/>
              </a:rPr>
              <a:t>2</a:t>
            </a:r>
            <a:r>
              <a:rPr lang="en-US" sz="1200" b="1">
                <a:solidFill>
                  <a:schemeClr val="tx1"/>
                </a:solidFill>
                <a:latin typeface="Arial Narrow" panose="020B0606020202030204" pitchFamily="34" charset="0"/>
                <a:cs typeface="Arial" panose="020B0604020202020204" pitchFamily="34" charset="0"/>
              </a:rPr>
              <a:t>.0</a:t>
            </a:r>
            <a:r>
              <a:rPr lang="ru-RU" sz="1200" b="1">
                <a:solidFill>
                  <a:schemeClr val="tx1"/>
                </a:solidFill>
                <a:latin typeface="Arial Narrow" panose="020B0606020202030204" pitchFamily="34" charset="0"/>
                <a:cs typeface="Arial" panose="020B0604020202020204" pitchFamily="34" charset="0"/>
              </a:rPr>
              <a:t>2</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Valves and Accessories</a:t>
            </a:r>
          </a:p>
        </p:txBody>
      </p:sp>
      <p:sp>
        <p:nvSpPr>
          <p:cNvPr id="16" name="Rectangle: Rounded Corners 15">
            <a:extLst>
              <a:ext uri="{FF2B5EF4-FFF2-40B4-BE49-F238E27FC236}">
                <a16:creationId xmlns:a16="http://schemas.microsoft.com/office/drawing/2014/main" id="{0A0566A5-CF26-622E-762A-E31C02C788AB}"/>
              </a:ext>
            </a:extLst>
          </p:cNvPr>
          <p:cNvSpPr/>
          <p:nvPr/>
        </p:nvSpPr>
        <p:spPr>
          <a:xfrm>
            <a:off x="4994845" y="2064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1.0</a:t>
            </a:r>
            <a:r>
              <a:rPr lang="ru-RU" sz="1200" b="1">
                <a:solidFill>
                  <a:schemeClr val="tx1"/>
                </a:solidFill>
                <a:latin typeface="Arial Narrow" panose="020B0606020202030204" pitchFamily="34" charset="0"/>
                <a:cs typeface="Arial" panose="020B0604020202020204" pitchFamily="34" charset="0"/>
              </a:rPr>
              <a:t>4</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Pumps and Seals</a:t>
            </a:r>
          </a:p>
        </p:txBody>
      </p:sp>
      <p:sp>
        <p:nvSpPr>
          <p:cNvPr id="17" name="Rectangle: Rounded Corners 16">
            <a:extLst>
              <a:ext uri="{FF2B5EF4-FFF2-40B4-BE49-F238E27FC236}">
                <a16:creationId xmlns:a16="http://schemas.microsoft.com/office/drawing/2014/main" id="{EB4D1552-F84A-0747-635E-1CB0A1F59A82}"/>
              </a:ext>
            </a:extLst>
          </p:cNvPr>
          <p:cNvSpPr/>
          <p:nvPr/>
        </p:nvSpPr>
        <p:spPr>
          <a:xfrm>
            <a:off x="4994843" y="2712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1.</a:t>
            </a:r>
            <a:r>
              <a:rPr lang="ru-RU" sz="1200" b="1">
                <a:solidFill>
                  <a:schemeClr val="tx1"/>
                </a:solidFill>
                <a:latin typeface="Arial Narrow" panose="020B0606020202030204" pitchFamily="34" charset="0"/>
                <a:cs typeface="Arial" panose="020B0604020202020204" pitchFamily="34" charset="0"/>
              </a:rPr>
              <a:t>11</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Process Filters</a:t>
            </a:r>
          </a:p>
        </p:txBody>
      </p:sp>
      <p:sp>
        <p:nvSpPr>
          <p:cNvPr id="18" name="Rectangle: Rounded Corners 17">
            <a:extLst>
              <a:ext uri="{FF2B5EF4-FFF2-40B4-BE49-F238E27FC236}">
                <a16:creationId xmlns:a16="http://schemas.microsoft.com/office/drawing/2014/main" id="{D5955117-195A-0DE9-096C-9D0B143A6141}"/>
              </a:ext>
            </a:extLst>
          </p:cNvPr>
          <p:cNvSpPr/>
          <p:nvPr/>
        </p:nvSpPr>
        <p:spPr>
          <a:xfrm>
            <a:off x="4994843" y="3360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1.</a:t>
            </a:r>
            <a:r>
              <a:rPr lang="ru-RU" sz="1200" b="1">
                <a:solidFill>
                  <a:schemeClr val="tx1"/>
                </a:solidFill>
                <a:latin typeface="Arial Narrow" panose="020B0606020202030204" pitchFamily="34" charset="0"/>
                <a:cs typeface="Arial" panose="020B0604020202020204" pitchFamily="34" charset="0"/>
              </a:rPr>
              <a:t>12</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HVAC</a:t>
            </a:r>
          </a:p>
        </p:txBody>
      </p:sp>
      <p:sp>
        <p:nvSpPr>
          <p:cNvPr id="19" name="Rectangle: Rounded Corners 18">
            <a:extLst>
              <a:ext uri="{FF2B5EF4-FFF2-40B4-BE49-F238E27FC236}">
                <a16:creationId xmlns:a16="http://schemas.microsoft.com/office/drawing/2014/main" id="{0E26360F-64E2-5257-E6E9-A0F575AA82C2}"/>
              </a:ext>
            </a:extLst>
          </p:cNvPr>
          <p:cNvSpPr/>
          <p:nvPr/>
        </p:nvSpPr>
        <p:spPr>
          <a:xfrm>
            <a:off x="4994842" y="4008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a:solidFill>
                  <a:schemeClr val="tx1"/>
                </a:solidFill>
                <a:latin typeface="Arial Narrow" panose="020B0606020202030204" pitchFamily="34" charset="0"/>
                <a:cs typeface="Arial" panose="020B0604020202020204" pitchFamily="34" charset="0"/>
              </a:rPr>
              <a:t>2</a:t>
            </a:r>
            <a:r>
              <a:rPr lang="en-US" sz="1200" b="1">
                <a:solidFill>
                  <a:schemeClr val="tx1"/>
                </a:solidFill>
                <a:latin typeface="Arial Narrow" panose="020B0606020202030204" pitchFamily="34" charset="0"/>
                <a:cs typeface="Arial" panose="020B0604020202020204" pitchFamily="34" charset="0"/>
              </a:rPr>
              <a:t>.0</a:t>
            </a:r>
            <a:r>
              <a:rPr lang="ru-RU" sz="1200" b="1">
                <a:solidFill>
                  <a:schemeClr val="tx1"/>
                </a:solidFill>
                <a:latin typeface="Arial Narrow" panose="020B0606020202030204" pitchFamily="34" charset="0"/>
                <a:cs typeface="Arial" panose="020B0604020202020204" pitchFamily="34" charset="0"/>
              </a:rPr>
              <a:t>1</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Line pipe</a:t>
            </a:r>
          </a:p>
        </p:txBody>
      </p:sp>
      <p:sp>
        <p:nvSpPr>
          <p:cNvPr id="20" name="TextBox 19">
            <a:extLst>
              <a:ext uri="{FF2B5EF4-FFF2-40B4-BE49-F238E27FC236}">
                <a16:creationId xmlns:a16="http://schemas.microsoft.com/office/drawing/2014/main" id="{AB1CA3B5-E2F3-E7A5-7FD2-B4EBB17C324B}"/>
              </a:ext>
            </a:extLst>
          </p:cNvPr>
          <p:cNvSpPr txBox="1"/>
          <p:nvPr/>
        </p:nvSpPr>
        <p:spPr>
          <a:xfrm>
            <a:off x="2783881" y="5427930"/>
            <a:ext cx="8395973"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Procurement in above commodity groups accounts for </a:t>
            </a:r>
            <a:r>
              <a:rPr lang="en-US" sz="1400" b="1" dirty="0">
                <a:latin typeface="Arial" panose="020B0604020202020204" pitchFamily="34" charset="0"/>
                <a:cs typeface="Arial" panose="020B0604020202020204" pitchFamily="34" charset="0"/>
              </a:rPr>
              <a:t>over 75% of all procurement of goods </a:t>
            </a:r>
            <a:r>
              <a:rPr lang="en-US" sz="1400" dirty="0">
                <a:latin typeface="Arial" panose="020B0604020202020204" pitchFamily="34" charset="0"/>
                <a:cs typeface="Arial" panose="020B0604020202020204" pitchFamily="34" charset="0"/>
              </a:rPr>
              <a:t>by three Operators **</a:t>
            </a:r>
            <a:endParaRPr lang="ru-RU" sz="1400" dirty="0">
              <a:latin typeface="Arial" panose="020B060402020202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2F32E4D2-4BCD-BF53-6B26-127E1713A9FE}"/>
              </a:ext>
            </a:extLst>
          </p:cNvPr>
          <p:cNvSpPr/>
          <p:nvPr/>
        </p:nvSpPr>
        <p:spPr>
          <a:xfrm>
            <a:off x="7212067" y="2064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1.02</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Material and Product Handling Equipment</a:t>
            </a:r>
          </a:p>
        </p:txBody>
      </p:sp>
      <p:sp>
        <p:nvSpPr>
          <p:cNvPr id="25" name="Rectangle: Rounded Corners 24">
            <a:extLst>
              <a:ext uri="{FF2B5EF4-FFF2-40B4-BE49-F238E27FC236}">
                <a16:creationId xmlns:a16="http://schemas.microsoft.com/office/drawing/2014/main" id="{30B7E9A0-0EB0-A86F-5E47-24823740BDFD}"/>
              </a:ext>
            </a:extLst>
          </p:cNvPr>
          <p:cNvSpPr/>
          <p:nvPr/>
        </p:nvSpPr>
        <p:spPr>
          <a:xfrm>
            <a:off x="7212067" y="2712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Narrow" panose="020B0606020202030204" pitchFamily="34" charset="0"/>
                <a:cs typeface="Arial" panose="020B0604020202020204" pitchFamily="34" charset="0"/>
              </a:rPr>
              <a:t>1.07</a:t>
            </a:r>
            <a:br>
              <a:rPr lang="en-US" sz="1200" dirty="0">
                <a:solidFill>
                  <a:schemeClr val="tx1"/>
                </a:solidFill>
                <a:latin typeface="Arial Narrow" panose="020B0606020202030204" pitchFamily="34" charset="0"/>
                <a:cs typeface="Arial" panose="020B0604020202020204" pitchFamily="34" charset="0"/>
              </a:rPr>
            </a:br>
            <a:r>
              <a:rPr lang="en-US" sz="1200" dirty="0">
                <a:solidFill>
                  <a:schemeClr val="tx1"/>
                </a:solidFill>
                <a:latin typeface="Arial Narrow" panose="020B0606020202030204" pitchFamily="34" charset="0"/>
                <a:cs typeface="Arial" panose="020B0604020202020204" pitchFamily="34" charset="0"/>
              </a:rPr>
              <a:t>Heat Exchangers / Heat Transfer Equipment</a:t>
            </a:r>
          </a:p>
        </p:txBody>
      </p:sp>
      <p:sp>
        <p:nvSpPr>
          <p:cNvPr id="26" name="Rectangle: Rounded Corners 25">
            <a:extLst>
              <a:ext uri="{FF2B5EF4-FFF2-40B4-BE49-F238E27FC236}">
                <a16:creationId xmlns:a16="http://schemas.microsoft.com/office/drawing/2014/main" id="{75C43226-F416-C8C7-6DC7-3331B615DCA9}"/>
              </a:ext>
            </a:extLst>
          </p:cNvPr>
          <p:cNvSpPr/>
          <p:nvPr/>
        </p:nvSpPr>
        <p:spPr>
          <a:xfrm>
            <a:off x="7212067" y="3360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1.16</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Firefighting Equipment</a:t>
            </a:r>
          </a:p>
        </p:txBody>
      </p:sp>
      <p:sp>
        <p:nvSpPr>
          <p:cNvPr id="27" name="Rectangle: Rounded Corners 26">
            <a:extLst>
              <a:ext uri="{FF2B5EF4-FFF2-40B4-BE49-F238E27FC236}">
                <a16:creationId xmlns:a16="http://schemas.microsoft.com/office/drawing/2014/main" id="{C5ED6D53-CBAB-42DB-85E0-164F3C671427}"/>
              </a:ext>
            </a:extLst>
          </p:cNvPr>
          <p:cNvSpPr/>
          <p:nvPr/>
        </p:nvSpPr>
        <p:spPr>
          <a:xfrm>
            <a:off x="7212067" y="4008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2.07</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Chemical / Oils / Paints</a:t>
            </a:r>
          </a:p>
        </p:txBody>
      </p:sp>
      <p:sp>
        <p:nvSpPr>
          <p:cNvPr id="28" name="Rectangle: Rounded Corners 27">
            <a:extLst>
              <a:ext uri="{FF2B5EF4-FFF2-40B4-BE49-F238E27FC236}">
                <a16:creationId xmlns:a16="http://schemas.microsoft.com/office/drawing/2014/main" id="{86002A40-FCC3-DAED-93CF-895C71CFDED7}"/>
              </a:ext>
            </a:extLst>
          </p:cNvPr>
          <p:cNvSpPr/>
          <p:nvPr/>
        </p:nvSpPr>
        <p:spPr>
          <a:xfrm>
            <a:off x="7213479" y="4656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2.08</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Insulation / Refractory Materials</a:t>
            </a:r>
          </a:p>
        </p:txBody>
      </p:sp>
      <p:sp>
        <p:nvSpPr>
          <p:cNvPr id="30" name="TextBox 29">
            <a:extLst>
              <a:ext uri="{FF2B5EF4-FFF2-40B4-BE49-F238E27FC236}">
                <a16:creationId xmlns:a16="http://schemas.microsoft.com/office/drawing/2014/main" id="{C43CFC57-6A70-ACAE-7A59-D9D0624C75EC}"/>
              </a:ext>
            </a:extLst>
          </p:cNvPr>
          <p:cNvSpPr txBox="1"/>
          <p:nvPr/>
        </p:nvSpPr>
        <p:spPr>
          <a:xfrm>
            <a:off x="314762" y="1590381"/>
            <a:ext cx="2066753" cy="276999"/>
          </a:xfrm>
          <a:prstGeom prst="rect">
            <a:avLst/>
          </a:prstGeom>
          <a:noFill/>
        </p:spPr>
        <p:txBody>
          <a:bodyPr wrap="square" rtlCol="0">
            <a:spAutoFit/>
          </a:bodyPr>
          <a:lstStyle/>
          <a:p>
            <a:pPr algn="ctr"/>
            <a:r>
              <a:rPr lang="en-US" sz="1200" b="1">
                <a:latin typeface="Arial" panose="020B0604020202020204" pitchFamily="34" charset="0"/>
                <a:cs typeface="Arial" panose="020B0604020202020204" pitchFamily="34" charset="0"/>
              </a:rPr>
              <a:t>FPAL Commodity Codes</a:t>
            </a:r>
          </a:p>
        </p:txBody>
      </p:sp>
      <p:sp>
        <p:nvSpPr>
          <p:cNvPr id="31" name="Rectangle: Rounded Corners 17">
            <a:extLst>
              <a:ext uri="{FF2B5EF4-FFF2-40B4-BE49-F238E27FC236}">
                <a16:creationId xmlns:a16="http://schemas.microsoft.com/office/drawing/2014/main" id="{86F0F6D4-93C3-3929-C723-6D90E4984B6D}"/>
              </a:ext>
            </a:extLst>
          </p:cNvPr>
          <p:cNvSpPr/>
          <p:nvPr/>
        </p:nvSpPr>
        <p:spPr>
          <a:xfrm>
            <a:off x="306810" y="1936091"/>
            <a:ext cx="2044504" cy="3646957"/>
          </a:xfrm>
          <a:prstGeom prst="roundRect">
            <a:avLst/>
          </a:prstGeom>
          <a:solidFill>
            <a:schemeClr val="bg2"/>
          </a:solid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Rectangle: Rounded Corners 124">
            <a:extLst>
              <a:ext uri="{FF2B5EF4-FFF2-40B4-BE49-F238E27FC236}">
                <a16:creationId xmlns:a16="http://schemas.microsoft.com/office/drawing/2014/main" id="{A54D7367-8CAC-3E06-76C8-4C4FAA09C2D9}"/>
              </a:ext>
            </a:extLst>
          </p:cNvPr>
          <p:cNvSpPr/>
          <p:nvPr/>
        </p:nvSpPr>
        <p:spPr>
          <a:xfrm>
            <a:off x="427181" y="2064670"/>
            <a:ext cx="1800000" cy="5694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1.0</a:t>
            </a:r>
            <a:r>
              <a:rPr lang="ru-RU" sz="1200" b="1">
                <a:solidFill>
                  <a:schemeClr val="tx1"/>
                </a:solidFill>
                <a:latin typeface="Arial Narrow" panose="020B0606020202030204" pitchFamily="34" charset="0"/>
                <a:cs typeface="Arial" panose="020B0604020202020204" pitchFamily="34" charset="0"/>
              </a:rPr>
              <a:t>1</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Drilling Equipment</a:t>
            </a:r>
          </a:p>
        </p:txBody>
      </p:sp>
      <p:sp>
        <p:nvSpPr>
          <p:cNvPr id="53" name="Rectangle: Rounded Corners 125">
            <a:extLst>
              <a:ext uri="{FF2B5EF4-FFF2-40B4-BE49-F238E27FC236}">
                <a16:creationId xmlns:a16="http://schemas.microsoft.com/office/drawing/2014/main" id="{C21C0C33-A514-3B64-4BD9-A52EE13A02DC}"/>
              </a:ext>
            </a:extLst>
          </p:cNvPr>
          <p:cNvSpPr/>
          <p:nvPr/>
        </p:nvSpPr>
        <p:spPr>
          <a:xfrm>
            <a:off x="427181" y="2753792"/>
            <a:ext cx="1800000" cy="5522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1.0</a:t>
            </a:r>
            <a:r>
              <a:rPr lang="ru-RU" sz="1200" b="1">
                <a:solidFill>
                  <a:schemeClr val="tx1"/>
                </a:solidFill>
                <a:latin typeface="Arial Narrow" panose="020B0606020202030204" pitchFamily="34" charset="0"/>
                <a:cs typeface="Arial" panose="020B0604020202020204" pitchFamily="34" charset="0"/>
              </a:rPr>
              <a:t>2</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Material and Product Handling Equipment</a:t>
            </a:r>
          </a:p>
        </p:txBody>
      </p:sp>
      <p:cxnSp>
        <p:nvCxnSpPr>
          <p:cNvPr id="63" name="Straight Connector 19">
            <a:extLst>
              <a:ext uri="{FF2B5EF4-FFF2-40B4-BE49-F238E27FC236}">
                <a16:creationId xmlns:a16="http://schemas.microsoft.com/office/drawing/2014/main" id="{94037FA2-07FB-2364-3EC3-F672F8782596}"/>
              </a:ext>
            </a:extLst>
          </p:cNvPr>
          <p:cNvCxnSpPr>
            <a:cxnSpLocks/>
          </p:cNvCxnSpPr>
          <p:nvPr/>
        </p:nvCxnSpPr>
        <p:spPr>
          <a:xfrm>
            <a:off x="1394675" y="3471258"/>
            <a:ext cx="0" cy="1205329"/>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4" name="Rectangle: Rounded Corners 127">
            <a:extLst>
              <a:ext uri="{FF2B5EF4-FFF2-40B4-BE49-F238E27FC236}">
                <a16:creationId xmlns:a16="http://schemas.microsoft.com/office/drawing/2014/main" id="{2F238B9E-80E9-B0C2-2D53-18F2952E50F7}"/>
              </a:ext>
            </a:extLst>
          </p:cNvPr>
          <p:cNvSpPr/>
          <p:nvPr/>
        </p:nvSpPr>
        <p:spPr>
          <a:xfrm>
            <a:off x="427181" y="4784564"/>
            <a:ext cx="1800000" cy="5524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a:solidFill>
                  <a:schemeClr val="tx1"/>
                </a:solidFill>
                <a:latin typeface="Arial Narrow" panose="020B0606020202030204" pitchFamily="34" charset="0"/>
                <a:cs typeface="Arial" panose="020B0604020202020204" pitchFamily="34" charset="0"/>
              </a:rPr>
              <a:t>2</a:t>
            </a:r>
            <a:r>
              <a:rPr lang="en-US" sz="1200" b="1">
                <a:solidFill>
                  <a:schemeClr val="tx1"/>
                </a:solidFill>
                <a:latin typeface="Arial Narrow" panose="020B0606020202030204" pitchFamily="34" charset="0"/>
                <a:cs typeface="Arial" panose="020B0604020202020204" pitchFamily="34" charset="0"/>
              </a:rPr>
              <a:t>.</a:t>
            </a:r>
            <a:r>
              <a:rPr lang="ru-RU" sz="1200" b="1">
                <a:solidFill>
                  <a:schemeClr val="tx1"/>
                </a:solidFill>
                <a:latin typeface="Arial Narrow" panose="020B0606020202030204" pitchFamily="34" charset="0"/>
                <a:cs typeface="Arial" panose="020B0604020202020204" pitchFamily="34" charset="0"/>
              </a:rPr>
              <a:t>9</a:t>
            </a:r>
            <a:r>
              <a:rPr lang="en-US" sz="1200" b="1">
                <a:solidFill>
                  <a:schemeClr val="tx1"/>
                </a:solidFill>
                <a:latin typeface="Arial Narrow" panose="020B0606020202030204" pitchFamily="34" charset="0"/>
                <a:cs typeface="Arial" panose="020B0604020202020204" pitchFamily="34" charset="0"/>
              </a:rPr>
              <a:t>9</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Other Products / Equipment and Materials</a:t>
            </a:r>
          </a:p>
        </p:txBody>
      </p:sp>
      <p:sp>
        <p:nvSpPr>
          <p:cNvPr id="5" name="TextBox 4">
            <a:extLst>
              <a:ext uri="{FF2B5EF4-FFF2-40B4-BE49-F238E27FC236}">
                <a16:creationId xmlns:a16="http://schemas.microsoft.com/office/drawing/2014/main" id="{1786DC4B-401C-B218-2262-BB77C0AED4E0}"/>
              </a:ext>
            </a:extLst>
          </p:cNvPr>
          <p:cNvSpPr txBox="1"/>
          <p:nvPr/>
        </p:nvSpPr>
        <p:spPr>
          <a:xfrm>
            <a:off x="2783882" y="1662381"/>
            <a:ext cx="1908000" cy="276999"/>
          </a:xfrm>
          <a:prstGeom prst="rect">
            <a:avLst/>
          </a:prstGeom>
          <a:noFill/>
        </p:spPr>
        <p:txBody>
          <a:bodyPr wrap="square" rtlCol="0">
            <a:spAutoFit/>
          </a:bodyPr>
          <a:lstStyle/>
          <a:p>
            <a:pPr algn="ctr"/>
            <a:r>
              <a:rPr lang="en-US" sz="1200" b="1">
                <a:latin typeface="Arial" panose="020B0604020202020204" pitchFamily="34" charset="0"/>
                <a:cs typeface="Arial" panose="020B0604020202020204" pitchFamily="34" charset="0"/>
              </a:rPr>
              <a:t>Commodity Group A</a:t>
            </a:r>
          </a:p>
        </p:txBody>
      </p:sp>
      <p:sp>
        <p:nvSpPr>
          <p:cNvPr id="6" name="TextBox 5">
            <a:extLst>
              <a:ext uri="{FF2B5EF4-FFF2-40B4-BE49-F238E27FC236}">
                <a16:creationId xmlns:a16="http://schemas.microsoft.com/office/drawing/2014/main" id="{C7E38DA6-7B90-0DF6-EB0F-3519664141A8}"/>
              </a:ext>
            </a:extLst>
          </p:cNvPr>
          <p:cNvSpPr txBox="1"/>
          <p:nvPr/>
        </p:nvSpPr>
        <p:spPr>
          <a:xfrm>
            <a:off x="5004817" y="1662381"/>
            <a:ext cx="1904289" cy="276999"/>
          </a:xfrm>
          <a:prstGeom prst="rect">
            <a:avLst/>
          </a:prstGeom>
          <a:noFill/>
        </p:spPr>
        <p:txBody>
          <a:bodyPr wrap="square" rtlCol="0">
            <a:spAutoFit/>
          </a:bodyPr>
          <a:lstStyle/>
          <a:p>
            <a:pPr algn="ctr"/>
            <a:r>
              <a:rPr lang="en-US" sz="1200" b="1">
                <a:latin typeface="Arial" panose="020B0604020202020204" pitchFamily="34" charset="0"/>
                <a:cs typeface="Arial" panose="020B0604020202020204" pitchFamily="34" charset="0"/>
              </a:rPr>
              <a:t>Commodity Group B</a:t>
            </a:r>
          </a:p>
        </p:txBody>
      </p:sp>
      <p:sp>
        <p:nvSpPr>
          <p:cNvPr id="22" name="TextBox 21">
            <a:extLst>
              <a:ext uri="{FF2B5EF4-FFF2-40B4-BE49-F238E27FC236}">
                <a16:creationId xmlns:a16="http://schemas.microsoft.com/office/drawing/2014/main" id="{594C3C2C-53C2-212C-5059-3D359C2D8303}"/>
              </a:ext>
            </a:extLst>
          </p:cNvPr>
          <p:cNvSpPr txBox="1"/>
          <p:nvPr/>
        </p:nvSpPr>
        <p:spPr>
          <a:xfrm>
            <a:off x="7221040" y="1662381"/>
            <a:ext cx="1904289" cy="276999"/>
          </a:xfrm>
          <a:prstGeom prst="rect">
            <a:avLst/>
          </a:prstGeom>
          <a:noFill/>
        </p:spPr>
        <p:txBody>
          <a:bodyPr wrap="square" rtlCol="0">
            <a:spAutoFit/>
          </a:bodyPr>
          <a:lstStyle/>
          <a:p>
            <a:pPr algn="ctr"/>
            <a:r>
              <a:rPr lang="en-US" sz="1200" b="1">
                <a:latin typeface="Arial" panose="020B0604020202020204" pitchFamily="34" charset="0"/>
                <a:cs typeface="Arial" panose="020B0604020202020204" pitchFamily="34" charset="0"/>
              </a:rPr>
              <a:t>Commodity Group C</a:t>
            </a:r>
          </a:p>
        </p:txBody>
      </p:sp>
      <p:sp>
        <p:nvSpPr>
          <p:cNvPr id="32" name="TextBox 31">
            <a:extLst>
              <a:ext uri="{FF2B5EF4-FFF2-40B4-BE49-F238E27FC236}">
                <a16:creationId xmlns:a16="http://schemas.microsoft.com/office/drawing/2014/main" id="{C3F3E7C4-A9E9-E97C-9BC9-9683F39B1AE3}"/>
              </a:ext>
            </a:extLst>
          </p:cNvPr>
          <p:cNvSpPr txBox="1"/>
          <p:nvPr/>
        </p:nvSpPr>
        <p:spPr>
          <a:xfrm>
            <a:off x="9371274" y="1662381"/>
            <a:ext cx="1908000"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Commodity Group D</a:t>
            </a:r>
          </a:p>
        </p:txBody>
      </p:sp>
      <p:sp>
        <p:nvSpPr>
          <p:cNvPr id="4" name="Rectangle: Rounded Corners 248">
            <a:extLst>
              <a:ext uri="{FF2B5EF4-FFF2-40B4-BE49-F238E27FC236}">
                <a16:creationId xmlns:a16="http://schemas.microsoft.com/office/drawing/2014/main" id="{12663AD7-75D2-A90D-3396-87255F78D501}"/>
              </a:ext>
            </a:extLst>
          </p:cNvPr>
          <p:cNvSpPr/>
          <p:nvPr/>
        </p:nvSpPr>
        <p:spPr>
          <a:xfrm>
            <a:off x="9414379" y="2064670"/>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Narrow" panose="020B0606020202030204" pitchFamily="34" charset="0"/>
                <a:cs typeface="Arial" panose="020B0604020202020204" pitchFamily="34" charset="0"/>
              </a:rPr>
              <a:t>1.03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Narrow" panose="020B0606020202030204" pitchFamily="34" charset="0"/>
                <a:cs typeface="Arial" panose="020B0604020202020204" pitchFamily="34" charset="0"/>
              </a:rPr>
              <a:t>Compressors / Expanders / Blowers and Accessories</a:t>
            </a:r>
          </a:p>
        </p:txBody>
      </p:sp>
      <p:sp>
        <p:nvSpPr>
          <p:cNvPr id="7" name="Rectangle: Rounded Corners 248">
            <a:extLst>
              <a:ext uri="{FF2B5EF4-FFF2-40B4-BE49-F238E27FC236}">
                <a16:creationId xmlns:a16="http://schemas.microsoft.com/office/drawing/2014/main" id="{F2D6FFB4-4401-2A40-00D6-B22ED5749AC6}"/>
              </a:ext>
            </a:extLst>
          </p:cNvPr>
          <p:cNvSpPr/>
          <p:nvPr/>
        </p:nvSpPr>
        <p:spPr>
          <a:xfrm>
            <a:off x="9414379" y="2712670"/>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Narrow" panose="020B0606020202030204" pitchFamily="34" charset="0"/>
                <a:cs typeface="Arial" panose="020B0604020202020204" pitchFamily="34" charset="0"/>
              </a:rPr>
              <a:t>1.05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Narrow" panose="020B0606020202030204" pitchFamily="34" charset="0"/>
                <a:cs typeface="Arial" panose="020B0604020202020204" pitchFamily="34" charset="0"/>
              </a:rPr>
              <a:t>Drivers and Accessories</a:t>
            </a:r>
          </a:p>
        </p:txBody>
      </p:sp>
      <p:sp>
        <p:nvSpPr>
          <p:cNvPr id="8" name="Rectangle: Rounded Corners 248">
            <a:extLst>
              <a:ext uri="{FF2B5EF4-FFF2-40B4-BE49-F238E27FC236}">
                <a16:creationId xmlns:a16="http://schemas.microsoft.com/office/drawing/2014/main" id="{E25F946B-6A66-1CD4-12E6-FE177BA4CC88}"/>
              </a:ext>
            </a:extLst>
          </p:cNvPr>
          <p:cNvSpPr/>
          <p:nvPr/>
        </p:nvSpPr>
        <p:spPr>
          <a:xfrm>
            <a:off x="9414379" y="3355055"/>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Narrow" panose="020B0606020202030204" pitchFamily="34" charset="0"/>
                <a:cs typeface="Arial" panose="020B0604020202020204" pitchFamily="34" charset="0"/>
              </a:rPr>
              <a:t>2.03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Narrow" panose="020B0606020202030204" pitchFamily="34" charset="0"/>
                <a:cs typeface="Arial" panose="020B0604020202020204" pitchFamily="34" charset="0"/>
              </a:rPr>
              <a:t>Steel / Metal Materials</a:t>
            </a:r>
          </a:p>
        </p:txBody>
      </p:sp>
      <p:sp>
        <p:nvSpPr>
          <p:cNvPr id="11" name="Rectangle: Rounded Corners 248">
            <a:extLst>
              <a:ext uri="{FF2B5EF4-FFF2-40B4-BE49-F238E27FC236}">
                <a16:creationId xmlns:a16="http://schemas.microsoft.com/office/drawing/2014/main" id="{2784F72C-65A8-9336-98A0-3CD85FF97BB9}"/>
              </a:ext>
            </a:extLst>
          </p:cNvPr>
          <p:cNvSpPr/>
          <p:nvPr/>
        </p:nvSpPr>
        <p:spPr>
          <a:xfrm>
            <a:off x="9414379" y="4004776"/>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Narrow" panose="020B0606020202030204" pitchFamily="34" charset="0"/>
                <a:cs typeface="Arial" panose="020B0604020202020204" pitchFamily="34" charset="0"/>
              </a:rPr>
              <a:t>2.11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Narrow" panose="020B0606020202030204" pitchFamily="34" charset="0"/>
                <a:cs typeface="Arial" panose="020B0604020202020204" pitchFamily="34" charset="0"/>
              </a:rPr>
              <a:t>Workshop and Handtools</a:t>
            </a:r>
          </a:p>
        </p:txBody>
      </p:sp>
      <p:sp>
        <p:nvSpPr>
          <p:cNvPr id="15" name="Right Brace 14">
            <a:extLst>
              <a:ext uri="{FF2B5EF4-FFF2-40B4-BE49-F238E27FC236}">
                <a16:creationId xmlns:a16="http://schemas.microsoft.com/office/drawing/2014/main" id="{8696920A-85B9-233C-E3B6-0348376E427A}"/>
              </a:ext>
            </a:extLst>
          </p:cNvPr>
          <p:cNvSpPr/>
          <p:nvPr/>
        </p:nvSpPr>
        <p:spPr>
          <a:xfrm rot="5400000">
            <a:off x="6891091" y="1139165"/>
            <a:ext cx="181554" cy="8395973"/>
          </a:xfrm>
          <a:prstGeom prst="righ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Tree>
    <p:extLst>
      <p:ext uri="{BB962C8B-B14F-4D97-AF65-F5344CB8AC3E}">
        <p14:creationId xmlns:p14="http://schemas.microsoft.com/office/powerpoint/2010/main" val="28431832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Полилиния: фигура 48">
            <a:extLst>
              <a:ext uri="{FF2B5EF4-FFF2-40B4-BE49-F238E27FC236}">
                <a16:creationId xmlns:a16="http://schemas.microsoft.com/office/drawing/2014/main" id="{3E55F42B-CD2E-BCE2-FADD-686BB341E0E7}"/>
              </a:ext>
            </a:extLst>
          </p:cNvPr>
          <p:cNvSpPr/>
          <p:nvPr/>
        </p:nvSpPr>
        <p:spPr>
          <a:xfrm rot="10800000">
            <a:off x="7350854" y="214488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22" name="Полилиния: фигура 51">
            <a:extLst>
              <a:ext uri="{FF2B5EF4-FFF2-40B4-BE49-F238E27FC236}">
                <a16:creationId xmlns:a16="http://schemas.microsoft.com/office/drawing/2014/main" id="{A722EAA3-BD6F-C6E7-78C5-75287FDECFE8}"/>
              </a:ext>
            </a:extLst>
          </p:cNvPr>
          <p:cNvSpPr/>
          <p:nvPr/>
        </p:nvSpPr>
        <p:spPr>
          <a:xfrm rot="10800000">
            <a:off x="7350854" y="3182923"/>
            <a:ext cx="2143048" cy="6065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23" name="Полилиния: фигура 52">
            <a:extLst>
              <a:ext uri="{FF2B5EF4-FFF2-40B4-BE49-F238E27FC236}">
                <a16:creationId xmlns:a16="http://schemas.microsoft.com/office/drawing/2014/main" id="{5F44CFB5-E554-3533-0EC9-3B984DC2D9FA}"/>
              </a:ext>
            </a:extLst>
          </p:cNvPr>
          <p:cNvSpPr/>
          <p:nvPr/>
        </p:nvSpPr>
        <p:spPr>
          <a:xfrm rot="10800000">
            <a:off x="7350854" y="382406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02" name="Rectangle: Rounded Corners 173">
            <a:extLst>
              <a:ext uri="{FF2B5EF4-FFF2-40B4-BE49-F238E27FC236}">
                <a16:creationId xmlns:a16="http://schemas.microsoft.com/office/drawing/2014/main" id="{91D74013-5E44-23C2-7B6A-792B4806F9A6}"/>
              </a:ext>
            </a:extLst>
          </p:cNvPr>
          <p:cNvSpPr/>
          <p:nvPr/>
        </p:nvSpPr>
        <p:spPr>
          <a:xfrm>
            <a:off x="7374103" y="2120284"/>
            <a:ext cx="210549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GB" sz="1200">
                <a:solidFill>
                  <a:schemeClr val="tx1"/>
                </a:solidFill>
                <a:latin typeface="Arial" panose="020B0604020202020204" pitchFamily="34" charset="0"/>
                <a:cs typeface="Arial" panose="020B0604020202020204" pitchFamily="34" charset="0"/>
              </a:rPr>
              <a:t>7,000 items analysed</a:t>
            </a:r>
          </a:p>
        </p:txBody>
      </p:sp>
      <p:sp>
        <p:nvSpPr>
          <p:cNvPr id="108" name="Полилиния: фигура 18">
            <a:extLst>
              <a:ext uri="{FF2B5EF4-FFF2-40B4-BE49-F238E27FC236}">
                <a16:creationId xmlns:a16="http://schemas.microsoft.com/office/drawing/2014/main" id="{A639CBAB-29A6-2E58-BBA0-ED13C184AA16}"/>
              </a:ext>
            </a:extLst>
          </p:cNvPr>
          <p:cNvSpPr/>
          <p:nvPr/>
        </p:nvSpPr>
        <p:spPr>
          <a:xfrm rot="10800000">
            <a:off x="2268812" y="214488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09" name="Полилиния: фигура 27">
            <a:extLst>
              <a:ext uri="{FF2B5EF4-FFF2-40B4-BE49-F238E27FC236}">
                <a16:creationId xmlns:a16="http://schemas.microsoft.com/office/drawing/2014/main" id="{0C9B57C2-368B-5FC5-63DC-0510ECEB1BA7}"/>
              </a:ext>
            </a:extLst>
          </p:cNvPr>
          <p:cNvSpPr/>
          <p:nvPr/>
        </p:nvSpPr>
        <p:spPr>
          <a:xfrm rot="10800000">
            <a:off x="2268812" y="2650366"/>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10" name="Полилиния: фигура 28">
            <a:extLst>
              <a:ext uri="{FF2B5EF4-FFF2-40B4-BE49-F238E27FC236}">
                <a16:creationId xmlns:a16="http://schemas.microsoft.com/office/drawing/2014/main" id="{5D81BDB7-F0F7-0B9B-2521-0C2347CA883B}"/>
              </a:ext>
            </a:extLst>
          </p:cNvPr>
          <p:cNvSpPr/>
          <p:nvPr/>
        </p:nvSpPr>
        <p:spPr>
          <a:xfrm rot="10800000">
            <a:off x="2268812" y="3182923"/>
            <a:ext cx="2143048" cy="6065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11" name="Полилиния: фигура 29">
            <a:extLst>
              <a:ext uri="{FF2B5EF4-FFF2-40B4-BE49-F238E27FC236}">
                <a16:creationId xmlns:a16="http://schemas.microsoft.com/office/drawing/2014/main" id="{C2922869-0C3E-035F-EA9C-9CE2445759E5}"/>
              </a:ext>
            </a:extLst>
          </p:cNvPr>
          <p:cNvSpPr/>
          <p:nvPr/>
        </p:nvSpPr>
        <p:spPr>
          <a:xfrm rot="10800000">
            <a:off x="2268812" y="3839493"/>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12" name="Полилиния: фигура 31">
            <a:extLst>
              <a:ext uri="{FF2B5EF4-FFF2-40B4-BE49-F238E27FC236}">
                <a16:creationId xmlns:a16="http://schemas.microsoft.com/office/drawing/2014/main" id="{844E219D-5A9C-181F-008B-144D7B864704}"/>
              </a:ext>
            </a:extLst>
          </p:cNvPr>
          <p:cNvSpPr/>
          <p:nvPr/>
        </p:nvSpPr>
        <p:spPr>
          <a:xfrm rot="10800000">
            <a:off x="2268812" y="4357356"/>
            <a:ext cx="2143048" cy="5023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13" name="Полилиния: фигура 32">
            <a:extLst>
              <a:ext uri="{FF2B5EF4-FFF2-40B4-BE49-F238E27FC236}">
                <a16:creationId xmlns:a16="http://schemas.microsoft.com/office/drawing/2014/main" id="{3663C81A-E3B2-6B5A-A44A-56080CCCA91C}"/>
              </a:ext>
            </a:extLst>
          </p:cNvPr>
          <p:cNvSpPr/>
          <p:nvPr/>
        </p:nvSpPr>
        <p:spPr>
          <a:xfrm rot="10800000">
            <a:off x="2278552" y="5537355"/>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14" name="Полилиния: фигура 33">
            <a:extLst>
              <a:ext uri="{FF2B5EF4-FFF2-40B4-BE49-F238E27FC236}">
                <a16:creationId xmlns:a16="http://schemas.microsoft.com/office/drawing/2014/main" id="{DB8BBB14-94D7-F567-E001-BB27DE32AFBD}"/>
              </a:ext>
            </a:extLst>
          </p:cNvPr>
          <p:cNvSpPr/>
          <p:nvPr/>
        </p:nvSpPr>
        <p:spPr>
          <a:xfrm rot="10800000">
            <a:off x="2278552" y="4934580"/>
            <a:ext cx="2143048" cy="566988"/>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15" name="Полилиния: фигура 34">
            <a:extLst>
              <a:ext uri="{FF2B5EF4-FFF2-40B4-BE49-F238E27FC236}">
                <a16:creationId xmlns:a16="http://schemas.microsoft.com/office/drawing/2014/main" id="{69EEF3F4-9C25-8AB5-74B1-2C887D6C7A02}"/>
              </a:ext>
            </a:extLst>
          </p:cNvPr>
          <p:cNvSpPr/>
          <p:nvPr/>
        </p:nvSpPr>
        <p:spPr>
          <a:xfrm rot="10800000">
            <a:off x="4785450" y="214488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16" name="Полилиния: фигура 35">
            <a:extLst>
              <a:ext uri="{FF2B5EF4-FFF2-40B4-BE49-F238E27FC236}">
                <a16:creationId xmlns:a16="http://schemas.microsoft.com/office/drawing/2014/main" id="{2019B417-B12D-A35B-D0AE-85A4870ED7EC}"/>
              </a:ext>
            </a:extLst>
          </p:cNvPr>
          <p:cNvSpPr/>
          <p:nvPr/>
        </p:nvSpPr>
        <p:spPr>
          <a:xfrm rot="10800000">
            <a:off x="4785450" y="2650366"/>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17" name="Полилиния: фигура 36">
            <a:extLst>
              <a:ext uri="{FF2B5EF4-FFF2-40B4-BE49-F238E27FC236}">
                <a16:creationId xmlns:a16="http://schemas.microsoft.com/office/drawing/2014/main" id="{7209EC8C-CB46-CCBE-73C4-1C881E7673DD}"/>
              </a:ext>
            </a:extLst>
          </p:cNvPr>
          <p:cNvSpPr/>
          <p:nvPr/>
        </p:nvSpPr>
        <p:spPr>
          <a:xfrm rot="10800000">
            <a:off x="4785450" y="3182923"/>
            <a:ext cx="2143048" cy="6065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18" name="Полилиния: фигура 37">
            <a:extLst>
              <a:ext uri="{FF2B5EF4-FFF2-40B4-BE49-F238E27FC236}">
                <a16:creationId xmlns:a16="http://schemas.microsoft.com/office/drawing/2014/main" id="{BD51461E-514C-137C-7543-C4087F79E6F9}"/>
              </a:ext>
            </a:extLst>
          </p:cNvPr>
          <p:cNvSpPr/>
          <p:nvPr/>
        </p:nvSpPr>
        <p:spPr>
          <a:xfrm rot="10800000">
            <a:off x="4785450" y="3839493"/>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20" name="Полилиния: фигура 46">
            <a:extLst>
              <a:ext uri="{FF2B5EF4-FFF2-40B4-BE49-F238E27FC236}">
                <a16:creationId xmlns:a16="http://schemas.microsoft.com/office/drawing/2014/main" id="{48772DB7-0EBC-F73E-ECF2-438F073DA097}"/>
              </a:ext>
            </a:extLst>
          </p:cNvPr>
          <p:cNvSpPr/>
          <p:nvPr/>
        </p:nvSpPr>
        <p:spPr>
          <a:xfrm rot="10800000">
            <a:off x="4799511" y="4359712"/>
            <a:ext cx="2143048" cy="52187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24" name="Полилиния: фигура 53">
            <a:extLst>
              <a:ext uri="{FF2B5EF4-FFF2-40B4-BE49-F238E27FC236}">
                <a16:creationId xmlns:a16="http://schemas.microsoft.com/office/drawing/2014/main" id="{9D461234-37F0-FA3E-60C1-C9AC38C2AB82}"/>
              </a:ext>
            </a:extLst>
          </p:cNvPr>
          <p:cNvSpPr/>
          <p:nvPr/>
        </p:nvSpPr>
        <p:spPr>
          <a:xfrm rot="10800000">
            <a:off x="7350854" y="4929724"/>
            <a:ext cx="2143048" cy="56026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25" name="Полилиния: фигура 54">
            <a:extLst>
              <a:ext uri="{FF2B5EF4-FFF2-40B4-BE49-F238E27FC236}">
                <a16:creationId xmlns:a16="http://schemas.microsoft.com/office/drawing/2014/main" id="{6A81C7C8-8338-B72E-9F37-DF410385D927}"/>
              </a:ext>
            </a:extLst>
          </p:cNvPr>
          <p:cNvSpPr/>
          <p:nvPr/>
        </p:nvSpPr>
        <p:spPr>
          <a:xfrm rot="10800000">
            <a:off x="7350854" y="5518727"/>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45" name="Rectangle: Rounded Corners 24">
            <a:extLst>
              <a:ext uri="{FF2B5EF4-FFF2-40B4-BE49-F238E27FC236}">
                <a16:creationId xmlns:a16="http://schemas.microsoft.com/office/drawing/2014/main" id="{96359683-143A-FF19-E6A8-EB662C87D10C}"/>
              </a:ext>
            </a:extLst>
          </p:cNvPr>
          <p:cNvSpPr/>
          <p:nvPr/>
        </p:nvSpPr>
        <p:spPr>
          <a:xfrm>
            <a:off x="7309584" y="3175476"/>
            <a:ext cx="217001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dirty="0">
                <a:solidFill>
                  <a:schemeClr val="tx1"/>
                </a:solidFill>
                <a:latin typeface="Arial" panose="020B0604020202020204" pitchFamily="34" charset="0"/>
                <a:cs typeface="Arial" panose="020B0604020202020204" pitchFamily="34" charset="0"/>
              </a:rPr>
              <a:t>more than 80</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manufacturers identified</a:t>
            </a:r>
          </a:p>
        </p:txBody>
      </p:sp>
      <p:sp>
        <p:nvSpPr>
          <p:cNvPr id="146" name="Rectangle: Rounded Corners 25">
            <a:extLst>
              <a:ext uri="{FF2B5EF4-FFF2-40B4-BE49-F238E27FC236}">
                <a16:creationId xmlns:a16="http://schemas.microsoft.com/office/drawing/2014/main" id="{BED720DC-F4A4-AF7F-9B1A-18306EAD182F}"/>
              </a:ext>
            </a:extLst>
          </p:cNvPr>
          <p:cNvSpPr/>
          <p:nvPr/>
        </p:nvSpPr>
        <p:spPr>
          <a:xfrm>
            <a:off x="7210120" y="3773871"/>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dirty="0">
                <a:solidFill>
                  <a:schemeClr val="tx1"/>
                </a:solidFill>
                <a:latin typeface="Arial" panose="020B0604020202020204" pitchFamily="34" charset="0"/>
                <a:cs typeface="Arial" panose="020B0604020202020204" pitchFamily="34" charset="0"/>
              </a:rPr>
              <a:t>41 site surveys conducted</a:t>
            </a:r>
          </a:p>
        </p:txBody>
      </p:sp>
      <p:sp>
        <p:nvSpPr>
          <p:cNvPr id="148" name="Полилиния: фигура 32">
            <a:extLst>
              <a:ext uri="{FF2B5EF4-FFF2-40B4-BE49-F238E27FC236}">
                <a16:creationId xmlns:a16="http://schemas.microsoft.com/office/drawing/2014/main" id="{52A56A51-0491-6668-F1BE-0209A0683F20}"/>
              </a:ext>
            </a:extLst>
          </p:cNvPr>
          <p:cNvSpPr/>
          <p:nvPr/>
        </p:nvSpPr>
        <p:spPr>
          <a:xfrm rot="10800000">
            <a:off x="4775925" y="5519589"/>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49" name="Полилиния: фигура 33">
            <a:extLst>
              <a:ext uri="{FF2B5EF4-FFF2-40B4-BE49-F238E27FC236}">
                <a16:creationId xmlns:a16="http://schemas.microsoft.com/office/drawing/2014/main" id="{E25ACCEE-FA89-D4E4-98D3-65D8F3C559C9}"/>
              </a:ext>
            </a:extLst>
          </p:cNvPr>
          <p:cNvSpPr/>
          <p:nvPr/>
        </p:nvSpPr>
        <p:spPr>
          <a:xfrm rot="10800000">
            <a:off x="4788510" y="4925064"/>
            <a:ext cx="2143048" cy="566988"/>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50" name="Полилиния: фигура 35">
            <a:extLst>
              <a:ext uri="{FF2B5EF4-FFF2-40B4-BE49-F238E27FC236}">
                <a16:creationId xmlns:a16="http://schemas.microsoft.com/office/drawing/2014/main" id="{B72C9599-945F-014B-2331-E53C50417E19}"/>
              </a:ext>
            </a:extLst>
          </p:cNvPr>
          <p:cNvSpPr/>
          <p:nvPr/>
        </p:nvSpPr>
        <p:spPr>
          <a:xfrm rot="10800000">
            <a:off x="7348876" y="2647271"/>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79" name="Rectangle: Rounded Corners 23">
            <a:extLst>
              <a:ext uri="{FF2B5EF4-FFF2-40B4-BE49-F238E27FC236}">
                <a16:creationId xmlns:a16="http://schemas.microsoft.com/office/drawing/2014/main" id="{EC1305F7-03C0-92ED-2A1B-862FFC1E6659}"/>
              </a:ext>
            </a:extLst>
          </p:cNvPr>
          <p:cNvSpPr/>
          <p:nvPr/>
        </p:nvSpPr>
        <p:spPr>
          <a:xfrm>
            <a:off x="2262462" y="6179012"/>
            <a:ext cx="7284144" cy="362335"/>
          </a:xfrm>
          <a:prstGeom prst="rect">
            <a:avLst/>
          </a:prstGeom>
          <a:solidFill>
            <a:schemeClr val="accent6">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400" b="1">
                <a:solidFill>
                  <a:schemeClr val="tx1"/>
                </a:solidFill>
                <a:latin typeface="Arial" panose="020B0604020202020204" pitchFamily="34" charset="0"/>
                <a:cs typeface="Arial" panose="020B0604020202020204" pitchFamily="34" charset="0"/>
              </a:rPr>
              <a:t>Recommendations to Operators</a:t>
            </a:r>
          </a:p>
        </p:txBody>
      </p:sp>
      <p:sp>
        <p:nvSpPr>
          <p:cNvPr id="80" name="Rectangle: Rounded Corners 78">
            <a:extLst>
              <a:ext uri="{FF2B5EF4-FFF2-40B4-BE49-F238E27FC236}">
                <a16:creationId xmlns:a16="http://schemas.microsoft.com/office/drawing/2014/main" id="{34F447F7-DB46-C7F5-B636-7525483E59C0}"/>
              </a:ext>
            </a:extLst>
          </p:cNvPr>
          <p:cNvSpPr/>
          <p:nvPr/>
        </p:nvSpPr>
        <p:spPr>
          <a:xfrm>
            <a:off x="2287979" y="1716655"/>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Commodity Group A</a:t>
            </a:r>
          </a:p>
        </p:txBody>
      </p:sp>
      <p:sp>
        <p:nvSpPr>
          <p:cNvPr id="81" name="Rectangle: Rounded Corners 85">
            <a:extLst>
              <a:ext uri="{FF2B5EF4-FFF2-40B4-BE49-F238E27FC236}">
                <a16:creationId xmlns:a16="http://schemas.microsoft.com/office/drawing/2014/main" id="{8B561DF1-9D40-CF6A-8410-DC44E9EA7C2B}"/>
              </a:ext>
            </a:extLst>
          </p:cNvPr>
          <p:cNvSpPr/>
          <p:nvPr/>
        </p:nvSpPr>
        <p:spPr>
          <a:xfrm>
            <a:off x="503940" y="2136576"/>
            <a:ext cx="1491691" cy="3809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spcBef>
                <a:spcPct val="0"/>
              </a:spcBef>
              <a:spcAft>
                <a:spcPct val="0"/>
              </a:spcAft>
            </a:pPr>
            <a:r>
              <a:rPr lang="en-GB" sz="1300" dirty="0">
                <a:solidFill>
                  <a:schemeClr val="tx1"/>
                </a:solidFill>
                <a:latin typeface="Arial Narrow" panose="020B0606020202030204" pitchFamily="34" charset="0"/>
                <a:cs typeface="Arial" panose="020B0604020202020204" pitchFamily="34" charset="0"/>
              </a:rPr>
              <a:t>Demands analysis</a:t>
            </a:r>
          </a:p>
        </p:txBody>
      </p:sp>
      <p:sp>
        <p:nvSpPr>
          <p:cNvPr id="82" name="Rectangle: Rounded Corners 86">
            <a:extLst>
              <a:ext uri="{FF2B5EF4-FFF2-40B4-BE49-F238E27FC236}">
                <a16:creationId xmlns:a16="http://schemas.microsoft.com/office/drawing/2014/main" id="{49E1EC1E-CFF5-28FF-CB8B-60FCF1440B43}"/>
              </a:ext>
            </a:extLst>
          </p:cNvPr>
          <p:cNvSpPr/>
          <p:nvPr/>
        </p:nvSpPr>
        <p:spPr>
          <a:xfrm>
            <a:off x="509042" y="2606963"/>
            <a:ext cx="149169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300" dirty="0">
                <a:solidFill>
                  <a:schemeClr val="tx1"/>
                </a:solidFill>
                <a:latin typeface="Arial Narrow" panose="020B0606020202030204" pitchFamily="34" charset="0"/>
                <a:cs typeface="Arial" panose="020B0604020202020204" pitchFamily="34" charset="0"/>
              </a:rPr>
              <a:t>High demand goods identified</a:t>
            </a:r>
          </a:p>
        </p:txBody>
      </p:sp>
      <p:sp>
        <p:nvSpPr>
          <p:cNvPr id="83" name="Rectangle: Rounded Corners 87">
            <a:extLst>
              <a:ext uri="{FF2B5EF4-FFF2-40B4-BE49-F238E27FC236}">
                <a16:creationId xmlns:a16="http://schemas.microsoft.com/office/drawing/2014/main" id="{B0F3013B-F298-3812-2619-993DDD712083}"/>
              </a:ext>
            </a:extLst>
          </p:cNvPr>
          <p:cNvSpPr/>
          <p:nvPr/>
        </p:nvSpPr>
        <p:spPr>
          <a:xfrm>
            <a:off x="208281" y="3196565"/>
            <a:ext cx="179679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300" dirty="0">
                <a:solidFill>
                  <a:schemeClr val="tx1"/>
                </a:solidFill>
                <a:latin typeface="Arial Narrow" panose="020B0606020202030204" pitchFamily="34" charset="0"/>
                <a:cs typeface="Arial" panose="020B0604020202020204" pitchFamily="34" charset="0"/>
              </a:rPr>
              <a:t>Market analysis,</a:t>
            </a:r>
            <a:r>
              <a:rPr lang="ru-RU" sz="1300" dirty="0">
                <a:solidFill>
                  <a:schemeClr val="tx1"/>
                </a:solidFill>
                <a:latin typeface="Arial Narrow" panose="020B0606020202030204" pitchFamily="34" charset="0"/>
                <a:cs typeface="Arial" panose="020B0604020202020204" pitchFamily="34" charset="0"/>
              </a:rPr>
              <a:t> </a:t>
            </a:r>
            <a:r>
              <a:rPr lang="en-GB" sz="1300" dirty="0">
                <a:solidFill>
                  <a:schemeClr val="tx1"/>
                </a:solidFill>
                <a:latin typeface="Arial Narrow" panose="020B0606020202030204" pitchFamily="34" charset="0"/>
                <a:cs typeface="Arial" panose="020B0604020202020204" pitchFamily="34" charset="0"/>
              </a:rPr>
              <a:t>longlist from available resources</a:t>
            </a:r>
          </a:p>
        </p:txBody>
      </p:sp>
      <p:sp>
        <p:nvSpPr>
          <p:cNvPr id="84" name="Rectangle: Rounded Corners 88">
            <a:extLst>
              <a:ext uri="{FF2B5EF4-FFF2-40B4-BE49-F238E27FC236}">
                <a16:creationId xmlns:a16="http://schemas.microsoft.com/office/drawing/2014/main" id="{63DDC3DE-3C2B-1F07-44A3-33830AD0DED4}"/>
              </a:ext>
            </a:extLst>
          </p:cNvPr>
          <p:cNvSpPr/>
          <p:nvPr/>
        </p:nvSpPr>
        <p:spPr>
          <a:xfrm>
            <a:off x="37702" y="3795692"/>
            <a:ext cx="196302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300" dirty="0">
                <a:solidFill>
                  <a:schemeClr val="tx1"/>
                </a:solidFill>
                <a:latin typeface="Arial Narrow" panose="020B0606020202030204" pitchFamily="34" charset="0"/>
                <a:cs typeface="Arial" panose="020B0604020202020204" pitchFamily="34" charset="0"/>
              </a:rPr>
              <a:t>Site surveys, </a:t>
            </a:r>
            <a:r>
              <a:rPr lang="en-US" sz="1300" dirty="0">
                <a:solidFill>
                  <a:schemeClr val="tx1"/>
                </a:solidFill>
                <a:latin typeface="Arial Narrow" panose="020B0606020202030204" pitchFamily="34" charset="0"/>
                <a:cs typeface="Arial" panose="020B0604020202020204" pitchFamily="34" charset="0"/>
              </a:rPr>
              <a:t>manufacturers who expressed interest</a:t>
            </a:r>
            <a:endParaRPr lang="en-GB" sz="1300" dirty="0">
              <a:solidFill>
                <a:schemeClr val="tx1"/>
              </a:solidFill>
              <a:latin typeface="Arial Narrow" panose="020B0606020202030204" pitchFamily="34" charset="0"/>
              <a:cs typeface="Arial" panose="020B0604020202020204" pitchFamily="34" charset="0"/>
            </a:endParaRPr>
          </a:p>
        </p:txBody>
      </p:sp>
      <p:sp>
        <p:nvSpPr>
          <p:cNvPr id="85" name="Rectangle: Rounded Corners 89">
            <a:extLst>
              <a:ext uri="{FF2B5EF4-FFF2-40B4-BE49-F238E27FC236}">
                <a16:creationId xmlns:a16="http://schemas.microsoft.com/office/drawing/2014/main" id="{67B70892-A0EE-7BE5-E4F5-FC5625AF24B4}"/>
              </a:ext>
            </a:extLst>
          </p:cNvPr>
          <p:cNvSpPr/>
          <p:nvPr/>
        </p:nvSpPr>
        <p:spPr>
          <a:xfrm>
            <a:off x="126910" y="4271123"/>
            <a:ext cx="1878165" cy="6476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300" dirty="0">
                <a:solidFill>
                  <a:schemeClr val="tx1"/>
                </a:solidFill>
                <a:latin typeface="Arial Narrow" panose="020B0606020202030204" pitchFamily="34" charset="0"/>
                <a:cs typeface="Arial" panose="020B0604020202020204" pitchFamily="34" charset="0"/>
              </a:rPr>
              <a:t>Shortlisting, </a:t>
            </a:r>
            <a:r>
              <a:rPr lang="en-US" sz="1300" dirty="0">
                <a:solidFill>
                  <a:schemeClr val="tx1"/>
                </a:solidFill>
                <a:latin typeface="Arial Narrow" panose="020B0606020202030204" pitchFamily="34" charset="0"/>
                <a:cs typeface="Arial" panose="020B0604020202020204" pitchFamily="34" charset="0"/>
              </a:rPr>
              <a:t>manufacturers</a:t>
            </a:r>
            <a:r>
              <a:rPr lang="ru-RU" sz="1300" dirty="0">
                <a:solidFill>
                  <a:schemeClr val="tx1"/>
                </a:solidFill>
                <a:latin typeface="Arial Narrow" panose="020B0606020202030204" pitchFamily="34" charset="0"/>
                <a:cs typeface="Arial" panose="020B0604020202020204" pitchFamily="34" charset="0"/>
              </a:rPr>
              <a:t> </a:t>
            </a:r>
            <a:r>
              <a:rPr lang="en-US" sz="1300" dirty="0">
                <a:solidFill>
                  <a:schemeClr val="tx1"/>
                </a:solidFill>
                <a:latin typeface="Arial Narrow" panose="020B0606020202030204" pitchFamily="34" charset="0"/>
                <a:cs typeface="Arial" panose="020B0604020202020204" pitchFamily="34" charset="0"/>
              </a:rPr>
              <a:t>producing  types of goods with</a:t>
            </a:r>
            <a:r>
              <a:rPr lang="ru-RU" sz="1300" dirty="0">
                <a:solidFill>
                  <a:schemeClr val="tx1"/>
                </a:solidFill>
                <a:latin typeface="Arial Narrow" panose="020B0606020202030204" pitchFamily="34" charset="0"/>
                <a:cs typeface="Arial" panose="020B0604020202020204" pitchFamily="34" charset="0"/>
              </a:rPr>
              <a:t> </a:t>
            </a:r>
            <a:r>
              <a:rPr lang="en-US" sz="1300" dirty="0">
                <a:solidFill>
                  <a:schemeClr val="tx1"/>
                </a:solidFill>
                <a:latin typeface="Arial Narrow" panose="020B0606020202030204" pitchFamily="34" charset="0"/>
                <a:cs typeface="Arial" panose="020B0604020202020204" pitchFamily="34" charset="0"/>
              </a:rPr>
              <a:t>high demands</a:t>
            </a:r>
            <a:endParaRPr lang="en-GB" sz="1300" dirty="0">
              <a:solidFill>
                <a:schemeClr val="tx1"/>
              </a:solidFill>
              <a:latin typeface="Arial Narrow" panose="020B0606020202030204" pitchFamily="34" charset="0"/>
              <a:cs typeface="Arial" panose="020B0604020202020204" pitchFamily="34" charset="0"/>
            </a:endParaRPr>
          </a:p>
        </p:txBody>
      </p:sp>
      <p:sp>
        <p:nvSpPr>
          <p:cNvPr id="86" name="Rectangle: Rounded Corners 90">
            <a:extLst>
              <a:ext uri="{FF2B5EF4-FFF2-40B4-BE49-F238E27FC236}">
                <a16:creationId xmlns:a16="http://schemas.microsoft.com/office/drawing/2014/main" id="{1227E9C2-0BA4-02E5-08CC-F2115556B063}"/>
              </a:ext>
            </a:extLst>
          </p:cNvPr>
          <p:cNvSpPr/>
          <p:nvPr/>
        </p:nvSpPr>
        <p:spPr>
          <a:xfrm>
            <a:off x="380882" y="4895919"/>
            <a:ext cx="160854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spcBef>
                <a:spcPct val="0"/>
              </a:spcBef>
              <a:spcAft>
                <a:spcPct val="0"/>
              </a:spcAft>
            </a:pPr>
            <a:r>
              <a:rPr lang="en-GB" sz="1300" dirty="0">
                <a:solidFill>
                  <a:schemeClr val="tx1"/>
                </a:solidFill>
                <a:latin typeface="Arial Narrow" panose="020B0606020202030204" pitchFamily="34" charset="0"/>
                <a:cs typeface="Arial" panose="020B0604020202020204" pitchFamily="34" charset="0"/>
              </a:rPr>
              <a:t>Capacity development</a:t>
            </a:r>
          </a:p>
        </p:txBody>
      </p:sp>
      <p:sp>
        <p:nvSpPr>
          <p:cNvPr id="87" name="Rectangle: Rounded Corners 91">
            <a:extLst>
              <a:ext uri="{FF2B5EF4-FFF2-40B4-BE49-F238E27FC236}">
                <a16:creationId xmlns:a16="http://schemas.microsoft.com/office/drawing/2014/main" id="{965FFAF3-28E8-8640-99B6-908F8D4C371D}"/>
              </a:ext>
            </a:extLst>
          </p:cNvPr>
          <p:cNvSpPr/>
          <p:nvPr/>
        </p:nvSpPr>
        <p:spPr>
          <a:xfrm>
            <a:off x="292227" y="5507902"/>
            <a:ext cx="168775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300" dirty="0">
                <a:solidFill>
                  <a:schemeClr val="tx1"/>
                </a:solidFill>
                <a:latin typeface="Arial Narrow" panose="020B0606020202030204" pitchFamily="34" charset="0"/>
                <a:cs typeface="Arial" panose="020B0604020202020204" pitchFamily="34" charset="0"/>
              </a:rPr>
              <a:t>Implementation </a:t>
            </a:r>
            <a:br>
              <a:rPr lang="ru-RU" sz="1300" dirty="0">
                <a:solidFill>
                  <a:schemeClr val="tx1"/>
                </a:solidFill>
                <a:latin typeface="Arial Narrow" panose="020B0606020202030204" pitchFamily="34" charset="0"/>
                <a:cs typeface="Arial" panose="020B0604020202020204" pitchFamily="34" charset="0"/>
              </a:rPr>
            </a:br>
            <a:r>
              <a:rPr lang="en-GB" sz="1300" dirty="0">
                <a:solidFill>
                  <a:schemeClr val="tx1"/>
                </a:solidFill>
                <a:latin typeface="Arial Narrow" panose="020B0606020202030204" pitchFamily="34" charset="0"/>
                <a:cs typeface="Arial" panose="020B0604020202020204" pitchFamily="34" charset="0"/>
              </a:rPr>
              <a:t>of capacity development</a:t>
            </a:r>
          </a:p>
        </p:txBody>
      </p:sp>
      <p:sp>
        <p:nvSpPr>
          <p:cNvPr id="88" name="Rectangle: Rounded Corners 92">
            <a:extLst>
              <a:ext uri="{FF2B5EF4-FFF2-40B4-BE49-F238E27FC236}">
                <a16:creationId xmlns:a16="http://schemas.microsoft.com/office/drawing/2014/main" id="{46F965A5-BF4B-EB5C-B876-6858A58873DC}"/>
              </a:ext>
            </a:extLst>
          </p:cNvPr>
          <p:cNvSpPr/>
          <p:nvPr/>
        </p:nvSpPr>
        <p:spPr>
          <a:xfrm>
            <a:off x="2262462" y="2091256"/>
            <a:ext cx="214304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GB" sz="1200">
                <a:solidFill>
                  <a:schemeClr val="tx1"/>
                </a:solidFill>
                <a:latin typeface="Arial" panose="020B0604020202020204" pitchFamily="34" charset="0"/>
                <a:cs typeface="Arial" panose="020B0604020202020204" pitchFamily="34" charset="0"/>
              </a:rPr>
              <a:t>35,000 items analysed</a:t>
            </a:r>
          </a:p>
        </p:txBody>
      </p:sp>
      <p:sp>
        <p:nvSpPr>
          <p:cNvPr id="89" name="Rectangle: Rounded Corners 93">
            <a:extLst>
              <a:ext uri="{FF2B5EF4-FFF2-40B4-BE49-F238E27FC236}">
                <a16:creationId xmlns:a16="http://schemas.microsoft.com/office/drawing/2014/main" id="{DAB3C27A-8D22-E337-3467-5A4271AACE13}"/>
              </a:ext>
            </a:extLst>
          </p:cNvPr>
          <p:cNvSpPr/>
          <p:nvPr/>
        </p:nvSpPr>
        <p:spPr>
          <a:xfrm>
            <a:off x="2138071" y="2657562"/>
            <a:ext cx="2404531" cy="3827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panose="020B0604020202020204" pitchFamily="34" charset="0"/>
                <a:cs typeface="Arial" panose="020B0604020202020204" pitchFamily="34" charset="0"/>
              </a:rPr>
              <a:t>19 types of goods</a:t>
            </a:r>
          </a:p>
        </p:txBody>
      </p:sp>
      <p:sp>
        <p:nvSpPr>
          <p:cNvPr id="90" name="Rectangle: Rounded Corners 94">
            <a:extLst>
              <a:ext uri="{FF2B5EF4-FFF2-40B4-BE49-F238E27FC236}">
                <a16:creationId xmlns:a16="http://schemas.microsoft.com/office/drawing/2014/main" id="{044C7FC9-C969-5505-3E5E-C43D3C2CD608}"/>
              </a:ext>
            </a:extLst>
          </p:cNvPr>
          <p:cNvSpPr/>
          <p:nvPr/>
        </p:nvSpPr>
        <p:spPr>
          <a:xfrm>
            <a:off x="1812705" y="3200890"/>
            <a:ext cx="305526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dirty="0">
                <a:solidFill>
                  <a:schemeClr val="tx1"/>
                </a:solidFill>
                <a:latin typeface="Arial" panose="020B0604020202020204" pitchFamily="34" charset="0"/>
                <a:cs typeface="Arial" panose="020B0604020202020204" pitchFamily="34" charset="0"/>
              </a:rPr>
              <a:t>more than 90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manufacturers identified</a:t>
            </a:r>
          </a:p>
        </p:txBody>
      </p:sp>
      <p:sp>
        <p:nvSpPr>
          <p:cNvPr id="91" name="Rectangle: Rounded Corners 95">
            <a:extLst>
              <a:ext uri="{FF2B5EF4-FFF2-40B4-BE49-F238E27FC236}">
                <a16:creationId xmlns:a16="http://schemas.microsoft.com/office/drawing/2014/main" id="{F9EF106F-3456-9C5C-7B13-A3BD51F8FD66}"/>
              </a:ext>
            </a:extLst>
          </p:cNvPr>
          <p:cNvSpPr/>
          <p:nvPr/>
        </p:nvSpPr>
        <p:spPr>
          <a:xfrm>
            <a:off x="1887725" y="3798373"/>
            <a:ext cx="290522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panose="020B0604020202020204" pitchFamily="34" charset="0"/>
                <a:cs typeface="Arial" panose="020B0604020202020204" pitchFamily="34" charset="0"/>
              </a:rPr>
              <a:t>72 site surveys conducted</a:t>
            </a:r>
          </a:p>
        </p:txBody>
      </p:sp>
      <p:sp>
        <p:nvSpPr>
          <p:cNvPr id="92" name="Rectangle: Rounded Corners 96">
            <a:extLst>
              <a:ext uri="{FF2B5EF4-FFF2-40B4-BE49-F238E27FC236}">
                <a16:creationId xmlns:a16="http://schemas.microsoft.com/office/drawing/2014/main" id="{D746183F-D238-3D1E-411C-20B455698F00}"/>
              </a:ext>
            </a:extLst>
          </p:cNvPr>
          <p:cNvSpPr/>
          <p:nvPr/>
        </p:nvSpPr>
        <p:spPr>
          <a:xfrm>
            <a:off x="2262462" y="4333607"/>
            <a:ext cx="215913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a:solidFill>
                  <a:schemeClr val="tx1"/>
                </a:solidFill>
                <a:latin typeface="Arial" panose="020B0604020202020204" pitchFamily="34" charset="0"/>
                <a:cs typeface="Arial" panose="020B0604020202020204" pitchFamily="34" charset="0"/>
              </a:rPr>
              <a:t>23 manufacturers shortlisted</a:t>
            </a:r>
          </a:p>
        </p:txBody>
      </p:sp>
      <p:sp>
        <p:nvSpPr>
          <p:cNvPr id="93" name="Rectangle: Rounded Corners 97">
            <a:extLst>
              <a:ext uri="{FF2B5EF4-FFF2-40B4-BE49-F238E27FC236}">
                <a16:creationId xmlns:a16="http://schemas.microsoft.com/office/drawing/2014/main" id="{68730FA2-B385-8543-5D19-3CAB552CC27E}"/>
              </a:ext>
            </a:extLst>
          </p:cNvPr>
          <p:cNvSpPr/>
          <p:nvPr/>
        </p:nvSpPr>
        <p:spPr>
          <a:xfrm>
            <a:off x="1646783" y="4962208"/>
            <a:ext cx="3387106" cy="3742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panose="020B0604020202020204" pitchFamily="34" charset="0"/>
                <a:cs typeface="Arial" panose="020B0604020202020204" pitchFamily="34" charset="0"/>
              </a:rPr>
              <a:t>8 CDPs developed</a:t>
            </a:r>
          </a:p>
        </p:txBody>
      </p:sp>
      <p:sp>
        <p:nvSpPr>
          <p:cNvPr id="94" name="Rectangle: Rounded Corners 98">
            <a:extLst>
              <a:ext uri="{FF2B5EF4-FFF2-40B4-BE49-F238E27FC236}">
                <a16:creationId xmlns:a16="http://schemas.microsoft.com/office/drawing/2014/main" id="{FFA063BE-E6F2-D9AE-A65A-CF4E333AF64A}"/>
              </a:ext>
            </a:extLst>
          </p:cNvPr>
          <p:cNvSpPr/>
          <p:nvPr/>
        </p:nvSpPr>
        <p:spPr>
          <a:xfrm>
            <a:off x="1820215" y="5535950"/>
            <a:ext cx="304024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a:solidFill>
                  <a:schemeClr val="tx1"/>
                </a:solidFill>
                <a:latin typeface="Arial" panose="020B0604020202020204" pitchFamily="34" charset="0"/>
                <a:cs typeface="Arial" panose="020B0604020202020204" pitchFamily="34" charset="0"/>
              </a:rPr>
              <a:t>3 recommended </a:t>
            </a:r>
            <a:br>
              <a:rPr lang="en-US" sz="1200">
                <a:solidFill>
                  <a:schemeClr val="tx1"/>
                </a:solidFill>
                <a:latin typeface="Arial" panose="020B0604020202020204" pitchFamily="34" charset="0"/>
                <a:cs typeface="Arial" panose="020B0604020202020204" pitchFamily="34" charset="0"/>
              </a:rPr>
            </a:br>
            <a:r>
              <a:rPr lang="en-US" sz="1200">
                <a:solidFill>
                  <a:schemeClr val="tx1"/>
                </a:solidFill>
                <a:latin typeface="Arial" panose="020B0604020202020204" pitchFamily="34" charset="0"/>
                <a:cs typeface="Arial" panose="020B0604020202020204" pitchFamily="34" charset="0"/>
              </a:rPr>
              <a:t>manufacturers</a:t>
            </a:r>
          </a:p>
        </p:txBody>
      </p:sp>
      <p:sp>
        <p:nvSpPr>
          <p:cNvPr id="95" name="Rectangle: Rounded Corners 99">
            <a:extLst>
              <a:ext uri="{FF2B5EF4-FFF2-40B4-BE49-F238E27FC236}">
                <a16:creationId xmlns:a16="http://schemas.microsoft.com/office/drawing/2014/main" id="{78BD850D-7EA7-BA90-D071-FD3A9EA12D7B}"/>
              </a:ext>
            </a:extLst>
          </p:cNvPr>
          <p:cNvSpPr/>
          <p:nvPr/>
        </p:nvSpPr>
        <p:spPr>
          <a:xfrm>
            <a:off x="4713436" y="2091256"/>
            <a:ext cx="2287077"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GB" sz="1200">
                <a:solidFill>
                  <a:schemeClr val="tx1"/>
                </a:solidFill>
                <a:latin typeface="Arial" panose="020B0604020202020204" pitchFamily="34" charset="0"/>
                <a:cs typeface="Arial" panose="020B0604020202020204" pitchFamily="34" charset="0"/>
              </a:rPr>
              <a:t>55,000 items analysed</a:t>
            </a:r>
          </a:p>
        </p:txBody>
      </p:sp>
      <p:sp>
        <p:nvSpPr>
          <p:cNvPr id="96" name="Rectangle: Rounded Corners 100">
            <a:extLst>
              <a:ext uri="{FF2B5EF4-FFF2-40B4-BE49-F238E27FC236}">
                <a16:creationId xmlns:a16="http://schemas.microsoft.com/office/drawing/2014/main" id="{67CB1C84-8350-A391-1C33-CCBF6AFC365E}"/>
              </a:ext>
            </a:extLst>
          </p:cNvPr>
          <p:cNvSpPr/>
          <p:nvPr/>
        </p:nvSpPr>
        <p:spPr>
          <a:xfrm>
            <a:off x="4586977" y="2613121"/>
            <a:ext cx="253999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panose="020B0604020202020204" pitchFamily="34" charset="0"/>
                <a:cs typeface="Arial" panose="020B0604020202020204" pitchFamily="34" charset="0"/>
              </a:rPr>
              <a:t>18 types of goods </a:t>
            </a:r>
          </a:p>
        </p:txBody>
      </p:sp>
      <p:sp>
        <p:nvSpPr>
          <p:cNvPr id="97" name="Rectangle: Rounded Corners 101">
            <a:extLst>
              <a:ext uri="{FF2B5EF4-FFF2-40B4-BE49-F238E27FC236}">
                <a16:creationId xmlns:a16="http://schemas.microsoft.com/office/drawing/2014/main" id="{2B88F81E-77AD-CD61-995E-D88B83924101}"/>
              </a:ext>
            </a:extLst>
          </p:cNvPr>
          <p:cNvSpPr/>
          <p:nvPr/>
        </p:nvSpPr>
        <p:spPr>
          <a:xfrm>
            <a:off x="4503828" y="3212049"/>
            <a:ext cx="270629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a:solidFill>
                  <a:schemeClr val="tx1"/>
                </a:solidFill>
                <a:latin typeface="Arial" panose="020B0604020202020204" pitchFamily="34" charset="0"/>
                <a:cs typeface="Arial" panose="020B0604020202020204" pitchFamily="34" charset="0"/>
              </a:rPr>
              <a:t>more than 100 </a:t>
            </a:r>
            <a:br>
              <a:rPr lang="en-US" sz="1200">
                <a:solidFill>
                  <a:schemeClr val="tx1"/>
                </a:solidFill>
                <a:latin typeface="Arial" panose="020B0604020202020204" pitchFamily="34" charset="0"/>
                <a:cs typeface="Arial" panose="020B0604020202020204" pitchFamily="34" charset="0"/>
              </a:rPr>
            </a:br>
            <a:r>
              <a:rPr lang="en-US" sz="1200">
                <a:solidFill>
                  <a:schemeClr val="tx1"/>
                </a:solidFill>
                <a:latin typeface="Arial" panose="020B0604020202020204" pitchFamily="34" charset="0"/>
                <a:cs typeface="Arial" panose="020B0604020202020204" pitchFamily="34" charset="0"/>
              </a:rPr>
              <a:t>manufacturers identified</a:t>
            </a:r>
          </a:p>
        </p:txBody>
      </p:sp>
      <p:sp>
        <p:nvSpPr>
          <p:cNvPr id="98" name="Rectangle: Rounded Corners 102">
            <a:extLst>
              <a:ext uri="{FF2B5EF4-FFF2-40B4-BE49-F238E27FC236}">
                <a16:creationId xmlns:a16="http://schemas.microsoft.com/office/drawing/2014/main" id="{22410A18-C1EE-A659-C227-855AB4576F6B}"/>
              </a:ext>
            </a:extLst>
          </p:cNvPr>
          <p:cNvSpPr/>
          <p:nvPr/>
        </p:nvSpPr>
        <p:spPr>
          <a:xfrm>
            <a:off x="4643012" y="3789989"/>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panose="020B0604020202020204" pitchFamily="34" charset="0"/>
                <a:cs typeface="Arial" panose="020B0604020202020204" pitchFamily="34" charset="0"/>
              </a:rPr>
              <a:t>61 site surveys conducted</a:t>
            </a:r>
          </a:p>
        </p:txBody>
      </p:sp>
      <p:sp>
        <p:nvSpPr>
          <p:cNvPr id="99" name="Rectangle: Rounded Corners 104">
            <a:extLst>
              <a:ext uri="{FF2B5EF4-FFF2-40B4-BE49-F238E27FC236}">
                <a16:creationId xmlns:a16="http://schemas.microsoft.com/office/drawing/2014/main" id="{F2B3AA82-B8EB-38E6-2B13-72162C7AB781}"/>
              </a:ext>
            </a:extLst>
          </p:cNvPr>
          <p:cNvSpPr/>
          <p:nvPr/>
        </p:nvSpPr>
        <p:spPr>
          <a:xfrm>
            <a:off x="4941193" y="5544724"/>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panose="020B0604020202020204" pitchFamily="34" charset="0"/>
                <a:cs typeface="Arial" panose="020B0604020202020204" pitchFamily="34" charset="0"/>
              </a:rPr>
              <a:t>2 recommended manufacturers</a:t>
            </a:r>
          </a:p>
        </p:txBody>
      </p:sp>
      <p:sp>
        <p:nvSpPr>
          <p:cNvPr id="100" name="Rectangle: Rounded Corners 79">
            <a:extLst>
              <a:ext uri="{FF2B5EF4-FFF2-40B4-BE49-F238E27FC236}">
                <a16:creationId xmlns:a16="http://schemas.microsoft.com/office/drawing/2014/main" id="{2E80F3A8-DBF5-E5F4-A942-19F3EBA7CE94}"/>
              </a:ext>
            </a:extLst>
          </p:cNvPr>
          <p:cNvSpPr/>
          <p:nvPr/>
        </p:nvSpPr>
        <p:spPr>
          <a:xfrm>
            <a:off x="4794877" y="1708626"/>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Commodity Group B</a:t>
            </a:r>
          </a:p>
        </p:txBody>
      </p:sp>
      <p:sp>
        <p:nvSpPr>
          <p:cNvPr id="101" name="Rectangle: Rounded Corners 106">
            <a:extLst>
              <a:ext uri="{FF2B5EF4-FFF2-40B4-BE49-F238E27FC236}">
                <a16:creationId xmlns:a16="http://schemas.microsoft.com/office/drawing/2014/main" id="{559D87B8-932E-360C-25C0-3813F78B4853}"/>
              </a:ext>
            </a:extLst>
          </p:cNvPr>
          <p:cNvSpPr/>
          <p:nvPr/>
        </p:nvSpPr>
        <p:spPr>
          <a:xfrm>
            <a:off x="4475669" y="4387504"/>
            <a:ext cx="2762610" cy="4032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a:solidFill>
                  <a:schemeClr val="tx1"/>
                </a:solidFill>
                <a:latin typeface="Arial" panose="020B0604020202020204" pitchFamily="34" charset="0"/>
                <a:cs typeface="Arial" panose="020B0604020202020204" pitchFamily="34" charset="0"/>
              </a:rPr>
              <a:t>1</a:t>
            </a:r>
            <a:r>
              <a:rPr lang="ru-RU" sz="1200">
                <a:solidFill>
                  <a:schemeClr val="tx1"/>
                </a:solidFill>
                <a:latin typeface="Arial" panose="020B0604020202020204" pitchFamily="34" charset="0"/>
                <a:cs typeface="Arial" panose="020B0604020202020204" pitchFamily="34" charset="0"/>
              </a:rPr>
              <a:t>6</a:t>
            </a:r>
            <a:r>
              <a:rPr lang="en-US" sz="1200">
                <a:solidFill>
                  <a:schemeClr val="tx1"/>
                </a:solidFill>
                <a:latin typeface="Arial" panose="020B0604020202020204" pitchFamily="34" charset="0"/>
                <a:cs typeface="Arial" panose="020B0604020202020204" pitchFamily="34" charset="0"/>
              </a:rPr>
              <a:t> manufacturers shortlisted </a:t>
            </a:r>
          </a:p>
        </p:txBody>
      </p:sp>
      <p:sp>
        <p:nvSpPr>
          <p:cNvPr id="103" name="Rectangle: Rounded Corners 174">
            <a:extLst>
              <a:ext uri="{FF2B5EF4-FFF2-40B4-BE49-F238E27FC236}">
                <a16:creationId xmlns:a16="http://schemas.microsoft.com/office/drawing/2014/main" id="{BDB09543-05F6-3368-167A-A537AA5A604C}"/>
              </a:ext>
            </a:extLst>
          </p:cNvPr>
          <p:cNvSpPr/>
          <p:nvPr/>
        </p:nvSpPr>
        <p:spPr>
          <a:xfrm>
            <a:off x="7350855" y="2621027"/>
            <a:ext cx="212874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lang="en-US" sz="1200">
                <a:solidFill>
                  <a:schemeClr val="tx1"/>
                </a:solidFill>
                <a:latin typeface="Arial" panose="020B0604020202020204" pitchFamily="34" charset="0"/>
                <a:cs typeface="Arial" panose="020B0604020202020204" pitchFamily="34" charset="0"/>
              </a:rPr>
              <a:t>27</a:t>
            </a: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types of goods</a:t>
            </a:r>
          </a:p>
        </p:txBody>
      </p:sp>
      <p:sp>
        <p:nvSpPr>
          <p:cNvPr id="105" name="Rectangle: Rounded Corners 178">
            <a:extLst>
              <a:ext uri="{FF2B5EF4-FFF2-40B4-BE49-F238E27FC236}">
                <a16:creationId xmlns:a16="http://schemas.microsoft.com/office/drawing/2014/main" id="{220449B2-F005-B7E8-B384-590141106E79}"/>
              </a:ext>
            </a:extLst>
          </p:cNvPr>
          <p:cNvSpPr/>
          <p:nvPr/>
        </p:nvSpPr>
        <p:spPr>
          <a:xfrm>
            <a:off x="8013343" y="4924385"/>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TBC</a:t>
            </a:r>
          </a:p>
        </p:txBody>
      </p:sp>
      <p:sp>
        <p:nvSpPr>
          <p:cNvPr id="106" name="Rectangle: Rounded Corners 226">
            <a:extLst>
              <a:ext uri="{FF2B5EF4-FFF2-40B4-BE49-F238E27FC236}">
                <a16:creationId xmlns:a16="http://schemas.microsoft.com/office/drawing/2014/main" id="{C0C8FE19-C00B-CEE3-1ACC-7AF24E8C70B1}"/>
              </a:ext>
            </a:extLst>
          </p:cNvPr>
          <p:cNvSpPr/>
          <p:nvPr/>
        </p:nvSpPr>
        <p:spPr>
          <a:xfrm>
            <a:off x="8013343" y="5534874"/>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TBC</a:t>
            </a:r>
          </a:p>
        </p:txBody>
      </p:sp>
      <p:sp>
        <p:nvSpPr>
          <p:cNvPr id="107" name="Rectangle: Rounded Corners 10">
            <a:extLst>
              <a:ext uri="{FF2B5EF4-FFF2-40B4-BE49-F238E27FC236}">
                <a16:creationId xmlns:a16="http://schemas.microsoft.com/office/drawing/2014/main" id="{32776825-5F88-1C23-B3D4-FD0EC1C94F07}"/>
              </a:ext>
            </a:extLst>
          </p:cNvPr>
          <p:cNvSpPr/>
          <p:nvPr/>
        </p:nvSpPr>
        <p:spPr>
          <a:xfrm>
            <a:off x="7364831" y="1722407"/>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Commodity Group C</a:t>
            </a:r>
          </a:p>
        </p:txBody>
      </p:sp>
      <p:sp>
        <p:nvSpPr>
          <p:cNvPr id="119" name="Полилиния: фигура 39">
            <a:extLst>
              <a:ext uri="{FF2B5EF4-FFF2-40B4-BE49-F238E27FC236}">
                <a16:creationId xmlns:a16="http://schemas.microsoft.com/office/drawing/2014/main" id="{9FBCEDF5-153C-E422-0D12-78072A940A18}"/>
              </a:ext>
            </a:extLst>
          </p:cNvPr>
          <p:cNvSpPr/>
          <p:nvPr/>
        </p:nvSpPr>
        <p:spPr>
          <a:xfrm rot="10800000">
            <a:off x="4785450" y="5518727"/>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pic>
        <p:nvPicPr>
          <p:cNvPr id="127" name="Рисунок 54">
            <a:extLst>
              <a:ext uri="{FF2B5EF4-FFF2-40B4-BE49-F238E27FC236}">
                <a16:creationId xmlns:a16="http://schemas.microsoft.com/office/drawing/2014/main" id="{2B91D9F6-A965-468F-F86E-179437087AAA}"/>
              </a:ext>
            </a:extLst>
          </p:cNvPr>
          <p:cNvPicPr>
            <a:picLocks noChangeAspect="1"/>
          </p:cNvPicPr>
          <p:nvPr/>
        </p:nvPicPr>
        <p:blipFill>
          <a:blip r:embed="rId2">
            <a:alphaModFix/>
            <a:biLevel thresh="75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a:ext>
            </a:extLst>
          </a:blip>
          <a:stretch>
            <a:fillRect/>
          </a:stretch>
        </p:blipFill>
        <p:spPr>
          <a:xfrm>
            <a:off x="4792947" y="1231844"/>
            <a:ext cx="484811" cy="484811"/>
          </a:xfrm>
          <a:prstGeom prst="rect">
            <a:avLst/>
          </a:prstGeom>
        </p:spPr>
      </p:pic>
      <p:grpSp>
        <p:nvGrpSpPr>
          <p:cNvPr id="128" name="Группа 41">
            <a:extLst>
              <a:ext uri="{FF2B5EF4-FFF2-40B4-BE49-F238E27FC236}">
                <a16:creationId xmlns:a16="http://schemas.microsoft.com/office/drawing/2014/main" id="{A71DC9BE-A5FA-5641-7B2E-FF98C57005C0}"/>
              </a:ext>
            </a:extLst>
          </p:cNvPr>
          <p:cNvGrpSpPr/>
          <p:nvPr/>
        </p:nvGrpSpPr>
        <p:grpSpPr>
          <a:xfrm>
            <a:off x="2404313" y="1182519"/>
            <a:ext cx="446984" cy="499931"/>
            <a:chOff x="3267368" y="3981871"/>
            <a:chExt cx="507855" cy="568013"/>
          </a:xfrm>
        </p:grpSpPr>
        <p:pic>
          <p:nvPicPr>
            <p:cNvPr id="129" name="Рисунок 35">
              <a:extLst>
                <a:ext uri="{FF2B5EF4-FFF2-40B4-BE49-F238E27FC236}">
                  <a16:creationId xmlns:a16="http://schemas.microsoft.com/office/drawing/2014/main" id="{C450A4F4-F4E2-4C34-73FC-B2FC05D40E35}"/>
                </a:ext>
              </a:extLst>
            </p:cNvPr>
            <p:cNvPicPr>
              <a:picLocks noChangeAspect="1"/>
            </p:cNvPicPr>
            <p:nvPr/>
          </p:nvPicPr>
          <p:blipFill>
            <a:blip r:embed="rId4">
              <a:alphaModFix/>
              <a:biLevel thresh="75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tretch>
              <a:fillRect/>
            </a:stretch>
          </p:blipFill>
          <p:spPr>
            <a:xfrm>
              <a:off x="3267368" y="4059503"/>
              <a:ext cx="284201" cy="428626"/>
            </a:xfrm>
            <a:prstGeom prst="rect">
              <a:avLst/>
            </a:prstGeom>
          </p:spPr>
        </p:pic>
        <p:pic>
          <p:nvPicPr>
            <p:cNvPr id="130" name="Рисунок 38">
              <a:extLst>
                <a:ext uri="{FF2B5EF4-FFF2-40B4-BE49-F238E27FC236}">
                  <a16:creationId xmlns:a16="http://schemas.microsoft.com/office/drawing/2014/main" id="{D2133E89-EFED-D02B-32C1-3570FAF922E1}"/>
                </a:ext>
              </a:extLst>
            </p:cNvPr>
            <p:cNvPicPr>
              <a:picLocks noChangeAspect="1"/>
            </p:cNvPicPr>
            <p:nvPr/>
          </p:nvPicPr>
          <p:blipFill>
            <a:blip r:embed="rId6" cstate="screen">
              <a:alphaModFix/>
              <a:biLevel thresh="75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a:ext>
              </a:extLst>
            </a:blip>
            <a:stretch>
              <a:fillRect/>
            </a:stretch>
          </p:blipFill>
          <p:spPr>
            <a:xfrm>
              <a:off x="3509995" y="3981871"/>
              <a:ext cx="233311" cy="233312"/>
            </a:xfrm>
            <a:prstGeom prst="rect">
              <a:avLst/>
            </a:prstGeom>
          </p:spPr>
        </p:pic>
        <p:pic>
          <p:nvPicPr>
            <p:cNvPr id="131" name="Рисунок 40">
              <a:extLst>
                <a:ext uri="{FF2B5EF4-FFF2-40B4-BE49-F238E27FC236}">
                  <a16:creationId xmlns:a16="http://schemas.microsoft.com/office/drawing/2014/main" id="{8745FA35-61DB-8A94-FEA0-A0639765BD76}"/>
                </a:ext>
              </a:extLst>
            </p:cNvPr>
            <p:cNvPicPr>
              <a:picLocks noChangeAspect="1"/>
            </p:cNvPicPr>
            <p:nvPr/>
          </p:nvPicPr>
          <p:blipFill>
            <a:blip r:embed="rId8" cstate="screen">
              <a:alphaModFix/>
              <a:biLevel thresh="75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a:ext>
              </a:extLst>
            </a:blip>
            <a:stretch>
              <a:fillRect/>
            </a:stretch>
          </p:blipFill>
          <p:spPr>
            <a:xfrm>
              <a:off x="3459319" y="4233980"/>
              <a:ext cx="315904" cy="315904"/>
            </a:xfrm>
            <a:prstGeom prst="rect">
              <a:avLst/>
            </a:prstGeom>
          </p:spPr>
        </p:pic>
      </p:grpSp>
      <p:pic>
        <p:nvPicPr>
          <p:cNvPr id="132" name="Рисунок 30">
            <a:extLst>
              <a:ext uri="{FF2B5EF4-FFF2-40B4-BE49-F238E27FC236}">
                <a16:creationId xmlns:a16="http://schemas.microsoft.com/office/drawing/2014/main" id="{84F29008-958C-68D1-0AB4-1D7D33BC1738}"/>
              </a:ext>
            </a:extLst>
          </p:cNvPr>
          <p:cNvPicPr>
            <a:picLocks noChangeAspect="1"/>
          </p:cNvPicPr>
          <p:nvPr/>
        </p:nvPicPr>
        <p:blipFill>
          <a:blip r:embed="rId10">
            <a:biLevel thresh="75000"/>
            <a:extLst>
              <a:ext uri="{28A0092B-C50C-407E-A947-70E740481C1C}">
                <a14:useLocalDpi xmlns:a14="http://schemas.microsoft.com/office/drawing/2010/main"/>
              </a:ext>
            </a:extLst>
          </a:blip>
          <a:stretch>
            <a:fillRect/>
          </a:stretch>
        </p:blipFill>
        <p:spPr>
          <a:xfrm>
            <a:off x="3826191" y="1223445"/>
            <a:ext cx="446984" cy="446984"/>
          </a:xfrm>
          <a:prstGeom prst="rect">
            <a:avLst/>
          </a:prstGeom>
        </p:spPr>
      </p:pic>
      <p:pic>
        <p:nvPicPr>
          <p:cNvPr id="133" name="Рисунок 52">
            <a:extLst>
              <a:ext uri="{FF2B5EF4-FFF2-40B4-BE49-F238E27FC236}">
                <a16:creationId xmlns:a16="http://schemas.microsoft.com/office/drawing/2014/main" id="{FD553550-B265-4C24-DCA6-9530ADA3117E}"/>
              </a:ext>
            </a:extLst>
          </p:cNvPr>
          <p:cNvPicPr>
            <a:picLocks noChangeAspect="1"/>
          </p:cNvPicPr>
          <p:nvPr/>
        </p:nvPicPr>
        <p:blipFill>
          <a:blip r:embed="rId11">
            <a:alphaModFix/>
            <a:biLevel thresh="75000"/>
            <a:extLst>
              <a:ext uri="{BEBA8EAE-BF5A-486C-A8C5-ECC9F3942E4B}">
                <a14:imgProps xmlns:a14="http://schemas.microsoft.com/office/drawing/2010/main">
                  <a14:imgLayer r:embed="rId12">
                    <a14:imgEffect>
                      <a14:artisticPhotocopy/>
                    </a14:imgEffect>
                  </a14:imgLayer>
                </a14:imgProps>
              </a:ext>
              <a:ext uri="{28A0092B-C50C-407E-A947-70E740481C1C}">
                <a14:useLocalDpi xmlns:a14="http://schemas.microsoft.com/office/drawing/2010/main"/>
              </a:ext>
            </a:extLst>
          </a:blip>
          <a:stretch>
            <a:fillRect/>
          </a:stretch>
        </p:blipFill>
        <p:spPr>
          <a:xfrm>
            <a:off x="3077598" y="1162900"/>
            <a:ext cx="532025" cy="532025"/>
          </a:xfrm>
          <a:prstGeom prst="rect">
            <a:avLst/>
          </a:prstGeom>
        </p:spPr>
      </p:pic>
      <p:pic>
        <p:nvPicPr>
          <p:cNvPr id="134" name="Рисунок 28">
            <a:extLst>
              <a:ext uri="{FF2B5EF4-FFF2-40B4-BE49-F238E27FC236}">
                <a16:creationId xmlns:a16="http://schemas.microsoft.com/office/drawing/2014/main" id="{6EADC764-8606-156E-CB14-4D462ED0545B}"/>
              </a:ext>
            </a:extLst>
          </p:cNvPr>
          <p:cNvPicPr>
            <a:picLocks noChangeAspect="1"/>
          </p:cNvPicPr>
          <p:nvPr/>
        </p:nvPicPr>
        <p:blipFill>
          <a:blip r:embed="rId13">
            <a:alphaModFix/>
            <a:biLevel thresh="75000"/>
            <a:extLst>
              <a:ext uri="{28A0092B-C50C-407E-A947-70E740481C1C}">
                <a14:useLocalDpi xmlns:a14="http://schemas.microsoft.com/office/drawing/2010/main"/>
              </a:ext>
            </a:extLst>
          </a:blip>
          <a:stretch>
            <a:fillRect/>
          </a:stretch>
        </p:blipFill>
        <p:spPr>
          <a:xfrm>
            <a:off x="5368573" y="1160053"/>
            <a:ext cx="546069" cy="546069"/>
          </a:xfrm>
          <a:prstGeom prst="rect">
            <a:avLst/>
          </a:prstGeom>
        </p:spPr>
      </p:pic>
      <p:pic>
        <p:nvPicPr>
          <p:cNvPr id="135" name="Рисунок 43">
            <a:extLst>
              <a:ext uri="{FF2B5EF4-FFF2-40B4-BE49-F238E27FC236}">
                <a16:creationId xmlns:a16="http://schemas.microsoft.com/office/drawing/2014/main" id="{CE6BF565-BD00-0123-9634-BC60B1D31AC6}"/>
              </a:ext>
            </a:extLst>
          </p:cNvPr>
          <p:cNvPicPr>
            <a:picLocks noChangeAspect="1"/>
          </p:cNvPicPr>
          <p:nvPr/>
        </p:nvPicPr>
        <p:blipFill>
          <a:blip r:embed="rId14">
            <a:alphaModFix/>
            <a:biLevel thresh="75000"/>
            <a:extLst>
              <a:ext uri="{28A0092B-C50C-407E-A947-70E740481C1C}">
                <a14:useLocalDpi xmlns:a14="http://schemas.microsoft.com/office/drawing/2010/main"/>
              </a:ext>
            </a:extLst>
          </a:blip>
          <a:stretch>
            <a:fillRect/>
          </a:stretch>
        </p:blipFill>
        <p:spPr>
          <a:xfrm>
            <a:off x="5977442" y="1193622"/>
            <a:ext cx="444128" cy="444128"/>
          </a:xfrm>
          <a:prstGeom prst="rect">
            <a:avLst/>
          </a:prstGeom>
        </p:spPr>
      </p:pic>
      <p:pic>
        <p:nvPicPr>
          <p:cNvPr id="136" name="Рисунок 46">
            <a:extLst>
              <a:ext uri="{FF2B5EF4-FFF2-40B4-BE49-F238E27FC236}">
                <a16:creationId xmlns:a16="http://schemas.microsoft.com/office/drawing/2014/main" id="{6D36CD21-E52D-147F-1F99-93810932066A}"/>
              </a:ext>
            </a:extLst>
          </p:cNvPr>
          <p:cNvPicPr>
            <a:picLocks noChangeAspect="1"/>
          </p:cNvPicPr>
          <p:nvPr/>
        </p:nvPicPr>
        <p:blipFill>
          <a:blip r:embed="rId15">
            <a:alphaModFix/>
            <a:biLevel thresh="75000"/>
            <a:extLst>
              <a:ext uri="{28A0092B-C50C-407E-A947-70E740481C1C}">
                <a14:useLocalDpi xmlns:a14="http://schemas.microsoft.com/office/drawing/2010/main"/>
              </a:ext>
            </a:extLst>
          </a:blip>
          <a:stretch>
            <a:fillRect/>
          </a:stretch>
        </p:blipFill>
        <p:spPr>
          <a:xfrm>
            <a:off x="6484370" y="1196416"/>
            <a:ext cx="444127" cy="444127"/>
          </a:xfrm>
          <a:prstGeom prst="rect">
            <a:avLst/>
          </a:prstGeom>
        </p:spPr>
      </p:pic>
      <p:pic>
        <p:nvPicPr>
          <p:cNvPr id="137" name="Рисунок 136">
            <a:extLst>
              <a:ext uri="{FF2B5EF4-FFF2-40B4-BE49-F238E27FC236}">
                <a16:creationId xmlns:a16="http://schemas.microsoft.com/office/drawing/2014/main" id="{9ABE9945-FE39-B868-1162-9FF605EFB3D5}"/>
              </a:ext>
            </a:extLst>
          </p:cNvPr>
          <p:cNvPicPr>
            <a:picLocks noChangeAspect="1"/>
          </p:cNvPicPr>
          <p:nvPr/>
        </p:nvPicPr>
        <p:blipFill>
          <a:blip r:embed="rId16" cstate="screen">
            <a:alphaModFix/>
            <a:biLevel thresh="75000"/>
            <a:extLst>
              <a:ext uri="{BEBA8EAE-BF5A-486C-A8C5-ECC9F3942E4B}">
                <a14:imgProps xmlns:a14="http://schemas.microsoft.com/office/drawing/2010/main">
                  <a14:imgLayer r:embed="rId17">
                    <a14:imgEffect>
                      <a14:artisticPhotocopy/>
                    </a14:imgEffect>
                  </a14:imgLayer>
                </a14:imgProps>
              </a:ext>
              <a:ext uri="{28A0092B-C50C-407E-A947-70E740481C1C}">
                <a14:useLocalDpi xmlns:a14="http://schemas.microsoft.com/office/drawing/2010/main"/>
              </a:ext>
            </a:extLst>
          </a:blip>
          <a:stretch>
            <a:fillRect/>
          </a:stretch>
        </p:blipFill>
        <p:spPr>
          <a:xfrm>
            <a:off x="7336550" y="1241594"/>
            <a:ext cx="444703" cy="444703"/>
          </a:xfrm>
          <a:prstGeom prst="rect">
            <a:avLst/>
          </a:prstGeom>
        </p:spPr>
      </p:pic>
      <p:pic>
        <p:nvPicPr>
          <p:cNvPr id="138" name="Рисунок 137">
            <a:extLst>
              <a:ext uri="{FF2B5EF4-FFF2-40B4-BE49-F238E27FC236}">
                <a16:creationId xmlns:a16="http://schemas.microsoft.com/office/drawing/2014/main" id="{27348A2D-1BD8-37DD-13FB-50E2A3E7B0DC}"/>
              </a:ext>
            </a:extLst>
          </p:cNvPr>
          <p:cNvPicPr>
            <a:picLocks noChangeAspect="1"/>
          </p:cNvPicPr>
          <p:nvPr/>
        </p:nvPicPr>
        <p:blipFill>
          <a:blip r:embed="rId18" cstate="screen">
            <a:alphaModFix/>
            <a:biLevel thresh="75000"/>
            <a:extLst>
              <a:ext uri="{BEBA8EAE-BF5A-486C-A8C5-ECC9F3942E4B}">
                <a14:imgProps xmlns:a14="http://schemas.microsoft.com/office/drawing/2010/main">
                  <a14:imgLayer r:embed="rId19">
                    <a14:imgEffect>
                      <a14:artisticPhotocopy/>
                    </a14:imgEffect>
                  </a14:imgLayer>
                </a14:imgProps>
              </a:ext>
              <a:ext uri="{28A0092B-C50C-407E-A947-70E740481C1C}">
                <a14:useLocalDpi xmlns:a14="http://schemas.microsoft.com/office/drawing/2010/main"/>
              </a:ext>
            </a:extLst>
          </a:blip>
          <a:stretch>
            <a:fillRect/>
          </a:stretch>
        </p:blipFill>
        <p:spPr>
          <a:xfrm>
            <a:off x="7805566" y="1305649"/>
            <a:ext cx="361531" cy="361531"/>
          </a:xfrm>
          <a:prstGeom prst="rect">
            <a:avLst/>
          </a:prstGeom>
        </p:spPr>
      </p:pic>
      <p:grpSp>
        <p:nvGrpSpPr>
          <p:cNvPr id="139" name="Группа 138">
            <a:extLst>
              <a:ext uri="{FF2B5EF4-FFF2-40B4-BE49-F238E27FC236}">
                <a16:creationId xmlns:a16="http://schemas.microsoft.com/office/drawing/2014/main" id="{4C76DF11-7CB0-786C-2612-B1964E879EB1}"/>
              </a:ext>
            </a:extLst>
          </p:cNvPr>
          <p:cNvGrpSpPr/>
          <p:nvPr/>
        </p:nvGrpSpPr>
        <p:grpSpPr>
          <a:xfrm>
            <a:off x="8197426" y="1259904"/>
            <a:ext cx="521318" cy="400881"/>
            <a:chOff x="-1099387" y="2984574"/>
            <a:chExt cx="1056858" cy="812698"/>
          </a:xfrm>
        </p:grpSpPr>
        <p:pic>
          <p:nvPicPr>
            <p:cNvPr id="140" name="Рисунок 139">
              <a:extLst>
                <a:ext uri="{FF2B5EF4-FFF2-40B4-BE49-F238E27FC236}">
                  <a16:creationId xmlns:a16="http://schemas.microsoft.com/office/drawing/2014/main" id="{D3175A54-BA3A-E5D1-EC20-2F9AAC0B0040}"/>
                </a:ext>
              </a:extLst>
            </p:cNvPr>
            <p:cNvPicPr>
              <a:picLocks noChangeAspect="1"/>
            </p:cNvPicPr>
            <p:nvPr/>
          </p:nvPicPr>
          <p:blipFill>
            <a:blip r:embed="rId20" cstate="screen">
              <a:alphaModFix/>
              <a:biLevel thresh="75000"/>
              <a:extLst>
                <a:ext uri="{BEBA8EAE-BF5A-486C-A8C5-ECC9F3942E4B}">
                  <a14:imgProps xmlns:a14="http://schemas.microsoft.com/office/drawing/2010/main">
                    <a14:imgLayer r:embed="rId21">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1099387" y="3362074"/>
              <a:ext cx="435198" cy="435198"/>
            </a:xfrm>
            <a:prstGeom prst="rect">
              <a:avLst/>
            </a:prstGeom>
          </p:spPr>
        </p:pic>
        <p:pic>
          <p:nvPicPr>
            <p:cNvPr id="141" name="Рисунок 140">
              <a:extLst>
                <a:ext uri="{FF2B5EF4-FFF2-40B4-BE49-F238E27FC236}">
                  <a16:creationId xmlns:a16="http://schemas.microsoft.com/office/drawing/2014/main" id="{7383333A-C77F-92F2-E018-01BC6FDF9F0B}"/>
                </a:ext>
              </a:extLst>
            </p:cNvPr>
            <p:cNvPicPr>
              <a:picLocks noChangeAspect="1"/>
            </p:cNvPicPr>
            <p:nvPr/>
          </p:nvPicPr>
          <p:blipFill>
            <a:blip r:embed="rId22">
              <a:alphaModFix/>
              <a:biLevel thresh="75000"/>
              <a:extLst>
                <a:ext uri="{BEBA8EAE-BF5A-486C-A8C5-ECC9F3942E4B}">
                  <a14:imgProps xmlns:a14="http://schemas.microsoft.com/office/drawing/2010/main">
                    <a14:imgLayer r:embed="rId23">
                      <a14:imgEffect>
                        <a14:artisticPhotocopy/>
                      </a14:imgEffect>
                    </a14:imgLayer>
                  </a14:imgProps>
                </a:ext>
                <a:ext uri="{28A0092B-C50C-407E-A947-70E740481C1C}">
                  <a14:useLocalDpi xmlns:a14="http://schemas.microsoft.com/office/drawing/2010/main"/>
                </a:ext>
              </a:extLst>
            </a:blip>
            <a:stretch>
              <a:fillRect/>
            </a:stretch>
          </p:blipFill>
          <p:spPr>
            <a:xfrm>
              <a:off x="-855227" y="2984574"/>
              <a:ext cx="812698" cy="812698"/>
            </a:xfrm>
            <a:prstGeom prst="rect">
              <a:avLst/>
            </a:prstGeom>
          </p:spPr>
        </p:pic>
        <p:pic>
          <p:nvPicPr>
            <p:cNvPr id="142" name="Рисунок 141">
              <a:extLst>
                <a:ext uri="{FF2B5EF4-FFF2-40B4-BE49-F238E27FC236}">
                  <a16:creationId xmlns:a16="http://schemas.microsoft.com/office/drawing/2014/main" id="{D8A15233-F4CC-9B06-56B9-F9B6BDE80157}"/>
                </a:ext>
              </a:extLst>
            </p:cNvPr>
            <p:cNvPicPr>
              <a:picLocks noChangeAspect="1"/>
            </p:cNvPicPr>
            <p:nvPr/>
          </p:nvPicPr>
          <p:blipFill>
            <a:blip r:embed="rId24" cstate="screen">
              <a:alphaModFix/>
              <a:biLevel thresh="75000"/>
              <a:extLst>
                <a:ext uri="{BEBA8EAE-BF5A-486C-A8C5-ECC9F3942E4B}">
                  <a14:imgProps xmlns:a14="http://schemas.microsoft.com/office/drawing/2010/main">
                    <a14:imgLayer r:embed="rId25">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1036180" y="2984574"/>
              <a:ext cx="312715" cy="312715"/>
            </a:xfrm>
            <a:prstGeom prst="rect">
              <a:avLst/>
            </a:prstGeom>
          </p:spPr>
        </p:pic>
      </p:grpSp>
      <p:pic>
        <p:nvPicPr>
          <p:cNvPr id="143" name="Рисунок 142">
            <a:extLst>
              <a:ext uri="{FF2B5EF4-FFF2-40B4-BE49-F238E27FC236}">
                <a16:creationId xmlns:a16="http://schemas.microsoft.com/office/drawing/2014/main" id="{5020B5E8-AFD2-18AF-4908-326B2B774E04}"/>
              </a:ext>
            </a:extLst>
          </p:cNvPr>
          <p:cNvPicPr>
            <a:picLocks noChangeAspect="1"/>
          </p:cNvPicPr>
          <p:nvPr/>
        </p:nvPicPr>
        <p:blipFill>
          <a:blip r:embed="rId26" cstate="screen">
            <a:alphaModFix/>
            <a:biLevel thresh="75000"/>
            <a:extLst>
              <a:ext uri="{BEBA8EAE-BF5A-486C-A8C5-ECC9F3942E4B}">
                <a14:imgProps xmlns:a14="http://schemas.microsoft.com/office/drawing/2010/main">
                  <a14:imgLayer r:embed="rId27">
                    <a14:imgEffect>
                      <a14:artisticPhotocopy/>
                    </a14:imgEffect>
                  </a14:imgLayer>
                </a14:imgProps>
              </a:ext>
              <a:ext uri="{28A0092B-C50C-407E-A947-70E740481C1C}">
                <a14:useLocalDpi xmlns:a14="http://schemas.microsoft.com/office/drawing/2010/main"/>
              </a:ext>
            </a:extLst>
          </a:blip>
          <a:stretch>
            <a:fillRect/>
          </a:stretch>
        </p:blipFill>
        <p:spPr>
          <a:xfrm>
            <a:off x="9032955" y="1231415"/>
            <a:ext cx="502087" cy="502087"/>
          </a:xfrm>
          <a:prstGeom prst="rect">
            <a:avLst/>
          </a:prstGeom>
        </p:spPr>
      </p:pic>
      <p:pic>
        <p:nvPicPr>
          <p:cNvPr id="144" name="Рисунок 143">
            <a:extLst>
              <a:ext uri="{FF2B5EF4-FFF2-40B4-BE49-F238E27FC236}">
                <a16:creationId xmlns:a16="http://schemas.microsoft.com/office/drawing/2014/main" id="{48B84EE5-9463-2A2D-39E1-B7B2F48441CF}"/>
              </a:ext>
            </a:extLst>
          </p:cNvPr>
          <p:cNvPicPr>
            <a:picLocks noChangeAspect="1"/>
          </p:cNvPicPr>
          <p:nvPr/>
        </p:nvPicPr>
        <p:blipFill>
          <a:blip r:embed="rId28">
            <a:alphaModFix/>
            <a:biLevel thresh="75000"/>
            <a:extLst>
              <a:ext uri="{BEBA8EAE-BF5A-486C-A8C5-ECC9F3942E4B}">
                <a14:imgProps xmlns:a14="http://schemas.microsoft.com/office/drawing/2010/main">
                  <a14:imgLayer r:embed="rId29">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8638331" y="1233781"/>
            <a:ext cx="495562" cy="495562"/>
          </a:xfrm>
          <a:prstGeom prst="rect">
            <a:avLst/>
          </a:prstGeom>
        </p:spPr>
      </p:pic>
      <p:sp>
        <p:nvSpPr>
          <p:cNvPr id="147" name="Rectangle: Rounded Corners 174">
            <a:extLst>
              <a:ext uri="{FF2B5EF4-FFF2-40B4-BE49-F238E27FC236}">
                <a16:creationId xmlns:a16="http://schemas.microsoft.com/office/drawing/2014/main" id="{D63C28CD-CFB6-CFBF-2B39-0E6F8B2E6AEA}"/>
              </a:ext>
            </a:extLst>
          </p:cNvPr>
          <p:cNvSpPr/>
          <p:nvPr/>
        </p:nvSpPr>
        <p:spPr>
          <a:xfrm>
            <a:off x="4805674" y="4956095"/>
            <a:ext cx="2128744" cy="3892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GB" sz="1200">
                <a:solidFill>
                  <a:schemeClr val="tx1"/>
                </a:solidFill>
                <a:latin typeface="Arial" panose="020B0604020202020204" pitchFamily="34" charset="0"/>
                <a:cs typeface="Arial" panose="020B0604020202020204" pitchFamily="34" charset="0"/>
              </a:rPr>
              <a:t>3</a:t>
            </a:r>
            <a:r>
              <a:rPr lang="ru-RU" sz="1200">
                <a:solidFill>
                  <a:schemeClr val="tx1"/>
                </a:solidFill>
                <a:latin typeface="Arial" panose="020B0604020202020204" pitchFamily="34" charset="0"/>
                <a:cs typeface="Arial" panose="020B0604020202020204" pitchFamily="34" charset="0"/>
              </a:rPr>
              <a:t> </a:t>
            </a:r>
            <a:r>
              <a:rPr lang="en-US" sz="1200">
                <a:solidFill>
                  <a:schemeClr val="tx1"/>
                </a:solidFill>
                <a:latin typeface="Arial" panose="020B0604020202020204" pitchFamily="34" charset="0"/>
                <a:cs typeface="Arial" panose="020B0604020202020204" pitchFamily="34" charset="0"/>
              </a:rPr>
              <a:t>CDPs developed</a:t>
            </a:r>
          </a:p>
        </p:txBody>
      </p:sp>
      <p:sp>
        <p:nvSpPr>
          <p:cNvPr id="153" name="Title 32">
            <a:extLst>
              <a:ext uri="{FF2B5EF4-FFF2-40B4-BE49-F238E27FC236}">
                <a16:creationId xmlns:a16="http://schemas.microsoft.com/office/drawing/2014/main" id="{560496A2-5967-B00C-5788-EA458F4D14BA}"/>
              </a:ext>
            </a:extLst>
          </p:cNvPr>
          <p:cNvSpPr>
            <a:spLocks noGrp="1"/>
          </p:cNvSpPr>
          <p:nvPr>
            <p:ph type="title"/>
          </p:nvPr>
        </p:nvSpPr>
        <p:spPr>
          <a:xfrm>
            <a:off x="2038339" y="108000"/>
            <a:ext cx="9360000" cy="720000"/>
          </a:xfrm>
        </p:spPr>
        <p:txBody>
          <a:bodyPr/>
          <a:lstStyle/>
          <a:p>
            <a:pPr defTabSz="342908">
              <a:defRPr/>
            </a:pPr>
            <a:r>
              <a:rPr lang="en-US" sz="2800" b="1" cap="all">
                <a:solidFill>
                  <a:prstClr val="white"/>
                </a:solidFill>
                <a:latin typeface="Arial" panose="020B0604020202020204" pitchFamily="34" charset="0"/>
                <a:cs typeface="Arial" panose="020B0604020202020204" pitchFamily="34" charset="0"/>
              </a:rPr>
              <a:t>PROGRESS UNDER COMMODITY GROUPS</a:t>
            </a:r>
          </a:p>
        </p:txBody>
      </p:sp>
      <p:sp>
        <p:nvSpPr>
          <p:cNvPr id="2" name="Полилиния: фигура 32">
            <a:extLst>
              <a:ext uri="{FF2B5EF4-FFF2-40B4-BE49-F238E27FC236}">
                <a16:creationId xmlns:a16="http://schemas.microsoft.com/office/drawing/2014/main" id="{69C5DB24-B5D3-9153-56C2-76A2F3ACC22A}"/>
              </a:ext>
            </a:extLst>
          </p:cNvPr>
          <p:cNvSpPr/>
          <p:nvPr/>
        </p:nvSpPr>
        <p:spPr>
          <a:xfrm rot="10800000">
            <a:off x="7348876" y="4357356"/>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3" name="Rectangle: Rounded Corners 104">
            <a:extLst>
              <a:ext uri="{FF2B5EF4-FFF2-40B4-BE49-F238E27FC236}">
                <a16:creationId xmlns:a16="http://schemas.microsoft.com/office/drawing/2014/main" id="{D91A58A3-825F-FD6D-DD5F-77A4455CD68E}"/>
              </a:ext>
            </a:extLst>
          </p:cNvPr>
          <p:cNvSpPr/>
          <p:nvPr/>
        </p:nvSpPr>
        <p:spPr>
          <a:xfrm>
            <a:off x="7514144" y="4354498"/>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panose="020B0604020202020204" pitchFamily="34" charset="0"/>
                <a:cs typeface="Arial" panose="020B0604020202020204" pitchFamily="34" charset="0"/>
              </a:rPr>
              <a:t>In process</a:t>
            </a:r>
          </a:p>
        </p:txBody>
      </p:sp>
      <p:sp>
        <p:nvSpPr>
          <p:cNvPr id="4" name="Полилиния: фигура 48">
            <a:extLst>
              <a:ext uri="{FF2B5EF4-FFF2-40B4-BE49-F238E27FC236}">
                <a16:creationId xmlns:a16="http://schemas.microsoft.com/office/drawing/2014/main" id="{57037754-76B8-6E8C-FE62-D795A77BE92D}"/>
              </a:ext>
            </a:extLst>
          </p:cNvPr>
          <p:cNvSpPr/>
          <p:nvPr/>
        </p:nvSpPr>
        <p:spPr>
          <a:xfrm rot="10800000">
            <a:off x="9813901" y="2151270"/>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5" name="Полилиния: фигура 51">
            <a:extLst>
              <a:ext uri="{FF2B5EF4-FFF2-40B4-BE49-F238E27FC236}">
                <a16:creationId xmlns:a16="http://schemas.microsoft.com/office/drawing/2014/main" id="{9D0FC37C-62AB-7B46-49A3-C7A25C169A4C}"/>
              </a:ext>
            </a:extLst>
          </p:cNvPr>
          <p:cNvSpPr/>
          <p:nvPr/>
        </p:nvSpPr>
        <p:spPr>
          <a:xfrm rot="10800000">
            <a:off x="9813901" y="3189304"/>
            <a:ext cx="2143048" cy="6065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6" name="Полилиния: фигура 52">
            <a:extLst>
              <a:ext uri="{FF2B5EF4-FFF2-40B4-BE49-F238E27FC236}">
                <a16:creationId xmlns:a16="http://schemas.microsoft.com/office/drawing/2014/main" id="{F53614FD-E962-3DED-BFD4-345FD00D18BF}"/>
              </a:ext>
            </a:extLst>
          </p:cNvPr>
          <p:cNvSpPr/>
          <p:nvPr/>
        </p:nvSpPr>
        <p:spPr>
          <a:xfrm rot="10800000">
            <a:off x="9813901" y="3830450"/>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7" name="Rectangle: Rounded Corners 173">
            <a:extLst>
              <a:ext uri="{FF2B5EF4-FFF2-40B4-BE49-F238E27FC236}">
                <a16:creationId xmlns:a16="http://schemas.microsoft.com/office/drawing/2014/main" id="{C1A59698-B439-BB9D-7538-0EB625BCCCEB}"/>
              </a:ext>
            </a:extLst>
          </p:cNvPr>
          <p:cNvSpPr/>
          <p:nvPr/>
        </p:nvSpPr>
        <p:spPr>
          <a:xfrm>
            <a:off x="9837150" y="2126665"/>
            <a:ext cx="210549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GB" sz="1200" dirty="0">
                <a:solidFill>
                  <a:schemeClr val="tx1"/>
                </a:solidFill>
                <a:latin typeface="Arial" panose="020B0604020202020204" pitchFamily="34" charset="0"/>
                <a:cs typeface="Arial" panose="020B0604020202020204" pitchFamily="34" charset="0"/>
              </a:rPr>
              <a:t>TBC</a:t>
            </a:r>
          </a:p>
        </p:txBody>
      </p:sp>
      <p:sp>
        <p:nvSpPr>
          <p:cNvPr id="8" name="Полилиния: фигура 53">
            <a:extLst>
              <a:ext uri="{FF2B5EF4-FFF2-40B4-BE49-F238E27FC236}">
                <a16:creationId xmlns:a16="http://schemas.microsoft.com/office/drawing/2014/main" id="{0F6F6246-2C64-2EA2-5570-835459B4DA8C}"/>
              </a:ext>
            </a:extLst>
          </p:cNvPr>
          <p:cNvSpPr/>
          <p:nvPr/>
        </p:nvSpPr>
        <p:spPr>
          <a:xfrm rot="10800000">
            <a:off x="9813901" y="4936105"/>
            <a:ext cx="2143048" cy="56026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9" name="Полилиния: фигура 54">
            <a:extLst>
              <a:ext uri="{FF2B5EF4-FFF2-40B4-BE49-F238E27FC236}">
                <a16:creationId xmlns:a16="http://schemas.microsoft.com/office/drawing/2014/main" id="{7AD06558-246C-E0F0-FA3E-12E629BE1573}"/>
              </a:ext>
            </a:extLst>
          </p:cNvPr>
          <p:cNvSpPr/>
          <p:nvPr/>
        </p:nvSpPr>
        <p:spPr>
          <a:xfrm rot="10800000">
            <a:off x="9813901" y="5525108"/>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0" name="Rectangle: Rounded Corners 24">
            <a:extLst>
              <a:ext uri="{FF2B5EF4-FFF2-40B4-BE49-F238E27FC236}">
                <a16:creationId xmlns:a16="http://schemas.microsoft.com/office/drawing/2014/main" id="{FB1371B0-7BE9-3375-8076-BC51DC1DF6DB}"/>
              </a:ext>
            </a:extLst>
          </p:cNvPr>
          <p:cNvSpPr/>
          <p:nvPr/>
        </p:nvSpPr>
        <p:spPr>
          <a:xfrm>
            <a:off x="9772631" y="3181857"/>
            <a:ext cx="217001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TBC</a:t>
            </a:r>
          </a:p>
        </p:txBody>
      </p:sp>
      <p:sp>
        <p:nvSpPr>
          <p:cNvPr id="11" name="Rectangle: Rounded Corners 25">
            <a:extLst>
              <a:ext uri="{FF2B5EF4-FFF2-40B4-BE49-F238E27FC236}">
                <a16:creationId xmlns:a16="http://schemas.microsoft.com/office/drawing/2014/main" id="{7D03711F-0F79-02BC-D17F-EED2D7708F33}"/>
              </a:ext>
            </a:extLst>
          </p:cNvPr>
          <p:cNvSpPr/>
          <p:nvPr/>
        </p:nvSpPr>
        <p:spPr>
          <a:xfrm>
            <a:off x="9673167" y="3780252"/>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TBC</a:t>
            </a:r>
          </a:p>
        </p:txBody>
      </p:sp>
      <p:sp>
        <p:nvSpPr>
          <p:cNvPr id="12" name="Полилиния: фигура 35">
            <a:extLst>
              <a:ext uri="{FF2B5EF4-FFF2-40B4-BE49-F238E27FC236}">
                <a16:creationId xmlns:a16="http://schemas.microsoft.com/office/drawing/2014/main" id="{D1596E06-A531-A144-0BF4-0B151EE77184}"/>
              </a:ext>
            </a:extLst>
          </p:cNvPr>
          <p:cNvSpPr/>
          <p:nvPr/>
        </p:nvSpPr>
        <p:spPr>
          <a:xfrm rot="10800000">
            <a:off x="9811923" y="2653652"/>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3" name="Rectangle: Rounded Corners 174">
            <a:extLst>
              <a:ext uri="{FF2B5EF4-FFF2-40B4-BE49-F238E27FC236}">
                <a16:creationId xmlns:a16="http://schemas.microsoft.com/office/drawing/2014/main" id="{EB9AC42D-6F9A-E384-0E49-061EA25CEDAF}"/>
              </a:ext>
            </a:extLst>
          </p:cNvPr>
          <p:cNvSpPr/>
          <p:nvPr/>
        </p:nvSpPr>
        <p:spPr>
          <a:xfrm>
            <a:off x="9813902" y="2627408"/>
            <a:ext cx="212874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TBC</a:t>
            </a:r>
          </a:p>
        </p:txBody>
      </p:sp>
      <p:sp>
        <p:nvSpPr>
          <p:cNvPr id="14" name="Rectangle: Rounded Corners 178">
            <a:extLst>
              <a:ext uri="{FF2B5EF4-FFF2-40B4-BE49-F238E27FC236}">
                <a16:creationId xmlns:a16="http://schemas.microsoft.com/office/drawing/2014/main" id="{BE0760FF-E42D-0197-373B-8353047DC20E}"/>
              </a:ext>
            </a:extLst>
          </p:cNvPr>
          <p:cNvSpPr/>
          <p:nvPr/>
        </p:nvSpPr>
        <p:spPr>
          <a:xfrm>
            <a:off x="10476390" y="4930766"/>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TBC</a:t>
            </a:r>
          </a:p>
        </p:txBody>
      </p:sp>
      <p:sp>
        <p:nvSpPr>
          <p:cNvPr id="15" name="Rectangle: Rounded Corners 226">
            <a:extLst>
              <a:ext uri="{FF2B5EF4-FFF2-40B4-BE49-F238E27FC236}">
                <a16:creationId xmlns:a16="http://schemas.microsoft.com/office/drawing/2014/main" id="{A36A19E8-97BE-407C-7DC2-B19708D4F849}"/>
              </a:ext>
            </a:extLst>
          </p:cNvPr>
          <p:cNvSpPr/>
          <p:nvPr/>
        </p:nvSpPr>
        <p:spPr>
          <a:xfrm>
            <a:off x="10476390" y="5541255"/>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TBC</a:t>
            </a:r>
          </a:p>
        </p:txBody>
      </p:sp>
      <p:sp>
        <p:nvSpPr>
          <p:cNvPr id="16" name="Rectangle: Rounded Corners 10">
            <a:extLst>
              <a:ext uri="{FF2B5EF4-FFF2-40B4-BE49-F238E27FC236}">
                <a16:creationId xmlns:a16="http://schemas.microsoft.com/office/drawing/2014/main" id="{4469B355-8967-BE29-C9ED-9C9BD85683BA}"/>
              </a:ext>
            </a:extLst>
          </p:cNvPr>
          <p:cNvSpPr/>
          <p:nvPr/>
        </p:nvSpPr>
        <p:spPr>
          <a:xfrm>
            <a:off x="9818451" y="1728788"/>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Commodity Group D</a:t>
            </a:r>
          </a:p>
        </p:txBody>
      </p:sp>
      <p:sp>
        <p:nvSpPr>
          <p:cNvPr id="25" name="Полилиния: фигура 32">
            <a:extLst>
              <a:ext uri="{FF2B5EF4-FFF2-40B4-BE49-F238E27FC236}">
                <a16:creationId xmlns:a16="http://schemas.microsoft.com/office/drawing/2014/main" id="{06261991-0427-55E7-316C-D79447AED2C5}"/>
              </a:ext>
            </a:extLst>
          </p:cNvPr>
          <p:cNvSpPr/>
          <p:nvPr/>
        </p:nvSpPr>
        <p:spPr>
          <a:xfrm rot="10800000">
            <a:off x="9811923" y="4363737"/>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26" name="Rectangle: Rounded Corners 104">
            <a:extLst>
              <a:ext uri="{FF2B5EF4-FFF2-40B4-BE49-F238E27FC236}">
                <a16:creationId xmlns:a16="http://schemas.microsoft.com/office/drawing/2014/main" id="{50B3682A-84C7-2CD8-8061-B135829C61D4}"/>
              </a:ext>
            </a:extLst>
          </p:cNvPr>
          <p:cNvSpPr/>
          <p:nvPr/>
        </p:nvSpPr>
        <p:spPr>
          <a:xfrm>
            <a:off x="9977191" y="4360879"/>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dirty="0">
                <a:solidFill>
                  <a:schemeClr val="tx1"/>
                </a:solidFill>
                <a:latin typeface="Arial" panose="020B0604020202020204" pitchFamily="34" charset="0"/>
                <a:cs typeface="Arial" panose="020B0604020202020204" pitchFamily="34" charset="0"/>
              </a:rPr>
              <a:t>TBC</a:t>
            </a:r>
          </a:p>
        </p:txBody>
      </p:sp>
      <p:pic>
        <p:nvPicPr>
          <p:cNvPr id="32" name="Picture 31">
            <a:extLst>
              <a:ext uri="{FF2B5EF4-FFF2-40B4-BE49-F238E27FC236}">
                <a16:creationId xmlns:a16="http://schemas.microsoft.com/office/drawing/2014/main" id="{CF64461E-AC43-C679-56AC-0994A49D3D7F}"/>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9838734" y="1175949"/>
            <a:ext cx="495563" cy="495563"/>
          </a:xfrm>
          <a:prstGeom prst="rect">
            <a:avLst/>
          </a:prstGeom>
        </p:spPr>
      </p:pic>
      <p:pic>
        <p:nvPicPr>
          <p:cNvPr id="34" name="Picture 33">
            <a:extLst>
              <a:ext uri="{FF2B5EF4-FFF2-40B4-BE49-F238E27FC236}">
                <a16:creationId xmlns:a16="http://schemas.microsoft.com/office/drawing/2014/main" id="{91103718-A7FC-5EF0-4EF9-C4566C578BC1}"/>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10367684" y="1165222"/>
            <a:ext cx="495563" cy="495563"/>
          </a:xfrm>
          <a:prstGeom prst="rect">
            <a:avLst/>
          </a:prstGeom>
        </p:spPr>
      </p:pic>
      <p:pic>
        <p:nvPicPr>
          <p:cNvPr id="36" name="Picture 35">
            <a:extLst>
              <a:ext uri="{FF2B5EF4-FFF2-40B4-BE49-F238E27FC236}">
                <a16:creationId xmlns:a16="http://schemas.microsoft.com/office/drawing/2014/main" id="{2A30461A-0CA2-7462-C0D6-E83024D3D1D4}"/>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10928218" y="1189232"/>
            <a:ext cx="470121" cy="470121"/>
          </a:xfrm>
          <a:prstGeom prst="rect">
            <a:avLst/>
          </a:prstGeom>
        </p:spPr>
      </p:pic>
      <p:pic>
        <p:nvPicPr>
          <p:cNvPr id="38" name="Picture 37">
            <a:extLst>
              <a:ext uri="{FF2B5EF4-FFF2-40B4-BE49-F238E27FC236}">
                <a16:creationId xmlns:a16="http://schemas.microsoft.com/office/drawing/2014/main" id="{C554928E-FC31-9E32-AB8F-0CB55327494B}"/>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11505305" y="1189232"/>
            <a:ext cx="437339" cy="437339"/>
          </a:xfrm>
          <a:prstGeom prst="rect">
            <a:avLst/>
          </a:prstGeom>
        </p:spPr>
      </p:pic>
    </p:spTree>
    <p:extLst>
      <p:ext uri="{BB962C8B-B14F-4D97-AF65-F5344CB8AC3E}">
        <p14:creationId xmlns:p14="http://schemas.microsoft.com/office/powerpoint/2010/main" val="25138183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7F32E-3A8A-2B08-38DB-09A7307F0A1C}"/>
              </a:ext>
            </a:extLst>
          </p:cNvPr>
          <p:cNvSpPr>
            <a:spLocks noGrp="1"/>
          </p:cNvSpPr>
          <p:nvPr>
            <p:ph type="title"/>
          </p:nvPr>
        </p:nvSpPr>
        <p:spPr/>
        <p:txBody>
          <a:bodyPr/>
          <a:lstStyle/>
          <a:p>
            <a:pPr defTabSz="342900">
              <a:lnSpc>
                <a:spcPct val="100000"/>
              </a:lnSpc>
              <a:spcBef>
                <a:spcPts val="0"/>
              </a:spcBef>
              <a:defRPr/>
            </a:pPr>
            <a:r>
              <a:rPr lang="en-US" b="1" cap="all">
                <a:solidFill>
                  <a:schemeClr val="bg1"/>
                </a:solidFill>
                <a:latin typeface="Arial" panose="020B0604020202020204" pitchFamily="34" charset="0"/>
                <a:cs typeface="Arial" panose="020B0604020202020204" pitchFamily="34" charset="0"/>
              </a:rPr>
              <a:t>Commodit</a:t>
            </a:r>
            <a:r>
              <a:rPr lang="en-US" b="1" cap="all"/>
              <a:t>y group C</a:t>
            </a:r>
            <a:endParaRPr lang="ru-RU" b="1" cap="all">
              <a:solidFill>
                <a:schemeClr val="bg1"/>
              </a:solidFill>
              <a:latin typeface="Arial" panose="020B0604020202020204" pitchFamily="34" charset="0"/>
              <a:cs typeface="Arial" panose="020B0604020202020204" pitchFamily="34" charset="0"/>
            </a:endParaRPr>
          </a:p>
        </p:txBody>
      </p:sp>
      <p:sp>
        <p:nvSpPr>
          <p:cNvPr id="3" name="Прямоугольник 14">
            <a:extLst>
              <a:ext uri="{FF2B5EF4-FFF2-40B4-BE49-F238E27FC236}">
                <a16:creationId xmlns:a16="http://schemas.microsoft.com/office/drawing/2014/main" id="{404C3562-2398-BFBA-3318-1A9CDB5F0A1F}"/>
              </a:ext>
            </a:extLst>
          </p:cNvPr>
          <p:cNvSpPr/>
          <p:nvPr/>
        </p:nvSpPr>
        <p:spPr>
          <a:xfrm>
            <a:off x="297680" y="1062925"/>
            <a:ext cx="11596639" cy="349867"/>
          </a:xfrm>
          <a:prstGeom prst="rect">
            <a:avLst/>
          </a:prstGeom>
          <a:solidFill>
            <a:srgbClr val="ED7D31">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244"/>
              </a:spcAft>
              <a:buSzPct val="100000"/>
            </a:pPr>
            <a:r>
              <a:rPr lang="en-US" sz="1400" b="1">
                <a:solidFill>
                  <a:schemeClr val="tx1"/>
                </a:solidFill>
                <a:latin typeface="Arial" panose="020B0604020202020204" pitchFamily="34" charset="0"/>
                <a:cs typeface="Arial" panose="020B0604020202020204" pitchFamily="34" charset="0"/>
              </a:rPr>
              <a:t>MATERIAL AND PRODUCT HANDLING EQUIPMENT</a:t>
            </a:r>
          </a:p>
        </p:txBody>
      </p:sp>
      <p:sp>
        <p:nvSpPr>
          <p:cNvPr id="4" name="Прямоугольник 14">
            <a:extLst>
              <a:ext uri="{FF2B5EF4-FFF2-40B4-BE49-F238E27FC236}">
                <a16:creationId xmlns:a16="http://schemas.microsoft.com/office/drawing/2014/main" id="{6311C8A9-ABB6-9415-5739-233140EB5FFD}"/>
              </a:ext>
            </a:extLst>
          </p:cNvPr>
          <p:cNvSpPr/>
          <p:nvPr/>
        </p:nvSpPr>
        <p:spPr>
          <a:xfrm>
            <a:off x="297677" y="2085909"/>
            <a:ext cx="11596639" cy="349867"/>
          </a:xfrm>
          <a:prstGeom prst="rect">
            <a:avLst/>
          </a:prstGeom>
          <a:solidFill>
            <a:srgbClr val="ED7D31">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244"/>
              </a:spcAft>
              <a:buSzPct val="100000"/>
            </a:pPr>
            <a:r>
              <a:rPr lang="en-US" sz="1400" b="1">
                <a:solidFill>
                  <a:schemeClr val="tx1"/>
                </a:solidFill>
                <a:latin typeface="Arial" panose="020B0604020202020204" pitchFamily="34" charset="0"/>
                <a:cs typeface="Arial" panose="020B0604020202020204" pitchFamily="34" charset="0"/>
              </a:rPr>
              <a:t>HEAT EXCHANGERS / HEAT TRANSFER EQUIPMENT</a:t>
            </a:r>
          </a:p>
        </p:txBody>
      </p:sp>
      <p:sp>
        <p:nvSpPr>
          <p:cNvPr id="5" name="Прямоугольник 14">
            <a:extLst>
              <a:ext uri="{FF2B5EF4-FFF2-40B4-BE49-F238E27FC236}">
                <a16:creationId xmlns:a16="http://schemas.microsoft.com/office/drawing/2014/main" id="{52350B08-EF71-1918-C2EB-DB143FAB8550}"/>
              </a:ext>
            </a:extLst>
          </p:cNvPr>
          <p:cNvSpPr/>
          <p:nvPr/>
        </p:nvSpPr>
        <p:spPr>
          <a:xfrm>
            <a:off x="297678" y="3108893"/>
            <a:ext cx="11596639" cy="349867"/>
          </a:xfrm>
          <a:prstGeom prst="rect">
            <a:avLst/>
          </a:prstGeom>
          <a:solidFill>
            <a:srgbClr val="ED7D31">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244"/>
              </a:spcAft>
              <a:buSzPct val="100000"/>
            </a:pPr>
            <a:r>
              <a:rPr lang="en-US" sz="1400" b="1">
                <a:solidFill>
                  <a:schemeClr val="tx1"/>
                </a:solidFill>
                <a:latin typeface="Arial" panose="020B0604020202020204" pitchFamily="34" charset="0"/>
                <a:cs typeface="Arial" panose="020B0604020202020204" pitchFamily="34" charset="0"/>
              </a:rPr>
              <a:t>SAFETY AND PROTECTION &amp; FIREFIGHTING EQUIPMENT </a:t>
            </a:r>
          </a:p>
        </p:txBody>
      </p:sp>
      <p:sp>
        <p:nvSpPr>
          <p:cNvPr id="6" name="Прямоугольник 14">
            <a:extLst>
              <a:ext uri="{FF2B5EF4-FFF2-40B4-BE49-F238E27FC236}">
                <a16:creationId xmlns:a16="http://schemas.microsoft.com/office/drawing/2014/main" id="{55BB27F2-B04F-2086-001E-977BB06D15E2}"/>
              </a:ext>
            </a:extLst>
          </p:cNvPr>
          <p:cNvSpPr/>
          <p:nvPr/>
        </p:nvSpPr>
        <p:spPr>
          <a:xfrm>
            <a:off x="297679" y="4131877"/>
            <a:ext cx="11596639" cy="349867"/>
          </a:xfrm>
          <a:prstGeom prst="rect">
            <a:avLst/>
          </a:prstGeom>
          <a:solidFill>
            <a:srgbClr val="ED7D31">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244"/>
              </a:spcAft>
              <a:buSzPct val="100000"/>
            </a:pPr>
            <a:r>
              <a:rPr lang="en-US" sz="1400" b="1">
                <a:solidFill>
                  <a:schemeClr val="tx1"/>
                </a:solidFill>
                <a:latin typeface="Arial" panose="020B0604020202020204" pitchFamily="34" charset="0"/>
                <a:cs typeface="Arial" panose="020B0604020202020204" pitchFamily="34" charset="0"/>
              </a:rPr>
              <a:t>INSULATION / REFRACTORY MATERIALS</a:t>
            </a:r>
          </a:p>
        </p:txBody>
      </p:sp>
      <p:sp>
        <p:nvSpPr>
          <p:cNvPr id="7" name="Прямоугольник 14">
            <a:extLst>
              <a:ext uri="{FF2B5EF4-FFF2-40B4-BE49-F238E27FC236}">
                <a16:creationId xmlns:a16="http://schemas.microsoft.com/office/drawing/2014/main" id="{08CE5C1C-869E-86C1-BACE-DECB1D721D92}"/>
              </a:ext>
            </a:extLst>
          </p:cNvPr>
          <p:cNvSpPr/>
          <p:nvPr/>
        </p:nvSpPr>
        <p:spPr>
          <a:xfrm>
            <a:off x="297680" y="5154859"/>
            <a:ext cx="11596639" cy="349867"/>
          </a:xfrm>
          <a:prstGeom prst="rect">
            <a:avLst/>
          </a:prstGeom>
          <a:solidFill>
            <a:srgbClr val="ED7D31">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244"/>
              </a:spcAft>
              <a:buSzPct val="100000"/>
            </a:pPr>
            <a:r>
              <a:rPr lang="en-US" sz="1400" b="1">
                <a:solidFill>
                  <a:schemeClr val="tx1"/>
                </a:solidFill>
                <a:latin typeface="Arial" panose="020B0604020202020204" pitchFamily="34" charset="0"/>
                <a:cs typeface="Arial" panose="020B0604020202020204" pitchFamily="34" charset="0"/>
              </a:rPr>
              <a:t>CHEMICAL / OILS / PAINTS</a:t>
            </a:r>
          </a:p>
        </p:txBody>
      </p:sp>
      <p:pic>
        <p:nvPicPr>
          <p:cNvPr id="8" name="Picture 8">
            <a:extLst>
              <a:ext uri="{FF2B5EF4-FFF2-40B4-BE49-F238E27FC236}">
                <a16:creationId xmlns:a16="http://schemas.microsoft.com/office/drawing/2014/main" id="{FF1988B4-A633-C00E-F376-DB21A87A13F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66789" y="2481964"/>
            <a:ext cx="933666" cy="5257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5AAE204-DB0F-75F5-6FE9-BDDC48A347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397" r="8959" b="40656"/>
          <a:stretch/>
        </p:blipFill>
        <p:spPr>
          <a:xfrm>
            <a:off x="8551987" y="2548950"/>
            <a:ext cx="804838" cy="461627"/>
          </a:xfrm>
          <a:prstGeom prst="rect">
            <a:avLst/>
          </a:prstGeom>
        </p:spPr>
      </p:pic>
      <p:sp>
        <p:nvSpPr>
          <p:cNvPr id="10" name="TextBox 9">
            <a:extLst>
              <a:ext uri="{FF2B5EF4-FFF2-40B4-BE49-F238E27FC236}">
                <a16:creationId xmlns:a16="http://schemas.microsoft.com/office/drawing/2014/main" id="{51983625-FCC5-3212-16DF-039F53BA27C1}"/>
              </a:ext>
            </a:extLst>
          </p:cNvPr>
          <p:cNvSpPr txBox="1"/>
          <p:nvPr/>
        </p:nvSpPr>
        <p:spPr>
          <a:xfrm>
            <a:off x="9379120" y="2579690"/>
            <a:ext cx="1460546" cy="430887"/>
          </a:xfrm>
          <a:prstGeom prst="rect">
            <a:avLst/>
          </a:prstGeom>
          <a:noFill/>
        </p:spPr>
        <p:txBody>
          <a:bodyPr wrap="square">
            <a:spAutoFit/>
          </a:bodyPr>
          <a:lstStyle/>
          <a:p>
            <a:pPr marL="57150" algn="ctr" fontAlgn="b"/>
            <a:r>
              <a:rPr lang="en-US" sz="1100">
                <a:latin typeface="Arial" panose="020B0604020202020204" pitchFamily="34" charset="0"/>
                <a:cs typeface="Arial" panose="020B0604020202020204" pitchFamily="34" charset="0"/>
              </a:rPr>
              <a:t>Air cooler fin fans</a:t>
            </a:r>
            <a:br>
              <a:rPr lang="en-US" sz="1100">
                <a:latin typeface="Arial" panose="020B0604020202020204" pitchFamily="34" charset="0"/>
                <a:cs typeface="Arial" panose="020B0604020202020204" pitchFamily="34" charset="0"/>
              </a:rPr>
            </a:br>
            <a:r>
              <a:rPr lang="en-US" sz="1100" b="1">
                <a:latin typeface="Arial" panose="020B0604020202020204" pitchFamily="34" charset="0"/>
                <a:cs typeface="Arial" panose="020B0604020202020204" pitchFamily="34" charset="0"/>
              </a:rPr>
              <a:t>235 ea</a:t>
            </a:r>
          </a:p>
        </p:txBody>
      </p:sp>
      <p:sp>
        <p:nvSpPr>
          <p:cNvPr id="11" name="TextBox 10">
            <a:extLst>
              <a:ext uri="{FF2B5EF4-FFF2-40B4-BE49-F238E27FC236}">
                <a16:creationId xmlns:a16="http://schemas.microsoft.com/office/drawing/2014/main" id="{2DD2F30C-0ACF-D746-233A-B1CD325E70A4}"/>
              </a:ext>
            </a:extLst>
          </p:cNvPr>
          <p:cNvSpPr txBox="1"/>
          <p:nvPr/>
        </p:nvSpPr>
        <p:spPr>
          <a:xfrm>
            <a:off x="2205135" y="2463595"/>
            <a:ext cx="2011112" cy="600164"/>
          </a:xfrm>
          <a:prstGeom prst="rect">
            <a:avLst/>
          </a:prstGeom>
          <a:noFill/>
        </p:spPr>
        <p:txBody>
          <a:bodyPr wrap="square">
            <a:spAutoFit/>
          </a:bodyPr>
          <a:lstStyle/>
          <a:p>
            <a:pPr marL="57150" algn="ctr" fontAlgn="b"/>
            <a:r>
              <a:rPr lang="en-US" sz="1100">
                <a:latin typeface="Arial" panose="020B0604020202020204" pitchFamily="34" charset="0"/>
                <a:cs typeface="Arial" panose="020B0604020202020204" pitchFamily="34" charset="0"/>
              </a:rPr>
              <a:t>Shell &amp; Tube heat exchangers &amp; tube bundles</a:t>
            </a:r>
            <a:br>
              <a:rPr lang="en-US" sz="1100">
                <a:latin typeface="Arial" panose="020B0604020202020204" pitchFamily="34" charset="0"/>
                <a:cs typeface="Arial" panose="020B0604020202020204" pitchFamily="34" charset="0"/>
              </a:rPr>
            </a:br>
            <a:r>
              <a:rPr lang="en-US" sz="1100" b="1">
                <a:latin typeface="Arial" panose="020B0604020202020204" pitchFamily="34" charset="0"/>
                <a:cs typeface="Arial" panose="020B0604020202020204" pitchFamily="34" charset="0"/>
              </a:rPr>
              <a:t>98 ea</a:t>
            </a:r>
          </a:p>
        </p:txBody>
      </p:sp>
      <p:pic>
        <p:nvPicPr>
          <p:cNvPr id="12" name="Picture 10">
            <a:extLst>
              <a:ext uri="{FF2B5EF4-FFF2-40B4-BE49-F238E27FC236}">
                <a16:creationId xmlns:a16="http://schemas.microsoft.com/office/drawing/2014/main" id="{796B0AB1-B046-8849-CB96-45E656618F8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32950" y="2426229"/>
            <a:ext cx="933665" cy="68266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515E14A-D74E-28BB-0EE6-862CC29CAE04}"/>
              </a:ext>
            </a:extLst>
          </p:cNvPr>
          <p:cNvSpPr txBox="1"/>
          <p:nvPr/>
        </p:nvSpPr>
        <p:spPr>
          <a:xfrm>
            <a:off x="6118138" y="2552117"/>
            <a:ext cx="1632489" cy="430887"/>
          </a:xfrm>
          <a:prstGeom prst="rect">
            <a:avLst/>
          </a:prstGeom>
          <a:noFill/>
        </p:spPr>
        <p:txBody>
          <a:bodyPr wrap="square">
            <a:spAutoFit/>
          </a:bodyPr>
          <a:lstStyle/>
          <a:p>
            <a:pPr marL="57150" algn="ctr" fontAlgn="b"/>
            <a:r>
              <a:rPr lang="en-US" sz="1100">
                <a:latin typeface="Arial" panose="020B0604020202020204" pitchFamily="34" charset="0"/>
                <a:cs typeface="Arial" panose="020B0604020202020204" pitchFamily="34" charset="0"/>
              </a:rPr>
              <a:t>Plate heat exchangers</a:t>
            </a:r>
            <a:br>
              <a:rPr lang="en-US" sz="1100">
                <a:latin typeface="Arial" panose="020B0604020202020204" pitchFamily="34" charset="0"/>
                <a:cs typeface="Arial" panose="020B0604020202020204" pitchFamily="34" charset="0"/>
              </a:rPr>
            </a:br>
            <a:r>
              <a:rPr lang="en-US" sz="1100" b="1">
                <a:latin typeface="Arial" panose="020B0604020202020204" pitchFamily="34" charset="0"/>
                <a:cs typeface="Arial" panose="020B0604020202020204" pitchFamily="34" charset="0"/>
              </a:rPr>
              <a:t>82 ea</a:t>
            </a:r>
          </a:p>
        </p:txBody>
      </p:sp>
      <p:pic>
        <p:nvPicPr>
          <p:cNvPr id="14" name="Picture 12">
            <a:extLst>
              <a:ext uri="{FF2B5EF4-FFF2-40B4-BE49-F238E27FC236}">
                <a16:creationId xmlns:a16="http://schemas.microsoft.com/office/drawing/2014/main" id="{B3246909-352B-AE7F-F750-0E0E0518BAA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4988" r="2536" b="1804"/>
          <a:stretch/>
        </p:blipFill>
        <p:spPr bwMode="auto">
          <a:xfrm>
            <a:off x="2991032" y="1402492"/>
            <a:ext cx="1393372" cy="6420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977B3A5-4881-C94B-BD8C-9FF97C640C2A}"/>
              </a:ext>
            </a:extLst>
          </p:cNvPr>
          <p:cNvSpPr txBox="1"/>
          <p:nvPr/>
        </p:nvSpPr>
        <p:spPr>
          <a:xfrm>
            <a:off x="4467611" y="1482004"/>
            <a:ext cx="1136835" cy="600164"/>
          </a:xfrm>
          <a:prstGeom prst="rect">
            <a:avLst/>
          </a:prstGeom>
          <a:noFill/>
        </p:spPr>
        <p:txBody>
          <a:bodyPr wrap="square">
            <a:spAutoFit/>
          </a:bodyPr>
          <a:lstStyle/>
          <a:p>
            <a:pPr marL="57150" algn="ctr" fontAlgn="b"/>
            <a:r>
              <a:rPr lang="en-US" sz="1100">
                <a:latin typeface="Arial" panose="020B0604020202020204" pitchFamily="34" charset="0"/>
                <a:cs typeface="Arial" panose="020B0604020202020204" pitchFamily="34" charset="0"/>
              </a:rPr>
              <a:t>Slings &amp; shackles</a:t>
            </a:r>
            <a:br>
              <a:rPr lang="en-US" sz="1100">
                <a:latin typeface="Arial" panose="020B0604020202020204" pitchFamily="34" charset="0"/>
                <a:cs typeface="Arial" panose="020B0604020202020204" pitchFamily="34" charset="0"/>
              </a:rPr>
            </a:br>
            <a:r>
              <a:rPr lang="en-US" sz="1100" b="1">
                <a:latin typeface="Arial" panose="020B0604020202020204" pitchFamily="34" charset="0"/>
                <a:cs typeface="Arial" panose="020B0604020202020204" pitchFamily="34" charset="0"/>
              </a:rPr>
              <a:t>20 552 ea/pk</a:t>
            </a:r>
          </a:p>
        </p:txBody>
      </p:sp>
      <p:pic>
        <p:nvPicPr>
          <p:cNvPr id="16" name="Picture 16">
            <a:extLst>
              <a:ext uri="{FF2B5EF4-FFF2-40B4-BE49-F238E27FC236}">
                <a16:creationId xmlns:a16="http://schemas.microsoft.com/office/drawing/2014/main" id="{7D2CFDC8-5EA9-935A-4CBC-92EB8C1814E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57560" y="1396921"/>
            <a:ext cx="601055" cy="60105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9045FE5-299F-B6E8-FE1A-FC9DEA73FD09}"/>
              </a:ext>
            </a:extLst>
          </p:cNvPr>
          <p:cNvSpPr txBox="1"/>
          <p:nvPr/>
        </p:nvSpPr>
        <p:spPr>
          <a:xfrm>
            <a:off x="7158615" y="1443664"/>
            <a:ext cx="1393372" cy="600164"/>
          </a:xfrm>
          <a:prstGeom prst="rect">
            <a:avLst/>
          </a:prstGeom>
          <a:noFill/>
        </p:spPr>
        <p:txBody>
          <a:bodyPr wrap="square">
            <a:spAutoFit/>
          </a:bodyPr>
          <a:lstStyle/>
          <a:p>
            <a:pPr marL="57150" algn="ctr" fontAlgn="b"/>
            <a:r>
              <a:rPr lang="en-US" sz="1100">
                <a:latin typeface="Arial" panose="020B0604020202020204" pitchFamily="34" charset="0"/>
                <a:cs typeface="Arial" panose="020B0604020202020204" pitchFamily="34" charset="0"/>
              </a:rPr>
              <a:t>Rope (wire, fiber, PP) </a:t>
            </a:r>
            <a:br>
              <a:rPr lang="en-US" sz="1100">
                <a:latin typeface="Arial" panose="020B0604020202020204" pitchFamily="34" charset="0"/>
                <a:cs typeface="Arial" panose="020B0604020202020204" pitchFamily="34" charset="0"/>
              </a:rPr>
            </a:br>
            <a:r>
              <a:rPr lang="kk-KZ" sz="1100" b="1">
                <a:latin typeface="Arial" panose="020B0604020202020204" pitchFamily="34" charset="0"/>
                <a:cs typeface="Arial" panose="020B0604020202020204" pitchFamily="34" charset="0"/>
              </a:rPr>
              <a:t>69</a:t>
            </a:r>
            <a:r>
              <a:rPr lang="en-US" sz="1100" b="1">
                <a:latin typeface="Arial" panose="020B0604020202020204" pitchFamily="34" charset="0"/>
                <a:cs typeface="Arial" panose="020B0604020202020204" pitchFamily="34" charset="0"/>
              </a:rPr>
              <a:t> </a:t>
            </a:r>
            <a:r>
              <a:rPr lang="kk-KZ" sz="1100" b="1">
                <a:latin typeface="Arial" panose="020B0604020202020204" pitchFamily="34" charset="0"/>
                <a:cs typeface="Arial" panose="020B0604020202020204" pitchFamily="34" charset="0"/>
              </a:rPr>
              <a:t>497</a:t>
            </a:r>
            <a:r>
              <a:rPr lang="en-US" sz="1100" b="1">
                <a:latin typeface="Arial" panose="020B0604020202020204" pitchFamily="34" charset="0"/>
                <a:cs typeface="Arial" panose="020B0604020202020204" pitchFamily="34" charset="0"/>
              </a:rPr>
              <a:t> m/ea</a:t>
            </a:r>
          </a:p>
        </p:txBody>
      </p:sp>
      <p:pic>
        <p:nvPicPr>
          <p:cNvPr id="18" name="Picture 20">
            <a:extLst>
              <a:ext uri="{FF2B5EF4-FFF2-40B4-BE49-F238E27FC236}">
                <a16:creationId xmlns:a16="http://schemas.microsoft.com/office/drawing/2014/main" id="{463AE1FB-92C4-87BA-CB0F-D0C4B0E86E7B}"/>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14608" t="11431" r="14608" b="10628"/>
          <a:stretch/>
        </p:blipFill>
        <p:spPr bwMode="auto">
          <a:xfrm>
            <a:off x="431093" y="3499793"/>
            <a:ext cx="343970" cy="55184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B864D87-FBE4-267C-C34F-9C2364A2F547}"/>
              </a:ext>
            </a:extLst>
          </p:cNvPr>
          <p:cNvSpPr txBox="1"/>
          <p:nvPr/>
        </p:nvSpPr>
        <p:spPr>
          <a:xfrm>
            <a:off x="431093" y="3579874"/>
            <a:ext cx="2011112" cy="430887"/>
          </a:xfrm>
          <a:prstGeom prst="rect">
            <a:avLst/>
          </a:prstGeom>
          <a:noFill/>
        </p:spPr>
        <p:txBody>
          <a:bodyPr wrap="square">
            <a:spAutoFit/>
          </a:bodyPr>
          <a:lstStyle/>
          <a:p>
            <a:pPr marL="57150" algn="ctr" fontAlgn="b"/>
            <a:r>
              <a:rPr lang="en-US" sz="1100">
                <a:latin typeface="Arial" panose="020B0604020202020204" pitchFamily="34" charset="0"/>
                <a:cs typeface="Arial" panose="020B0604020202020204" pitchFamily="34" charset="0"/>
              </a:rPr>
              <a:t>H2S Detectors</a:t>
            </a:r>
          </a:p>
          <a:p>
            <a:pPr marL="57150" algn="ctr" fontAlgn="b"/>
            <a:r>
              <a:rPr lang="en-US" sz="1100" b="1">
                <a:latin typeface="Arial" panose="020B0604020202020204" pitchFamily="34" charset="0"/>
                <a:cs typeface="Arial" panose="020B0604020202020204" pitchFamily="34" charset="0"/>
              </a:rPr>
              <a:t>71 680 ea</a:t>
            </a:r>
          </a:p>
        </p:txBody>
      </p:sp>
      <p:pic>
        <p:nvPicPr>
          <p:cNvPr id="20" name="Picture 22">
            <a:extLst>
              <a:ext uri="{FF2B5EF4-FFF2-40B4-BE49-F238E27FC236}">
                <a16:creationId xmlns:a16="http://schemas.microsoft.com/office/drawing/2014/main" id="{1CEFDA96-80D6-8F9E-539D-94BA4BF5445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205135" y="3458760"/>
            <a:ext cx="834631" cy="66591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80BFC06-42A4-979B-F442-CCD9E048ECE2}"/>
              </a:ext>
            </a:extLst>
          </p:cNvPr>
          <p:cNvSpPr txBox="1"/>
          <p:nvPr/>
        </p:nvSpPr>
        <p:spPr>
          <a:xfrm>
            <a:off x="3071135" y="3471155"/>
            <a:ext cx="1602284" cy="600164"/>
          </a:xfrm>
          <a:prstGeom prst="rect">
            <a:avLst/>
          </a:prstGeom>
          <a:noFill/>
        </p:spPr>
        <p:txBody>
          <a:bodyPr wrap="square">
            <a:spAutoFit/>
          </a:bodyPr>
          <a:lstStyle/>
          <a:p>
            <a:pPr marL="57150" algn="ctr" fontAlgn="b"/>
            <a:r>
              <a:rPr lang="en-US" sz="1100">
                <a:latin typeface="Arial" panose="020B0604020202020204" pitchFamily="34" charset="0"/>
                <a:cs typeface="Arial" panose="020B0604020202020204" pitchFamily="34" charset="0"/>
              </a:rPr>
              <a:t>Masks, respirators &amp; accessories</a:t>
            </a:r>
          </a:p>
          <a:p>
            <a:pPr marL="57150" algn="ctr" fontAlgn="b"/>
            <a:r>
              <a:rPr lang="en-US" sz="1100" b="1">
                <a:latin typeface="Arial" panose="020B0604020202020204" pitchFamily="34" charset="0"/>
                <a:cs typeface="Arial" panose="020B0604020202020204" pitchFamily="34" charset="0"/>
              </a:rPr>
              <a:t>1,090,717 ea, pkg</a:t>
            </a:r>
          </a:p>
        </p:txBody>
      </p:sp>
      <p:pic>
        <p:nvPicPr>
          <p:cNvPr id="22" name="Picture 24">
            <a:extLst>
              <a:ext uri="{FF2B5EF4-FFF2-40B4-BE49-F238E27FC236}">
                <a16:creationId xmlns:a16="http://schemas.microsoft.com/office/drawing/2014/main" id="{82B93868-5619-9A98-5F30-CC9F90636089}"/>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t="19898" r="196" b="22911"/>
          <a:stretch/>
        </p:blipFill>
        <p:spPr bwMode="auto">
          <a:xfrm>
            <a:off x="5012843" y="3466790"/>
            <a:ext cx="1105295" cy="6333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AFDA1B8-4D44-0B33-56C7-91A9F909AF22}"/>
              </a:ext>
            </a:extLst>
          </p:cNvPr>
          <p:cNvSpPr txBox="1"/>
          <p:nvPr/>
        </p:nvSpPr>
        <p:spPr>
          <a:xfrm>
            <a:off x="6177892" y="3555793"/>
            <a:ext cx="1602284" cy="430887"/>
          </a:xfrm>
          <a:prstGeom prst="rect">
            <a:avLst/>
          </a:prstGeom>
          <a:noFill/>
        </p:spPr>
        <p:txBody>
          <a:bodyPr wrap="square">
            <a:spAutoFit/>
          </a:bodyPr>
          <a:lstStyle/>
          <a:p>
            <a:pPr marL="57150" algn="ctr" fontAlgn="b"/>
            <a:r>
              <a:rPr lang="en-US" sz="1100">
                <a:latin typeface="Arial" panose="020B0604020202020204" pitchFamily="34" charset="0"/>
                <a:cs typeface="Arial" panose="020B0604020202020204" pitchFamily="34" charset="0"/>
              </a:rPr>
              <a:t>SCBA &amp; accessories</a:t>
            </a:r>
          </a:p>
          <a:p>
            <a:pPr marL="57150" algn="ctr" fontAlgn="b"/>
            <a:r>
              <a:rPr lang="en-US" sz="1100" b="1">
                <a:latin typeface="Arial" panose="020B0604020202020204" pitchFamily="34" charset="0"/>
                <a:cs typeface="Arial" panose="020B0604020202020204" pitchFamily="34" charset="0"/>
              </a:rPr>
              <a:t>14,255 ea, pkg</a:t>
            </a:r>
          </a:p>
        </p:txBody>
      </p:sp>
      <p:pic>
        <p:nvPicPr>
          <p:cNvPr id="24" name="Picture 34">
            <a:extLst>
              <a:ext uri="{FF2B5EF4-FFF2-40B4-BE49-F238E27FC236}">
                <a16:creationId xmlns:a16="http://schemas.microsoft.com/office/drawing/2014/main" id="{1AB8BEF6-2C77-2F57-AFDA-A4B72CA692EE}"/>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13652" t="2140" r="12714" b="5301"/>
          <a:stretch/>
        </p:blipFill>
        <p:spPr bwMode="auto">
          <a:xfrm>
            <a:off x="8091215" y="3438627"/>
            <a:ext cx="408846" cy="68604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16BA253-0DB5-99D6-A511-4E77BC73FAD2}"/>
              </a:ext>
            </a:extLst>
          </p:cNvPr>
          <p:cNvSpPr txBox="1"/>
          <p:nvPr/>
        </p:nvSpPr>
        <p:spPr>
          <a:xfrm>
            <a:off x="8295638" y="3587432"/>
            <a:ext cx="1602284" cy="430887"/>
          </a:xfrm>
          <a:prstGeom prst="rect">
            <a:avLst/>
          </a:prstGeom>
          <a:noFill/>
        </p:spPr>
        <p:txBody>
          <a:bodyPr wrap="square">
            <a:spAutoFit/>
          </a:bodyPr>
          <a:lstStyle/>
          <a:p>
            <a:pPr marL="57150" algn="ctr" fontAlgn="b"/>
            <a:r>
              <a:rPr lang="en-US" sz="1100">
                <a:latin typeface="Arial" panose="020B0604020202020204" pitchFamily="34" charset="0"/>
                <a:cs typeface="Arial" panose="020B0604020202020204" pitchFamily="34" charset="0"/>
              </a:rPr>
              <a:t>Fire extinguishers</a:t>
            </a:r>
          </a:p>
          <a:p>
            <a:pPr marL="57150" algn="ctr" fontAlgn="b"/>
            <a:r>
              <a:rPr lang="en-US" sz="1100" b="1">
                <a:latin typeface="Arial" panose="020B0604020202020204" pitchFamily="34" charset="0"/>
                <a:cs typeface="Arial" panose="020B0604020202020204" pitchFamily="34" charset="0"/>
              </a:rPr>
              <a:t>5 496 ea, pkg</a:t>
            </a:r>
          </a:p>
        </p:txBody>
      </p:sp>
      <p:pic>
        <p:nvPicPr>
          <p:cNvPr id="26" name="Picture 2">
            <a:extLst>
              <a:ext uri="{FF2B5EF4-FFF2-40B4-BE49-F238E27FC236}">
                <a16:creationId xmlns:a16="http://schemas.microsoft.com/office/drawing/2014/main" id="{BB389CB1-3E74-A075-9C9E-E130ECAD40A1}"/>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l="21500" t="2451" r="23689" b="2593"/>
          <a:stretch/>
        </p:blipFill>
        <p:spPr bwMode="auto">
          <a:xfrm>
            <a:off x="9923259" y="3537965"/>
            <a:ext cx="229775" cy="53231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3B908B64-7101-D083-C171-9E4A9F6A0E0D}"/>
              </a:ext>
            </a:extLst>
          </p:cNvPr>
          <p:cNvSpPr txBox="1"/>
          <p:nvPr/>
        </p:nvSpPr>
        <p:spPr>
          <a:xfrm>
            <a:off x="10178371" y="3531711"/>
            <a:ext cx="1602284" cy="600164"/>
          </a:xfrm>
          <a:prstGeom prst="rect">
            <a:avLst/>
          </a:prstGeom>
          <a:noFill/>
        </p:spPr>
        <p:txBody>
          <a:bodyPr wrap="square">
            <a:spAutoFit/>
          </a:bodyPr>
          <a:lstStyle/>
          <a:p>
            <a:pPr marL="57150" algn="ctr" fontAlgn="b"/>
            <a:r>
              <a:rPr lang="en-US" sz="1100">
                <a:latin typeface="Arial" panose="020B0604020202020204" pitchFamily="34" charset="0"/>
                <a:cs typeface="Arial" panose="020B0604020202020204" pitchFamily="34" charset="0"/>
              </a:rPr>
              <a:t>Coveralls, jackets, vests</a:t>
            </a:r>
          </a:p>
          <a:p>
            <a:pPr marL="57150" algn="ctr" fontAlgn="b"/>
            <a:r>
              <a:rPr lang="en-US" sz="1100" b="1">
                <a:latin typeface="Arial" panose="020B0604020202020204" pitchFamily="34" charset="0"/>
                <a:cs typeface="Arial" panose="020B0604020202020204" pitchFamily="34" charset="0"/>
              </a:rPr>
              <a:t>944,684 ea, pkg</a:t>
            </a:r>
          </a:p>
        </p:txBody>
      </p:sp>
      <p:sp>
        <p:nvSpPr>
          <p:cNvPr id="28" name="TextBox 27">
            <a:extLst>
              <a:ext uri="{FF2B5EF4-FFF2-40B4-BE49-F238E27FC236}">
                <a16:creationId xmlns:a16="http://schemas.microsoft.com/office/drawing/2014/main" id="{B9DC4E1C-C1C6-BBC5-B86D-B95F66290724}"/>
              </a:ext>
            </a:extLst>
          </p:cNvPr>
          <p:cNvSpPr txBox="1"/>
          <p:nvPr/>
        </p:nvSpPr>
        <p:spPr>
          <a:xfrm>
            <a:off x="1243640" y="5628143"/>
            <a:ext cx="1206831" cy="600164"/>
          </a:xfrm>
          <a:prstGeom prst="rect">
            <a:avLst/>
          </a:prstGeom>
          <a:noFill/>
        </p:spPr>
        <p:txBody>
          <a:bodyPr wrap="square">
            <a:spAutoFit/>
          </a:bodyPr>
          <a:lstStyle/>
          <a:p>
            <a:pPr marL="57150" algn="ctr" fontAlgn="b"/>
            <a:r>
              <a:rPr lang="en-US" sz="1100">
                <a:latin typeface="Arial" panose="020B0604020202020204" pitchFamily="34" charset="0"/>
                <a:cs typeface="Arial" panose="020B0604020202020204" pitchFamily="34" charset="0"/>
              </a:rPr>
              <a:t>Paints</a:t>
            </a:r>
          </a:p>
          <a:p>
            <a:pPr marL="57150" algn="ctr" fontAlgn="b"/>
            <a:r>
              <a:rPr lang="en-US" sz="1100" b="1">
                <a:latin typeface="Arial" panose="020B0604020202020204" pitchFamily="34" charset="0"/>
                <a:cs typeface="Arial" panose="020B0604020202020204" pitchFamily="34" charset="0"/>
              </a:rPr>
              <a:t>739,872 kg, L, can, pk</a:t>
            </a:r>
          </a:p>
        </p:txBody>
      </p:sp>
      <p:sp>
        <p:nvSpPr>
          <p:cNvPr id="29" name="TextBox 28">
            <a:extLst>
              <a:ext uri="{FF2B5EF4-FFF2-40B4-BE49-F238E27FC236}">
                <a16:creationId xmlns:a16="http://schemas.microsoft.com/office/drawing/2014/main" id="{D9018207-6A5A-3CF0-94A0-AE2FF90FCAC4}"/>
              </a:ext>
            </a:extLst>
          </p:cNvPr>
          <p:cNvSpPr txBox="1"/>
          <p:nvPr/>
        </p:nvSpPr>
        <p:spPr>
          <a:xfrm>
            <a:off x="3477916" y="5577677"/>
            <a:ext cx="1939597" cy="600164"/>
          </a:xfrm>
          <a:prstGeom prst="rect">
            <a:avLst/>
          </a:prstGeom>
          <a:noFill/>
        </p:spPr>
        <p:txBody>
          <a:bodyPr wrap="square">
            <a:spAutoFit/>
          </a:bodyPr>
          <a:lstStyle/>
          <a:p>
            <a:pPr marL="57150" algn="ctr" fontAlgn="b"/>
            <a:r>
              <a:rPr lang="en-US" sz="1100">
                <a:latin typeface="Arial" panose="020B0604020202020204" pitchFamily="34" charset="0"/>
                <a:cs typeface="Arial" panose="020B0604020202020204" pitchFamily="34" charset="0"/>
              </a:rPr>
              <a:t>Acids (hydrochloric, acetic, amino, nitric, sulfuric) </a:t>
            </a:r>
          </a:p>
          <a:p>
            <a:pPr marL="57150" algn="ctr" fontAlgn="b"/>
            <a:r>
              <a:rPr lang="en-US" sz="1100" b="1">
                <a:latin typeface="Arial" panose="020B0604020202020204" pitchFamily="34" charset="0"/>
                <a:cs typeface="Arial" panose="020B0604020202020204" pitchFamily="34" charset="0"/>
              </a:rPr>
              <a:t>81,410,365 L, kg</a:t>
            </a:r>
          </a:p>
        </p:txBody>
      </p:sp>
      <p:sp>
        <p:nvSpPr>
          <p:cNvPr id="30" name="TextBox 29">
            <a:extLst>
              <a:ext uri="{FF2B5EF4-FFF2-40B4-BE49-F238E27FC236}">
                <a16:creationId xmlns:a16="http://schemas.microsoft.com/office/drawing/2014/main" id="{55D0A214-0C31-A62F-DEE5-D06309AB956C}"/>
              </a:ext>
            </a:extLst>
          </p:cNvPr>
          <p:cNvSpPr txBox="1"/>
          <p:nvPr/>
        </p:nvSpPr>
        <p:spPr>
          <a:xfrm>
            <a:off x="6428189" y="5628143"/>
            <a:ext cx="1351987" cy="430887"/>
          </a:xfrm>
          <a:prstGeom prst="rect">
            <a:avLst/>
          </a:prstGeom>
          <a:noFill/>
        </p:spPr>
        <p:txBody>
          <a:bodyPr wrap="square">
            <a:spAutoFit/>
          </a:bodyPr>
          <a:lstStyle/>
          <a:p>
            <a:pPr marL="57150" algn="ctr" fontAlgn="b"/>
            <a:r>
              <a:rPr lang="en-US" sz="1100">
                <a:latin typeface="Arial" panose="020B0604020202020204" pitchFamily="34" charset="0"/>
                <a:cs typeface="Arial" panose="020B0604020202020204" pitchFamily="34" charset="0"/>
              </a:rPr>
              <a:t>Caustic soda</a:t>
            </a:r>
          </a:p>
          <a:p>
            <a:pPr marL="57150" algn="ctr" fontAlgn="b"/>
            <a:r>
              <a:rPr lang="en-US" sz="1100" b="1">
                <a:latin typeface="Arial" panose="020B0604020202020204" pitchFamily="34" charset="0"/>
                <a:cs typeface="Arial" panose="020B0604020202020204" pitchFamily="34" charset="0"/>
              </a:rPr>
              <a:t>29,298,652 kg</a:t>
            </a:r>
          </a:p>
        </p:txBody>
      </p:sp>
      <p:sp>
        <p:nvSpPr>
          <p:cNvPr id="31" name="TextBox 30">
            <a:extLst>
              <a:ext uri="{FF2B5EF4-FFF2-40B4-BE49-F238E27FC236}">
                <a16:creationId xmlns:a16="http://schemas.microsoft.com/office/drawing/2014/main" id="{AED34AC2-8A16-F588-8049-FB34F28C9EEE}"/>
              </a:ext>
            </a:extLst>
          </p:cNvPr>
          <p:cNvSpPr txBox="1"/>
          <p:nvPr/>
        </p:nvSpPr>
        <p:spPr>
          <a:xfrm>
            <a:off x="8446123" y="5662315"/>
            <a:ext cx="1477136" cy="430887"/>
          </a:xfrm>
          <a:prstGeom prst="rect">
            <a:avLst/>
          </a:prstGeom>
          <a:noFill/>
        </p:spPr>
        <p:txBody>
          <a:bodyPr wrap="square">
            <a:spAutoFit/>
          </a:bodyPr>
          <a:lstStyle/>
          <a:p>
            <a:pPr marL="57150" algn="ctr" fontAlgn="b"/>
            <a:r>
              <a:rPr lang="en-US" sz="1100">
                <a:latin typeface="Arial" panose="020B0604020202020204" pitchFamily="34" charset="0"/>
                <a:cs typeface="Arial" panose="020B0604020202020204" pitchFamily="34" charset="0"/>
              </a:rPr>
              <a:t>Corrosion inhibitors</a:t>
            </a:r>
          </a:p>
          <a:p>
            <a:pPr marL="57150" algn="ctr" fontAlgn="b"/>
            <a:r>
              <a:rPr lang="en-US" sz="1100" b="1">
                <a:latin typeface="Arial" panose="020B0604020202020204" pitchFamily="34" charset="0"/>
                <a:cs typeface="Arial" panose="020B0604020202020204" pitchFamily="34" charset="0"/>
              </a:rPr>
              <a:t>16,049,052 L, kg</a:t>
            </a:r>
          </a:p>
        </p:txBody>
      </p:sp>
      <p:sp>
        <p:nvSpPr>
          <p:cNvPr id="32" name="TextBox 31">
            <a:extLst>
              <a:ext uri="{FF2B5EF4-FFF2-40B4-BE49-F238E27FC236}">
                <a16:creationId xmlns:a16="http://schemas.microsoft.com/office/drawing/2014/main" id="{4D32228F-2D92-69A0-99CE-F9417436B7EA}"/>
              </a:ext>
            </a:extLst>
          </p:cNvPr>
          <p:cNvSpPr txBox="1"/>
          <p:nvPr/>
        </p:nvSpPr>
        <p:spPr>
          <a:xfrm>
            <a:off x="10627372" y="5655425"/>
            <a:ext cx="1351987" cy="430887"/>
          </a:xfrm>
          <a:prstGeom prst="rect">
            <a:avLst/>
          </a:prstGeom>
          <a:noFill/>
        </p:spPr>
        <p:txBody>
          <a:bodyPr wrap="square">
            <a:spAutoFit/>
          </a:bodyPr>
          <a:lstStyle/>
          <a:p>
            <a:pPr marL="57150" algn="ctr" fontAlgn="b"/>
            <a:r>
              <a:rPr lang="en-US" sz="1100">
                <a:latin typeface="Arial" panose="020B0604020202020204" pitchFamily="34" charset="0"/>
                <a:cs typeface="Arial" panose="020B0604020202020204" pitchFamily="34" charset="0"/>
              </a:rPr>
              <a:t>Barytes</a:t>
            </a:r>
          </a:p>
          <a:p>
            <a:pPr marL="57150" algn="ctr" fontAlgn="b"/>
            <a:r>
              <a:rPr lang="en-US" sz="1100" b="1">
                <a:latin typeface="Arial" panose="020B0604020202020204" pitchFamily="34" charset="0"/>
                <a:cs typeface="Arial" panose="020B0604020202020204" pitchFamily="34" charset="0"/>
              </a:rPr>
              <a:t>4,430,000 kg</a:t>
            </a:r>
          </a:p>
        </p:txBody>
      </p:sp>
      <p:sp>
        <p:nvSpPr>
          <p:cNvPr id="33" name="TextBox 32">
            <a:extLst>
              <a:ext uri="{FF2B5EF4-FFF2-40B4-BE49-F238E27FC236}">
                <a16:creationId xmlns:a16="http://schemas.microsoft.com/office/drawing/2014/main" id="{3F4B4189-CFA4-44F9-0203-AFCDC8B8A29F}"/>
              </a:ext>
            </a:extLst>
          </p:cNvPr>
          <p:cNvSpPr txBox="1"/>
          <p:nvPr/>
        </p:nvSpPr>
        <p:spPr>
          <a:xfrm>
            <a:off x="4506714" y="4490842"/>
            <a:ext cx="1351987" cy="600164"/>
          </a:xfrm>
          <a:prstGeom prst="rect">
            <a:avLst/>
          </a:prstGeom>
          <a:noFill/>
        </p:spPr>
        <p:txBody>
          <a:bodyPr wrap="square">
            <a:spAutoFit/>
          </a:bodyPr>
          <a:lstStyle/>
          <a:p>
            <a:pPr marL="57150" algn="ctr" fontAlgn="b"/>
            <a:r>
              <a:rPr lang="en-US" sz="1100" dirty="0">
                <a:latin typeface="Arial" panose="020B0604020202020204" pitchFamily="34" charset="0"/>
                <a:cs typeface="Arial" panose="020B0604020202020204" pitchFamily="34" charset="0"/>
              </a:rPr>
              <a:t>Insulation (mineral wool)</a:t>
            </a:r>
          </a:p>
          <a:p>
            <a:pPr marL="57150" algn="ctr" fontAlgn="b"/>
            <a:r>
              <a:rPr lang="en-US" sz="1100" b="1" dirty="0">
                <a:latin typeface="Arial" panose="020B0604020202020204" pitchFamily="34" charset="0"/>
                <a:cs typeface="Arial" panose="020B0604020202020204" pitchFamily="34" charset="0"/>
              </a:rPr>
              <a:t>95 782 rl, m, m2</a:t>
            </a:r>
          </a:p>
        </p:txBody>
      </p:sp>
      <p:sp>
        <p:nvSpPr>
          <p:cNvPr id="34" name="TextBox 33">
            <a:extLst>
              <a:ext uri="{FF2B5EF4-FFF2-40B4-BE49-F238E27FC236}">
                <a16:creationId xmlns:a16="http://schemas.microsoft.com/office/drawing/2014/main" id="{C37BA498-5C8E-568D-9866-100D82784F18}"/>
              </a:ext>
            </a:extLst>
          </p:cNvPr>
          <p:cNvSpPr txBox="1"/>
          <p:nvPr/>
        </p:nvSpPr>
        <p:spPr>
          <a:xfrm>
            <a:off x="6942342" y="4488948"/>
            <a:ext cx="1939597" cy="600164"/>
          </a:xfrm>
          <a:prstGeom prst="rect">
            <a:avLst/>
          </a:prstGeom>
          <a:noFill/>
        </p:spPr>
        <p:txBody>
          <a:bodyPr wrap="square">
            <a:spAutoFit/>
          </a:bodyPr>
          <a:lstStyle/>
          <a:p>
            <a:pPr marL="57150" algn="ctr" fontAlgn="b"/>
            <a:r>
              <a:rPr lang="en-US" sz="1100" dirty="0">
                <a:latin typeface="Arial" panose="020B0604020202020204" pitchFamily="34" charset="0"/>
                <a:cs typeface="Arial" panose="020B0604020202020204" pitchFamily="34" charset="0"/>
              </a:rPr>
              <a:t>Insulation (foam, jacket, sheet, fiber, blanket) </a:t>
            </a:r>
          </a:p>
          <a:p>
            <a:pPr marL="57150" algn="ctr" fontAlgn="b"/>
            <a:r>
              <a:rPr lang="en-US" sz="1100" b="1" dirty="0">
                <a:latin typeface="Arial" panose="020B0604020202020204" pitchFamily="34" charset="0"/>
                <a:cs typeface="Arial" panose="020B0604020202020204" pitchFamily="34" charset="0"/>
              </a:rPr>
              <a:t>89 163 m, ea, m2, rl</a:t>
            </a:r>
          </a:p>
        </p:txBody>
      </p:sp>
      <p:pic>
        <p:nvPicPr>
          <p:cNvPr id="38" name="Picture 37">
            <a:extLst>
              <a:ext uri="{FF2B5EF4-FFF2-40B4-BE49-F238E27FC236}">
                <a16:creationId xmlns:a16="http://schemas.microsoft.com/office/drawing/2014/main" id="{8AA1AE22-A0F7-0C85-6CB0-023B3EC9F705}"/>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12313" t="23636" r="15824" b="16361"/>
          <a:stretch/>
        </p:blipFill>
        <p:spPr>
          <a:xfrm>
            <a:off x="3666779" y="4508217"/>
            <a:ext cx="742768" cy="620168"/>
          </a:xfrm>
          <a:prstGeom prst="rect">
            <a:avLst/>
          </a:prstGeom>
        </p:spPr>
      </p:pic>
      <p:pic>
        <p:nvPicPr>
          <p:cNvPr id="1030" name="Picture 6">
            <a:extLst>
              <a:ext uri="{FF2B5EF4-FFF2-40B4-BE49-F238E27FC236}">
                <a16:creationId xmlns:a16="http://schemas.microsoft.com/office/drawing/2014/main" id="{59248506-F924-6132-1BFB-132F10E146A6}"/>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419977" y="4481744"/>
            <a:ext cx="650347" cy="65034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EEDE4EE6-2593-8F29-E689-85ECB3840CD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54565" y="5693048"/>
            <a:ext cx="1069112" cy="484793"/>
          </a:xfrm>
          <a:prstGeom prst="rect">
            <a:avLst/>
          </a:prstGeom>
        </p:spPr>
      </p:pic>
      <p:pic>
        <p:nvPicPr>
          <p:cNvPr id="46" name="Picture 45">
            <a:extLst>
              <a:ext uri="{FF2B5EF4-FFF2-40B4-BE49-F238E27FC236}">
                <a16:creationId xmlns:a16="http://schemas.microsoft.com/office/drawing/2014/main" id="{786C8050-ABA4-F837-3AA8-8F44DBBD22DD}"/>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12035" t="5272" b="14546"/>
          <a:stretch/>
        </p:blipFill>
        <p:spPr>
          <a:xfrm>
            <a:off x="2572393" y="5614817"/>
            <a:ext cx="928687" cy="635177"/>
          </a:xfrm>
          <a:prstGeom prst="rect">
            <a:avLst/>
          </a:prstGeom>
        </p:spPr>
      </p:pic>
      <p:pic>
        <p:nvPicPr>
          <p:cNvPr id="47" name="Picture 8">
            <a:extLst>
              <a:ext uri="{FF2B5EF4-FFF2-40B4-BE49-F238E27FC236}">
                <a16:creationId xmlns:a16="http://schemas.microsoft.com/office/drawing/2014/main" id="{32DB24BF-FA51-2ABF-5335-087BE5531E02}"/>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16687" t="6698" r="14858" b="15978"/>
          <a:stretch/>
        </p:blipFill>
        <p:spPr bwMode="auto">
          <a:xfrm>
            <a:off x="5631246" y="5628144"/>
            <a:ext cx="911262" cy="57982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a:extLst>
              <a:ext uri="{FF2B5EF4-FFF2-40B4-BE49-F238E27FC236}">
                <a16:creationId xmlns:a16="http://schemas.microsoft.com/office/drawing/2014/main" id="{89AEDBF6-EA15-30E8-64B8-53C8CD84AEE9}"/>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7794434" y="5628143"/>
            <a:ext cx="768326" cy="57982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3AE41F28-DC68-D575-714A-D17CEDE2E69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178371" y="5533772"/>
            <a:ext cx="674194" cy="674194"/>
          </a:xfrm>
          <a:prstGeom prst="rect">
            <a:avLst/>
          </a:prstGeom>
        </p:spPr>
      </p:pic>
    </p:spTree>
    <p:extLst>
      <p:ext uri="{BB962C8B-B14F-4D97-AF65-F5344CB8AC3E}">
        <p14:creationId xmlns:p14="http://schemas.microsoft.com/office/powerpoint/2010/main" val="4137372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8DDF68DA-1EA8-5C78-A1C2-D7B8F6B8F44A}"/>
              </a:ext>
            </a:extLst>
          </p:cNvPr>
          <p:cNvSpPr/>
          <p:nvPr/>
        </p:nvSpPr>
        <p:spPr>
          <a:xfrm>
            <a:off x="1100051" y="4458910"/>
            <a:ext cx="9991897" cy="1531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en-US" sz="16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range and specificity of services for assistance in the development of the potential of manufacturers, offered by IMBC, are limited and are subject to provision on an individual basis, depending on the readiness of the manufacturer to supply their manufactured goods in line with the requirements of the Operators.</a:t>
            </a:r>
          </a:p>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en-US" sz="16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Assistance from IMBC does not oblige any retaliatory action from the potential manufacturer. The services of IMBC do not represent a guarantee of the successful participation and / or successful award of Contracts to the manufacturer in the procurement processes of the Operators.</a:t>
            </a:r>
          </a:p>
        </p:txBody>
      </p:sp>
      <p:pic>
        <p:nvPicPr>
          <p:cNvPr id="2" name="Graphic 5" descr="Email outline">
            <a:extLst>
              <a:ext uri="{FF2B5EF4-FFF2-40B4-BE49-F238E27FC236}">
                <a16:creationId xmlns:a16="http://schemas.microsoft.com/office/drawing/2014/main" id="{BAD5528B-DFCF-9B9B-852C-66A42FBD671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62769" y="1981941"/>
            <a:ext cx="360000" cy="360000"/>
          </a:xfrm>
          <a:prstGeom prst="rect">
            <a:avLst/>
          </a:prstGeom>
        </p:spPr>
      </p:pic>
      <p:pic>
        <p:nvPicPr>
          <p:cNvPr id="9" name="Graphic 6" descr="Telephone outline">
            <a:extLst>
              <a:ext uri="{FF2B5EF4-FFF2-40B4-BE49-F238E27FC236}">
                <a16:creationId xmlns:a16="http://schemas.microsoft.com/office/drawing/2014/main" id="{A827FE2A-49C0-7337-CD69-E559F08C90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2769" y="2717013"/>
            <a:ext cx="360000" cy="360000"/>
          </a:xfrm>
          <a:prstGeom prst="rect">
            <a:avLst/>
          </a:prstGeom>
        </p:spPr>
      </p:pic>
      <p:pic>
        <p:nvPicPr>
          <p:cNvPr id="10" name="Graphic 7" descr="World outline">
            <a:extLst>
              <a:ext uri="{FF2B5EF4-FFF2-40B4-BE49-F238E27FC236}">
                <a16:creationId xmlns:a16="http://schemas.microsoft.com/office/drawing/2014/main" id="{AF53FC88-E7E8-A1C8-5DD8-C29CC83608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11599" y="3480660"/>
            <a:ext cx="360000" cy="360000"/>
          </a:xfrm>
          <a:prstGeom prst="rect">
            <a:avLst/>
          </a:prstGeom>
        </p:spPr>
      </p:pic>
      <p:sp>
        <p:nvSpPr>
          <p:cNvPr id="11" name="TextBox 10">
            <a:extLst>
              <a:ext uri="{FF2B5EF4-FFF2-40B4-BE49-F238E27FC236}">
                <a16:creationId xmlns:a16="http://schemas.microsoft.com/office/drawing/2014/main" id="{2C44C63D-BE4B-0885-D825-A6AED1252353}"/>
              </a:ext>
            </a:extLst>
          </p:cNvPr>
          <p:cNvSpPr txBox="1"/>
          <p:nvPr/>
        </p:nvSpPr>
        <p:spPr>
          <a:xfrm>
            <a:off x="1920428" y="2014792"/>
            <a:ext cx="3467456" cy="1815882"/>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
                <a:prstClr val="black">
                  <a:lumMod val="50000"/>
                  <a:lumOff val="50000"/>
                </a:prstClr>
              </a:buClr>
              <a:buSzPct val="70000"/>
              <a:tabLst/>
              <a:defRPr/>
            </a:pPr>
            <a:r>
              <a:rPr lang="en-GB" sz="1600" dirty="0" err="1">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technicalsupport</a:t>
            </a:r>
            <a:r>
              <a:rPr kumimoji="0" lang="en-GB"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@imbc.kz</a:t>
            </a:r>
            <a:endPar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kk-KZ"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R="0" lvl="0" algn="l" defTabSz="457200" rtl="0" eaLnBrk="1" fontAlgn="auto" latinLnBrk="0" hangingPunct="1">
              <a:lnSpc>
                <a:spcPct val="100000"/>
              </a:lnSpc>
              <a:spcBef>
                <a:spcPts val="0"/>
              </a:spcBef>
              <a:spcAft>
                <a:spcPts val="0"/>
              </a:spcAft>
              <a:buClr>
                <a:prstClr val="black">
                  <a:lumMod val="50000"/>
                  <a:lumOff val="50000"/>
                </a:prstClr>
              </a:buClr>
              <a:buSzPct val="70000"/>
              <a:tabLst/>
              <a:defRPr/>
            </a:pPr>
            <a:r>
              <a:rPr kumimoji="0" lang="en-GB"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+ 7 (7172) 39-99-66</a:t>
            </a:r>
            <a:endParaRPr kumimoji="0" lang="kk-KZ"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kk-KZ"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R="0" lvl="0" algn="l" defTabSz="457200" rtl="0" eaLnBrk="1" fontAlgn="auto" latinLnBrk="0" hangingPunct="1">
              <a:lnSpc>
                <a:spcPct val="100000"/>
              </a:lnSpc>
              <a:spcBef>
                <a:spcPts val="0"/>
              </a:spcBef>
              <a:spcAft>
                <a:spcPts val="0"/>
              </a:spcAft>
              <a:buClr>
                <a:prstClr val="black">
                  <a:lumMod val="50000"/>
                  <a:lumOff val="50000"/>
                </a:prstClr>
              </a:buClr>
              <a:buSzPct val="70000"/>
              <a:tabLst/>
              <a:defRPr/>
            </a:pPr>
            <a:r>
              <a:rPr kumimoji="0" lang="en-GB"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www.imbc.kz</a:t>
            </a:r>
            <a:r>
              <a:rPr kumimoji="0" lang="en-GB"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9606997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594713" y="4270557"/>
            <a:ext cx="5848350" cy="1754326"/>
          </a:xfrm>
          <a:prstGeom prst="rect">
            <a:avLst/>
          </a:prstGeom>
          <a:noFill/>
        </p:spPr>
        <p:txBody>
          <a:bodyPr wrap="square" rtlCol="0">
            <a:spAutoFit/>
          </a:bodyPr>
          <a:lstStyle/>
          <a:p>
            <a:pPr algn="l"/>
            <a:r>
              <a:rPr lang="en-GB" dirty="0">
                <a:solidFill>
                  <a:schemeClr val="bg1"/>
                </a:solidFill>
                <a:latin typeface="Calibri" panose="020F0502020204030204" pitchFamily="34" charset="0"/>
                <a:cs typeface="Calibri" panose="020F0502020204030204" pitchFamily="34" charset="0"/>
              </a:rPr>
              <a:t>KPO Supplier          Database</a:t>
            </a:r>
            <a:br>
              <a:rPr lang="en-GB" dirty="0">
                <a:solidFill>
                  <a:schemeClr val="bg1"/>
                </a:solidFill>
                <a:latin typeface="Calibri" panose="020F0502020204030204" pitchFamily="34" charset="0"/>
                <a:cs typeface="Calibri" panose="020F0502020204030204" pitchFamily="34" charset="0"/>
              </a:rPr>
            </a:br>
            <a:endParaRPr lang="en-US" dirty="0">
              <a:solidFill>
                <a:schemeClr val="bg1"/>
              </a:solidFill>
              <a:latin typeface="Calibri" panose="020F0502020204030204" pitchFamily="34" charset="0"/>
              <a:cs typeface="Calibri" panose="020F0502020204030204" pitchFamily="34" charset="0"/>
            </a:endParaRPr>
          </a:p>
        </p:txBody>
      </p:sp>
      <p:sp>
        <p:nvSpPr>
          <p:cNvPr id="11" name="Title 7">
            <a:extLst>
              <a:ext uri="{FF2B5EF4-FFF2-40B4-BE49-F238E27FC236}">
                <a16:creationId xmlns:a16="http://schemas.microsoft.com/office/drawing/2014/main" id="{716D210C-2352-423C-A205-69326BB58045}"/>
              </a:ext>
            </a:extLst>
          </p:cNvPr>
          <p:cNvSpPr txBox="1">
            <a:spLocks/>
          </p:cNvSpPr>
          <p:nvPr/>
        </p:nvSpPr>
        <p:spPr>
          <a:xfrm>
            <a:off x="8463549" y="4425317"/>
            <a:ext cx="3230704" cy="1421928"/>
          </a:xfrm>
          <a:prstGeom prst="rect">
            <a:avLst/>
          </a:prstGeom>
          <a:noFill/>
        </p:spPr>
        <p:txBody>
          <a:bodyPr wrap="square" rtlCol="0" anchor="b">
            <a:spAutoFit/>
          </a:bodyPr>
          <a:lstStyle>
            <a:lvl1pPr algn="ctr" defTabSz="914400" rtl="0" eaLnBrk="1" latinLnBrk="0" hangingPunct="1">
              <a:lnSpc>
                <a:spcPct val="90000"/>
              </a:lnSpc>
              <a:spcBef>
                <a:spcPct val="0"/>
              </a:spcBef>
              <a:buNone/>
              <a:defRPr lang="it-IT" sz="4000" b="1" kern="1200" dirty="0">
                <a:solidFill>
                  <a:srgbClr val="FFFFFF"/>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2400" dirty="0">
                <a:latin typeface="Calibri" panose="020F0502020204030204" pitchFamily="34" charset="0"/>
                <a:cs typeface="Calibri" panose="020F0502020204030204" pitchFamily="34" charset="0"/>
              </a:rPr>
              <a:t>Anzor</a:t>
            </a:r>
            <a:r>
              <a:rPr kumimoji="0" lang="en-GB" sz="24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 Bashayev</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a:p>
            <a:pPr lvl="0">
              <a:defRPr/>
            </a:pPr>
            <a:r>
              <a:rPr lang="en-GB" sz="2400" dirty="0">
                <a:latin typeface="Calibri" panose="020F0502020204030204" pitchFamily="34" charset="0"/>
                <a:cs typeface="Calibri" panose="020F0502020204030204" pitchFamily="34" charset="0"/>
              </a:rPr>
              <a:t>Supplier Performance Coordinator</a:t>
            </a:r>
            <a:endParaRPr lang="en-US" sz="24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BEC2AAC-2F28-45EA-8DF7-BF57F14C6437}"/>
              </a:ext>
            </a:extLst>
          </p:cNvPr>
          <p:cNvPicPr>
            <a:picLocks noChangeAspect="1"/>
          </p:cNvPicPr>
          <p:nvPr/>
        </p:nvPicPr>
        <p:blipFill>
          <a:blip r:embed="rId2"/>
          <a:stretch>
            <a:fillRect/>
          </a:stretch>
        </p:blipFill>
        <p:spPr>
          <a:xfrm>
            <a:off x="6167362" y="3993980"/>
            <a:ext cx="2004577" cy="2479345"/>
          </a:xfrm>
          <a:prstGeom prst="rect">
            <a:avLst/>
          </a:prstGeom>
        </p:spPr>
      </p:pic>
      <p:sp>
        <p:nvSpPr>
          <p:cNvPr id="10" name="Footer Placeholder 1">
            <a:extLst>
              <a:ext uri="{FF2B5EF4-FFF2-40B4-BE49-F238E27FC236}">
                <a16:creationId xmlns:a16="http://schemas.microsoft.com/office/drawing/2014/main" id="{3FDC8ADB-C5A2-40AA-81BB-6372C935D536}"/>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26/08/2024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64438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55</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1B1C9"/>
                </a:solidFill>
                <a:effectLst/>
                <a:uLnTx/>
                <a:uFillTx/>
                <a:latin typeface="Calibri" panose="020F0502020204030204" pitchFamily="34" charset="0"/>
                <a:ea typeface="+mj-ea"/>
                <a:cs typeface="Calibri" panose="020F0502020204030204" pitchFamily="34" charset="0"/>
              </a:rPr>
              <a:t>KPO SUPPLIERS DATABASE</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1B1C9"/>
                </a:solidFill>
                <a:effectLst/>
                <a:uLnTx/>
                <a:uFillTx/>
                <a:latin typeface="Calibri" panose="020F0502020204030204" pitchFamily="34" charset="0"/>
                <a:ea typeface="+mj-ea"/>
                <a:cs typeface="Calibri" panose="020F0502020204030204" pitchFamily="34" charset="0"/>
              </a:rPr>
              <a:t> </a:t>
            </a:r>
          </a:p>
        </p:txBody>
      </p:sp>
      <p:grpSp>
        <p:nvGrpSpPr>
          <p:cNvPr id="6" name="Group 5">
            <a:extLst>
              <a:ext uri="{FF2B5EF4-FFF2-40B4-BE49-F238E27FC236}">
                <a16:creationId xmlns:a16="http://schemas.microsoft.com/office/drawing/2014/main" id="{308F3A4E-3EF6-41EC-98EF-5CBBFAB71703}"/>
              </a:ext>
            </a:extLst>
          </p:cNvPr>
          <p:cNvGrpSpPr/>
          <p:nvPr/>
        </p:nvGrpSpPr>
        <p:grpSpPr>
          <a:xfrm>
            <a:off x="526687" y="1142637"/>
            <a:ext cx="11373213" cy="5244932"/>
            <a:chOff x="-1" y="-277576"/>
            <a:chExt cx="11660698" cy="7132014"/>
          </a:xfrm>
        </p:grpSpPr>
        <p:pic>
          <p:nvPicPr>
            <p:cNvPr id="4" name="Picture 3">
              <a:extLst>
                <a:ext uri="{FF2B5EF4-FFF2-40B4-BE49-F238E27FC236}">
                  <a16:creationId xmlns:a16="http://schemas.microsoft.com/office/drawing/2014/main" id="{28E13AF8-EDC0-4D2C-A260-3C63403D7D27}"/>
                </a:ext>
              </a:extLst>
            </p:cNvPr>
            <p:cNvPicPr>
              <a:picLocks noChangeAspect="1"/>
            </p:cNvPicPr>
            <p:nvPr/>
          </p:nvPicPr>
          <p:blipFill rotWithShape="1">
            <a:blip r:embed="rId2"/>
            <a:srcRect r="52150" b="6348"/>
            <a:stretch/>
          </p:blipFill>
          <p:spPr>
            <a:xfrm>
              <a:off x="-1" y="-277576"/>
              <a:ext cx="11660698" cy="7132014"/>
            </a:xfrm>
            <a:prstGeom prst="rect">
              <a:avLst/>
            </a:prstGeom>
          </p:spPr>
        </p:pic>
        <p:sp>
          <p:nvSpPr>
            <p:cNvPr id="5" name="Rectangle: Rounded Corners 4">
              <a:extLst>
                <a:ext uri="{FF2B5EF4-FFF2-40B4-BE49-F238E27FC236}">
                  <a16:creationId xmlns:a16="http://schemas.microsoft.com/office/drawing/2014/main" id="{8FA7F987-055D-4DF3-866E-844B18288C2C}"/>
                </a:ext>
              </a:extLst>
            </p:cNvPr>
            <p:cNvSpPr/>
            <p:nvPr/>
          </p:nvSpPr>
          <p:spPr>
            <a:xfrm>
              <a:off x="6845417" y="1082180"/>
              <a:ext cx="1266737" cy="44461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0" name="Footer Placeholder 1">
            <a:extLst>
              <a:ext uri="{FF2B5EF4-FFF2-40B4-BE49-F238E27FC236}">
                <a16:creationId xmlns:a16="http://schemas.microsoft.com/office/drawing/2014/main" id="{019F6371-BAC7-499A-B0D2-A3ADE76ABB2E}"/>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26/08/2024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76803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56</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33126"/>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VENDOR REGISTRATION </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 </a:t>
            </a:r>
          </a:p>
        </p:txBody>
      </p:sp>
      <p:sp>
        <p:nvSpPr>
          <p:cNvPr id="8" name="Content Placeholder 2">
            <a:extLst>
              <a:ext uri="{FF2B5EF4-FFF2-40B4-BE49-F238E27FC236}">
                <a16:creationId xmlns:a16="http://schemas.microsoft.com/office/drawing/2014/main" id="{8870E0A9-7BBD-4585-B805-9EE0DEE63B6F}"/>
              </a:ext>
            </a:extLst>
          </p:cNvPr>
          <p:cNvSpPr txBox="1">
            <a:spLocks/>
          </p:cNvSpPr>
          <p:nvPr/>
        </p:nvSpPr>
        <p:spPr>
          <a:xfrm>
            <a:off x="720500" y="1118981"/>
            <a:ext cx="11088303" cy="56473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200"/>
              </a:spcBef>
              <a:spcAft>
                <a:spcPts val="1200"/>
              </a:spcAft>
              <a:buClrTx/>
              <a:buSzPct val="70000"/>
              <a:buFont typeface="Arial" panose="020B0604020202020204" pitchFamily="34" charset="0"/>
              <a:buNone/>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All potential suppliers shall be registered in KPO Database</a:t>
            </a:r>
          </a:p>
          <a:p>
            <a:pPr marL="0" marR="0" lvl="0" indent="0" algn="just" defTabSz="914400" rtl="0" eaLnBrk="1" fontAlgn="auto" latinLnBrk="0" hangingPunct="1">
              <a:lnSpc>
                <a:spcPct val="90000"/>
              </a:lnSpc>
              <a:spcBef>
                <a:spcPts val="600"/>
              </a:spcBef>
              <a:spcAft>
                <a:spcPts val="0"/>
              </a:spcAft>
              <a:buClrTx/>
              <a:buSzPct val="70000"/>
              <a:buFont typeface="Arial" panose="020B0604020202020204" pitchFamily="34" charset="0"/>
              <a:buChar char="•"/>
              <a:tabLst/>
              <a:defRPr/>
            </a:pPr>
            <a:endParaRPr kumimoji="0" lang="ru-RU"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B5FDAA8-ADF1-4AD8-94AE-804063560E66}"/>
              </a:ext>
            </a:extLst>
          </p:cNvPr>
          <p:cNvSpPr/>
          <p:nvPr/>
        </p:nvSpPr>
        <p:spPr>
          <a:xfrm>
            <a:off x="721895" y="1660141"/>
            <a:ext cx="1049153" cy="2794202"/>
          </a:xfrm>
          <a:prstGeom prst="rect">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vert270"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Arial"/>
              </a:rPr>
              <a:t>REGISTRATION PROCESS </a:t>
            </a:r>
          </a:p>
        </p:txBody>
      </p:sp>
      <p:sp>
        <p:nvSpPr>
          <p:cNvPr id="10" name="Rectangle 9">
            <a:extLst>
              <a:ext uri="{FF2B5EF4-FFF2-40B4-BE49-F238E27FC236}">
                <a16:creationId xmlns:a16="http://schemas.microsoft.com/office/drawing/2014/main" id="{009DC0E2-B73D-4A84-BD81-A47CB2F2E722}"/>
              </a:ext>
            </a:extLst>
          </p:cNvPr>
          <p:cNvSpPr/>
          <p:nvPr/>
        </p:nvSpPr>
        <p:spPr bwMode="auto">
          <a:xfrm>
            <a:off x="2082775" y="1654396"/>
            <a:ext cx="2094590" cy="131018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Arial"/>
              </a:rPr>
              <a:t>REGISTRATION </a:t>
            </a:r>
          </a:p>
        </p:txBody>
      </p:sp>
      <p:sp>
        <p:nvSpPr>
          <p:cNvPr id="11" name="Rectangle 10">
            <a:extLst>
              <a:ext uri="{FF2B5EF4-FFF2-40B4-BE49-F238E27FC236}">
                <a16:creationId xmlns:a16="http://schemas.microsoft.com/office/drawing/2014/main" id="{06DBAA63-8597-4BFD-AA58-6B1235B14461}"/>
              </a:ext>
            </a:extLst>
          </p:cNvPr>
          <p:cNvSpPr/>
          <p:nvPr/>
        </p:nvSpPr>
        <p:spPr bwMode="auto">
          <a:xfrm>
            <a:off x="4489093" y="1649800"/>
            <a:ext cx="7128600" cy="1314781"/>
          </a:xfrm>
          <a:prstGeom prst="rect">
            <a:avLst/>
          </a:prstGeom>
          <a:noFill/>
          <a:ln w="6350">
            <a:solidFill>
              <a:srgbClr val="00B5C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Provision of information on: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Technical Competency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Work Experience in the declared categories of goods and / or works and / or services</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Personnel Availability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Financial Turnover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etc.</a:t>
            </a:r>
          </a:p>
        </p:txBody>
      </p:sp>
      <p:sp>
        <p:nvSpPr>
          <p:cNvPr id="12" name="Rectangle 11">
            <a:extLst>
              <a:ext uri="{FF2B5EF4-FFF2-40B4-BE49-F238E27FC236}">
                <a16:creationId xmlns:a16="http://schemas.microsoft.com/office/drawing/2014/main" id="{91974ABF-A463-422A-894E-44E271893F1B}"/>
              </a:ext>
            </a:extLst>
          </p:cNvPr>
          <p:cNvSpPr/>
          <p:nvPr/>
        </p:nvSpPr>
        <p:spPr bwMode="auto">
          <a:xfrm>
            <a:off x="2082775" y="3122464"/>
            <a:ext cx="2094590" cy="1369770"/>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4990"/>
                </a:solidFill>
                <a:effectLst/>
                <a:uLnTx/>
                <a:uFillTx/>
                <a:latin typeface="Calibri" panose="020F0502020204030204"/>
                <a:ea typeface="+mn-ea"/>
                <a:cs typeface="Arial"/>
              </a:rPr>
              <a:t>ETHICAL DUE DILIGENCE</a:t>
            </a:r>
          </a:p>
        </p:txBody>
      </p:sp>
      <p:sp>
        <p:nvSpPr>
          <p:cNvPr id="13" name="Rectangle 12">
            <a:extLst>
              <a:ext uri="{FF2B5EF4-FFF2-40B4-BE49-F238E27FC236}">
                <a16:creationId xmlns:a16="http://schemas.microsoft.com/office/drawing/2014/main" id="{33996E96-B089-425C-87C3-84A0D019CF59}"/>
              </a:ext>
            </a:extLst>
          </p:cNvPr>
          <p:cNvSpPr/>
          <p:nvPr/>
        </p:nvSpPr>
        <p:spPr bwMode="auto">
          <a:xfrm>
            <a:off x="4489092" y="3188759"/>
            <a:ext cx="7128601" cy="1331879"/>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Define an Ethical Due Diligence level in accordance with KPO Legal requirements: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srgbClr val="00ABC5"/>
              </a:solidFill>
              <a:effectLst/>
              <a:uLnTx/>
              <a:uFillTx/>
              <a:latin typeface="Calibri" panose="020F0502020204030204"/>
              <a:ea typeface="+mn-ea"/>
              <a:cs typeface="Arial"/>
            </a:endParaRP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Compliance with Kazakhstan and Foreign legislation</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Compliance with Company internal regulations</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Submission of potential suppliers shareholder lists</a:t>
            </a:r>
          </a:p>
        </p:txBody>
      </p:sp>
      <p:sp>
        <p:nvSpPr>
          <p:cNvPr id="15" name="Rectangle 14">
            <a:extLst>
              <a:ext uri="{FF2B5EF4-FFF2-40B4-BE49-F238E27FC236}">
                <a16:creationId xmlns:a16="http://schemas.microsoft.com/office/drawing/2014/main" id="{FDB36BC6-B501-448D-878D-792C10F22617}"/>
              </a:ext>
            </a:extLst>
          </p:cNvPr>
          <p:cNvSpPr/>
          <p:nvPr/>
        </p:nvSpPr>
        <p:spPr>
          <a:xfrm>
            <a:off x="721895" y="4778286"/>
            <a:ext cx="10895798" cy="1677382"/>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0"/>
              </a:spcAft>
              <a:buClrTx/>
              <a:buSzPct val="70000"/>
              <a:buFontTx/>
              <a:buNone/>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Vendor registration in KPO Vendor Database does not guarantee the participation in a tender or contract award, but suggests that a registered company </a:t>
            </a:r>
            <a:r>
              <a:rPr kumimoji="0" lang="en-US"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may </a:t>
            </a: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be considered as a market research participant </a:t>
            </a:r>
            <a:r>
              <a:rPr kumimoji="0" lang="en-US"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for provision of </a:t>
            </a: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goods, works and services for further pre-qualification process or tender as the need arises.</a:t>
            </a:r>
          </a:p>
          <a:p>
            <a:pPr marL="0" marR="0" lvl="0" indent="0" algn="just" defTabSz="457200" rtl="0" eaLnBrk="1" fontAlgn="auto" latinLnBrk="0" hangingPunct="1">
              <a:lnSpc>
                <a:spcPct val="100000"/>
              </a:lnSpc>
              <a:spcBef>
                <a:spcPts val="600"/>
              </a:spcBef>
              <a:spcAft>
                <a:spcPts val="0"/>
              </a:spcAft>
              <a:buClrTx/>
              <a:buSzPct val="70000"/>
              <a:buFontTx/>
              <a:buNone/>
              <a:tabLst/>
              <a:defRPr/>
            </a:pPr>
            <a:endParaRPr kumimoji="0" lang="en-GB" sz="18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endParaRPr>
          </a:p>
        </p:txBody>
      </p:sp>
      <p:sp>
        <p:nvSpPr>
          <p:cNvPr id="17" name="Footer Placeholder 1">
            <a:extLst>
              <a:ext uri="{FF2B5EF4-FFF2-40B4-BE49-F238E27FC236}">
                <a16:creationId xmlns:a16="http://schemas.microsoft.com/office/drawing/2014/main" id="{BF0EB022-D3C0-4C9C-9CA5-B05DC5977118}"/>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26/08/2024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00625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57</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8687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VENDOR REGISTRATION </a:t>
            </a:r>
          </a:p>
        </p:txBody>
      </p:sp>
      <p:sp>
        <p:nvSpPr>
          <p:cNvPr id="7" name="Content Placeholder 2">
            <a:extLst>
              <a:ext uri="{FF2B5EF4-FFF2-40B4-BE49-F238E27FC236}">
                <a16:creationId xmlns:a16="http://schemas.microsoft.com/office/drawing/2014/main" id="{3FBA6906-4A4F-4F77-86E3-2D5F22B2C6B2}"/>
              </a:ext>
            </a:extLst>
          </p:cNvPr>
          <p:cNvSpPr txBox="1">
            <a:spLocks/>
          </p:cNvSpPr>
          <p:nvPr/>
        </p:nvSpPr>
        <p:spPr>
          <a:xfrm>
            <a:off x="1040235" y="1325461"/>
            <a:ext cx="10762214" cy="50333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600"/>
              </a:spcAft>
              <a:buClr>
                <a:srgbClr val="FFC000"/>
              </a:buClr>
              <a:buSzPct val="108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To register in KPO Vendor Database</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potential supplies shall</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t>
            </a:r>
            <a:endPar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Download a </a:t>
            </a: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questionnaire on KPO website </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hlinkClick r:id="rId2">
                  <a:extLst>
                    <a:ext uri="{A12FA001-AC4F-418D-AE19-62706E023703}">
                      <ahyp:hlinkClr xmlns:ahyp="http://schemas.microsoft.com/office/drawing/2018/hyperlinkcolor" val="tx"/>
                    </a:ext>
                  </a:extLst>
                </a:hlinkClick>
              </a:rPr>
              <a:t>https://kpo.kz/ru/postavshchikam/registracija-v-baze-dannykh-postavshchikov-kpo</a:t>
            </a:r>
            <a:endParaRPr kumimoji="0" lang="ru-RU"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Fill in the questionnaire for the preliminary vendor assessment</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and indicate activity codes</a:t>
            </a: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Attach copies of required documents</a:t>
            </a: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Submit the completed pack of documents for vendor assessment and registration by e-mail at </a:t>
            </a: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hlinkClick r:id="rId3">
                  <a:extLst>
                    <a:ext uri="{A12FA001-AC4F-418D-AE19-62706E023703}">
                      <ahyp:hlinkClr xmlns:ahyp="http://schemas.microsoft.com/office/drawing/2018/hyperlinkcolor" val="tx"/>
                    </a:ext>
                  </a:extLst>
                </a:hlinkClick>
              </a:rPr>
              <a:t>MIVQ@kpo.kz </a:t>
            </a:r>
            <a:endParaRPr kumimoji="0" lang="ru-RU"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Contact phone</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+7 (711336) </a:t>
            </a:r>
            <a:r>
              <a:rPr kumimoji="0" lang="en-US" sz="2000" b="0" i="0" u="none" strike="noStrike" kern="1200" cap="none" spc="0" normalizeH="0" baseline="0" noProof="0" dirty="0" err="1">
                <a:ln>
                  <a:noFill/>
                </a:ln>
                <a:solidFill>
                  <a:srgbClr val="00ABC5"/>
                </a:solidFill>
                <a:effectLst/>
                <a:uLnTx/>
                <a:uFillTx/>
                <a:latin typeface="Calibri" panose="020F0502020204030204"/>
                <a:ea typeface="+mn-ea"/>
                <a:cs typeface="Calibri" panose="020F0502020204030204" pitchFamily="34" charset="0"/>
              </a:rPr>
              <a:t>ext</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4943, 4946, 2192</a:t>
            </a:r>
          </a:p>
          <a:p>
            <a:pPr marL="720725" marR="0" lvl="1" indent="0" algn="l" defTabSz="914400" rtl="0" eaLnBrk="1" fontAlgn="auto" latinLnBrk="0" hangingPunct="1">
              <a:lnSpc>
                <a:spcPct val="90000"/>
              </a:lnSpc>
              <a:spcBef>
                <a:spcPts val="500"/>
              </a:spcBef>
              <a:spcAft>
                <a:spcPts val="0"/>
              </a:spcAft>
              <a:buClr>
                <a:srgbClr val="004990"/>
              </a:buClr>
              <a:buSzTx/>
              <a:buFont typeface="Arial" panose="020B0604020202020204" pitchFamily="34" charset="0"/>
              <a:buNone/>
              <a:tabLst/>
              <a:defRPr/>
            </a:pP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228600" marR="0" lvl="1" indent="-228600" algn="l" defTabSz="914400" rtl="0" eaLnBrk="1" fontAlgn="auto" latinLnBrk="0" hangingPunct="1">
              <a:lnSpc>
                <a:spcPct val="90000"/>
              </a:lnSpc>
              <a:spcBef>
                <a:spcPts val="1000"/>
              </a:spcBef>
              <a:spcAft>
                <a:spcPts val="600"/>
              </a:spcAft>
              <a:buClr>
                <a:srgbClr val="FFC000"/>
              </a:buClr>
              <a:buSzPct val="108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KPO encourages Suppliers to update registration data on an ongoing basis, related to:</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Work Experience in the declared categories of goods, works, services </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Certification, accreditation </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Reorganization</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Contact persons </a:t>
            </a:r>
          </a:p>
          <a:p>
            <a:pPr marL="0" marR="0" lvl="0" indent="0" algn="just" defTabSz="914400" rtl="0" eaLnBrk="1" fontAlgn="auto" latinLnBrk="0" hangingPunct="1">
              <a:lnSpc>
                <a:spcPct val="90000"/>
              </a:lnSpc>
              <a:spcBef>
                <a:spcPts val="600"/>
              </a:spcBef>
              <a:spcAft>
                <a:spcPts val="0"/>
              </a:spcAft>
              <a:buClrTx/>
              <a:buSzPct val="70000"/>
              <a:buFont typeface="Arial" panose="020B0604020202020204" pitchFamily="34" charset="0"/>
              <a:buChar char="•"/>
              <a:tabLst/>
              <a:defRPr/>
            </a:pPr>
            <a:endParaRPr kumimoji="0" lang="ru-RU" sz="22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ABC5"/>
              </a:solidFill>
              <a:effectLst/>
              <a:uLnTx/>
              <a:uFillTx/>
              <a:latin typeface="Calibri" panose="020F0502020204030204"/>
              <a:ea typeface="+mn-ea"/>
              <a:cs typeface="+mn-cs"/>
            </a:endParaRPr>
          </a:p>
        </p:txBody>
      </p:sp>
      <p:sp>
        <p:nvSpPr>
          <p:cNvPr id="8" name="Footer Placeholder 1">
            <a:extLst>
              <a:ext uri="{FF2B5EF4-FFF2-40B4-BE49-F238E27FC236}">
                <a16:creationId xmlns:a16="http://schemas.microsoft.com/office/drawing/2014/main" id="{02BE8241-116B-4726-ADF4-E8DA288E2659}"/>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26/08/2024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28828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1DF50F-C0AB-4E9C-8A9C-8C0EBBE947FA}"/>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58</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301D90F9-9FB6-4015-8591-4D208BB58A73}"/>
              </a:ext>
            </a:extLst>
          </p:cNvPr>
          <p:cNvSpPr txBox="1">
            <a:spLocks/>
          </p:cNvSpPr>
          <p:nvPr/>
        </p:nvSpPr>
        <p:spPr>
          <a:xfrm>
            <a:off x="0" y="19749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MARKET RESEARCH</a:t>
            </a:r>
          </a:p>
        </p:txBody>
      </p:sp>
      <p:grpSp>
        <p:nvGrpSpPr>
          <p:cNvPr id="5" name="Group 4">
            <a:extLst>
              <a:ext uri="{FF2B5EF4-FFF2-40B4-BE49-F238E27FC236}">
                <a16:creationId xmlns:a16="http://schemas.microsoft.com/office/drawing/2014/main" id="{7F3B331C-5595-4C2A-8B66-18CC793D38B5}"/>
              </a:ext>
            </a:extLst>
          </p:cNvPr>
          <p:cNvGrpSpPr/>
          <p:nvPr/>
        </p:nvGrpSpPr>
        <p:grpSpPr>
          <a:xfrm>
            <a:off x="2224159" y="3763989"/>
            <a:ext cx="8722504" cy="1576221"/>
            <a:chOff x="1291353" y="1755670"/>
            <a:chExt cx="7025063" cy="1816297"/>
          </a:xfrm>
          <a:solidFill>
            <a:schemeClr val="bg2">
              <a:lumMod val="50000"/>
            </a:schemeClr>
          </a:solidFill>
        </p:grpSpPr>
        <p:sp>
          <p:nvSpPr>
            <p:cNvPr id="6" name="Block Arc 5">
              <a:extLst>
                <a:ext uri="{FF2B5EF4-FFF2-40B4-BE49-F238E27FC236}">
                  <a16:creationId xmlns:a16="http://schemas.microsoft.com/office/drawing/2014/main" id="{53C2D382-F2C3-4ADB-9773-B120032D55EF}"/>
                </a:ext>
              </a:extLst>
            </p:cNvPr>
            <p:cNvSpPr/>
            <p:nvPr/>
          </p:nvSpPr>
          <p:spPr>
            <a:xfrm>
              <a:off x="6500119" y="1755670"/>
              <a:ext cx="1816297" cy="1816297"/>
            </a:xfrm>
            <a:prstGeom prst="blockArc">
              <a:avLst>
                <a:gd name="adj1" fmla="val 16127381"/>
                <a:gd name="adj2" fmla="val 5490194"/>
                <a:gd name="adj3" fmla="val 40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7" name="Rectangle 6">
              <a:extLst>
                <a:ext uri="{FF2B5EF4-FFF2-40B4-BE49-F238E27FC236}">
                  <a16:creationId xmlns:a16="http://schemas.microsoft.com/office/drawing/2014/main" id="{9A0756C8-E6EA-4211-B3D6-9CE0DFD8E110}"/>
                </a:ext>
              </a:extLst>
            </p:cNvPr>
            <p:cNvSpPr/>
            <p:nvPr/>
          </p:nvSpPr>
          <p:spPr>
            <a:xfrm>
              <a:off x="1291353" y="1755670"/>
              <a:ext cx="6156000" cy="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8" name="Rectangle 7">
              <a:extLst>
                <a:ext uri="{FF2B5EF4-FFF2-40B4-BE49-F238E27FC236}">
                  <a16:creationId xmlns:a16="http://schemas.microsoft.com/office/drawing/2014/main" id="{CB8055B9-0F88-4563-8CB0-8A330949732B}"/>
                </a:ext>
              </a:extLst>
            </p:cNvPr>
            <p:cNvSpPr/>
            <p:nvPr/>
          </p:nvSpPr>
          <p:spPr>
            <a:xfrm>
              <a:off x="2340248" y="3499967"/>
              <a:ext cx="5112000" cy="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CABE6016-1736-4F77-ADDE-F03C5E765B26}"/>
              </a:ext>
            </a:extLst>
          </p:cNvPr>
          <p:cNvGrpSpPr/>
          <p:nvPr/>
        </p:nvGrpSpPr>
        <p:grpSpPr>
          <a:xfrm>
            <a:off x="1592469" y="3231268"/>
            <a:ext cx="1135343" cy="1128501"/>
            <a:chOff x="5364088" y="2787774"/>
            <a:chExt cx="914400" cy="914400"/>
          </a:xfrm>
        </p:grpSpPr>
        <p:sp>
          <p:nvSpPr>
            <p:cNvPr id="10" name="Oval 9">
              <a:extLst>
                <a:ext uri="{FF2B5EF4-FFF2-40B4-BE49-F238E27FC236}">
                  <a16:creationId xmlns:a16="http://schemas.microsoft.com/office/drawing/2014/main" id="{36324F0E-3F47-4EA2-BF51-1E4DAC6B810F}"/>
                </a:ext>
              </a:extLst>
            </p:cNvPr>
            <p:cNvSpPr/>
            <p:nvPr/>
          </p:nvSpPr>
          <p:spPr>
            <a:xfrm>
              <a:off x="5364088" y="2787774"/>
              <a:ext cx="914400" cy="9144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1" name="Oval 10">
              <a:extLst>
                <a:ext uri="{FF2B5EF4-FFF2-40B4-BE49-F238E27FC236}">
                  <a16:creationId xmlns:a16="http://schemas.microsoft.com/office/drawing/2014/main" id="{F4E69AFE-0B43-4AC7-8914-6D3917EDDD3B}"/>
                </a:ext>
              </a:extLst>
            </p:cNvPr>
            <p:cNvSpPr/>
            <p:nvPr/>
          </p:nvSpPr>
          <p:spPr>
            <a:xfrm>
              <a:off x="5443245"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2" name="Group 11">
            <a:extLst>
              <a:ext uri="{FF2B5EF4-FFF2-40B4-BE49-F238E27FC236}">
                <a16:creationId xmlns:a16="http://schemas.microsoft.com/office/drawing/2014/main" id="{7CE3A04F-7A60-482D-8908-3FF8AEB88834}"/>
              </a:ext>
            </a:extLst>
          </p:cNvPr>
          <p:cNvGrpSpPr/>
          <p:nvPr/>
        </p:nvGrpSpPr>
        <p:grpSpPr>
          <a:xfrm>
            <a:off x="4929319" y="3231268"/>
            <a:ext cx="1135343" cy="1128501"/>
            <a:chOff x="5364088" y="2787774"/>
            <a:chExt cx="914400" cy="914400"/>
          </a:xfrm>
        </p:grpSpPr>
        <p:sp>
          <p:nvSpPr>
            <p:cNvPr id="13" name="Oval 12">
              <a:extLst>
                <a:ext uri="{FF2B5EF4-FFF2-40B4-BE49-F238E27FC236}">
                  <a16:creationId xmlns:a16="http://schemas.microsoft.com/office/drawing/2014/main" id="{84CC036E-D80D-4C9A-ADCD-F0EDA582C7CF}"/>
                </a:ext>
              </a:extLst>
            </p:cNvPr>
            <p:cNvSpPr/>
            <p:nvPr/>
          </p:nvSpPr>
          <p:spPr>
            <a:xfrm>
              <a:off x="5364088" y="2787774"/>
              <a:ext cx="914400" cy="9144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4" name="Oval 13">
              <a:extLst>
                <a:ext uri="{FF2B5EF4-FFF2-40B4-BE49-F238E27FC236}">
                  <a16:creationId xmlns:a16="http://schemas.microsoft.com/office/drawing/2014/main" id="{0A8DA202-C933-41E9-BB5D-67514C17DC0E}"/>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5" name="Group 14">
            <a:extLst>
              <a:ext uri="{FF2B5EF4-FFF2-40B4-BE49-F238E27FC236}">
                <a16:creationId xmlns:a16="http://schemas.microsoft.com/office/drawing/2014/main" id="{AE10FDFE-339A-4628-90F9-16A29EDB399A}"/>
              </a:ext>
            </a:extLst>
          </p:cNvPr>
          <p:cNvGrpSpPr/>
          <p:nvPr/>
        </p:nvGrpSpPr>
        <p:grpSpPr>
          <a:xfrm>
            <a:off x="8266169" y="3231268"/>
            <a:ext cx="1135343" cy="1128501"/>
            <a:chOff x="5364088" y="2787774"/>
            <a:chExt cx="914400" cy="914400"/>
          </a:xfrm>
        </p:grpSpPr>
        <p:sp>
          <p:nvSpPr>
            <p:cNvPr id="16" name="Oval 15">
              <a:extLst>
                <a:ext uri="{FF2B5EF4-FFF2-40B4-BE49-F238E27FC236}">
                  <a16:creationId xmlns:a16="http://schemas.microsoft.com/office/drawing/2014/main" id="{A597F9C4-4AF6-4CA5-A609-C73BD7E20872}"/>
                </a:ext>
              </a:extLst>
            </p:cNvPr>
            <p:cNvSpPr/>
            <p:nvPr/>
          </p:nvSpPr>
          <p:spPr>
            <a:xfrm>
              <a:off x="5364088" y="2787774"/>
              <a:ext cx="914400" cy="9144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7" name="Oval 16">
              <a:extLst>
                <a:ext uri="{FF2B5EF4-FFF2-40B4-BE49-F238E27FC236}">
                  <a16:creationId xmlns:a16="http://schemas.microsoft.com/office/drawing/2014/main" id="{E2FDCD34-0836-4038-A9A4-425E6274D200}"/>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8" name="Group 17">
            <a:extLst>
              <a:ext uri="{FF2B5EF4-FFF2-40B4-BE49-F238E27FC236}">
                <a16:creationId xmlns:a16="http://schemas.microsoft.com/office/drawing/2014/main" id="{0635A129-ED4F-41D8-BD44-453E791F34B4}"/>
              </a:ext>
            </a:extLst>
          </p:cNvPr>
          <p:cNvGrpSpPr/>
          <p:nvPr/>
        </p:nvGrpSpPr>
        <p:grpSpPr>
          <a:xfrm>
            <a:off x="3348584" y="4730439"/>
            <a:ext cx="1135343" cy="1128501"/>
            <a:chOff x="5364087" y="2787774"/>
            <a:chExt cx="914400" cy="914400"/>
          </a:xfrm>
        </p:grpSpPr>
        <p:sp>
          <p:nvSpPr>
            <p:cNvPr id="19" name="Oval 18">
              <a:extLst>
                <a:ext uri="{FF2B5EF4-FFF2-40B4-BE49-F238E27FC236}">
                  <a16:creationId xmlns:a16="http://schemas.microsoft.com/office/drawing/2014/main" id="{284E7586-FD5E-4CA1-BDD1-8A1C0AA5D7AE}"/>
                </a:ext>
              </a:extLst>
            </p:cNvPr>
            <p:cNvSpPr/>
            <p:nvPr/>
          </p:nvSpPr>
          <p:spPr>
            <a:xfrm>
              <a:off x="5364087" y="2787774"/>
              <a:ext cx="914400" cy="914400"/>
            </a:xfrm>
            <a:prstGeom prst="ellipse">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0" name="Oval 19">
              <a:extLst>
                <a:ext uri="{FF2B5EF4-FFF2-40B4-BE49-F238E27FC236}">
                  <a16:creationId xmlns:a16="http://schemas.microsoft.com/office/drawing/2014/main" id="{82032E55-45EB-4E7B-981F-AA50A7126CCF}"/>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21" name="Group 20">
            <a:extLst>
              <a:ext uri="{FF2B5EF4-FFF2-40B4-BE49-F238E27FC236}">
                <a16:creationId xmlns:a16="http://schemas.microsoft.com/office/drawing/2014/main" id="{9D7CAF1F-61C4-40F8-8879-685CA363C2C2}"/>
              </a:ext>
            </a:extLst>
          </p:cNvPr>
          <p:cNvGrpSpPr/>
          <p:nvPr/>
        </p:nvGrpSpPr>
        <p:grpSpPr>
          <a:xfrm>
            <a:off x="6685435" y="4730439"/>
            <a:ext cx="1135343" cy="1128501"/>
            <a:chOff x="5364088" y="2787774"/>
            <a:chExt cx="914400" cy="914400"/>
          </a:xfrm>
        </p:grpSpPr>
        <p:sp>
          <p:nvSpPr>
            <p:cNvPr id="22" name="Oval 21">
              <a:extLst>
                <a:ext uri="{FF2B5EF4-FFF2-40B4-BE49-F238E27FC236}">
                  <a16:creationId xmlns:a16="http://schemas.microsoft.com/office/drawing/2014/main" id="{61AEA8B7-A9E8-4BD3-9D48-0B88A9F26D2A}"/>
                </a:ext>
              </a:extLst>
            </p:cNvPr>
            <p:cNvSpPr/>
            <p:nvPr/>
          </p:nvSpPr>
          <p:spPr>
            <a:xfrm>
              <a:off x="5364088" y="2787774"/>
              <a:ext cx="914400" cy="9144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3" name="Oval 22">
              <a:extLst>
                <a:ext uri="{FF2B5EF4-FFF2-40B4-BE49-F238E27FC236}">
                  <a16:creationId xmlns:a16="http://schemas.microsoft.com/office/drawing/2014/main" id="{5B4C737A-0521-42C7-962F-CE96272163EE}"/>
                </a:ext>
              </a:extLst>
            </p:cNvPr>
            <p:cNvSpPr/>
            <p:nvPr/>
          </p:nvSpPr>
          <p:spPr>
            <a:xfrm>
              <a:off x="5443246" y="2866932"/>
              <a:ext cx="756084" cy="7560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24" name="Group 23">
            <a:extLst>
              <a:ext uri="{FF2B5EF4-FFF2-40B4-BE49-F238E27FC236}">
                <a16:creationId xmlns:a16="http://schemas.microsoft.com/office/drawing/2014/main" id="{58889DC1-7D56-4CC0-995A-A6E5B2687EEA}"/>
              </a:ext>
            </a:extLst>
          </p:cNvPr>
          <p:cNvGrpSpPr/>
          <p:nvPr/>
        </p:nvGrpSpPr>
        <p:grpSpPr>
          <a:xfrm>
            <a:off x="3638099" y="3606198"/>
            <a:ext cx="380935" cy="378639"/>
            <a:chOff x="1547664" y="3147814"/>
            <a:chExt cx="720080" cy="720080"/>
          </a:xfrm>
        </p:grpSpPr>
        <p:sp>
          <p:nvSpPr>
            <p:cNvPr id="25" name="Oval 24">
              <a:extLst>
                <a:ext uri="{FF2B5EF4-FFF2-40B4-BE49-F238E27FC236}">
                  <a16:creationId xmlns:a16="http://schemas.microsoft.com/office/drawing/2014/main" id="{AD23F211-BD2B-4C5F-85AF-43E8EDD891F6}"/>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6" name="Chevron 19">
              <a:extLst>
                <a:ext uri="{FF2B5EF4-FFF2-40B4-BE49-F238E27FC236}">
                  <a16:creationId xmlns:a16="http://schemas.microsoft.com/office/drawing/2014/main" id="{D86109E9-9E6C-4B7B-874F-158ACC2CDF98}"/>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27" name="Group 26">
            <a:extLst>
              <a:ext uri="{FF2B5EF4-FFF2-40B4-BE49-F238E27FC236}">
                <a16:creationId xmlns:a16="http://schemas.microsoft.com/office/drawing/2014/main" id="{63D88AB4-20A5-4E2D-AB30-DFE1E761B1B4}"/>
              </a:ext>
            </a:extLst>
          </p:cNvPr>
          <p:cNvGrpSpPr/>
          <p:nvPr/>
        </p:nvGrpSpPr>
        <p:grpSpPr>
          <a:xfrm>
            <a:off x="6974949" y="3606198"/>
            <a:ext cx="380935" cy="378639"/>
            <a:chOff x="1547664" y="3147814"/>
            <a:chExt cx="720080" cy="720080"/>
          </a:xfrm>
        </p:grpSpPr>
        <p:sp>
          <p:nvSpPr>
            <p:cNvPr id="28" name="Oval 27">
              <a:extLst>
                <a:ext uri="{FF2B5EF4-FFF2-40B4-BE49-F238E27FC236}">
                  <a16:creationId xmlns:a16="http://schemas.microsoft.com/office/drawing/2014/main" id="{6DABD648-02EE-441E-BBF2-B8F6EA5AE06E}"/>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9" name="Chevron 24">
              <a:extLst>
                <a:ext uri="{FF2B5EF4-FFF2-40B4-BE49-F238E27FC236}">
                  <a16:creationId xmlns:a16="http://schemas.microsoft.com/office/drawing/2014/main" id="{C4E33874-2613-4124-9291-83ECC7B8624D}"/>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30" name="Group 29">
            <a:extLst>
              <a:ext uri="{FF2B5EF4-FFF2-40B4-BE49-F238E27FC236}">
                <a16:creationId xmlns:a16="http://schemas.microsoft.com/office/drawing/2014/main" id="{A61684B4-FF0D-4961-AD19-263510F61406}"/>
              </a:ext>
            </a:extLst>
          </p:cNvPr>
          <p:cNvGrpSpPr/>
          <p:nvPr/>
        </p:nvGrpSpPr>
        <p:grpSpPr>
          <a:xfrm rot="10800000">
            <a:off x="5394214" y="5105371"/>
            <a:ext cx="380935" cy="378639"/>
            <a:chOff x="1547664" y="3147814"/>
            <a:chExt cx="720080" cy="720080"/>
          </a:xfrm>
        </p:grpSpPr>
        <p:sp>
          <p:nvSpPr>
            <p:cNvPr id="31" name="Oval 30">
              <a:extLst>
                <a:ext uri="{FF2B5EF4-FFF2-40B4-BE49-F238E27FC236}">
                  <a16:creationId xmlns:a16="http://schemas.microsoft.com/office/drawing/2014/main" id="{38B97BE8-7BB0-4830-AD41-6414C2D130FE}"/>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32" name="Chevron 27">
              <a:extLst>
                <a:ext uri="{FF2B5EF4-FFF2-40B4-BE49-F238E27FC236}">
                  <a16:creationId xmlns:a16="http://schemas.microsoft.com/office/drawing/2014/main" id="{FEC82A00-76CE-4E60-99BD-309F8794128A}"/>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33" name="Group 32">
            <a:extLst>
              <a:ext uri="{FF2B5EF4-FFF2-40B4-BE49-F238E27FC236}">
                <a16:creationId xmlns:a16="http://schemas.microsoft.com/office/drawing/2014/main" id="{D5F3C697-4C6E-4A73-916C-4F5ACF51EBC6}"/>
              </a:ext>
            </a:extLst>
          </p:cNvPr>
          <p:cNvGrpSpPr/>
          <p:nvPr/>
        </p:nvGrpSpPr>
        <p:grpSpPr>
          <a:xfrm rot="5400000">
            <a:off x="10679590" y="4034666"/>
            <a:ext cx="378639" cy="380935"/>
            <a:chOff x="1547664" y="3147814"/>
            <a:chExt cx="720080" cy="720080"/>
          </a:xfrm>
        </p:grpSpPr>
        <p:sp>
          <p:nvSpPr>
            <p:cNvPr id="34" name="Oval 33">
              <a:extLst>
                <a:ext uri="{FF2B5EF4-FFF2-40B4-BE49-F238E27FC236}">
                  <a16:creationId xmlns:a16="http://schemas.microsoft.com/office/drawing/2014/main" id="{3040DCB9-A0D3-43F9-A5C4-413B77BE6A9B}"/>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35" name="Chevron 30">
              <a:extLst>
                <a:ext uri="{FF2B5EF4-FFF2-40B4-BE49-F238E27FC236}">
                  <a16:creationId xmlns:a16="http://schemas.microsoft.com/office/drawing/2014/main" id="{3724F13A-CFF4-4232-9DF8-3CD97DA0BED2}"/>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41" name="TextBox 40">
            <a:extLst>
              <a:ext uri="{FF2B5EF4-FFF2-40B4-BE49-F238E27FC236}">
                <a16:creationId xmlns:a16="http://schemas.microsoft.com/office/drawing/2014/main" id="{C2D750C1-615F-4F41-BD05-88F71EF783EE}"/>
              </a:ext>
            </a:extLst>
          </p:cNvPr>
          <p:cNvSpPr txBox="1"/>
          <p:nvPr/>
        </p:nvSpPr>
        <p:spPr>
          <a:xfrm>
            <a:off x="903641" y="4450623"/>
            <a:ext cx="2513000" cy="7320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Demand determination and vendor searching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44" name="TextBox 43">
            <a:extLst>
              <a:ext uri="{FF2B5EF4-FFF2-40B4-BE49-F238E27FC236}">
                <a16:creationId xmlns:a16="http://schemas.microsoft.com/office/drawing/2014/main" id="{80FA76CA-2824-46AE-A5A3-FC4132FFEA2A}"/>
              </a:ext>
            </a:extLst>
          </p:cNvPr>
          <p:cNvSpPr txBox="1"/>
          <p:nvPr/>
        </p:nvSpPr>
        <p:spPr>
          <a:xfrm>
            <a:off x="4240489" y="4450625"/>
            <a:ext cx="2513000" cy="7320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Issue of Invitation Letter for Expression of Interest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47" name="TextBox 46">
            <a:extLst>
              <a:ext uri="{FF2B5EF4-FFF2-40B4-BE49-F238E27FC236}">
                <a16:creationId xmlns:a16="http://schemas.microsoft.com/office/drawing/2014/main" id="{753FEA48-615E-47F0-805E-2BCC8B5408C9}"/>
              </a:ext>
            </a:extLst>
          </p:cNvPr>
          <p:cNvSpPr txBox="1"/>
          <p:nvPr/>
        </p:nvSpPr>
        <p:spPr>
          <a:xfrm>
            <a:off x="7577336" y="4450625"/>
            <a:ext cx="2513000" cy="5185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Market Intelligence Report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0" name="TextBox 49">
            <a:extLst>
              <a:ext uri="{FF2B5EF4-FFF2-40B4-BE49-F238E27FC236}">
                <a16:creationId xmlns:a16="http://schemas.microsoft.com/office/drawing/2014/main" id="{9C940F7A-7227-4CFB-AF6C-3D681A42BC9F}"/>
              </a:ext>
            </a:extLst>
          </p:cNvPr>
          <p:cNvSpPr txBox="1"/>
          <p:nvPr/>
        </p:nvSpPr>
        <p:spPr>
          <a:xfrm>
            <a:off x="2675235" y="5959294"/>
            <a:ext cx="2513000" cy="5185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Approved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Tender List</a:t>
            </a: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4" name="TextBox 53">
            <a:extLst>
              <a:ext uri="{FF2B5EF4-FFF2-40B4-BE49-F238E27FC236}">
                <a16:creationId xmlns:a16="http://schemas.microsoft.com/office/drawing/2014/main" id="{C12DB16D-B5F0-40C3-80C3-626CEF1AC0A1}"/>
              </a:ext>
            </a:extLst>
          </p:cNvPr>
          <p:cNvSpPr txBox="1"/>
          <p:nvPr/>
        </p:nvSpPr>
        <p:spPr>
          <a:xfrm>
            <a:off x="6130404" y="6015646"/>
            <a:ext cx="2513000" cy="5185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Approvals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8" name="Rectangle 7">
            <a:extLst>
              <a:ext uri="{FF2B5EF4-FFF2-40B4-BE49-F238E27FC236}">
                <a16:creationId xmlns:a16="http://schemas.microsoft.com/office/drawing/2014/main" id="{A8A61588-B36A-4CB8-A3C6-E28398973B01}"/>
              </a:ext>
            </a:extLst>
          </p:cNvPr>
          <p:cNvSpPr/>
          <p:nvPr/>
        </p:nvSpPr>
        <p:spPr>
          <a:xfrm rot="18900000">
            <a:off x="2085052" y="3578336"/>
            <a:ext cx="225664" cy="498205"/>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0" name="Diamond 5">
            <a:extLst>
              <a:ext uri="{FF2B5EF4-FFF2-40B4-BE49-F238E27FC236}">
                <a16:creationId xmlns:a16="http://schemas.microsoft.com/office/drawing/2014/main" id="{C55515B9-225D-4D5A-ABFB-078BE76B58A6}"/>
              </a:ext>
            </a:extLst>
          </p:cNvPr>
          <p:cNvSpPr/>
          <p:nvPr/>
        </p:nvSpPr>
        <p:spPr>
          <a:xfrm>
            <a:off x="5225503" y="3485688"/>
            <a:ext cx="523149" cy="519971"/>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1" name="Oval 44">
            <a:extLst>
              <a:ext uri="{FF2B5EF4-FFF2-40B4-BE49-F238E27FC236}">
                <a16:creationId xmlns:a16="http://schemas.microsoft.com/office/drawing/2014/main" id="{F58606D4-424B-4CC2-A0E9-C87F2E8A074F}"/>
              </a:ext>
            </a:extLst>
          </p:cNvPr>
          <p:cNvSpPr>
            <a:spLocks noChangeAspect="1"/>
          </p:cNvSpPr>
          <p:nvPr/>
        </p:nvSpPr>
        <p:spPr>
          <a:xfrm>
            <a:off x="8656612" y="3491046"/>
            <a:ext cx="478148" cy="564198"/>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2" name="Frame 17">
            <a:extLst>
              <a:ext uri="{FF2B5EF4-FFF2-40B4-BE49-F238E27FC236}">
                <a16:creationId xmlns:a16="http://schemas.microsoft.com/office/drawing/2014/main" id="{12CE321E-1811-4054-9BBC-F97CE180C054}"/>
              </a:ext>
            </a:extLst>
          </p:cNvPr>
          <p:cNvSpPr/>
          <p:nvPr/>
        </p:nvSpPr>
        <p:spPr>
          <a:xfrm>
            <a:off x="6999029" y="5032471"/>
            <a:ext cx="508153" cy="503578"/>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3" name="Donut 24">
            <a:extLst>
              <a:ext uri="{FF2B5EF4-FFF2-40B4-BE49-F238E27FC236}">
                <a16:creationId xmlns:a16="http://schemas.microsoft.com/office/drawing/2014/main" id="{2224091E-A819-400E-A54F-09033294B4A3}"/>
              </a:ext>
            </a:extLst>
          </p:cNvPr>
          <p:cNvSpPr/>
          <p:nvPr/>
        </p:nvSpPr>
        <p:spPr>
          <a:xfrm>
            <a:off x="3622981" y="4975794"/>
            <a:ext cx="617508" cy="616930"/>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4" name="Rectangle 63">
            <a:extLst>
              <a:ext uri="{FF2B5EF4-FFF2-40B4-BE49-F238E27FC236}">
                <a16:creationId xmlns:a16="http://schemas.microsoft.com/office/drawing/2014/main" id="{BE9E85F9-6DBC-4E2B-A9E4-ABB4FA96E7DA}"/>
              </a:ext>
            </a:extLst>
          </p:cNvPr>
          <p:cNvSpPr/>
          <p:nvPr/>
        </p:nvSpPr>
        <p:spPr bwMode="auto">
          <a:xfrm>
            <a:off x="623293" y="1088546"/>
            <a:ext cx="1450206" cy="129661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4990"/>
                </a:solidFill>
                <a:effectLst/>
                <a:uLnTx/>
                <a:uFillTx/>
                <a:latin typeface="Arial"/>
                <a:ea typeface="+mn-ea"/>
                <a:cs typeface="Arial"/>
              </a:rPr>
              <a:t>Purpose</a:t>
            </a:r>
          </a:p>
        </p:txBody>
      </p:sp>
      <p:sp>
        <p:nvSpPr>
          <p:cNvPr id="65" name="Rectangle 64">
            <a:extLst>
              <a:ext uri="{FF2B5EF4-FFF2-40B4-BE49-F238E27FC236}">
                <a16:creationId xmlns:a16="http://schemas.microsoft.com/office/drawing/2014/main" id="{732D7EF9-7D4E-4051-8C21-98649423BDF1}"/>
              </a:ext>
            </a:extLst>
          </p:cNvPr>
          <p:cNvSpPr/>
          <p:nvPr/>
        </p:nvSpPr>
        <p:spPr bwMode="auto">
          <a:xfrm>
            <a:off x="2304506" y="1088545"/>
            <a:ext cx="9439755" cy="1296615"/>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458788" marR="0" lvl="1" indent="-285750" algn="just" defTabSz="914400" rtl="0" eaLnBrk="1" fontAlgn="auto" latinLnBrk="0" hangingPunct="1">
              <a:lnSpc>
                <a:spcPct val="100000"/>
              </a:lnSpc>
              <a:spcBef>
                <a:spcPts val="600"/>
              </a:spcBef>
              <a:spcAft>
                <a:spcPts val="6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Arial"/>
              </a:rPr>
              <a:t>Define potential suppliers of goods, works, services who can perform as per KPO requirements </a:t>
            </a:r>
          </a:p>
          <a:p>
            <a:pPr marL="458788" marR="0" lvl="1" indent="-285750" algn="just" defTabSz="914400" rtl="0" eaLnBrk="1" fontAlgn="auto" latinLnBrk="0" hangingPunct="1">
              <a:lnSpc>
                <a:spcPct val="100000"/>
              </a:lnSpc>
              <a:spcBef>
                <a:spcPts val="600"/>
              </a:spcBef>
              <a:spcAft>
                <a:spcPts val="6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Arial"/>
              </a:rPr>
              <a:t>Ensure free competition for KPO tenders </a:t>
            </a:r>
          </a:p>
        </p:txBody>
      </p:sp>
      <p:sp>
        <p:nvSpPr>
          <p:cNvPr id="66" name="Rectangle 65">
            <a:extLst>
              <a:ext uri="{FF2B5EF4-FFF2-40B4-BE49-F238E27FC236}">
                <a16:creationId xmlns:a16="http://schemas.microsoft.com/office/drawing/2014/main" id="{EE184BDE-98D6-4DF0-9B8D-38C410645A9C}"/>
              </a:ext>
            </a:extLst>
          </p:cNvPr>
          <p:cNvSpPr/>
          <p:nvPr/>
        </p:nvSpPr>
        <p:spPr bwMode="auto">
          <a:xfrm>
            <a:off x="694495" y="2532406"/>
            <a:ext cx="11008093" cy="63126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Arial"/>
              </a:rPr>
              <a:t>PROCESS</a:t>
            </a:r>
          </a:p>
        </p:txBody>
      </p:sp>
      <p:sp>
        <p:nvSpPr>
          <p:cNvPr id="52" name="Footer Placeholder 1">
            <a:extLst>
              <a:ext uri="{FF2B5EF4-FFF2-40B4-BE49-F238E27FC236}">
                <a16:creationId xmlns:a16="http://schemas.microsoft.com/office/drawing/2014/main" id="{583DDA42-A3B4-488E-BF58-A66DEA0E1EB1}"/>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26/08/2024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07758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59</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0" y="25661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‘’SINGLE WINDOW’’ SYSTEM</a:t>
            </a:r>
            <a:endPar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endParaRPr>
          </a:p>
        </p:txBody>
      </p:sp>
      <p:pic>
        <p:nvPicPr>
          <p:cNvPr id="7" name="Picture 6">
            <a:extLst>
              <a:ext uri="{FF2B5EF4-FFF2-40B4-BE49-F238E27FC236}">
                <a16:creationId xmlns:a16="http://schemas.microsoft.com/office/drawing/2014/main" id="{4A2F1491-8CB5-4E2F-B688-630EB58AD6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639" y="1116927"/>
            <a:ext cx="6474828" cy="4378998"/>
          </a:xfrm>
          <a:prstGeom prst="rect">
            <a:avLst/>
          </a:prstGeom>
        </p:spPr>
      </p:pic>
      <p:pic>
        <p:nvPicPr>
          <p:cNvPr id="9" name="Picture 8">
            <a:extLst>
              <a:ext uri="{FF2B5EF4-FFF2-40B4-BE49-F238E27FC236}">
                <a16:creationId xmlns:a16="http://schemas.microsoft.com/office/drawing/2014/main" id="{1EC791A2-8BAD-454D-B505-1FD54D56DCB5}"/>
              </a:ext>
            </a:extLst>
          </p:cNvPr>
          <p:cNvPicPr>
            <a:picLocks noChangeAspect="1"/>
          </p:cNvPicPr>
          <p:nvPr/>
        </p:nvPicPr>
        <p:blipFill>
          <a:blip r:embed="rId3"/>
          <a:stretch>
            <a:fillRect/>
          </a:stretch>
        </p:blipFill>
        <p:spPr>
          <a:xfrm>
            <a:off x="6615112" y="1116927"/>
            <a:ext cx="5233988" cy="5408600"/>
          </a:xfrm>
          <a:prstGeom prst="rect">
            <a:avLst/>
          </a:prstGeom>
        </p:spPr>
      </p:pic>
      <p:sp>
        <p:nvSpPr>
          <p:cNvPr id="10" name="Footer Placeholder 1">
            <a:extLst>
              <a:ext uri="{FF2B5EF4-FFF2-40B4-BE49-F238E27FC236}">
                <a16:creationId xmlns:a16="http://schemas.microsoft.com/office/drawing/2014/main" id="{682D20E6-ABD2-4332-ACDC-46E3C907E109}"/>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26/08/2024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5345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D59DA9-67C5-4164-AE37-6AFB8C7BA244}"/>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                                                                                                             .</a:t>
            </a:r>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 </a:t>
            </a:r>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63B8A0BA-84EC-4D56-9B27-527BDEF8C5A7}"/>
              </a:ext>
            </a:extLst>
          </p:cNvPr>
          <p:cNvSpPr txBox="1">
            <a:spLocks/>
          </p:cNvSpPr>
          <p:nvPr/>
        </p:nvSpPr>
        <p:spPr>
          <a:xfrm>
            <a:off x="104274" y="6525526"/>
            <a:ext cx="616226" cy="332474"/>
          </a:xfrm>
          <a:prstGeom prst="rect">
            <a:avLst/>
          </a:prstGeom>
        </p:spPr>
        <p:txBody>
          <a:bodyPr vert="horz" lIns="91440" tIns="45720" rIns="91440" bIns="45720" rtlCol="0" anchor="ctr"/>
          <a:lstStyle>
            <a:defPPr>
              <a:defRPr lang="en-US"/>
            </a:defPPr>
            <a:lvl1pPr marL="0" algn="l" defTabSz="457200" rtl="0" eaLnBrk="1" fontAlgn="t"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457200" rtl="0" eaLnBrk="1" fontAlgn="base" latinLnBrk="0" hangingPunct="1">
                <a:lnSpc>
                  <a:spcPct val="100000"/>
                </a:lnSpc>
                <a:spcBef>
                  <a:spcPct val="0"/>
                </a:spcBef>
                <a:spcAft>
                  <a:spcPct val="0"/>
                </a:spcAft>
                <a:buClrTx/>
                <a:buSzTx/>
                <a:buFontTx/>
                <a:buNone/>
                <a:tabLst/>
                <a:defRPr/>
              </a:pPr>
              <a:t>6</a:t>
            </a:fld>
            <a:endParaRPr kumimoji="0" lang="it-IT"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B6E33B2-657F-4052-9FFA-B5DE14555847}"/>
              </a:ext>
            </a:extLst>
          </p:cNvPr>
          <p:cNvSpPr txBox="1"/>
          <p:nvPr/>
        </p:nvSpPr>
        <p:spPr>
          <a:xfrm>
            <a:off x="104274" y="206883"/>
            <a:ext cx="12192000" cy="58477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rPr>
              <a:t>AGENDA</a:t>
            </a:r>
            <a:endParaRPr kumimoji="0" lang="ko-KR" altLang="en-US" sz="3200" b="0"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39" name="Rectangle 11">
            <a:extLst>
              <a:ext uri="{FF2B5EF4-FFF2-40B4-BE49-F238E27FC236}">
                <a16:creationId xmlns:a16="http://schemas.microsoft.com/office/drawing/2014/main" id="{8A7EAAE3-7721-41D1-BACE-B30DC759459D}"/>
              </a:ext>
            </a:extLst>
          </p:cNvPr>
          <p:cNvSpPr>
            <a:spLocks noChangeArrowheads="1"/>
          </p:cNvSpPr>
          <p:nvPr/>
        </p:nvSpPr>
        <p:spPr bwMode="auto">
          <a:xfrm>
            <a:off x="412387" y="1232623"/>
            <a:ext cx="11273477" cy="3944670"/>
          </a:xfrm>
          <a:prstGeom prst="rect">
            <a:avLst/>
          </a:prstGeom>
          <a:noFill/>
          <a:ln>
            <a:noFill/>
          </a:ln>
          <a:effectLst/>
        </p:spPr>
        <p:txBody>
          <a:bodyPr wrap="square">
            <a:spAutoFit/>
          </a:bodyPr>
          <a:lstStyle/>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WELCOME </a:t>
            </a:r>
            <a:r>
              <a:rPr kumimoji="0" lang="en-US"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S</a:t>
            </a: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PEECH </a:t>
            </a:r>
          </a:p>
          <a:p>
            <a:pPr marL="0" lvl="1" indent="-571500">
              <a:spcBef>
                <a:spcPts val="500"/>
              </a:spcBef>
              <a:spcAft>
                <a:spcPts val="500"/>
              </a:spcAft>
              <a:buClr>
                <a:srgbClr val="FFC000"/>
              </a:buClr>
              <a:buFont typeface="Wingdings" panose="05000000000000000000" pitchFamily="2" charset="2"/>
              <a:buChar char="§"/>
              <a:defRPr/>
            </a:pPr>
            <a:r>
              <a:rPr lang="en-GB" sz="2400" dirty="0">
                <a:solidFill>
                  <a:srgbClr val="00ABC5"/>
                </a:solidFill>
                <a:latin typeface="Calibri" panose="020F0502020204030204"/>
                <a:cs typeface="Calibri" panose="020F0502020204030204" pitchFamily="34" charset="0"/>
              </a:rPr>
              <a:t>OVERVIEW OF FIREFIGHTING EQUIPMENT USED IN </a:t>
            </a:r>
            <a:r>
              <a:rPr lang="en-US" sz="2400" dirty="0">
                <a:solidFill>
                  <a:srgbClr val="00ABC5"/>
                </a:solidFill>
                <a:latin typeface="Calibri" panose="020F0502020204030204"/>
                <a:cs typeface="Calibri" panose="020F0502020204030204" pitchFamily="34" charset="0"/>
              </a:rPr>
              <a:t>KPO</a:t>
            </a:r>
            <a:endPar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0" lvl="1" indent="-571500">
              <a:spcBef>
                <a:spcPts val="500"/>
              </a:spcBef>
              <a:spcAft>
                <a:spcPts val="500"/>
              </a:spcAft>
              <a:buClr>
                <a:srgbClr val="FFC000"/>
              </a:buClr>
              <a:buFont typeface="Wingdings" panose="05000000000000000000" pitchFamily="2" charset="2"/>
              <a:buChar char="§"/>
              <a:defRPr/>
            </a:pPr>
            <a:r>
              <a:rPr lang="en-GB" sz="2400" dirty="0">
                <a:solidFill>
                  <a:srgbClr val="00ABC5"/>
                </a:solidFill>
                <a:latin typeface="Calibri" panose="020F0502020204030204"/>
                <a:cs typeface="Calibri" panose="020F0502020204030204" pitchFamily="34" charset="0"/>
              </a:rPr>
              <a:t>OVERVIEW OF </a:t>
            </a:r>
            <a:r>
              <a:rPr lang="uk-UA" sz="2400" dirty="0">
                <a:solidFill>
                  <a:srgbClr val="00ABC5"/>
                </a:solidFill>
                <a:latin typeface="Calibri" panose="020F0502020204030204"/>
                <a:cs typeface="Calibri" panose="020F0502020204030204" pitchFamily="34" charset="0"/>
              </a:rPr>
              <a:t>HANDLING EQUIPMENT AND MATERIALS </a:t>
            </a:r>
            <a:r>
              <a:rPr lang="en-GB" sz="2400" dirty="0">
                <a:solidFill>
                  <a:srgbClr val="00ABC5"/>
                </a:solidFill>
                <a:latin typeface="Calibri" panose="020F0502020204030204"/>
                <a:cs typeface="Calibri" panose="020F0502020204030204" pitchFamily="34" charset="0"/>
              </a:rPr>
              <a:t>USED IN </a:t>
            </a:r>
            <a:r>
              <a:rPr lang="en-US" sz="2400" dirty="0">
                <a:solidFill>
                  <a:srgbClr val="00ABC5"/>
                </a:solidFill>
                <a:latin typeface="Calibri" panose="020F0502020204030204"/>
                <a:cs typeface="Calibri" panose="020F0502020204030204" pitchFamily="34" charset="0"/>
              </a:rPr>
              <a:t>KPO</a:t>
            </a:r>
          </a:p>
          <a:p>
            <a:pPr marL="0" lvl="1" indent="-571500">
              <a:spcBef>
                <a:spcPts val="500"/>
              </a:spcBef>
              <a:spcAft>
                <a:spcPts val="500"/>
              </a:spcAft>
              <a:buClr>
                <a:srgbClr val="FFC000"/>
              </a:buClr>
              <a:buFont typeface="Wingdings" panose="05000000000000000000" pitchFamily="2" charset="2"/>
              <a:buChar char="§"/>
              <a:defRPr/>
            </a:pPr>
            <a:r>
              <a:rPr lang="en-GB" sz="2400" dirty="0">
                <a:solidFill>
                  <a:srgbClr val="00ABC5"/>
                </a:solidFill>
                <a:latin typeface="Calibri" panose="020F0502020204030204"/>
                <a:cs typeface="Calibri" panose="020F0502020204030204" pitchFamily="34" charset="0"/>
              </a:rPr>
              <a:t>OVERVIEW OF THE IMBC ACTIVITIES</a:t>
            </a:r>
          </a:p>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KPO SUPPLIERS DATABASE</a:t>
            </a:r>
          </a:p>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KPO PROCUREMENT PROCESS</a:t>
            </a:r>
          </a:p>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LOCAL CONTENT</a:t>
            </a: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MECHANISMS</a:t>
            </a:r>
          </a:p>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Q&amp;A SESSION</a:t>
            </a:r>
          </a:p>
        </p:txBody>
      </p:sp>
      <p:sp>
        <p:nvSpPr>
          <p:cNvPr id="9" name="Footer Placeholder 1">
            <a:extLst>
              <a:ext uri="{FF2B5EF4-FFF2-40B4-BE49-F238E27FC236}">
                <a16:creationId xmlns:a16="http://schemas.microsoft.com/office/drawing/2014/main" id="{D1DAA3F1-DD36-4451-AE9D-71F5BA1DFD77}"/>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26/08/2024                                                                                                                                                                                               CONFIDENTIAL                                                                                                                                              KARACHAGANAK PETROLEUM OPERATING B.V</a:t>
            </a:r>
          </a:p>
        </p:txBody>
      </p:sp>
    </p:spTree>
    <p:extLst>
      <p:ext uri="{BB962C8B-B14F-4D97-AF65-F5344CB8AC3E}">
        <p14:creationId xmlns:p14="http://schemas.microsoft.com/office/powerpoint/2010/main" val="37879405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A3CE9575-1198-4D53-BFBB-90BEA64ACB59}"/>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7" name="Oval 1">
              <a:extLst>
                <a:ext uri="{FF2B5EF4-FFF2-40B4-BE49-F238E27FC236}">
                  <a16:creationId xmlns:a16="http://schemas.microsoft.com/office/drawing/2014/main" id="{0843942A-7046-4B48-BA61-0A520BBC0EC4}"/>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8" name="Oval 1">
              <a:extLst>
                <a:ext uri="{FF2B5EF4-FFF2-40B4-BE49-F238E27FC236}">
                  <a16:creationId xmlns:a16="http://schemas.microsoft.com/office/drawing/2014/main" id="{2E185AD8-ECDF-430F-827E-A67C509E5475}"/>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9" name="Oval 1">
              <a:extLst>
                <a:ext uri="{FF2B5EF4-FFF2-40B4-BE49-F238E27FC236}">
                  <a16:creationId xmlns:a16="http://schemas.microsoft.com/office/drawing/2014/main" id="{F69B9CE7-E9C8-41F8-8388-93F05CF7B32B}"/>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Arial"/>
                <a:cs typeface="+mn-cs"/>
              </a:endParaRPr>
            </a:p>
          </p:txBody>
        </p:sp>
        <p:sp>
          <p:nvSpPr>
            <p:cNvPr id="10" name="Oval 1">
              <a:extLst>
                <a:ext uri="{FF2B5EF4-FFF2-40B4-BE49-F238E27FC236}">
                  <a16:creationId xmlns:a16="http://schemas.microsoft.com/office/drawing/2014/main" id="{83F90DE6-C428-4184-92A2-A876947CB8C4}"/>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grpSp>
      <p:sp>
        <p:nvSpPr>
          <p:cNvPr id="12" name="Title 7">
            <a:extLst>
              <a:ext uri="{FF2B5EF4-FFF2-40B4-BE49-F238E27FC236}">
                <a16:creationId xmlns:a16="http://schemas.microsoft.com/office/drawing/2014/main" id="{2F57BB8E-A761-4166-9188-D85477735120}"/>
              </a:ext>
            </a:extLst>
          </p:cNvPr>
          <p:cNvSpPr txBox="1">
            <a:spLocks/>
          </p:cNvSpPr>
          <p:nvPr/>
        </p:nvSpPr>
        <p:spPr>
          <a:xfrm>
            <a:off x="1558628" y="4284333"/>
            <a:ext cx="6136280" cy="1323439"/>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l" defTabSz="1219170" rtl="0" eaLnBrk="1" fontAlgn="auto" latinLnBrk="1"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Procurement </a:t>
            </a:r>
          </a:p>
          <a:p>
            <a:pPr marL="0" marR="0" lvl="0" indent="0" algn="l" defTabSz="1219170" rtl="0" eaLnBrk="1" fontAlgn="auto" latinLnBrk="1"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Process</a:t>
            </a:r>
          </a:p>
        </p:txBody>
      </p:sp>
      <p:sp>
        <p:nvSpPr>
          <p:cNvPr id="13" name="Title 7">
            <a:extLst>
              <a:ext uri="{FF2B5EF4-FFF2-40B4-BE49-F238E27FC236}">
                <a16:creationId xmlns:a16="http://schemas.microsoft.com/office/drawing/2014/main" id="{63804B65-E619-4038-AFB2-E1035AA26280}"/>
              </a:ext>
            </a:extLst>
          </p:cNvPr>
          <p:cNvSpPr txBox="1">
            <a:spLocks/>
          </p:cNvSpPr>
          <p:nvPr/>
        </p:nvSpPr>
        <p:spPr>
          <a:xfrm>
            <a:off x="8246911" y="3622614"/>
            <a:ext cx="3749828" cy="1323439"/>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Daniyar Kassymkulov</a:t>
            </a:r>
            <a:endParaRPr kumimoji="0" lang="ru-RU"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a:p>
            <a:pPr marL="0" marR="0" lvl="0" indent="0" algn="ctr" defTabSz="1219170" rtl="0" eaLnBrk="1" fontAlgn="auto" latinLnBrk="1" hangingPunct="1">
              <a:lnSpc>
                <a:spcPct val="100000"/>
              </a:lnSpc>
              <a:spcBef>
                <a:spcPct val="0"/>
              </a:spcBef>
              <a:spcAft>
                <a:spcPts val="0"/>
              </a:spcAft>
              <a:buClrTx/>
              <a:buSzTx/>
              <a:buFontTx/>
              <a:buNone/>
              <a:tabLst/>
              <a:defRPr/>
            </a:pPr>
            <a:endParaRPr kumimoji="0" lang="ru-RU"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a:p>
            <a:pPr marL="0" marR="0" lvl="0" indent="0" algn="ctr" defTabSz="1219170" rtl="0" eaLnBrk="1" fontAlgn="auto" latinLnBrk="1" hangingPunct="1">
              <a:lnSpc>
                <a:spcPct val="100000"/>
              </a:lnSpc>
              <a:spcBef>
                <a:spcPct val="0"/>
              </a:spcBef>
              <a:spcAft>
                <a:spcPts val="0"/>
              </a:spcAft>
              <a:buClrTx/>
              <a:buSzTx/>
              <a:buFontTx/>
              <a:buNone/>
              <a:tabLst/>
              <a:defRPr/>
            </a:pPr>
            <a:r>
              <a:rPr lang="en-US" sz="2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Contracts and Procurement </a:t>
            </a:r>
          </a:p>
          <a:p>
            <a:pPr marL="0" marR="0" lvl="0" indent="0" algn="ctr" defTabSz="1219170" rtl="0" eaLnBrk="1" fontAlgn="auto" latinLnBrk="1" hangingPunct="1">
              <a:lnSpc>
                <a:spcPct val="100000"/>
              </a:lnSpc>
              <a:spcBef>
                <a:spcPct val="0"/>
              </a:spcBef>
              <a:spcAft>
                <a:spcPts val="0"/>
              </a:spcAft>
              <a:buClrTx/>
              <a:buSzTx/>
              <a:buFontTx/>
              <a:buNone/>
              <a:tabLst/>
              <a:defRPr/>
            </a:pPr>
            <a:r>
              <a:rPr lang="en-US" sz="2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Expert</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B921B17-1356-4E05-9597-A271B01B3877}"/>
              </a:ext>
            </a:extLst>
          </p:cNvPr>
          <p:cNvPicPr>
            <a:picLocks noChangeAspect="1"/>
          </p:cNvPicPr>
          <p:nvPr/>
        </p:nvPicPr>
        <p:blipFill>
          <a:blip r:embed="rId2"/>
          <a:stretch>
            <a:fillRect/>
          </a:stretch>
        </p:blipFill>
        <p:spPr>
          <a:xfrm>
            <a:off x="6096000" y="3429000"/>
            <a:ext cx="1654511" cy="2127013"/>
          </a:xfrm>
          <a:prstGeom prst="rect">
            <a:avLst/>
          </a:prstGeom>
        </p:spPr>
      </p:pic>
    </p:spTree>
    <p:extLst>
      <p:ext uri="{BB962C8B-B14F-4D97-AF65-F5344CB8AC3E}">
        <p14:creationId xmlns:p14="http://schemas.microsoft.com/office/powerpoint/2010/main" val="36891378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61</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30399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PROCUREMENT PROCESS</a:t>
            </a:r>
          </a:p>
        </p:txBody>
      </p:sp>
      <p:sp>
        <p:nvSpPr>
          <p:cNvPr id="23" name="Rectangle 22">
            <a:extLst>
              <a:ext uri="{FF2B5EF4-FFF2-40B4-BE49-F238E27FC236}">
                <a16:creationId xmlns:a16="http://schemas.microsoft.com/office/drawing/2014/main" id="{002CEAD6-D562-4DA8-AC9B-3CDF635A5E63}"/>
              </a:ext>
            </a:extLst>
          </p:cNvPr>
          <p:cNvSpPr/>
          <p:nvPr/>
        </p:nvSpPr>
        <p:spPr bwMode="auto">
          <a:xfrm>
            <a:off x="478559" y="1290077"/>
            <a:ext cx="11170299" cy="1729961"/>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KPO shall perform the procurement activities in accordance with: </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the Final Production Sharing Agreement (confidential and intended only for the use of KPO, its Shareholders and the Republic) and the Joint Operating Committee’s Tender Procedures (JOC)</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current legislation </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approved budget and work program</a:t>
            </a:r>
          </a:p>
        </p:txBody>
      </p:sp>
      <p:sp>
        <p:nvSpPr>
          <p:cNvPr id="24" name="Rectangle 23">
            <a:extLst>
              <a:ext uri="{FF2B5EF4-FFF2-40B4-BE49-F238E27FC236}">
                <a16:creationId xmlns:a16="http://schemas.microsoft.com/office/drawing/2014/main" id="{2C1521C6-147A-4928-862B-06C8CA671EC3}"/>
              </a:ext>
            </a:extLst>
          </p:cNvPr>
          <p:cNvSpPr/>
          <p:nvPr/>
        </p:nvSpPr>
        <p:spPr bwMode="auto">
          <a:xfrm>
            <a:off x="478559" y="3267493"/>
            <a:ext cx="11236471" cy="31763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Arial"/>
              </a:rPr>
              <a:t>PROCESS</a:t>
            </a:r>
          </a:p>
        </p:txBody>
      </p:sp>
      <p:grpSp>
        <p:nvGrpSpPr>
          <p:cNvPr id="25" name="Group 24">
            <a:extLst>
              <a:ext uri="{FF2B5EF4-FFF2-40B4-BE49-F238E27FC236}">
                <a16:creationId xmlns:a16="http://schemas.microsoft.com/office/drawing/2014/main" id="{A33E4B67-8B6D-4ACC-BDCE-22579341A871}"/>
              </a:ext>
            </a:extLst>
          </p:cNvPr>
          <p:cNvGrpSpPr/>
          <p:nvPr/>
        </p:nvGrpSpPr>
        <p:grpSpPr>
          <a:xfrm>
            <a:off x="1904757" y="3619219"/>
            <a:ext cx="9959519" cy="848820"/>
            <a:chOff x="-1565713" y="4563572"/>
            <a:chExt cx="16818648" cy="980982"/>
          </a:xfrm>
        </p:grpSpPr>
        <p:grpSp>
          <p:nvGrpSpPr>
            <p:cNvPr id="26" name="Group 25">
              <a:extLst>
                <a:ext uri="{FF2B5EF4-FFF2-40B4-BE49-F238E27FC236}">
                  <a16:creationId xmlns:a16="http://schemas.microsoft.com/office/drawing/2014/main" id="{48BC604E-77D1-42BD-90BA-29C7E7181518}"/>
                </a:ext>
              </a:extLst>
            </p:cNvPr>
            <p:cNvGrpSpPr/>
            <p:nvPr/>
          </p:nvGrpSpPr>
          <p:grpSpPr>
            <a:xfrm>
              <a:off x="-1565713" y="4563572"/>
              <a:ext cx="14384491" cy="980982"/>
              <a:chOff x="-1565713" y="4563572"/>
              <a:chExt cx="14384491" cy="980982"/>
            </a:xfrm>
          </p:grpSpPr>
          <p:sp>
            <p:nvSpPr>
              <p:cNvPr id="28" name="Pentagon 9">
                <a:extLst>
                  <a:ext uri="{FF2B5EF4-FFF2-40B4-BE49-F238E27FC236}">
                    <a16:creationId xmlns:a16="http://schemas.microsoft.com/office/drawing/2014/main" id="{458CFA57-97D8-487C-924A-5D1ED73F2763}"/>
                  </a:ext>
                </a:extLst>
              </p:cNvPr>
              <p:cNvSpPr/>
              <p:nvPr/>
            </p:nvSpPr>
            <p:spPr>
              <a:xfrm>
                <a:off x="-1565713"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INVITATION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 TO TENDER</a:t>
                </a:r>
              </a:p>
            </p:txBody>
          </p:sp>
          <p:sp>
            <p:nvSpPr>
              <p:cNvPr id="29" name="Pentagon 10">
                <a:extLst>
                  <a:ext uri="{FF2B5EF4-FFF2-40B4-BE49-F238E27FC236}">
                    <a16:creationId xmlns:a16="http://schemas.microsoft.com/office/drawing/2014/main" id="{CBBA4F39-465F-4CDC-84C0-33560014AF80}"/>
                  </a:ext>
                </a:extLst>
              </p:cNvPr>
              <p:cNvSpPr/>
              <p:nvPr/>
            </p:nvSpPr>
            <p:spPr>
              <a:xfrm>
                <a:off x="868444"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TENDERING PERIOD</a:t>
                </a:r>
              </a:p>
            </p:txBody>
          </p:sp>
          <p:sp>
            <p:nvSpPr>
              <p:cNvPr id="30" name="Pentagon 11">
                <a:extLst>
                  <a:ext uri="{FF2B5EF4-FFF2-40B4-BE49-F238E27FC236}">
                    <a16:creationId xmlns:a16="http://schemas.microsoft.com/office/drawing/2014/main" id="{7AF1DFBF-E678-4D67-B118-0D1B7170071B}"/>
                  </a:ext>
                </a:extLst>
              </p:cNvPr>
              <p:cNvSpPr/>
              <p:nvPr/>
            </p:nvSpPr>
            <p:spPr>
              <a:xfrm>
                <a:off x="5736759"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EVALUATION OF TENDERS </a:t>
                </a:r>
              </a:p>
            </p:txBody>
          </p:sp>
          <p:sp>
            <p:nvSpPr>
              <p:cNvPr id="31" name="Pentagon 13">
                <a:extLst>
                  <a:ext uri="{FF2B5EF4-FFF2-40B4-BE49-F238E27FC236}">
                    <a16:creationId xmlns:a16="http://schemas.microsoft.com/office/drawing/2014/main" id="{8E8B0B6C-04B7-4536-BE10-1FAAAF846915}"/>
                  </a:ext>
                </a:extLst>
              </p:cNvPr>
              <p:cNvSpPr/>
              <p:nvPr/>
            </p:nvSpPr>
            <p:spPr>
              <a:xfrm>
                <a:off x="3302602"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TENDER DUE DATE </a:t>
                </a:r>
              </a:p>
            </p:txBody>
          </p:sp>
          <p:sp>
            <p:nvSpPr>
              <p:cNvPr id="32" name="Pentagon 12">
                <a:extLst>
                  <a:ext uri="{FF2B5EF4-FFF2-40B4-BE49-F238E27FC236}">
                    <a16:creationId xmlns:a16="http://schemas.microsoft.com/office/drawing/2014/main" id="{5EA8B3CE-5631-4C60-92B0-7BECBFD14615}"/>
                  </a:ext>
                </a:extLst>
              </p:cNvPr>
              <p:cNvSpPr/>
              <p:nvPr/>
            </p:nvSpPr>
            <p:spPr>
              <a:xfrm>
                <a:off x="8170916" y="4563572"/>
                <a:ext cx="2213704"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Arial"/>
                  </a:rPr>
                  <a:t>CONTRACT AWARD</a:t>
                </a:r>
              </a:p>
            </p:txBody>
          </p:sp>
          <p:sp>
            <p:nvSpPr>
              <p:cNvPr id="33" name="Pentagon 14">
                <a:extLst>
                  <a:ext uri="{FF2B5EF4-FFF2-40B4-BE49-F238E27FC236}">
                    <a16:creationId xmlns:a16="http://schemas.microsoft.com/office/drawing/2014/main" id="{A7E40D68-B723-427C-8B1F-555F812E5C38}"/>
                  </a:ext>
                </a:extLst>
              </p:cNvPr>
              <p:cNvSpPr/>
              <p:nvPr/>
            </p:nvSpPr>
            <p:spPr>
              <a:xfrm>
                <a:off x="10605073"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CONTRACT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SIGNING</a:t>
                </a:r>
              </a:p>
            </p:txBody>
          </p:sp>
        </p:grpSp>
        <p:sp>
          <p:nvSpPr>
            <p:cNvPr id="27" name="Pentagon 17">
              <a:extLst>
                <a:ext uri="{FF2B5EF4-FFF2-40B4-BE49-F238E27FC236}">
                  <a16:creationId xmlns:a16="http://schemas.microsoft.com/office/drawing/2014/main" id="{0DB3DCEC-323E-46FE-B881-69F7BC01CC75}"/>
                </a:ext>
              </a:extLst>
            </p:cNvPr>
            <p:cNvSpPr/>
            <p:nvPr/>
          </p:nvSpPr>
          <p:spPr>
            <a:xfrm>
              <a:off x="13039230"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CONTRACT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PERFORMANCE</a:t>
              </a:r>
            </a:p>
          </p:txBody>
        </p:sp>
      </p:grpSp>
      <p:sp>
        <p:nvSpPr>
          <p:cNvPr id="34" name="Pentagon 15">
            <a:extLst>
              <a:ext uri="{FF2B5EF4-FFF2-40B4-BE49-F238E27FC236}">
                <a16:creationId xmlns:a16="http://schemas.microsoft.com/office/drawing/2014/main" id="{A7DE6919-1A13-4F50-98A7-0130C329E7FF}"/>
              </a:ext>
            </a:extLst>
          </p:cNvPr>
          <p:cNvSpPr/>
          <p:nvPr/>
        </p:nvSpPr>
        <p:spPr>
          <a:xfrm>
            <a:off x="478559" y="3619219"/>
            <a:ext cx="1310892" cy="848820"/>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MARKET RESEARCH</a:t>
            </a:r>
            <a:r>
              <a:rPr kumimoji="0" lang="ru-RU" sz="1000" b="1" i="0" u="none" strike="noStrike" kern="1200" cap="none" spc="0" normalizeH="0" baseline="0" noProof="0" dirty="0">
                <a:ln>
                  <a:noFill/>
                </a:ln>
                <a:solidFill>
                  <a:prstClr val="white"/>
                </a:solidFill>
                <a:effectLst/>
                <a:uLnTx/>
                <a:uFillTx/>
                <a:latin typeface="Calibri" panose="020F0502020204030204"/>
                <a:ea typeface="+mn-ea"/>
                <a:cs typeface="Arial"/>
              </a:rPr>
              <a:t> /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Arial"/>
              </a:rPr>
              <a:t>PREQUALIFICATION</a:t>
            </a:r>
            <a:endPar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endParaRPr>
          </a:p>
        </p:txBody>
      </p:sp>
      <p:sp>
        <p:nvSpPr>
          <p:cNvPr id="19" name="Footer Placeholder 1">
            <a:extLst>
              <a:ext uri="{FF2B5EF4-FFF2-40B4-BE49-F238E27FC236}">
                <a16:creationId xmlns:a16="http://schemas.microsoft.com/office/drawing/2014/main" id="{0847BEB7-58B1-4E72-A92B-FEB2C9B0F04B}"/>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26/08/2024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53249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62</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104274" y="33333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MAXIMUM ATTENTION SHALL BE PAID TO</a:t>
            </a:r>
          </a:p>
        </p:txBody>
      </p:sp>
      <p:sp>
        <p:nvSpPr>
          <p:cNvPr id="7" name="Rectangle 6">
            <a:extLst>
              <a:ext uri="{FF2B5EF4-FFF2-40B4-BE49-F238E27FC236}">
                <a16:creationId xmlns:a16="http://schemas.microsoft.com/office/drawing/2014/main" id="{81034ECF-D96B-4DBE-AAD8-1A86C9CCA1CA}"/>
              </a:ext>
            </a:extLst>
          </p:cNvPr>
          <p:cNvSpPr/>
          <p:nvPr/>
        </p:nvSpPr>
        <p:spPr bwMode="auto">
          <a:xfrm>
            <a:off x="488016" y="4366479"/>
            <a:ext cx="2606041"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PACKAGES SUBMISSION REQUIREMENTS</a:t>
            </a:r>
          </a:p>
        </p:txBody>
      </p:sp>
      <p:sp>
        <p:nvSpPr>
          <p:cNvPr id="8" name="Rectangle 7">
            <a:extLst>
              <a:ext uri="{FF2B5EF4-FFF2-40B4-BE49-F238E27FC236}">
                <a16:creationId xmlns:a16="http://schemas.microsoft.com/office/drawing/2014/main" id="{A7483872-E049-4B53-A735-D31B43ED428C}"/>
              </a:ext>
            </a:extLst>
          </p:cNvPr>
          <p:cNvSpPr/>
          <p:nvPr/>
        </p:nvSpPr>
        <p:spPr bwMode="auto">
          <a:xfrm>
            <a:off x="6027475" y="4365192"/>
            <a:ext cx="2614586"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INSTRUCTIONS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TO TENDERERS</a:t>
            </a:r>
          </a:p>
        </p:txBody>
      </p:sp>
      <p:sp>
        <p:nvSpPr>
          <p:cNvPr id="9" name="Rectangle 8">
            <a:extLst>
              <a:ext uri="{FF2B5EF4-FFF2-40B4-BE49-F238E27FC236}">
                <a16:creationId xmlns:a16="http://schemas.microsoft.com/office/drawing/2014/main" id="{4B69FF11-C9AA-46F7-A9D7-6BEB63D4C368}"/>
              </a:ext>
            </a:extLst>
          </p:cNvPr>
          <p:cNvSpPr/>
          <p:nvPr/>
        </p:nvSpPr>
        <p:spPr bwMode="auto">
          <a:xfrm>
            <a:off x="8790263" y="4366478"/>
            <a:ext cx="2614587" cy="1177358"/>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DUE DATE / TIME</a:t>
            </a:r>
          </a:p>
        </p:txBody>
      </p:sp>
      <p:sp>
        <p:nvSpPr>
          <p:cNvPr id="10" name="Rectangle 9">
            <a:extLst>
              <a:ext uri="{FF2B5EF4-FFF2-40B4-BE49-F238E27FC236}">
                <a16:creationId xmlns:a16="http://schemas.microsoft.com/office/drawing/2014/main" id="{8E766773-F864-42B6-AD75-DD4735601B0F}"/>
              </a:ext>
            </a:extLst>
          </p:cNvPr>
          <p:cNvSpPr/>
          <p:nvPr/>
        </p:nvSpPr>
        <p:spPr bwMode="auto">
          <a:xfrm>
            <a:off x="3242259" y="4366479"/>
            <a:ext cx="2637014"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PACKAGES SUBMISSION REQUIREMENTS THROUGH E-BIDDING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rPr>
              <a:t>(</a:t>
            </a: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hlinkClick r:id="rId2">
                  <a:extLst>
                    <a:ext uri="{A12FA001-AC4F-418D-AE19-62706E023703}">
                      <ahyp:hlinkClr xmlns:ahyp="http://schemas.microsoft.com/office/drawing/2018/hyperlinkcolor" val="tx"/>
                    </a:ext>
                  </a:extLst>
                </a:hlinkClick>
              </a:rPr>
              <a:t>Link to the instructions</a:t>
            </a: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rPr>
              <a:t>)</a:t>
            </a:r>
            <a:endParaRPr kumimoji="0" lang="en-GB" sz="1200" b="1" i="0" u="none" strike="noStrike" kern="1200" cap="none" spc="0" normalizeH="0" baseline="0" noProof="0" dirty="0">
              <a:ln>
                <a:noFill/>
              </a:ln>
              <a:solidFill>
                <a:srgbClr val="004990"/>
              </a:solidFill>
              <a:effectLst/>
              <a:uLnTx/>
              <a:uFillTx/>
              <a:latin typeface="Calibri" panose="020F0502020204030204"/>
              <a:ea typeface="+mn-ea"/>
              <a:cs typeface="Arial"/>
            </a:endParaRPr>
          </a:p>
        </p:txBody>
      </p:sp>
      <p:pic>
        <p:nvPicPr>
          <p:cNvPr id="11" name="Picture 10">
            <a:extLst>
              <a:ext uri="{FF2B5EF4-FFF2-40B4-BE49-F238E27FC236}">
                <a16:creationId xmlns:a16="http://schemas.microsoft.com/office/drawing/2014/main" id="{B1C92530-C2EB-42C8-A105-0EF03C03BE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015" y="1754601"/>
            <a:ext cx="2619214" cy="2181706"/>
          </a:xfrm>
          <a:prstGeom prst="rect">
            <a:avLst/>
          </a:prstGeom>
        </p:spPr>
      </p:pic>
      <p:pic>
        <p:nvPicPr>
          <p:cNvPr id="12" name="Picture 11">
            <a:extLst>
              <a:ext uri="{FF2B5EF4-FFF2-40B4-BE49-F238E27FC236}">
                <a16:creationId xmlns:a16="http://schemas.microsoft.com/office/drawing/2014/main" id="{086422AF-C254-49E1-88CB-3E4D23517CAC}"/>
              </a:ext>
            </a:extLst>
          </p:cNvPr>
          <p:cNvPicPr>
            <a:picLocks noChangeAspect="1"/>
          </p:cNvPicPr>
          <p:nvPr/>
        </p:nvPicPr>
        <p:blipFill>
          <a:blip r:embed="rId4"/>
          <a:stretch>
            <a:fillRect/>
          </a:stretch>
        </p:blipFill>
        <p:spPr>
          <a:xfrm>
            <a:off x="3242258" y="1755088"/>
            <a:ext cx="2606041" cy="2181220"/>
          </a:xfrm>
          <a:prstGeom prst="rect">
            <a:avLst/>
          </a:prstGeom>
        </p:spPr>
      </p:pic>
      <p:pic>
        <p:nvPicPr>
          <p:cNvPr id="13" name="Picture 12">
            <a:extLst>
              <a:ext uri="{FF2B5EF4-FFF2-40B4-BE49-F238E27FC236}">
                <a16:creationId xmlns:a16="http://schemas.microsoft.com/office/drawing/2014/main" id="{E9C3ADBB-8036-4C05-BE3F-68D402D1E79F}"/>
              </a:ext>
            </a:extLst>
          </p:cNvPr>
          <p:cNvPicPr>
            <a:picLocks noChangeAspect="1"/>
          </p:cNvPicPr>
          <p:nvPr/>
        </p:nvPicPr>
        <p:blipFill>
          <a:blip r:embed="rId5"/>
          <a:stretch>
            <a:fillRect/>
          </a:stretch>
        </p:blipFill>
        <p:spPr>
          <a:xfrm>
            <a:off x="5996502" y="1748603"/>
            <a:ext cx="2645559" cy="2181706"/>
          </a:xfrm>
          <a:prstGeom prst="rect">
            <a:avLst/>
          </a:prstGeom>
        </p:spPr>
      </p:pic>
      <p:pic>
        <p:nvPicPr>
          <p:cNvPr id="15" name="Picture 14">
            <a:extLst>
              <a:ext uri="{FF2B5EF4-FFF2-40B4-BE49-F238E27FC236}">
                <a16:creationId xmlns:a16="http://schemas.microsoft.com/office/drawing/2014/main" id="{08DC068C-7973-46D1-9587-1C666D0B273D}"/>
              </a:ext>
            </a:extLst>
          </p:cNvPr>
          <p:cNvPicPr>
            <a:picLocks noChangeAspect="1"/>
          </p:cNvPicPr>
          <p:nvPr/>
        </p:nvPicPr>
        <p:blipFill>
          <a:blip r:embed="rId6"/>
          <a:stretch>
            <a:fillRect/>
          </a:stretch>
        </p:blipFill>
        <p:spPr>
          <a:xfrm>
            <a:off x="8790263" y="1748603"/>
            <a:ext cx="2619214" cy="2180729"/>
          </a:xfrm>
          <a:prstGeom prst="rect">
            <a:avLst/>
          </a:prstGeom>
        </p:spPr>
      </p:pic>
      <p:sp>
        <p:nvSpPr>
          <p:cNvPr id="17" name="Footer Placeholder 1">
            <a:extLst>
              <a:ext uri="{FF2B5EF4-FFF2-40B4-BE49-F238E27FC236}">
                <a16:creationId xmlns:a16="http://schemas.microsoft.com/office/drawing/2014/main" id="{F6C8EC7B-CAC1-484C-98DD-9CDA153ADDE5}"/>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26/08/2024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9698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63</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21725"/>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TENDER DOCUMENTATION CONTENTS</a:t>
            </a:r>
          </a:p>
        </p:txBody>
      </p:sp>
      <p:sp>
        <p:nvSpPr>
          <p:cNvPr id="7" name="Rectangle 6">
            <a:extLst>
              <a:ext uri="{FF2B5EF4-FFF2-40B4-BE49-F238E27FC236}">
                <a16:creationId xmlns:a16="http://schemas.microsoft.com/office/drawing/2014/main" id="{17F5BDFD-E239-489C-A344-C88C37E6D56C}"/>
              </a:ext>
            </a:extLst>
          </p:cNvPr>
          <p:cNvSpPr/>
          <p:nvPr/>
        </p:nvSpPr>
        <p:spPr>
          <a:xfrm>
            <a:off x="535516" y="1053748"/>
            <a:ext cx="11120967" cy="550920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228600" marR="0" lvl="0" indent="-228600" algn="l" defTabSz="914400" rtl="0" eaLnBrk="1" fontAlgn="base" latinLnBrk="0" hangingPunct="1">
              <a:lnSpc>
                <a:spcPct val="100000"/>
              </a:lnSpc>
              <a:spcBef>
                <a:spcPct val="0"/>
              </a:spcBef>
              <a:spcAft>
                <a:spcPts val="600"/>
              </a:spcAft>
              <a:buClrTx/>
              <a:buSzTx/>
              <a:buFont typeface="+mj-lt"/>
              <a:buAutoNum type="arabicPeriod"/>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Cover letter</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Forms, that shall be mandatorily signed, stamped and provided within timeframe specified:</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Tender Acknowledgement and Confidentiality Agreement</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US" sz="1200" b="0" i="0" u="none" strike="noStrike" kern="1200" cap="none" spc="0" normalizeH="0" baseline="0" noProof="0" dirty="0">
                <a:ln>
                  <a:noFill/>
                </a:ln>
                <a:solidFill>
                  <a:srgbClr val="00ABC5"/>
                </a:solidFill>
                <a:effectLst/>
                <a:uLnTx/>
                <a:uFillTx/>
                <a:latin typeface="Calibri" panose="020F0502020204030204"/>
                <a:ea typeface="+mn-ea"/>
                <a:cs typeface="+mn-cs"/>
              </a:rPr>
              <a:t>Form of Tender</a:t>
            </a:r>
            <a:endPar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endParaRP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Certificate of Corporate Ownership and Declaration of Compliance</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startAt="3"/>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A package of documents related directly to the tender subject itself </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startAt="3"/>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to Tenderers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 of Contract includes:</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 of Agreement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A – General Terms and Conditions</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B – Scope of Goods/Services to be Supplied and Specifications</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C – Compensation and Payment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D – Health, Safety and Environment (HSE) requirements </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E – Special Conditions</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F – Statement of Local Content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ABC5"/>
                </a:solidFill>
                <a:effectLst/>
                <a:uLnTx/>
                <a:uFillTx/>
                <a:latin typeface="Calibri" panose="020F0502020204030204"/>
                <a:ea typeface="+mn-ea"/>
                <a:cs typeface="+mn-cs"/>
              </a:rPr>
              <a:t>S</a:t>
            </a: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chedule H – Industrial Relations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Questionnaire for Tender Participants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List of goods and technical delivery conditions (if applicable)</a:t>
            </a:r>
          </a:p>
          <a:p>
            <a:pPr marL="361950" marR="0" lvl="0" indent="-361950" algn="just" defTabSz="457200" rtl="0" eaLnBrk="1" fontAlgn="base" latinLnBrk="0" hangingPunct="1">
              <a:lnSpc>
                <a:spcPct val="100000"/>
              </a:lnSpc>
              <a:spcBef>
                <a:spcPct val="0"/>
              </a:spcBef>
              <a:spcAft>
                <a:spcPts val="600"/>
              </a:spcAft>
              <a:buClrTx/>
              <a:buSzTx/>
              <a:buFont typeface="+mj-lt"/>
              <a:buAutoNum type="arabicPeriod" startAt="5"/>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for preparing a tender proposal:</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to Tender Participants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Bid marking template</a:t>
            </a:r>
          </a:p>
        </p:txBody>
      </p:sp>
      <p:sp>
        <p:nvSpPr>
          <p:cNvPr id="9" name="Footer Placeholder 1">
            <a:extLst>
              <a:ext uri="{FF2B5EF4-FFF2-40B4-BE49-F238E27FC236}">
                <a16:creationId xmlns:a16="http://schemas.microsoft.com/office/drawing/2014/main" id="{BBB58938-7C7C-4F49-8936-26C94BFE205B}"/>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26/08/2024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50072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A3CE9575-1198-4D53-BFBB-90BEA64ACB59}"/>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7" name="Oval 1">
              <a:extLst>
                <a:ext uri="{FF2B5EF4-FFF2-40B4-BE49-F238E27FC236}">
                  <a16:creationId xmlns:a16="http://schemas.microsoft.com/office/drawing/2014/main" id="{0843942A-7046-4B48-BA61-0A520BBC0EC4}"/>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8" name="Oval 1">
              <a:extLst>
                <a:ext uri="{FF2B5EF4-FFF2-40B4-BE49-F238E27FC236}">
                  <a16:creationId xmlns:a16="http://schemas.microsoft.com/office/drawing/2014/main" id="{2E185AD8-ECDF-430F-827E-A67C509E5475}"/>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9" name="Oval 1">
              <a:extLst>
                <a:ext uri="{FF2B5EF4-FFF2-40B4-BE49-F238E27FC236}">
                  <a16:creationId xmlns:a16="http://schemas.microsoft.com/office/drawing/2014/main" id="{F69B9CE7-E9C8-41F8-8388-93F05CF7B32B}"/>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Arial"/>
                <a:cs typeface="+mn-cs"/>
              </a:endParaRPr>
            </a:p>
          </p:txBody>
        </p:sp>
        <p:sp>
          <p:nvSpPr>
            <p:cNvPr id="10" name="Oval 1">
              <a:extLst>
                <a:ext uri="{FF2B5EF4-FFF2-40B4-BE49-F238E27FC236}">
                  <a16:creationId xmlns:a16="http://schemas.microsoft.com/office/drawing/2014/main" id="{83F90DE6-C428-4184-92A2-A876947CB8C4}"/>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grpSp>
      <p:sp>
        <p:nvSpPr>
          <p:cNvPr id="12" name="Title 7">
            <a:extLst>
              <a:ext uri="{FF2B5EF4-FFF2-40B4-BE49-F238E27FC236}">
                <a16:creationId xmlns:a16="http://schemas.microsoft.com/office/drawing/2014/main" id="{2F57BB8E-A761-4166-9188-D85477735120}"/>
              </a:ext>
            </a:extLst>
          </p:cNvPr>
          <p:cNvSpPr txBox="1">
            <a:spLocks/>
          </p:cNvSpPr>
          <p:nvPr/>
        </p:nvSpPr>
        <p:spPr>
          <a:xfrm>
            <a:off x="1636220" y="4295693"/>
            <a:ext cx="3998998" cy="1077218"/>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lvl="0" algn="l">
              <a:defRPr/>
            </a:pPr>
            <a:r>
              <a:rPr lang="en-GB" sz="3200" b="1" dirty="0">
                <a:solidFill>
                  <a:srgbClr val="FFFFFF"/>
                </a:solidFill>
                <a:latin typeface="Calibri" panose="020F0502020204030204" pitchFamily="34" charset="0"/>
                <a:cs typeface="Calibri" panose="020F0502020204030204" pitchFamily="34" charset="0"/>
              </a:rPr>
              <a:t>Local Content </a:t>
            </a:r>
          </a:p>
          <a:p>
            <a:pPr lvl="0" algn="l">
              <a:defRPr/>
            </a:pPr>
            <a:r>
              <a:rPr lang="en-GB" sz="3200" b="1" dirty="0">
                <a:solidFill>
                  <a:srgbClr val="FFFFFF"/>
                </a:solidFill>
                <a:latin typeface="Calibri" panose="020F0502020204030204" pitchFamily="34" charset="0"/>
                <a:cs typeface="Calibri" panose="020F0502020204030204" pitchFamily="34" charset="0"/>
              </a:rPr>
              <a:t>Mechanisms</a:t>
            </a:r>
            <a:endParaRPr lang="en-GB" sz="32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3" name="Title 7">
            <a:extLst>
              <a:ext uri="{FF2B5EF4-FFF2-40B4-BE49-F238E27FC236}">
                <a16:creationId xmlns:a16="http://schemas.microsoft.com/office/drawing/2014/main" id="{63804B65-E619-4038-AFB2-E1035AA26280}"/>
              </a:ext>
            </a:extLst>
          </p:cNvPr>
          <p:cNvSpPr txBox="1">
            <a:spLocks/>
          </p:cNvSpPr>
          <p:nvPr/>
        </p:nvSpPr>
        <p:spPr>
          <a:xfrm>
            <a:off x="8185163" y="3889574"/>
            <a:ext cx="3749828" cy="1015663"/>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Yernar</a:t>
            </a:r>
            <a:r>
              <a:rPr kumimoji="0" lang="ru-RU"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Ibrayev</a:t>
            </a:r>
            <a:endParaRPr kumimoji="0" lang="ru-RU"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a:p>
            <a:pPr marL="0" marR="0" lvl="0" indent="0" algn="ctr" defTabSz="1219170" rtl="0" eaLnBrk="1" fontAlgn="auto" latinLnBrk="1" hangingPunct="1">
              <a:lnSpc>
                <a:spcPct val="100000"/>
              </a:lnSpc>
              <a:spcBef>
                <a:spcPct val="0"/>
              </a:spcBef>
              <a:spcAft>
                <a:spcPts val="0"/>
              </a:spcAft>
              <a:buClrTx/>
              <a:buSzTx/>
              <a:buFontTx/>
              <a:buNone/>
              <a:tabLst/>
              <a:defRPr/>
            </a:pPr>
            <a:endParaRPr kumimoji="0" lang="ru-RU"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a:p>
            <a:pPr lvl="0">
              <a:defRPr/>
            </a:pPr>
            <a:r>
              <a:rPr lang="en-GB" sz="2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Local Content Analyst</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1032461-D23B-4FCF-A37A-88DA99265B8C}"/>
              </a:ext>
            </a:extLst>
          </p:cNvPr>
          <p:cNvPicPr>
            <a:picLocks noChangeAspect="1"/>
          </p:cNvPicPr>
          <p:nvPr/>
        </p:nvPicPr>
        <p:blipFill>
          <a:blip r:embed="rId2"/>
          <a:stretch>
            <a:fillRect/>
          </a:stretch>
        </p:blipFill>
        <p:spPr>
          <a:xfrm>
            <a:off x="6842915" y="3727060"/>
            <a:ext cx="1403995" cy="1727255"/>
          </a:xfrm>
          <a:prstGeom prst="rect">
            <a:avLst/>
          </a:prstGeom>
        </p:spPr>
      </p:pic>
      <p:sp>
        <p:nvSpPr>
          <p:cNvPr id="14" name="Footer Placeholder 1">
            <a:extLst>
              <a:ext uri="{FF2B5EF4-FFF2-40B4-BE49-F238E27FC236}">
                <a16:creationId xmlns:a16="http://schemas.microsoft.com/office/drawing/2014/main" id="{C03A6D83-A1D9-4BAB-901D-0A83170150BE}"/>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26/08/2024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12493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91007E3-90C1-4E45-A8E7-FC4DE845156C}"/>
              </a:ext>
            </a:extLst>
          </p:cNvPr>
          <p:cNvSpPr txBox="1"/>
          <p:nvPr/>
        </p:nvSpPr>
        <p:spPr>
          <a:xfrm>
            <a:off x="249009" y="392524"/>
            <a:ext cx="11693982" cy="523220"/>
          </a:xfrm>
          <a:prstGeom prst="rect">
            <a:avLst/>
          </a:prstGeom>
          <a:noFill/>
        </p:spPr>
        <p:txBody>
          <a:bodyPr wrap="square">
            <a:spAutoFit/>
          </a:bodyPr>
          <a:lstStyle/>
          <a:p>
            <a:pPr algn="ctr"/>
            <a:r>
              <a:rPr lang="en-US" sz="2800" b="1" dirty="0">
                <a:solidFill>
                  <a:schemeClr val="accent1"/>
                </a:solidFill>
                <a:latin typeface="Calibri" panose="020F0502020204030204"/>
                <a:ea typeface="+mj-ea"/>
                <a:cs typeface="+mj-cs"/>
              </a:rPr>
              <a:t>S</a:t>
            </a:r>
            <a:r>
              <a:rPr lang="en-GB" sz="2800" b="1" dirty="0">
                <a:solidFill>
                  <a:schemeClr val="accent1"/>
                </a:solidFill>
                <a:latin typeface="Calibri" panose="020F0502020204030204"/>
                <a:ea typeface="+mj-ea"/>
                <a:cs typeface="+mj-cs"/>
              </a:rPr>
              <a:t>UPPORTING MECHANISMS FOR LOCAL COMPANIES</a:t>
            </a:r>
            <a:endParaRPr lang="en-GB" sz="2800" b="1" dirty="0">
              <a:solidFill>
                <a:srgbClr val="FF0000"/>
              </a:solidFill>
              <a:latin typeface="Calibri" panose="020F0502020204030204"/>
              <a:ea typeface="+mj-ea"/>
              <a:cs typeface="+mj-cs"/>
            </a:endParaRPr>
          </a:p>
        </p:txBody>
      </p:sp>
      <p:sp>
        <p:nvSpPr>
          <p:cNvPr id="16" name="Slide Number Placeholder 2">
            <a:extLst>
              <a:ext uri="{FF2B5EF4-FFF2-40B4-BE49-F238E27FC236}">
                <a16:creationId xmlns:a16="http://schemas.microsoft.com/office/drawing/2014/main" id="{EA250D9C-E10F-4829-9B4B-4A8DD948E139}"/>
              </a:ext>
            </a:extLst>
          </p:cNvPr>
          <p:cNvSpPr>
            <a:spLocks noGrp="1"/>
          </p:cNvSpPr>
          <p:nvPr>
            <p:ph type="sldNum" sz="quarter" idx="10"/>
          </p:nvPr>
        </p:nvSpPr>
        <p:spPr>
          <a:xfrm>
            <a:off x="104274" y="6525526"/>
            <a:ext cx="616226" cy="33247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9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l" defTabSz="457200" rtl="0" eaLnBrk="1" fontAlgn="base" latinLnBrk="0" hangingPunct="1">
                <a:lnSpc>
                  <a:spcPct val="100000"/>
                </a:lnSpc>
                <a:spcBef>
                  <a:spcPct val="0"/>
                </a:spcBef>
                <a:spcAft>
                  <a:spcPct val="0"/>
                </a:spcAft>
                <a:buClrTx/>
                <a:buSzTx/>
                <a:buFontTx/>
                <a:buNone/>
                <a:tabLst/>
                <a:defRPr/>
              </a:pPr>
              <a:t>65</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grpSp>
        <p:nvGrpSpPr>
          <p:cNvPr id="41" name="Group 10">
            <a:extLst>
              <a:ext uri="{FF2B5EF4-FFF2-40B4-BE49-F238E27FC236}">
                <a16:creationId xmlns:a16="http://schemas.microsoft.com/office/drawing/2014/main" id="{E8F106A3-6D81-4D67-87F1-FF4B156E0EDC}"/>
              </a:ext>
            </a:extLst>
          </p:cNvPr>
          <p:cNvGrpSpPr/>
          <p:nvPr/>
        </p:nvGrpSpPr>
        <p:grpSpPr>
          <a:xfrm>
            <a:off x="386840" y="4464690"/>
            <a:ext cx="5441179" cy="564940"/>
            <a:chOff x="0" y="0"/>
            <a:chExt cx="2503051" cy="239105"/>
          </a:xfrm>
        </p:grpSpPr>
        <p:sp>
          <p:nvSpPr>
            <p:cNvPr id="42" name="Freeform 11">
              <a:extLst>
                <a:ext uri="{FF2B5EF4-FFF2-40B4-BE49-F238E27FC236}">
                  <a16:creationId xmlns:a16="http://schemas.microsoft.com/office/drawing/2014/main" id="{E35B6B7F-6184-4BCE-9DDE-DB9355F7822A}"/>
                </a:ext>
              </a:extLst>
            </p:cNvPr>
            <p:cNvSpPr/>
            <p:nvPr/>
          </p:nvSpPr>
          <p:spPr>
            <a:xfrm>
              <a:off x="0" y="0"/>
              <a:ext cx="2503051" cy="239105"/>
            </a:xfrm>
            <a:custGeom>
              <a:avLst/>
              <a:gdLst/>
              <a:ahLst/>
              <a:cxnLst/>
              <a:rect l="l" t="t" r="r" b="b"/>
              <a:pathLst>
                <a:path w="2503051" h="239105">
                  <a:moveTo>
                    <a:pt x="19988" y="0"/>
                  </a:moveTo>
                  <a:lnTo>
                    <a:pt x="2483064" y="0"/>
                  </a:lnTo>
                  <a:cubicBezTo>
                    <a:pt x="2494103" y="0"/>
                    <a:pt x="2503051" y="8949"/>
                    <a:pt x="2503051" y="19988"/>
                  </a:cubicBezTo>
                  <a:lnTo>
                    <a:pt x="2503051" y="219117"/>
                  </a:lnTo>
                  <a:cubicBezTo>
                    <a:pt x="2503051" y="224418"/>
                    <a:pt x="2500946" y="229502"/>
                    <a:pt x="2497197" y="233250"/>
                  </a:cubicBezTo>
                  <a:cubicBezTo>
                    <a:pt x="2493449" y="236999"/>
                    <a:pt x="2488365" y="239105"/>
                    <a:pt x="2483064" y="239105"/>
                  </a:cubicBezTo>
                  <a:lnTo>
                    <a:pt x="19988" y="239105"/>
                  </a:lnTo>
                  <a:cubicBezTo>
                    <a:pt x="14687" y="239105"/>
                    <a:pt x="9603" y="236999"/>
                    <a:pt x="5854" y="233250"/>
                  </a:cubicBezTo>
                  <a:cubicBezTo>
                    <a:pt x="2106" y="229502"/>
                    <a:pt x="0" y="224418"/>
                    <a:pt x="0" y="219117"/>
                  </a:cubicBezTo>
                  <a:lnTo>
                    <a:pt x="0" y="19988"/>
                  </a:lnTo>
                  <a:cubicBezTo>
                    <a:pt x="0" y="14687"/>
                    <a:pt x="2106" y="9603"/>
                    <a:pt x="5854" y="5854"/>
                  </a:cubicBezTo>
                  <a:cubicBezTo>
                    <a:pt x="9603" y="2106"/>
                    <a:pt x="14687" y="0"/>
                    <a:pt x="19988" y="0"/>
                  </a:cubicBezTo>
                  <a:close/>
                </a:path>
              </a:pathLst>
            </a:custGeom>
            <a:solidFill>
              <a:srgbClr val="FDD83F"/>
            </a:solidFill>
          </p:spPr>
        </p:sp>
        <p:sp>
          <p:nvSpPr>
            <p:cNvPr id="43" name="TextBox 12">
              <a:extLst>
                <a:ext uri="{FF2B5EF4-FFF2-40B4-BE49-F238E27FC236}">
                  <a16:creationId xmlns:a16="http://schemas.microsoft.com/office/drawing/2014/main" id="{EA651522-595D-41FF-B589-F500FE8D9294}"/>
                </a:ext>
              </a:extLst>
            </p:cNvPr>
            <p:cNvSpPr txBox="1"/>
            <p:nvPr/>
          </p:nvSpPr>
          <p:spPr>
            <a:xfrm>
              <a:off x="0" y="-38100"/>
              <a:ext cx="2503051" cy="277205"/>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13">
            <a:extLst>
              <a:ext uri="{FF2B5EF4-FFF2-40B4-BE49-F238E27FC236}">
                <a16:creationId xmlns:a16="http://schemas.microsoft.com/office/drawing/2014/main" id="{6220B73D-0996-4648-85EE-543234D82063}"/>
              </a:ext>
            </a:extLst>
          </p:cNvPr>
          <p:cNvSpPr/>
          <p:nvPr/>
        </p:nvSpPr>
        <p:spPr>
          <a:xfrm>
            <a:off x="3973328" y="2051834"/>
            <a:ext cx="670321" cy="576634"/>
          </a:xfrm>
          <a:custGeom>
            <a:avLst/>
            <a:gdLst/>
            <a:ahLst/>
            <a:cxnLst/>
            <a:rect l="l" t="t" r="r" b="b"/>
            <a:pathLst>
              <a:path w="904369" h="812801">
                <a:moveTo>
                  <a:pt x="0" y="0"/>
                </a:moveTo>
                <a:lnTo>
                  <a:pt x="904369" y="0"/>
                </a:lnTo>
                <a:lnTo>
                  <a:pt x="904369" y="812801"/>
                </a:lnTo>
                <a:lnTo>
                  <a:pt x="0" y="8128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5" name="Freeform 14">
            <a:extLst>
              <a:ext uri="{FF2B5EF4-FFF2-40B4-BE49-F238E27FC236}">
                <a16:creationId xmlns:a16="http://schemas.microsoft.com/office/drawing/2014/main" id="{EF552547-5FB9-47CC-BFB6-08E1BA83B8FE}"/>
              </a:ext>
            </a:extLst>
          </p:cNvPr>
          <p:cNvSpPr/>
          <p:nvPr/>
        </p:nvSpPr>
        <p:spPr>
          <a:xfrm>
            <a:off x="5081724" y="2051834"/>
            <a:ext cx="666612" cy="576634"/>
          </a:xfrm>
          <a:custGeom>
            <a:avLst/>
            <a:gdLst/>
            <a:ahLst/>
            <a:cxnLst/>
            <a:rect l="l" t="t" r="r" b="b"/>
            <a:pathLst>
              <a:path w="899365" h="812801">
                <a:moveTo>
                  <a:pt x="0" y="0"/>
                </a:moveTo>
                <a:lnTo>
                  <a:pt x="899365" y="0"/>
                </a:lnTo>
                <a:lnTo>
                  <a:pt x="899365" y="812801"/>
                </a:lnTo>
                <a:lnTo>
                  <a:pt x="0" y="8128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6" name="Freeform 15">
            <a:extLst>
              <a:ext uri="{FF2B5EF4-FFF2-40B4-BE49-F238E27FC236}">
                <a16:creationId xmlns:a16="http://schemas.microsoft.com/office/drawing/2014/main" id="{81429785-8791-47D6-9290-7E4EADAE7627}"/>
              </a:ext>
            </a:extLst>
          </p:cNvPr>
          <p:cNvSpPr/>
          <p:nvPr/>
        </p:nvSpPr>
        <p:spPr>
          <a:xfrm>
            <a:off x="2028738" y="2067617"/>
            <a:ext cx="559296" cy="576634"/>
          </a:xfrm>
          <a:custGeom>
            <a:avLst/>
            <a:gdLst/>
            <a:ahLst/>
            <a:cxnLst/>
            <a:rect l="l" t="t" r="r" b="b"/>
            <a:pathLst>
              <a:path w="708153" h="812801">
                <a:moveTo>
                  <a:pt x="0" y="0"/>
                </a:moveTo>
                <a:lnTo>
                  <a:pt x="708154" y="0"/>
                </a:lnTo>
                <a:lnTo>
                  <a:pt x="708154" y="812801"/>
                </a:lnTo>
                <a:lnTo>
                  <a:pt x="0" y="8128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7" name="Freeform 16">
            <a:extLst>
              <a:ext uri="{FF2B5EF4-FFF2-40B4-BE49-F238E27FC236}">
                <a16:creationId xmlns:a16="http://schemas.microsoft.com/office/drawing/2014/main" id="{A8B4167F-C6EB-4E0B-A907-5F8081C6C470}"/>
              </a:ext>
            </a:extLst>
          </p:cNvPr>
          <p:cNvSpPr/>
          <p:nvPr/>
        </p:nvSpPr>
        <p:spPr>
          <a:xfrm>
            <a:off x="966555" y="2067617"/>
            <a:ext cx="620281" cy="576634"/>
          </a:xfrm>
          <a:custGeom>
            <a:avLst/>
            <a:gdLst/>
            <a:ahLst/>
            <a:cxnLst/>
            <a:rect l="l" t="t" r="r" b="b"/>
            <a:pathLst>
              <a:path w="785369" h="812801">
                <a:moveTo>
                  <a:pt x="0" y="0"/>
                </a:moveTo>
                <a:lnTo>
                  <a:pt x="785369" y="0"/>
                </a:lnTo>
                <a:lnTo>
                  <a:pt x="785369" y="812801"/>
                </a:lnTo>
                <a:lnTo>
                  <a:pt x="0" y="8128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8" name="Freeform 17">
            <a:extLst>
              <a:ext uri="{FF2B5EF4-FFF2-40B4-BE49-F238E27FC236}">
                <a16:creationId xmlns:a16="http://schemas.microsoft.com/office/drawing/2014/main" id="{EC297DC1-36A8-470F-B26D-EB48860B9185}"/>
              </a:ext>
            </a:extLst>
          </p:cNvPr>
          <p:cNvSpPr/>
          <p:nvPr/>
        </p:nvSpPr>
        <p:spPr>
          <a:xfrm>
            <a:off x="6920325" y="2077953"/>
            <a:ext cx="733274" cy="576634"/>
          </a:xfrm>
          <a:custGeom>
            <a:avLst/>
            <a:gdLst/>
            <a:ahLst/>
            <a:cxnLst/>
            <a:rect l="l" t="t" r="r" b="b"/>
            <a:pathLst>
              <a:path w="993424" h="812801">
                <a:moveTo>
                  <a:pt x="0" y="0"/>
                </a:moveTo>
                <a:lnTo>
                  <a:pt x="993424" y="0"/>
                </a:lnTo>
                <a:lnTo>
                  <a:pt x="993424" y="812801"/>
                </a:lnTo>
                <a:lnTo>
                  <a:pt x="0" y="8128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9" name="Freeform 18">
            <a:extLst>
              <a:ext uri="{FF2B5EF4-FFF2-40B4-BE49-F238E27FC236}">
                <a16:creationId xmlns:a16="http://schemas.microsoft.com/office/drawing/2014/main" id="{F854A0E1-BD59-40A0-8DDC-150DB42A65F8}"/>
              </a:ext>
            </a:extLst>
          </p:cNvPr>
          <p:cNvSpPr/>
          <p:nvPr/>
        </p:nvSpPr>
        <p:spPr>
          <a:xfrm>
            <a:off x="8113297" y="2077953"/>
            <a:ext cx="666613" cy="576634"/>
          </a:xfrm>
          <a:custGeom>
            <a:avLst/>
            <a:gdLst/>
            <a:ahLst/>
            <a:cxnLst/>
            <a:rect l="l" t="t" r="r" b="b"/>
            <a:pathLst>
              <a:path w="903113" h="812801">
                <a:moveTo>
                  <a:pt x="0" y="0"/>
                </a:moveTo>
                <a:lnTo>
                  <a:pt x="903113" y="0"/>
                </a:lnTo>
                <a:lnTo>
                  <a:pt x="903113" y="812801"/>
                </a:lnTo>
                <a:lnTo>
                  <a:pt x="0" y="8128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53" name="Group 23">
            <a:extLst>
              <a:ext uri="{FF2B5EF4-FFF2-40B4-BE49-F238E27FC236}">
                <a16:creationId xmlns:a16="http://schemas.microsoft.com/office/drawing/2014/main" id="{3BD270F3-8730-4A0E-8B79-A63C31DDC92F}"/>
              </a:ext>
            </a:extLst>
          </p:cNvPr>
          <p:cNvGrpSpPr/>
          <p:nvPr/>
        </p:nvGrpSpPr>
        <p:grpSpPr>
          <a:xfrm>
            <a:off x="9506235" y="1214019"/>
            <a:ext cx="3970165" cy="6072152"/>
            <a:chOff x="0" y="0"/>
            <a:chExt cx="807817" cy="940039"/>
          </a:xfrm>
        </p:grpSpPr>
        <p:sp>
          <p:nvSpPr>
            <p:cNvPr id="54" name="Freeform 24">
              <a:extLst>
                <a:ext uri="{FF2B5EF4-FFF2-40B4-BE49-F238E27FC236}">
                  <a16:creationId xmlns:a16="http://schemas.microsoft.com/office/drawing/2014/main" id="{A2825E90-0520-4638-B295-DF8F0AE7F0B8}"/>
                </a:ext>
              </a:extLst>
            </p:cNvPr>
            <p:cNvSpPr/>
            <p:nvPr/>
          </p:nvSpPr>
          <p:spPr>
            <a:xfrm>
              <a:off x="0" y="0"/>
              <a:ext cx="807817" cy="940039"/>
            </a:xfrm>
            <a:custGeom>
              <a:avLst/>
              <a:gdLst/>
              <a:ahLst/>
              <a:cxnLst/>
              <a:rect l="l" t="t" r="r" b="b"/>
              <a:pathLst>
                <a:path w="807817" h="940039">
                  <a:moveTo>
                    <a:pt x="22425" y="0"/>
                  </a:moveTo>
                  <a:lnTo>
                    <a:pt x="785391" y="0"/>
                  </a:lnTo>
                  <a:cubicBezTo>
                    <a:pt x="791339" y="0"/>
                    <a:pt x="797043" y="2363"/>
                    <a:pt x="801248" y="6568"/>
                  </a:cubicBezTo>
                  <a:cubicBezTo>
                    <a:pt x="805454" y="10774"/>
                    <a:pt x="807817" y="16478"/>
                    <a:pt x="807817" y="22425"/>
                  </a:cubicBezTo>
                  <a:lnTo>
                    <a:pt x="807817" y="917614"/>
                  </a:lnTo>
                  <a:cubicBezTo>
                    <a:pt x="807817" y="923561"/>
                    <a:pt x="805454" y="929265"/>
                    <a:pt x="801248" y="933471"/>
                  </a:cubicBezTo>
                  <a:cubicBezTo>
                    <a:pt x="797043" y="937676"/>
                    <a:pt x="791339" y="940039"/>
                    <a:pt x="785391" y="940039"/>
                  </a:cubicBezTo>
                  <a:lnTo>
                    <a:pt x="22425" y="940039"/>
                  </a:lnTo>
                  <a:cubicBezTo>
                    <a:pt x="10040" y="940039"/>
                    <a:pt x="0" y="929999"/>
                    <a:pt x="0" y="917614"/>
                  </a:cubicBezTo>
                  <a:lnTo>
                    <a:pt x="0" y="22425"/>
                  </a:lnTo>
                  <a:cubicBezTo>
                    <a:pt x="0" y="16478"/>
                    <a:pt x="2363" y="10774"/>
                    <a:pt x="6568" y="6568"/>
                  </a:cubicBezTo>
                  <a:cubicBezTo>
                    <a:pt x="10774" y="2363"/>
                    <a:pt x="16478" y="0"/>
                    <a:pt x="22425" y="0"/>
                  </a:cubicBezTo>
                  <a:close/>
                </a:path>
              </a:pathLst>
            </a:custGeom>
            <a:blipFill>
              <a:blip r:embed="rId15"/>
              <a:stretch>
                <a:fillRect l="-37233" r="-37233"/>
              </a:stretch>
            </a:blipFill>
          </p:spPr>
        </p:sp>
      </p:grpSp>
      <p:sp>
        <p:nvSpPr>
          <p:cNvPr id="55" name="TextBox 25">
            <a:extLst>
              <a:ext uri="{FF2B5EF4-FFF2-40B4-BE49-F238E27FC236}">
                <a16:creationId xmlns:a16="http://schemas.microsoft.com/office/drawing/2014/main" id="{20D9F927-C373-4A21-A812-E41570F0DB76}"/>
              </a:ext>
            </a:extLst>
          </p:cNvPr>
          <p:cNvSpPr txBox="1"/>
          <p:nvPr/>
        </p:nvSpPr>
        <p:spPr>
          <a:xfrm>
            <a:off x="386840" y="4529335"/>
            <a:ext cx="5441179" cy="358431"/>
          </a:xfrm>
          <a:prstGeom prst="rect">
            <a:avLst/>
          </a:prstGeom>
        </p:spPr>
        <p:txBody>
          <a:bodyPr wrap="square" lIns="0" tIns="0" rIns="0" bIns="0" rtlCol="0" anchor="t">
            <a:spAutoFit/>
          </a:bodyPr>
          <a:lstStyle>
            <a:defPPr>
              <a:defRPr lang="en-US"/>
            </a:defPPr>
            <a:lvl1pPr algn="ctr">
              <a:lnSpc>
                <a:spcPts val="3178"/>
              </a:lnSpc>
              <a:defRPr sz="1600">
                <a:solidFill>
                  <a:srgbClr val="000000"/>
                </a:solidFill>
                <a:latin typeface="Montserrat Bold"/>
              </a:defRPr>
            </a:lvl1pPr>
          </a:lstStyle>
          <a:p>
            <a:r>
              <a:rPr lang="en-US" dirty="0">
                <a:latin typeface="+mn-lt"/>
              </a:rPr>
              <a:t>CONTRACT IN </a:t>
            </a:r>
            <a:r>
              <a:rPr lang="en-US" b="1" dirty="0">
                <a:latin typeface="+mn-lt"/>
              </a:rPr>
              <a:t>EXCHANGE</a:t>
            </a:r>
            <a:r>
              <a:rPr lang="en-US" dirty="0">
                <a:latin typeface="+mn-lt"/>
              </a:rPr>
              <a:t> FOR INVESTMENTS</a:t>
            </a:r>
            <a:r>
              <a:rPr lang="ru-RU" dirty="0">
                <a:latin typeface="+mn-lt"/>
              </a:rPr>
              <a:t> (</a:t>
            </a:r>
            <a:r>
              <a:rPr lang="en-US" dirty="0">
                <a:latin typeface="+mn-lt"/>
              </a:rPr>
              <a:t>UNDER REVISION)</a:t>
            </a:r>
          </a:p>
        </p:txBody>
      </p:sp>
      <p:sp>
        <p:nvSpPr>
          <p:cNvPr id="56" name="TextBox 26">
            <a:extLst>
              <a:ext uri="{FF2B5EF4-FFF2-40B4-BE49-F238E27FC236}">
                <a16:creationId xmlns:a16="http://schemas.microsoft.com/office/drawing/2014/main" id="{A5EBB7D8-45F4-4651-A14E-1084FBCF8546}"/>
              </a:ext>
            </a:extLst>
          </p:cNvPr>
          <p:cNvSpPr txBox="1"/>
          <p:nvPr/>
        </p:nvSpPr>
        <p:spPr>
          <a:xfrm>
            <a:off x="501914" y="2881738"/>
            <a:ext cx="2583469" cy="576633"/>
          </a:xfrm>
          <a:prstGeom prst="rect">
            <a:avLst/>
          </a:prstGeom>
        </p:spPr>
        <p:txBody>
          <a:bodyPr wrap="square" lIns="0" tIns="0" rIns="0" bIns="0" rtlCol="0" anchor="t">
            <a:spAutoFit/>
          </a:bodyPr>
          <a:lstStyle/>
          <a:p>
            <a:pPr algn="just">
              <a:lnSpc>
                <a:spcPts val="2415"/>
              </a:lnSpc>
            </a:pPr>
            <a:r>
              <a:rPr lang="en-US" sz="1200" dirty="0">
                <a:solidFill>
                  <a:srgbClr val="000000"/>
                </a:solidFill>
              </a:rPr>
              <a:t>Tenders for testing a trial batch of GOODs from Kazakhstani suppliers</a:t>
            </a:r>
          </a:p>
        </p:txBody>
      </p:sp>
      <p:grpSp>
        <p:nvGrpSpPr>
          <p:cNvPr id="3" name="Group 2">
            <a:extLst>
              <a:ext uri="{FF2B5EF4-FFF2-40B4-BE49-F238E27FC236}">
                <a16:creationId xmlns:a16="http://schemas.microsoft.com/office/drawing/2014/main" id="{F8BD2347-952E-463F-ACE1-99D20568AE4D}"/>
              </a:ext>
            </a:extLst>
          </p:cNvPr>
          <p:cNvGrpSpPr/>
          <p:nvPr/>
        </p:nvGrpSpPr>
        <p:grpSpPr>
          <a:xfrm>
            <a:off x="501914" y="1297391"/>
            <a:ext cx="2583469" cy="523220"/>
            <a:chOff x="501914" y="1297391"/>
            <a:chExt cx="2583469" cy="523220"/>
          </a:xfrm>
        </p:grpSpPr>
        <p:grpSp>
          <p:nvGrpSpPr>
            <p:cNvPr id="38" name="Group 7">
              <a:extLst>
                <a:ext uri="{FF2B5EF4-FFF2-40B4-BE49-F238E27FC236}">
                  <a16:creationId xmlns:a16="http://schemas.microsoft.com/office/drawing/2014/main" id="{5F83D68E-17C7-46C3-AF29-768F4591518E}"/>
                </a:ext>
              </a:extLst>
            </p:cNvPr>
            <p:cNvGrpSpPr/>
            <p:nvPr/>
          </p:nvGrpSpPr>
          <p:grpSpPr>
            <a:xfrm>
              <a:off x="501914" y="1297391"/>
              <a:ext cx="2583469" cy="523220"/>
              <a:chOff x="0" y="0"/>
              <a:chExt cx="1146371" cy="239105"/>
            </a:xfrm>
          </p:grpSpPr>
          <p:sp>
            <p:nvSpPr>
              <p:cNvPr id="39" name="Freeform 8">
                <a:extLst>
                  <a:ext uri="{FF2B5EF4-FFF2-40B4-BE49-F238E27FC236}">
                    <a16:creationId xmlns:a16="http://schemas.microsoft.com/office/drawing/2014/main" id="{3DD5B578-D11C-4D61-8D47-1258EC3EA97B}"/>
                  </a:ext>
                </a:extLst>
              </p:cNvPr>
              <p:cNvSpPr/>
              <p:nvPr/>
            </p:nvSpPr>
            <p:spPr>
              <a:xfrm>
                <a:off x="0" y="0"/>
                <a:ext cx="1146371" cy="239105"/>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sp>
          <p:sp>
            <p:nvSpPr>
              <p:cNvPr id="40" name="TextBox 9">
                <a:extLst>
                  <a:ext uri="{FF2B5EF4-FFF2-40B4-BE49-F238E27FC236}">
                    <a16:creationId xmlns:a16="http://schemas.microsoft.com/office/drawing/2014/main" id="{EF6EDDA6-050F-4A73-A8C9-187768A589C5}"/>
                  </a:ext>
                </a:extLst>
              </p:cNvPr>
              <p:cNvSpPr txBox="1"/>
              <p:nvPr/>
            </p:nvSpPr>
            <p:spPr>
              <a:xfrm>
                <a:off x="0" y="-38100"/>
                <a:ext cx="1146371" cy="277205"/>
              </a:xfrm>
              <a:prstGeom prst="rect">
                <a:avLst/>
              </a:prstGeom>
            </p:spPr>
            <p:txBody>
              <a:bodyPr lIns="50800" tIns="50800" rIns="50800" bIns="50800" rtlCol="0" anchor="ctr"/>
              <a:lstStyle/>
              <a:p>
                <a:pPr algn="ctr">
                  <a:lnSpc>
                    <a:spcPts val="2659"/>
                  </a:lnSpc>
                  <a:spcBef>
                    <a:spcPct val="0"/>
                  </a:spcBef>
                </a:pPr>
                <a:endParaRPr/>
              </a:p>
            </p:txBody>
          </p:sp>
        </p:grpSp>
        <p:sp>
          <p:nvSpPr>
            <p:cNvPr id="57" name="TextBox 27">
              <a:extLst>
                <a:ext uri="{FF2B5EF4-FFF2-40B4-BE49-F238E27FC236}">
                  <a16:creationId xmlns:a16="http://schemas.microsoft.com/office/drawing/2014/main" id="{3395F093-BEAD-4E51-A11B-6751B009B04F}"/>
                </a:ext>
              </a:extLst>
            </p:cNvPr>
            <p:cNvSpPr txBox="1"/>
            <p:nvPr/>
          </p:nvSpPr>
          <p:spPr>
            <a:xfrm>
              <a:off x="501914" y="1435891"/>
              <a:ext cx="2583469" cy="246221"/>
            </a:xfrm>
            <a:prstGeom prst="rect">
              <a:avLst/>
            </a:prstGeom>
          </p:spPr>
          <p:txBody>
            <a:bodyPr wrap="square" lIns="0" tIns="0" rIns="0" bIns="0" rtlCol="0" anchor="t">
              <a:spAutoFit/>
            </a:bodyPr>
            <a:lstStyle/>
            <a:p>
              <a:pPr algn="ctr"/>
              <a:r>
                <a:rPr lang="en-US" sz="1600" b="1" dirty="0">
                  <a:solidFill>
                    <a:srgbClr val="000000"/>
                  </a:solidFill>
                </a:rPr>
                <a:t>TRIAL ORDER</a:t>
              </a:r>
            </a:p>
          </p:txBody>
        </p:sp>
      </p:grpSp>
      <p:grpSp>
        <p:nvGrpSpPr>
          <p:cNvPr id="5" name="Group 4">
            <a:extLst>
              <a:ext uri="{FF2B5EF4-FFF2-40B4-BE49-F238E27FC236}">
                <a16:creationId xmlns:a16="http://schemas.microsoft.com/office/drawing/2014/main" id="{C5705CBC-E630-4C16-B7B2-9842C61785E4}"/>
              </a:ext>
            </a:extLst>
          </p:cNvPr>
          <p:cNvGrpSpPr/>
          <p:nvPr/>
        </p:nvGrpSpPr>
        <p:grpSpPr>
          <a:xfrm>
            <a:off x="3563378" y="1297391"/>
            <a:ext cx="2583469" cy="523220"/>
            <a:chOff x="4855113" y="1297391"/>
            <a:chExt cx="2583469" cy="523220"/>
          </a:xfrm>
        </p:grpSpPr>
        <p:grpSp>
          <p:nvGrpSpPr>
            <p:cNvPr id="35" name="Group 4">
              <a:extLst>
                <a:ext uri="{FF2B5EF4-FFF2-40B4-BE49-F238E27FC236}">
                  <a16:creationId xmlns:a16="http://schemas.microsoft.com/office/drawing/2014/main" id="{74F349F4-4A1A-42F7-9688-D28659E08CA3}"/>
                </a:ext>
              </a:extLst>
            </p:cNvPr>
            <p:cNvGrpSpPr/>
            <p:nvPr/>
          </p:nvGrpSpPr>
          <p:grpSpPr>
            <a:xfrm>
              <a:off x="4855113" y="1297391"/>
              <a:ext cx="2583469" cy="523220"/>
              <a:chOff x="0" y="0"/>
              <a:chExt cx="1146371" cy="239105"/>
            </a:xfrm>
          </p:grpSpPr>
          <p:sp>
            <p:nvSpPr>
              <p:cNvPr id="36" name="Freeform 5">
                <a:extLst>
                  <a:ext uri="{FF2B5EF4-FFF2-40B4-BE49-F238E27FC236}">
                    <a16:creationId xmlns:a16="http://schemas.microsoft.com/office/drawing/2014/main" id="{EF4FB315-4E9B-45D4-9D50-3F8B6C99919A}"/>
                  </a:ext>
                </a:extLst>
              </p:cNvPr>
              <p:cNvSpPr/>
              <p:nvPr/>
            </p:nvSpPr>
            <p:spPr>
              <a:xfrm>
                <a:off x="0" y="0"/>
                <a:ext cx="1146371" cy="239105"/>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sp>
          <p:sp>
            <p:nvSpPr>
              <p:cNvPr id="37" name="TextBox 6">
                <a:extLst>
                  <a:ext uri="{FF2B5EF4-FFF2-40B4-BE49-F238E27FC236}">
                    <a16:creationId xmlns:a16="http://schemas.microsoft.com/office/drawing/2014/main" id="{B8F77B60-E14A-4E2E-8EBD-5A29DE05A5BC}"/>
                  </a:ext>
                </a:extLst>
              </p:cNvPr>
              <p:cNvSpPr txBox="1"/>
              <p:nvPr/>
            </p:nvSpPr>
            <p:spPr>
              <a:xfrm>
                <a:off x="0" y="-38100"/>
                <a:ext cx="1146371" cy="277205"/>
              </a:xfrm>
              <a:prstGeom prst="rect">
                <a:avLst/>
              </a:prstGeom>
            </p:spPr>
            <p:txBody>
              <a:bodyPr lIns="50800" tIns="50800" rIns="50800" bIns="50800" rtlCol="0" anchor="ctr"/>
              <a:lstStyle/>
              <a:p>
                <a:pPr algn="ctr">
                  <a:lnSpc>
                    <a:spcPts val="2659"/>
                  </a:lnSpc>
                  <a:spcBef>
                    <a:spcPct val="0"/>
                  </a:spcBef>
                </a:pPr>
                <a:endParaRPr/>
              </a:p>
            </p:txBody>
          </p:sp>
        </p:grpSp>
        <p:sp>
          <p:nvSpPr>
            <p:cNvPr id="58" name="TextBox 28">
              <a:extLst>
                <a:ext uri="{FF2B5EF4-FFF2-40B4-BE49-F238E27FC236}">
                  <a16:creationId xmlns:a16="http://schemas.microsoft.com/office/drawing/2014/main" id="{425AF04D-D4A5-4431-877D-15259E952368}"/>
                </a:ext>
              </a:extLst>
            </p:cNvPr>
            <p:cNvSpPr txBox="1"/>
            <p:nvPr/>
          </p:nvSpPr>
          <p:spPr>
            <a:xfrm>
              <a:off x="4855113" y="1435891"/>
              <a:ext cx="2562400" cy="246221"/>
            </a:xfrm>
            <a:prstGeom prst="rect">
              <a:avLst/>
            </a:prstGeom>
          </p:spPr>
          <p:txBody>
            <a:bodyPr wrap="square" lIns="0" tIns="0" rIns="0" bIns="0" rtlCol="0" anchor="t">
              <a:spAutoFit/>
            </a:bodyPr>
            <a:lstStyle/>
            <a:p>
              <a:pPr algn="ctr"/>
              <a:r>
                <a:rPr lang="en-US" sz="1600" b="1" dirty="0">
                  <a:solidFill>
                    <a:srgbClr val="000000"/>
                  </a:solidFill>
                </a:rPr>
                <a:t>EARLY TENDER</a:t>
              </a:r>
            </a:p>
          </p:txBody>
        </p:sp>
      </p:grpSp>
      <p:sp>
        <p:nvSpPr>
          <p:cNvPr id="52" name="TextBox 21">
            <a:extLst>
              <a:ext uri="{FF2B5EF4-FFF2-40B4-BE49-F238E27FC236}">
                <a16:creationId xmlns:a16="http://schemas.microsoft.com/office/drawing/2014/main" id="{414F898F-3071-43E0-B856-BA86E1B01DC8}"/>
              </a:ext>
            </a:extLst>
          </p:cNvPr>
          <p:cNvSpPr txBox="1"/>
          <p:nvPr/>
        </p:nvSpPr>
        <p:spPr>
          <a:xfrm>
            <a:off x="6624843" y="1214019"/>
            <a:ext cx="2583469" cy="606592"/>
          </a:xfrm>
          <a:prstGeom prst="rect">
            <a:avLst/>
          </a:prstGeom>
        </p:spPr>
        <p:txBody>
          <a:bodyPr lIns="50800" tIns="50800" rIns="50800" bIns="50800" rtlCol="0" anchor="ctr"/>
          <a:lstStyle/>
          <a:p>
            <a:pPr algn="ctr">
              <a:spcBef>
                <a:spcPct val="0"/>
              </a:spcBef>
            </a:pPr>
            <a:endParaRPr/>
          </a:p>
        </p:txBody>
      </p:sp>
      <p:grpSp>
        <p:nvGrpSpPr>
          <p:cNvPr id="7" name="Group 6">
            <a:extLst>
              <a:ext uri="{FF2B5EF4-FFF2-40B4-BE49-F238E27FC236}">
                <a16:creationId xmlns:a16="http://schemas.microsoft.com/office/drawing/2014/main" id="{5D45940A-A7BF-43BD-A63B-653097564EA3}"/>
              </a:ext>
            </a:extLst>
          </p:cNvPr>
          <p:cNvGrpSpPr/>
          <p:nvPr/>
        </p:nvGrpSpPr>
        <p:grpSpPr>
          <a:xfrm>
            <a:off x="6624843" y="1297391"/>
            <a:ext cx="2583469" cy="523220"/>
            <a:chOff x="6624843" y="1297391"/>
            <a:chExt cx="2583469" cy="523220"/>
          </a:xfrm>
        </p:grpSpPr>
        <p:sp>
          <p:nvSpPr>
            <p:cNvPr id="51" name="Freeform 20">
              <a:extLst>
                <a:ext uri="{FF2B5EF4-FFF2-40B4-BE49-F238E27FC236}">
                  <a16:creationId xmlns:a16="http://schemas.microsoft.com/office/drawing/2014/main" id="{42C6A146-2C73-4EC1-945A-DB9222ACFF5C}"/>
                </a:ext>
              </a:extLst>
            </p:cNvPr>
            <p:cNvSpPr/>
            <p:nvPr/>
          </p:nvSpPr>
          <p:spPr>
            <a:xfrm>
              <a:off x="6624843" y="1297391"/>
              <a:ext cx="2583469" cy="523220"/>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sp>
        <p:sp>
          <p:nvSpPr>
            <p:cNvPr id="59" name="TextBox 29">
              <a:extLst>
                <a:ext uri="{FF2B5EF4-FFF2-40B4-BE49-F238E27FC236}">
                  <a16:creationId xmlns:a16="http://schemas.microsoft.com/office/drawing/2014/main" id="{2D39F7C8-B8E1-4D75-B7AB-C4A21B8CAF31}"/>
                </a:ext>
              </a:extLst>
            </p:cNvPr>
            <p:cNvSpPr txBox="1"/>
            <p:nvPr/>
          </p:nvSpPr>
          <p:spPr>
            <a:xfrm>
              <a:off x="6624843" y="1435891"/>
              <a:ext cx="2583469" cy="246221"/>
            </a:xfrm>
            <a:prstGeom prst="rect">
              <a:avLst/>
            </a:prstGeom>
          </p:spPr>
          <p:txBody>
            <a:bodyPr wrap="square" lIns="0" tIns="0" rIns="0" bIns="0" rtlCol="0" anchor="t">
              <a:spAutoFit/>
            </a:bodyPr>
            <a:lstStyle/>
            <a:p>
              <a:pPr algn="ctr"/>
              <a:r>
                <a:rPr lang="en-US" sz="1600" b="1" dirty="0">
                  <a:solidFill>
                    <a:srgbClr val="000000"/>
                  </a:solidFill>
                </a:rPr>
                <a:t>KAZAKH TENDER</a:t>
              </a:r>
            </a:p>
          </p:txBody>
        </p:sp>
      </p:grpSp>
      <p:sp>
        <p:nvSpPr>
          <p:cNvPr id="60" name="TextBox 31">
            <a:extLst>
              <a:ext uri="{FF2B5EF4-FFF2-40B4-BE49-F238E27FC236}">
                <a16:creationId xmlns:a16="http://schemas.microsoft.com/office/drawing/2014/main" id="{5499E2ED-1250-4C2C-8B8F-01A5C8E033F1}"/>
              </a:ext>
            </a:extLst>
          </p:cNvPr>
          <p:cNvSpPr txBox="1"/>
          <p:nvPr/>
        </p:nvSpPr>
        <p:spPr>
          <a:xfrm>
            <a:off x="3562473" y="2824156"/>
            <a:ext cx="2533528" cy="884409"/>
          </a:xfrm>
          <a:prstGeom prst="rect">
            <a:avLst/>
          </a:prstGeom>
        </p:spPr>
        <p:txBody>
          <a:bodyPr wrap="square" lIns="0" tIns="0" rIns="0" bIns="0" rtlCol="0" anchor="t">
            <a:spAutoFit/>
          </a:bodyPr>
          <a:lstStyle/>
          <a:p>
            <a:pPr algn="just">
              <a:lnSpc>
                <a:spcPts val="2415"/>
              </a:lnSpc>
            </a:pPr>
            <a:r>
              <a:rPr lang="en-US" sz="1200" dirty="0">
                <a:solidFill>
                  <a:srgbClr val="000000"/>
                </a:solidFill>
              </a:rPr>
              <a:t>C</a:t>
            </a:r>
            <a:r>
              <a:rPr lang="en-US" sz="1200" u="none" strike="noStrike" dirty="0">
                <a:solidFill>
                  <a:srgbClr val="000000"/>
                </a:solidFill>
              </a:rPr>
              <a:t>ontract is concluded for the supply of GOODS with a suspensive condition or with a long-term delivery schedule</a:t>
            </a:r>
          </a:p>
        </p:txBody>
      </p:sp>
      <p:sp>
        <p:nvSpPr>
          <p:cNvPr id="61" name="TextBox 32">
            <a:extLst>
              <a:ext uri="{FF2B5EF4-FFF2-40B4-BE49-F238E27FC236}">
                <a16:creationId xmlns:a16="http://schemas.microsoft.com/office/drawing/2014/main" id="{736A2EF7-CF66-4999-9F27-E7F9752AFE91}"/>
              </a:ext>
            </a:extLst>
          </p:cNvPr>
          <p:cNvSpPr txBox="1"/>
          <p:nvPr/>
        </p:nvSpPr>
        <p:spPr>
          <a:xfrm>
            <a:off x="6624843" y="2828178"/>
            <a:ext cx="2583469" cy="887038"/>
          </a:xfrm>
          <a:prstGeom prst="rect">
            <a:avLst/>
          </a:prstGeom>
        </p:spPr>
        <p:txBody>
          <a:bodyPr wrap="square" lIns="0" tIns="0" rIns="0" bIns="0" rtlCol="0" anchor="t">
            <a:spAutoFit/>
          </a:bodyPr>
          <a:lstStyle/>
          <a:p>
            <a:pPr algn="just">
              <a:lnSpc>
                <a:spcPts val="2415"/>
              </a:lnSpc>
            </a:pPr>
            <a:r>
              <a:rPr lang="en-US" sz="1200" dirty="0">
                <a:solidFill>
                  <a:srgbClr val="000000"/>
                </a:solidFill>
              </a:rPr>
              <a:t>Tenders exclusively among Kazakhstani Suppliers. The goal is to award contracts to Kazakhstani suppliers of GWS</a:t>
            </a:r>
          </a:p>
        </p:txBody>
      </p:sp>
      <p:sp>
        <p:nvSpPr>
          <p:cNvPr id="62" name="TextBox 33">
            <a:extLst>
              <a:ext uri="{FF2B5EF4-FFF2-40B4-BE49-F238E27FC236}">
                <a16:creationId xmlns:a16="http://schemas.microsoft.com/office/drawing/2014/main" id="{535C7B3D-9248-4635-BFC8-A32F6AB8AC24}"/>
              </a:ext>
            </a:extLst>
          </p:cNvPr>
          <p:cNvSpPr txBox="1"/>
          <p:nvPr/>
        </p:nvSpPr>
        <p:spPr>
          <a:xfrm>
            <a:off x="1445452" y="5207326"/>
            <a:ext cx="7698657" cy="964303"/>
          </a:xfrm>
          <a:prstGeom prst="rect">
            <a:avLst/>
          </a:prstGeom>
        </p:spPr>
        <p:txBody>
          <a:bodyPr wrap="square" lIns="0" tIns="0" rIns="0" bIns="0" rtlCol="0" anchor="t">
            <a:spAutoFit/>
          </a:bodyPr>
          <a:lstStyle/>
          <a:p>
            <a:pPr marL="0" lvl="1" indent="0" algn="just">
              <a:lnSpc>
                <a:spcPts val="2552"/>
              </a:lnSpc>
              <a:spcBef>
                <a:spcPct val="0"/>
              </a:spcBef>
            </a:pPr>
            <a:r>
              <a:rPr lang="en-US" sz="1400" u="none" strike="noStrike" dirty="0">
                <a:solidFill>
                  <a:srgbClr val="000000"/>
                </a:solidFill>
              </a:rPr>
              <a:t>A contract in exchange for investment is a long-term contract concluded on a Single source basis, under which the supplier undertakes to produce goods of local origin that are the subject of a procurement contract in the territory of the Republic of Kazakhstan</a:t>
            </a:r>
          </a:p>
        </p:txBody>
      </p:sp>
      <p:sp>
        <p:nvSpPr>
          <p:cNvPr id="63" name="Freeform 22">
            <a:extLst>
              <a:ext uri="{FF2B5EF4-FFF2-40B4-BE49-F238E27FC236}">
                <a16:creationId xmlns:a16="http://schemas.microsoft.com/office/drawing/2014/main" id="{511BF20D-5E09-474C-A379-0C54493BC11F}"/>
              </a:ext>
            </a:extLst>
          </p:cNvPr>
          <p:cNvSpPr/>
          <p:nvPr/>
        </p:nvSpPr>
        <p:spPr>
          <a:xfrm>
            <a:off x="386840" y="5300657"/>
            <a:ext cx="911247" cy="913531"/>
          </a:xfrm>
          <a:custGeom>
            <a:avLst/>
            <a:gdLst/>
            <a:ahLst/>
            <a:cxnLst/>
            <a:rect l="l" t="t" r="r" b="b"/>
            <a:pathLst>
              <a:path w="911247" h="913531">
                <a:moveTo>
                  <a:pt x="0" y="0"/>
                </a:moveTo>
                <a:lnTo>
                  <a:pt x="911247" y="0"/>
                </a:lnTo>
                <a:lnTo>
                  <a:pt x="911247" y="913531"/>
                </a:lnTo>
                <a:lnTo>
                  <a:pt x="0" y="9135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extLst>
      <p:ext uri="{BB962C8B-B14F-4D97-AF65-F5344CB8AC3E}">
        <p14:creationId xmlns:p14="http://schemas.microsoft.com/office/powerpoint/2010/main" val="37104221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7">
            <a:extLst>
              <a:ext uri="{FF2B5EF4-FFF2-40B4-BE49-F238E27FC236}">
                <a16:creationId xmlns:a16="http://schemas.microsoft.com/office/drawing/2014/main" id="{2F57BB8E-A761-4166-9188-D85477735120}"/>
              </a:ext>
            </a:extLst>
          </p:cNvPr>
          <p:cNvSpPr txBox="1">
            <a:spLocks/>
          </p:cNvSpPr>
          <p:nvPr/>
        </p:nvSpPr>
        <p:spPr>
          <a:xfrm>
            <a:off x="2006693" y="4094718"/>
            <a:ext cx="5268402" cy="523220"/>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defTabSz="1219170" rtl="0" eaLnBrk="1" fontAlgn="auto" latinLnBrk="1" hangingPunct="1">
              <a:lnSpc>
                <a:spcPct val="100000"/>
              </a:lnSpc>
              <a:spcBef>
                <a:spcPct val="0"/>
              </a:spcBef>
              <a:spcAft>
                <a:spcPts val="0"/>
              </a:spcAft>
              <a:buClrTx/>
              <a:buSzTx/>
              <a:buFontTx/>
              <a:buNone/>
              <a:tabLst/>
              <a:defRPr/>
            </a:pPr>
            <a:r>
              <a:rPr lang="en-US" sz="28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Thank you</a:t>
            </a:r>
            <a:r>
              <a:rPr kumimoji="0"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a:t>
            </a:r>
          </a:p>
        </p:txBody>
      </p:sp>
      <p:sp>
        <p:nvSpPr>
          <p:cNvPr id="4" name="Footer Placeholder 1">
            <a:extLst>
              <a:ext uri="{FF2B5EF4-FFF2-40B4-BE49-F238E27FC236}">
                <a16:creationId xmlns:a16="http://schemas.microsoft.com/office/drawing/2014/main" id="{47BB6B58-7456-4383-B3B1-2344E75E366F}"/>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26/08/2024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66046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648380-A57A-45E0-BA42-7AB8F18E3AA7}"/>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3AD7C01-B994-4A99-BE98-CE15A6753CE3}"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67</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cs typeface="Calibri" panose="020F0502020204030204" pitchFamily="34" charset="0"/>
            </a:endParaRPr>
          </a:p>
        </p:txBody>
      </p:sp>
      <p:pic>
        <p:nvPicPr>
          <p:cNvPr id="7" name="Picture 6" descr="Question mark PNG">
            <a:extLst>
              <a:ext uri="{FF2B5EF4-FFF2-40B4-BE49-F238E27FC236}">
                <a16:creationId xmlns:a16="http://schemas.microsoft.com/office/drawing/2014/main" id="{AEE57988-7770-48C2-A021-508B4E8DB5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35960" y="1268760"/>
            <a:ext cx="4392488" cy="4392488"/>
          </a:xfrm>
          <a:prstGeom prst="rect">
            <a:avLst/>
          </a:prstGeom>
        </p:spPr>
      </p:pic>
      <p:sp>
        <p:nvSpPr>
          <p:cNvPr id="5" name="Footer Placeholder 1">
            <a:extLst>
              <a:ext uri="{FF2B5EF4-FFF2-40B4-BE49-F238E27FC236}">
                <a16:creationId xmlns:a16="http://schemas.microsoft.com/office/drawing/2014/main" id="{B06872D2-CCE8-4F3C-9FE9-1C3E17BA8F96}"/>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26/08/2024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5132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7</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a:buClr>
                <a:srgbClr val="FFC000"/>
              </a:buClr>
            </a:pPr>
            <a:endParaRPr lang="en-US" sz="1400" dirty="0">
              <a:solidFill>
                <a:schemeClr val="accent3"/>
              </a:solidFill>
              <a:latin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DISCLAIMER</a:t>
            </a:r>
            <a:endParaRPr lang="en-GB" sz="3200" dirty="0">
              <a:solidFill>
                <a:schemeClr val="accent1"/>
              </a:solidFill>
              <a:latin typeface="Calibri" panose="020F0502020204030204" pitchFamily="34" charset="0"/>
            </a:endParaRPr>
          </a:p>
        </p:txBody>
      </p:sp>
      <p:sp>
        <p:nvSpPr>
          <p:cNvPr id="5" name="TextBox 4">
            <a:extLst>
              <a:ext uri="{FF2B5EF4-FFF2-40B4-BE49-F238E27FC236}">
                <a16:creationId xmlns:a16="http://schemas.microsoft.com/office/drawing/2014/main" id="{E04F82FA-36B1-4AD1-913E-BA366B1A7EEC}"/>
              </a:ext>
            </a:extLst>
          </p:cNvPr>
          <p:cNvSpPr txBox="1"/>
          <p:nvPr/>
        </p:nvSpPr>
        <p:spPr>
          <a:xfrm>
            <a:off x="675503" y="1639329"/>
            <a:ext cx="11071654" cy="3046988"/>
          </a:xfrm>
          <a:prstGeom prst="rect">
            <a:avLst/>
          </a:prstGeom>
          <a:noFill/>
        </p:spPr>
        <p:txBody>
          <a:bodyPr wrap="square" rtlCol="0">
            <a:spAutoFit/>
          </a:bodyPr>
          <a:lstStyle/>
          <a:p>
            <a:pPr algn="just"/>
            <a:r>
              <a:rPr lang="en-GB" sz="2400" dirty="0">
                <a:ln w="0"/>
                <a:solidFill>
                  <a:schemeClr val="accent1"/>
                </a:solidFill>
              </a:rPr>
              <a:t>The information contained in these slides is made available for consideration. It represents KPO's preliminary description of the KPO demands as presently envisaged, but KPO reserves the right to change this information in the course of planning and implementing the projects, and KPO cannot be held responsible for any loss, damage or expense arising from reliance on this information. The information will not form part of any agreement between KPO and business partners participating in the workshop.</a:t>
            </a:r>
          </a:p>
          <a:p>
            <a:pPr algn="just"/>
            <a:r>
              <a:rPr lang="en-GB" sz="2400" dirty="0">
                <a:ln w="0"/>
                <a:solidFill>
                  <a:schemeClr val="accent1"/>
                </a:solidFill>
              </a:rPr>
              <a:t>Today's engagement is one of many steps which KPO and its stakeholders are taking to develop local content.</a:t>
            </a:r>
          </a:p>
        </p:txBody>
      </p:sp>
      <p:sp>
        <p:nvSpPr>
          <p:cNvPr id="8" name="Footer Placeholder 1">
            <a:extLst>
              <a:ext uri="{FF2B5EF4-FFF2-40B4-BE49-F238E27FC236}">
                <a16:creationId xmlns:a16="http://schemas.microsoft.com/office/drawing/2014/main" id="{5DF513E0-9A5E-4E0F-939B-8B8528A2FA9F}"/>
              </a:ext>
            </a:extLst>
          </p:cNvPr>
          <p:cNvSpPr txBox="1">
            <a:spLocks/>
          </p:cNvSpPr>
          <p:nvPr/>
        </p:nvSpPr>
        <p:spPr>
          <a:xfrm>
            <a:off x="7210" y="6521963"/>
            <a:ext cx="12184790" cy="332474"/>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rgbClr val="76717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cs typeface="Calibri" panose="020F0502020204030204" pitchFamily="34" charset="0"/>
              </a:rPr>
              <a:t> 29/07/2024                                                                                                                                                                                               CONFIDENTIAL                                                                                                                                              KARACHAGANAK PETROLEUM OPERATING B.V</a:t>
            </a:r>
          </a:p>
        </p:txBody>
      </p:sp>
    </p:spTree>
    <p:extLst>
      <p:ext uri="{BB962C8B-B14F-4D97-AF65-F5344CB8AC3E}">
        <p14:creationId xmlns:p14="http://schemas.microsoft.com/office/powerpoint/2010/main" val="3388401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532229" y="4820142"/>
            <a:ext cx="4919518" cy="480131"/>
          </a:xfrm>
          <a:prstGeom prst="rect">
            <a:avLst/>
          </a:prstGeom>
          <a:noFill/>
        </p:spPr>
        <p:txBody>
          <a:bodyPr wrap="square" rtlCol="0">
            <a:spAutoFit/>
          </a:bodyPr>
          <a:lstStyle/>
          <a:p>
            <a:pPr algn="l"/>
            <a:r>
              <a:rPr lang="en-GB" sz="2800" dirty="0"/>
              <a:t>Operations HSE Department</a:t>
            </a:r>
            <a:endParaRPr lang="ru-RU" sz="2800" dirty="0"/>
          </a:p>
        </p:txBody>
      </p:sp>
      <p:sp>
        <p:nvSpPr>
          <p:cNvPr id="15" name="Title 7">
            <a:extLst>
              <a:ext uri="{FF2B5EF4-FFF2-40B4-BE49-F238E27FC236}">
                <a16:creationId xmlns:a16="http://schemas.microsoft.com/office/drawing/2014/main" id="{FD6609E1-AF7F-430D-8808-0CD5E8241241}"/>
              </a:ext>
            </a:extLst>
          </p:cNvPr>
          <p:cNvSpPr txBox="1">
            <a:spLocks/>
          </p:cNvSpPr>
          <p:nvPr/>
        </p:nvSpPr>
        <p:spPr>
          <a:xfrm>
            <a:off x="7411479" y="4448225"/>
            <a:ext cx="4220779" cy="800219"/>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lvl="0">
              <a:defRPr/>
            </a:pPr>
            <a:r>
              <a:rPr lang="en-GB" sz="2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Adil</a:t>
            </a:r>
            <a:r>
              <a:rPr lang="ru-RU" sz="2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GB" sz="2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Makanov</a:t>
            </a:r>
            <a:endParaRPr lang="ru-RU" sz="2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lvl="0">
              <a:defRPr/>
            </a:pPr>
            <a:endParaRPr lang="ru-RU" sz="1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lvl="0">
              <a:defRPr/>
            </a:pPr>
            <a:r>
              <a:rPr lang="en-GB" sz="16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Operations Laboratory Superintendent</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1E46BE24-4094-4010-997B-0726F6FBC284}"/>
              </a:ext>
            </a:extLst>
          </p:cNvPr>
          <p:cNvPicPr>
            <a:picLocks noChangeAspect="1"/>
          </p:cNvPicPr>
          <p:nvPr/>
        </p:nvPicPr>
        <p:blipFill>
          <a:blip r:embed="rId2"/>
          <a:stretch>
            <a:fillRect/>
          </a:stretch>
        </p:blipFill>
        <p:spPr>
          <a:xfrm>
            <a:off x="6643341" y="4146028"/>
            <a:ext cx="1196709" cy="1311128"/>
          </a:xfrm>
          <a:prstGeom prst="rect">
            <a:avLst/>
          </a:prstGeom>
        </p:spPr>
      </p:pic>
      <p:sp>
        <p:nvSpPr>
          <p:cNvPr id="12" name="Footer Placeholder 1">
            <a:extLst>
              <a:ext uri="{FF2B5EF4-FFF2-40B4-BE49-F238E27FC236}">
                <a16:creationId xmlns:a16="http://schemas.microsoft.com/office/drawing/2014/main" id="{9C8289E4-35AF-44D3-8B67-F81185D4D3AE}"/>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26/08/2024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324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EAB43A-3850-454F-8C99-BD1F3BD03D58}"/>
              </a:ext>
            </a:extLst>
          </p:cNvPr>
          <p:cNvSpPr txBox="1"/>
          <p:nvPr/>
        </p:nvSpPr>
        <p:spPr>
          <a:xfrm>
            <a:off x="0" y="341739"/>
            <a:ext cx="12192000" cy="584775"/>
          </a:xfrm>
          <a:prstGeom prst="rect">
            <a:avLst/>
          </a:prstGeom>
          <a:noFill/>
        </p:spPr>
        <p:txBody>
          <a:bodyPr wrap="square" rtlCol="0" anchor="ctr">
            <a:spAutoFit/>
          </a:bodyPr>
          <a:lstStyle/>
          <a:p>
            <a:pPr algn="ctr"/>
            <a:r>
              <a:rPr lang="en-GB" sz="3200" b="1" dirty="0">
                <a:solidFill>
                  <a:srgbClr val="00ABC5"/>
                </a:solidFill>
                <a:latin typeface="Calibri" panose="020F0502020204030204" pitchFamily="34" charset="0"/>
                <a:cs typeface="Calibri" panose="020F0502020204030204" pitchFamily="34" charset="0"/>
              </a:rPr>
              <a:t>FIRE FIGHTING AND RESCUE EQUIPMENT</a:t>
            </a:r>
          </a:p>
        </p:txBody>
      </p:sp>
      <p:sp>
        <p:nvSpPr>
          <p:cNvPr id="5" name="Footer Placeholder 1">
            <a:extLst>
              <a:ext uri="{FF2B5EF4-FFF2-40B4-BE49-F238E27FC236}">
                <a16:creationId xmlns:a16="http://schemas.microsoft.com/office/drawing/2014/main" id="{E3173A56-8FC0-4D92-858E-BF8D8AC65CB2}"/>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800" b="0" i="0" u="none" strike="noStrike" cap="none"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29/07/2024                                                                                                                                                                                   КОНФИДЕНЦИАЛЬНО                                                                                                                         КАРАЧАГАНАК ПЕТРОЛИУМ ОПЕРЕЙТИНГ Б.В.</a:t>
            </a:r>
          </a:p>
        </p:txBody>
      </p:sp>
      <p:sp>
        <p:nvSpPr>
          <p:cNvPr id="7" name="Slide Number Placeholder 2">
            <a:extLst>
              <a:ext uri="{FF2B5EF4-FFF2-40B4-BE49-F238E27FC236}">
                <a16:creationId xmlns:a16="http://schemas.microsoft.com/office/drawing/2014/main" id="{7E485183-6C71-425E-820F-E0AB02C2BF04}"/>
              </a:ext>
            </a:extLst>
          </p:cNvPr>
          <p:cNvSpPr txBox="1">
            <a:spLocks/>
          </p:cNvSpPr>
          <p:nvPr/>
        </p:nvSpPr>
        <p:spPr>
          <a:xfrm>
            <a:off x="104274" y="6525526"/>
            <a:ext cx="616226" cy="332474"/>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3">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9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l" defTabSz="457200" rtl="0" eaLnBrk="1" fontAlgn="base" latinLnBrk="0" hangingPunct="1">
                <a:lnSpc>
                  <a:spcPct val="100000"/>
                </a:lnSpc>
                <a:spcBef>
                  <a:spcPct val="0"/>
                </a:spcBef>
                <a:spcAft>
                  <a:spcPct val="0"/>
                </a:spcAft>
                <a:buClrTx/>
                <a:buSzTx/>
                <a:buFontTx/>
                <a:buNone/>
                <a:tabLst/>
                <a:defRPr/>
              </a:pPr>
              <a:t>9</a:t>
            </a:fld>
            <a:endParaRPr kumimoji="0" lang="it-IT" sz="900" b="0" i="0" u="none" strike="noStrike" kern="1200" cap="none" spc="0" normalizeH="0" baseline="0" noProof="0">
              <a:ln>
                <a:noFill/>
              </a:ln>
              <a:solidFill>
                <a:srgbClr val="000000">
                  <a:lumMod val="50000"/>
                  <a:lumOff val="50000"/>
                </a:srgbClr>
              </a:solidFill>
              <a:effectLst/>
              <a:uLnTx/>
              <a:uFillTx/>
              <a:latin typeface="Calibri" panose="020F0502020204030204"/>
              <a:ea typeface="+mn-ea"/>
              <a:cs typeface="+mn-cs"/>
            </a:endParaRPr>
          </a:p>
        </p:txBody>
      </p:sp>
      <p:sp>
        <p:nvSpPr>
          <p:cNvPr id="6" name="Rectangle 11">
            <a:extLst>
              <a:ext uri="{FF2B5EF4-FFF2-40B4-BE49-F238E27FC236}">
                <a16:creationId xmlns:a16="http://schemas.microsoft.com/office/drawing/2014/main" id="{9F5CDCE6-DE2A-4A48-BECA-5C35202C7C03}"/>
              </a:ext>
            </a:extLst>
          </p:cNvPr>
          <p:cNvSpPr>
            <a:spLocks noChangeArrowheads="1"/>
          </p:cNvSpPr>
          <p:nvPr/>
        </p:nvSpPr>
        <p:spPr bwMode="auto">
          <a:xfrm>
            <a:off x="262774" y="1297240"/>
            <a:ext cx="11577931" cy="1954381"/>
          </a:xfrm>
          <a:prstGeom prst="rect">
            <a:avLst/>
          </a:prstGeom>
          <a:noFill/>
          <a:ln>
            <a:noFill/>
          </a:ln>
          <a:effectLst/>
        </p:spPr>
        <p:txBody>
          <a:bodyPr wrap="square">
            <a:spAutoFit/>
          </a:bodyPr>
          <a:lstStyle/>
          <a:p>
            <a:pPr marL="1028700" marR="0" lvl="1" indent="-571500" algn="just" defTabSz="914400" rtl="0" eaLnBrk="1" fontAlgn="auto" latinLnBrk="0" hangingPunct="1">
              <a:lnSpc>
                <a:spcPct val="100000"/>
              </a:lnSpc>
              <a:spcBef>
                <a:spcPts val="500"/>
              </a:spcBef>
              <a:spcAft>
                <a:spcPts val="500"/>
              </a:spcAft>
              <a:buClr>
                <a:srgbClr val="FFC000"/>
              </a:buClr>
              <a:buSzTx/>
              <a:buFont typeface="+mj-lt"/>
              <a:buAutoNum type="arabicPeriod"/>
              <a:tabLst/>
              <a:defRPr/>
            </a:pPr>
            <a:r>
              <a:rPr kumimoji="0" lang="en-GB" sz="2400" b="0" i="0" u="none" strike="noStrike" cap="none" normalizeH="0" baseline="0" noProof="0" dirty="0">
                <a:ln>
                  <a:noFill/>
                </a:ln>
                <a:solidFill>
                  <a:srgbClr val="00ABC5"/>
                </a:solidFill>
                <a:effectLst/>
                <a:uLnTx/>
                <a:uFillTx/>
                <a:latin typeface="Calibri" panose="020F0502020204030204" pitchFamily="34" charset="0"/>
                <a:cs typeface="Calibri" panose="020F0502020204030204" pitchFamily="34" charset="0"/>
              </a:rPr>
              <a:t>REVIEW OF THE BREATHING </a:t>
            </a:r>
            <a:r>
              <a:rPr lang="en-GB" sz="2400" dirty="0">
                <a:solidFill>
                  <a:srgbClr val="00ABC5"/>
                </a:solidFill>
                <a:latin typeface="Calibri" panose="020F0502020204030204" pitchFamily="34" charset="0"/>
                <a:cs typeface="Calibri" panose="020F0502020204030204" pitchFamily="34" charset="0"/>
              </a:rPr>
              <a:t>APPARATUS</a:t>
            </a:r>
            <a:endParaRPr kumimoji="0" lang="en-GB" sz="2400" b="0" i="0" u="none" strike="noStrike" cap="none" normalizeH="0" baseline="0" noProof="0" dirty="0">
              <a:ln>
                <a:noFill/>
              </a:ln>
              <a:solidFill>
                <a:srgbClr val="00ABC5"/>
              </a:solidFill>
              <a:effectLst/>
              <a:uLnTx/>
              <a:uFillTx/>
              <a:latin typeface="Calibri" panose="020F0502020204030204" pitchFamily="34" charset="0"/>
              <a:cs typeface="Calibri" panose="020F0502020204030204" pitchFamily="34" charset="0"/>
            </a:endParaRPr>
          </a:p>
          <a:p>
            <a:pPr marL="1028700" marR="0" lvl="1" indent="-571500" algn="just" defTabSz="914400" rtl="0" eaLnBrk="1" fontAlgn="auto" latinLnBrk="0" hangingPunct="1">
              <a:lnSpc>
                <a:spcPct val="100000"/>
              </a:lnSpc>
              <a:spcBef>
                <a:spcPts val="500"/>
              </a:spcBef>
              <a:spcAft>
                <a:spcPts val="500"/>
              </a:spcAft>
              <a:buClr>
                <a:srgbClr val="FFC000"/>
              </a:buClr>
              <a:buSzTx/>
              <a:buFont typeface="+mj-lt"/>
              <a:buAutoNum type="arabicPeriod"/>
              <a:tabLst/>
              <a:defRPr/>
            </a:pPr>
            <a:r>
              <a:rPr lang="en-GB" sz="2400" dirty="0">
                <a:solidFill>
                  <a:srgbClr val="00ABC5"/>
                </a:solidFill>
                <a:latin typeface="Calibri" panose="020F0502020204030204" pitchFamily="34" charset="0"/>
                <a:cs typeface="Calibri" panose="020F0502020204030204" pitchFamily="34" charset="0"/>
              </a:rPr>
              <a:t>REVIEW OF THE PRIMARY FIRE EXTINGUISHING EQUIPMENT (FIRE EXTINGUISHERS)</a:t>
            </a:r>
          </a:p>
          <a:p>
            <a:pPr marL="1028700" marR="0" lvl="1" indent="-571500" algn="just" defTabSz="914400" rtl="0" eaLnBrk="1" fontAlgn="auto" latinLnBrk="0" hangingPunct="1">
              <a:lnSpc>
                <a:spcPct val="100000"/>
              </a:lnSpc>
              <a:spcBef>
                <a:spcPts val="500"/>
              </a:spcBef>
              <a:spcAft>
                <a:spcPts val="500"/>
              </a:spcAft>
              <a:buClr>
                <a:srgbClr val="FFC000"/>
              </a:buClr>
              <a:buSzTx/>
              <a:buFont typeface="+mj-lt"/>
              <a:buAutoNum type="arabicPeriod"/>
              <a:tabLst/>
              <a:defRPr/>
            </a:pPr>
            <a:r>
              <a:rPr lang="en-GB" sz="2400" dirty="0">
                <a:solidFill>
                  <a:srgbClr val="00ABC5"/>
                </a:solidFill>
                <a:latin typeface="Calibri" panose="020F0502020204030204" pitchFamily="34" charset="0"/>
                <a:cs typeface="Calibri" panose="020F0502020204030204" pitchFamily="34" charset="0"/>
              </a:rPr>
              <a:t>FIRE FIGHTING EQUIPMENT</a:t>
            </a:r>
          </a:p>
          <a:p>
            <a:pPr marL="1028700" marR="0" lvl="1" indent="-571500" algn="just" defTabSz="914400" rtl="0" eaLnBrk="1" fontAlgn="auto" latinLnBrk="0" hangingPunct="1">
              <a:lnSpc>
                <a:spcPct val="100000"/>
              </a:lnSpc>
              <a:spcBef>
                <a:spcPts val="500"/>
              </a:spcBef>
              <a:spcAft>
                <a:spcPts val="500"/>
              </a:spcAft>
              <a:buClr>
                <a:srgbClr val="FFC000"/>
              </a:buClr>
              <a:buSzTx/>
              <a:buFont typeface="+mj-lt"/>
              <a:buAutoNum type="arabicPeriod"/>
              <a:tabLst/>
              <a:defRPr/>
            </a:pPr>
            <a:r>
              <a:rPr lang="en-GB" sz="2400" dirty="0">
                <a:solidFill>
                  <a:srgbClr val="00ABC5"/>
                </a:solidFill>
                <a:latin typeface="Calibri" panose="020F0502020204030204" pitchFamily="34" charset="0"/>
                <a:cs typeface="Calibri" panose="020F0502020204030204" pitchFamily="34" charset="0"/>
              </a:rPr>
              <a:t>FIRE FIGHTING FOAMING AGENT</a:t>
            </a:r>
          </a:p>
        </p:txBody>
      </p:sp>
    </p:spTree>
    <p:extLst>
      <p:ext uri="{BB962C8B-B14F-4D97-AF65-F5344CB8AC3E}">
        <p14:creationId xmlns:p14="http://schemas.microsoft.com/office/powerpoint/2010/main" val="634259479"/>
      </p:ext>
    </p:extLst>
  </p:cSld>
  <p:clrMapOvr>
    <a:masterClrMapping/>
  </p:clrMapOvr>
</p:sld>
</file>

<file path=ppt/theme/theme1.xml><?xml version="1.0" encoding="utf-8"?>
<a:theme xmlns:a="http://schemas.openxmlformats.org/drawingml/2006/main" name="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KPO PRESENTATION TEMPLATE ENG.pptx" id="{0B781AE2-292D-41E3-B049-D2DEFA4DEC50}" vid="{42D7E673-EFF8-4731-9AB8-ABE2372F0F46}"/>
    </a:ext>
  </a:extLst>
</a:theme>
</file>

<file path=ppt/theme/theme2.xml><?xml version="1.0" encoding="utf-8"?>
<a:theme xmlns:a="http://schemas.openxmlformats.org/drawingml/2006/main" name="1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KPO PRESENTATION TEMPLATE ENG</Template>
  <TotalTime>4487</TotalTime>
  <Words>5727</Words>
  <Application>Microsoft Office PowerPoint</Application>
  <PresentationFormat>Widescreen</PresentationFormat>
  <Paragraphs>1255</Paragraphs>
  <Slides>67</Slides>
  <Notes>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67</vt:i4>
      </vt:variant>
    </vt:vector>
  </HeadingPairs>
  <TitlesOfParts>
    <vt:vector size="81" baseType="lpstr">
      <vt:lpstr>맑은 고딕</vt:lpstr>
      <vt:lpstr>Arial</vt:lpstr>
      <vt:lpstr>Arial Narrow</vt:lpstr>
      <vt:lpstr>Bahnschrift Light</vt:lpstr>
      <vt:lpstr>Calibri</vt:lpstr>
      <vt:lpstr>Calibri Light</vt:lpstr>
      <vt:lpstr>Helvetica Neue</vt:lpstr>
      <vt:lpstr>Lato</vt:lpstr>
      <vt:lpstr>Symbol</vt:lpstr>
      <vt:lpstr>Tahoma</vt:lpstr>
      <vt:lpstr>Times New Roman</vt:lpstr>
      <vt:lpstr>Wingdings</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Operations HSE Department</vt:lpstr>
      <vt:lpstr>PowerPoint Presentation</vt:lpstr>
      <vt:lpstr>Review of the Breathing Apparatus</vt:lpstr>
      <vt:lpstr>SELF-CONTAINED COMPRESSED AIR BREATHING APPRATUS </vt:lpstr>
      <vt:lpstr> SELF-CONTAINED COMPRESSED AIR BREATHING APPARATUS</vt:lpstr>
      <vt:lpstr> SELF-CONTAINED COMPRESSED AIR BREATHING APPARATUS</vt:lpstr>
      <vt:lpstr>COMPRESSED AIR ESCAPE SET</vt:lpstr>
      <vt:lpstr>COMPRESSED AIR ESCAPE SET</vt:lpstr>
      <vt:lpstr> SELF-CONTAINED COMPRESSED AIR BREATHING APPARATUS</vt:lpstr>
      <vt:lpstr>PowerPoint Presentation</vt:lpstr>
      <vt:lpstr>Review of the primary fire extinguishing equipment (fire extinguishers)</vt:lpstr>
      <vt:lpstr>FIRE EXTINGUISHER CLASSIFICATION USED AT KPO FACILITIES</vt:lpstr>
      <vt:lpstr>FIRE EXTINGUISHERS CLASSIFICATION USED AT KPO FACILITIES</vt:lpstr>
      <vt:lpstr>PowerPoint Presentation</vt:lpstr>
      <vt:lpstr>PowerPoint Presentation</vt:lpstr>
      <vt:lpstr>Operations HSE Department</vt:lpstr>
      <vt:lpstr>Review of the Fire fighting equipment</vt:lpstr>
      <vt:lpstr>FIRE HOSES SPECIFICATIONS</vt:lpstr>
      <vt:lpstr> FIRE FIGHTING EQUIPMENT</vt:lpstr>
      <vt:lpstr> FIRE FIGHTING EQUIPMENT</vt:lpstr>
      <vt:lpstr> HEAT REFLECTIVE SUIT 200</vt:lpstr>
      <vt:lpstr> HEAT REFLECTIVE SUIT -800</vt:lpstr>
      <vt:lpstr>                                                     STATIC AND DYNAMIC ROPE FOR WORKING AT HEIGHT </vt:lpstr>
      <vt:lpstr>                                                               TECHNICAL SPECIFICATIONS OF THE FIRE FIGHTING EQUIPMENT  </vt:lpstr>
      <vt:lpstr> USAGE FORECAST FOR THE NEXT 2-3 YEARS</vt:lpstr>
      <vt:lpstr>FIRE-FIGHTING FOAM</vt:lpstr>
      <vt:lpstr>FIRE-FIGHTING FOAM – CONSUMPTION FORECAST</vt:lpstr>
      <vt:lpstr>PowerPoint Presentation</vt:lpstr>
      <vt:lpstr>Overview of the removable holding devices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CONSUMPTION FORECAST</vt:lpstr>
      <vt:lpstr>PowerPoint Presentation</vt:lpstr>
      <vt:lpstr>SCOPE OF ACTIVITIES </vt:lpstr>
      <vt:lpstr>Commodities of interest</vt:lpstr>
      <vt:lpstr>PROGRESS UNDER COMMODITY GROUPS</vt:lpstr>
      <vt:lpstr>Commodity group C</vt:lpstr>
      <vt:lpstr>PowerPoint Presentation</vt:lpstr>
      <vt:lpstr>KPO Supplier          Database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Karachaganak Petroleum Operating B.V.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Kushayev, Asset</dc:creator>
  <cp:lastModifiedBy>Ibrayev, Yernar</cp:lastModifiedBy>
  <cp:revision>269</cp:revision>
  <dcterms:created xsi:type="dcterms:W3CDTF">2022-04-10T06:10:03Z</dcterms:created>
  <dcterms:modified xsi:type="dcterms:W3CDTF">2024-08-27T10:16:54Z</dcterms:modified>
</cp:coreProperties>
</file>