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2" r:id="rId1"/>
    <p:sldMasterId id="2147483853" r:id="rId2"/>
  </p:sldMasterIdLst>
  <p:notesMasterIdLst>
    <p:notesMasterId r:id="rId14"/>
  </p:notesMasterIdLst>
  <p:handoutMasterIdLst>
    <p:handoutMasterId r:id="rId15"/>
  </p:handoutMasterIdLst>
  <p:sldIdLst>
    <p:sldId id="2147472442" r:id="rId3"/>
    <p:sldId id="2147472428" r:id="rId4"/>
    <p:sldId id="2147471421" r:id="rId5"/>
    <p:sldId id="2147471451" r:id="rId6"/>
    <p:sldId id="2147471452" r:id="rId7"/>
    <p:sldId id="2147472443" r:id="rId8"/>
    <p:sldId id="2147472446" r:id="rId9"/>
    <p:sldId id="2147472444" r:id="rId10"/>
    <p:sldId id="2147472448" r:id="rId11"/>
    <p:sldId id="2147471464" r:id="rId12"/>
    <p:sldId id="214747242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9999"/>
    <a:srgbClr val="0099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showGuides="1">
      <p:cViewPr varScale="1">
        <p:scale>
          <a:sx n="123" d="100"/>
          <a:sy n="123" d="100"/>
        </p:scale>
        <p:origin x="120" y="2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731F97-987A-4EEB-A21F-34ADFE3C25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8CD219A-C3CA-4410-824A-2BDD41BB83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E20DF-537D-486F-A173-D6F5744CAAD6}" type="datetimeFigureOut">
              <a:rPr lang="en-GB" smtClean="0"/>
              <a:t>04/10/2024</a:t>
            </a:fld>
            <a:endParaRPr lang="en-GB" dirty="0"/>
          </a:p>
        </p:txBody>
      </p:sp>
      <p:sp>
        <p:nvSpPr>
          <p:cNvPr id="4" name="Footer Placeholder 3">
            <a:extLst>
              <a:ext uri="{FF2B5EF4-FFF2-40B4-BE49-F238E27FC236}">
                <a16:creationId xmlns:a16="http://schemas.microsoft.com/office/drawing/2014/main" id="{184A3A77-1CAA-45A0-B5B2-6DD3F3DBE4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34D8B76E-95AD-4CC0-97C9-A803E60870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A55072-1D05-453C-BF46-7D4D5762D6E3}" type="slidenum">
              <a:rPr lang="en-GB" smtClean="0"/>
              <a:t>‹#›</a:t>
            </a:fld>
            <a:endParaRPr lang="en-GB" dirty="0"/>
          </a:p>
        </p:txBody>
      </p:sp>
    </p:spTree>
    <p:extLst>
      <p:ext uri="{BB962C8B-B14F-4D97-AF65-F5344CB8AC3E}">
        <p14:creationId xmlns:p14="http://schemas.microsoft.com/office/powerpoint/2010/main" val="42540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2D4EF-8F54-4C68-8570-FE6A1D040855}" type="datetimeFigureOut">
              <a:rPr lang="en-GB" smtClean="0"/>
              <a:t>04/10/2024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59BF3-2F72-43A1-925A-478193AF6128}" type="slidenum">
              <a:rPr lang="en-GB" smtClean="0"/>
              <a:t>‹#›</a:t>
            </a:fld>
            <a:endParaRPr lang="en-GB" dirty="0"/>
          </a:p>
        </p:txBody>
      </p:sp>
    </p:spTree>
    <p:extLst>
      <p:ext uri="{BB962C8B-B14F-4D97-AF65-F5344CB8AC3E}">
        <p14:creationId xmlns:p14="http://schemas.microsoft.com/office/powerpoint/2010/main" val="141263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04/10/2024</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12" name="Content Placeholder 7">
            <a:extLst>
              <a:ext uri="{FF2B5EF4-FFF2-40B4-BE49-F238E27FC236}">
                <a16:creationId xmlns:a16="http://schemas.microsoft.com/office/drawing/2014/main" id="{8264A752-70D9-434A-94B7-FF2C86E32A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
        <p:nvSpPr>
          <p:cNvPr id="13" name="Rectangle 12">
            <a:extLst>
              <a:ext uri="{FF2B5EF4-FFF2-40B4-BE49-F238E27FC236}">
                <a16:creationId xmlns:a16="http://schemas.microsoft.com/office/drawing/2014/main" id="{C76136EA-776E-4BBF-B0C3-A2681D1066F7}"/>
              </a:ext>
            </a:extLst>
          </p:cNvPr>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Bahnschrift Light"/>
              <a:ea typeface="+mn-ea"/>
              <a:cs typeface="+mn-cs"/>
            </a:endParaRPr>
          </a:p>
        </p:txBody>
      </p:sp>
      <p:sp>
        <p:nvSpPr>
          <p:cNvPr id="14" name="Rectangle 13">
            <a:extLst>
              <a:ext uri="{FF2B5EF4-FFF2-40B4-BE49-F238E27FC236}">
                <a16:creationId xmlns:a16="http://schemas.microsoft.com/office/drawing/2014/main" id="{60FE704E-4644-43BF-B6A7-320FC061E47B}"/>
              </a:ext>
            </a:extLst>
          </p:cNvPr>
          <p:cNvSpPr/>
          <p:nvPr userDrawn="1"/>
        </p:nvSpPr>
        <p:spPr>
          <a:xfrm>
            <a:off x="-1" y="5765296"/>
            <a:ext cx="8089643" cy="126853"/>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Bahnschrift Light"/>
              <a:ea typeface="+mn-ea"/>
              <a:cs typeface="+mn-cs"/>
            </a:endParaRPr>
          </a:p>
        </p:txBody>
      </p:sp>
      <p:sp>
        <p:nvSpPr>
          <p:cNvPr id="17" name="Rectangle 16">
            <a:extLst>
              <a:ext uri="{FF2B5EF4-FFF2-40B4-BE49-F238E27FC236}">
                <a16:creationId xmlns:a16="http://schemas.microsoft.com/office/drawing/2014/main" id="{1425D9C2-03A7-4921-A754-89324102A227}"/>
              </a:ext>
            </a:extLst>
          </p:cNvPr>
          <p:cNvSpPr/>
          <p:nvPr userDrawn="1"/>
        </p:nvSpPr>
        <p:spPr>
          <a:xfrm>
            <a:off x="613037" y="5726867"/>
            <a:ext cx="2154757" cy="215444"/>
          </a:xfrm>
          <a:prstGeom prst="rect">
            <a:avLst/>
          </a:prstGeom>
        </p:spPr>
        <p:txBody>
          <a:bodyPr wrap="none">
            <a:spAutoFit/>
          </a:bodyPr>
          <a:lstStyle/>
          <a:p>
            <a:r>
              <a:rPr lang="en-GB" sz="800" dirty="0"/>
              <a:t>© 2021 Karachaganak Petroleum Operating b.v</a:t>
            </a:r>
          </a:p>
        </p:txBody>
      </p:sp>
      <p:sp>
        <p:nvSpPr>
          <p:cNvPr id="18" name="Content Placeholder 1">
            <a:extLst>
              <a:ext uri="{FF2B5EF4-FFF2-40B4-BE49-F238E27FC236}">
                <a16:creationId xmlns:a16="http://schemas.microsoft.com/office/drawing/2014/main" id="{E10B9D07-1445-4D84-B94A-B4A83DA45098}"/>
              </a:ext>
            </a:extLst>
          </p:cNvPr>
          <p:cNvSpPr>
            <a:spLocks noGrp="1"/>
          </p:cNvSpPr>
          <p:nvPr>
            <p:ph sz="quarter" idx="10" hasCustomPrompt="1"/>
          </p:nvPr>
        </p:nvSpPr>
        <p:spPr>
          <a:xfrm>
            <a:off x="228599" y="4731905"/>
            <a:ext cx="8848726" cy="952154"/>
          </a:xfrm>
          <a:prstGeom prst="rect">
            <a:avLst/>
          </a:prstGeom>
        </p:spPr>
        <p:txBody>
          <a:bodyPr/>
          <a:lstStyle>
            <a:lvl1pPr marL="0" indent="0">
              <a:buNone/>
              <a:defRPr>
                <a:solidFill>
                  <a:schemeClr val="accent2"/>
                </a:solidFill>
              </a:defRPr>
            </a:lvl1pPr>
          </a:lstStyle>
          <a:p>
            <a:r>
              <a:rPr lang="en-US" dirty="0">
                <a:latin typeface="Calibri" panose="020F0502020204030204" pitchFamily="34" charset="0"/>
                <a:cs typeface="Calibri" panose="020F0502020204030204" pitchFamily="34" charset="0"/>
              </a:rPr>
              <a:t>OpCom/ConCom/JOC and/or any other external/internal meetings/forums/sessions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174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hoto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4F85D4-350A-4934-94C2-B0CF17F119D8}"/>
              </a:ext>
            </a:extLst>
          </p:cNvPr>
          <p:cNvSpPr>
            <a:spLocks noGrp="1"/>
          </p:cNvSpPr>
          <p:nvPr>
            <p:ph type="dt" sz="half" idx="10"/>
          </p:nvPr>
        </p:nvSpPr>
        <p:spPr/>
        <p:txBody>
          <a:bodyPr/>
          <a:lstStyle/>
          <a:p>
            <a:fld id="{3C5ACA7A-E45D-454A-AFEE-88D14AAC514F}" type="datetime1">
              <a:rPr lang="en-GB" smtClean="0"/>
              <a:t>04/10/2024</a:t>
            </a:fld>
            <a:endParaRPr lang="en-GB" dirty="0"/>
          </a:p>
        </p:txBody>
      </p:sp>
      <p:sp>
        <p:nvSpPr>
          <p:cNvPr id="4" name="Footer Placeholder 3">
            <a:extLst>
              <a:ext uri="{FF2B5EF4-FFF2-40B4-BE49-F238E27FC236}">
                <a16:creationId xmlns:a16="http://schemas.microsoft.com/office/drawing/2014/main" id="{E6805AC1-3FF1-4AF9-8803-3CBBBFF911D6}"/>
              </a:ext>
            </a:extLst>
          </p:cNvPr>
          <p:cNvSpPr>
            <a:spLocks noGrp="1"/>
          </p:cNvSpPr>
          <p:nvPr>
            <p:ph type="ftr" sz="quarter" idx="11"/>
          </p:nvPr>
        </p:nvSpPr>
        <p:spPr/>
        <p:txBody>
          <a:bodyPr/>
          <a:lstStyle/>
          <a:p>
            <a:r>
              <a:rPr lang="en-US" dirty="0"/>
              <a:t>CONFIDENTIAL                                                                                                             KARACHAGANAK PETROLEUM OPERATING B.V.</a:t>
            </a:r>
            <a:endParaRPr lang="en-GB" dirty="0"/>
          </a:p>
          <a:p>
            <a:r>
              <a:rPr lang="en-US" dirty="0"/>
              <a:t> </a:t>
            </a:r>
            <a:endParaRPr lang="en-GB" dirty="0"/>
          </a:p>
        </p:txBody>
      </p:sp>
      <p:sp>
        <p:nvSpPr>
          <p:cNvPr id="5" name="Slide Number Placeholder 4">
            <a:extLst>
              <a:ext uri="{FF2B5EF4-FFF2-40B4-BE49-F238E27FC236}">
                <a16:creationId xmlns:a16="http://schemas.microsoft.com/office/drawing/2014/main" id="{A84EB158-BBFC-43BB-8377-A5774A8AE0A5}"/>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Picture Placeholder 20">
            <a:extLst>
              <a:ext uri="{FF2B5EF4-FFF2-40B4-BE49-F238E27FC236}">
                <a16:creationId xmlns:a16="http://schemas.microsoft.com/office/drawing/2014/main" id="{11C1103D-CEF6-4A34-BB84-9CD9D6AF06B9}"/>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18">
            <a:extLst>
              <a:ext uri="{FF2B5EF4-FFF2-40B4-BE49-F238E27FC236}">
                <a16:creationId xmlns:a16="http://schemas.microsoft.com/office/drawing/2014/main" id="{B10DB224-1BDC-4CBE-90F4-38C848316105}"/>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19">
            <a:extLst>
              <a:ext uri="{FF2B5EF4-FFF2-40B4-BE49-F238E27FC236}">
                <a16:creationId xmlns:a16="http://schemas.microsoft.com/office/drawing/2014/main" id="{0451E06C-C20B-4542-80E3-B5BF078B8A87}"/>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0837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A7A-FCC0-44E8-ADF7-832DF1328D86}"/>
              </a:ext>
            </a:extLst>
          </p:cNvPr>
          <p:cNvSpPr>
            <a:spLocks noGrp="1"/>
          </p:cNvSpPr>
          <p:nvPr>
            <p:ph type="title"/>
          </p:nvPr>
        </p:nvSpPr>
        <p:spPr>
          <a:xfrm>
            <a:off x="2381296" y="402794"/>
            <a:ext cx="5568950" cy="582613"/>
          </a:xfrm>
          <a:prstGeom prst="rect">
            <a:avLst/>
          </a:prstGeom>
        </p:spPr>
        <p:txBody>
          <a:bodyPr/>
          <a:lstStyle>
            <a:lvl1pPr algn="ctr">
              <a:defRPr sz="32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99A6C748-72DD-4C78-861F-A78C0222C947}"/>
              </a:ext>
            </a:extLst>
          </p:cNvPr>
          <p:cNvSpPr>
            <a:spLocks noGrp="1"/>
          </p:cNvSpPr>
          <p:nvPr>
            <p:ph type="dt" sz="half" idx="10"/>
          </p:nvPr>
        </p:nvSpPr>
        <p:spPr/>
        <p:txBody>
          <a:bodyPr/>
          <a:lstStyle/>
          <a:p>
            <a:fld id="{6AB8E457-AB31-43BD-AB15-FFD9B62AF2FC}" type="datetime1">
              <a:rPr lang="en-GB" smtClean="0"/>
              <a:t>04/10/2024</a:t>
            </a:fld>
            <a:endParaRPr lang="en-GB" dirty="0"/>
          </a:p>
        </p:txBody>
      </p:sp>
      <p:sp>
        <p:nvSpPr>
          <p:cNvPr id="5" name="Slide Number Placeholder 4">
            <a:extLst>
              <a:ext uri="{FF2B5EF4-FFF2-40B4-BE49-F238E27FC236}">
                <a16:creationId xmlns:a16="http://schemas.microsoft.com/office/drawing/2014/main" id="{5CEC9F04-8F47-4F4F-A1CD-7BA9AE005E50}"/>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직사각형 7">
            <a:extLst>
              <a:ext uri="{FF2B5EF4-FFF2-40B4-BE49-F238E27FC236}">
                <a16:creationId xmlns:a16="http://schemas.microsoft.com/office/drawing/2014/main" id="{8B5DE974-BFF0-4731-95F9-6EEFBA0F11BE}"/>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069EA79A-7C3E-4577-896A-2E9E2230893C}"/>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Footer Placeholder 3">
            <a:extLst>
              <a:ext uri="{FF2B5EF4-FFF2-40B4-BE49-F238E27FC236}">
                <a16:creationId xmlns:a16="http://schemas.microsoft.com/office/drawing/2014/main" id="{B2D550EE-67B9-43DA-9CFD-4C1DCE163AF7}"/>
              </a:ext>
            </a:extLst>
          </p:cNvPr>
          <p:cNvSpPr>
            <a:spLocks noGrp="1"/>
          </p:cNvSpPr>
          <p:nvPr>
            <p:ph type="ftr" sz="quarter" idx="11"/>
          </p:nvPr>
        </p:nvSpPr>
        <p:spPr/>
        <p:txBody>
          <a:bodyPr/>
          <a:lstStyle/>
          <a:p>
            <a:r>
              <a:rPr lang="en-US" dirty="0"/>
              <a:t>CONFIDENTIAL                                                                                                             KARACHAGANAK PETROLEUM OPERATING B.V.</a:t>
            </a:r>
            <a:endParaRPr lang="en-GB" dirty="0"/>
          </a:p>
          <a:p>
            <a:r>
              <a:rPr lang="en-US" dirty="0"/>
              <a:t> </a:t>
            </a:r>
            <a:endParaRPr lang="en-GB" dirty="0"/>
          </a:p>
        </p:txBody>
      </p:sp>
    </p:spTree>
    <p:extLst>
      <p:ext uri="{BB962C8B-B14F-4D97-AF65-F5344CB8AC3E}">
        <p14:creationId xmlns:p14="http://schemas.microsoft.com/office/powerpoint/2010/main" val="255702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241F4F-C16C-4747-B37C-642EF39ECC44}"/>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AFE592-FBF3-49A2-95E7-8917B7DD4DF4}"/>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9">
            <a:extLst>
              <a:ext uri="{FF2B5EF4-FFF2-40B4-BE49-F238E27FC236}">
                <a16:creationId xmlns:a16="http://schemas.microsoft.com/office/drawing/2014/main" id="{3AF9BB6F-1977-43D2-802F-64D37E3FB1DE}"/>
              </a:ext>
            </a:extLst>
          </p:cNvPr>
          <p:cNvSpPr/>
          <p:nvPr userDrawn="1"/>
        </p:nvSpPr>
        <p:spPr>
          <a:xfrm>
            <a:off x="0" y="0"/>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1C1F5FAC-9DE8-4A62-BF70-AD6851D91F31}"/>
              </a:ext>
            </a:extLst>
          </p:cNvPr>
          <p:cNvSpPr txBox="1"/>
          <p:nvPr userDrawn="1"/>
        </p:nvSpPr>
        <p:spPr>
          <a:xfrm>
            <a:off x="4378777" y="2584036"/>
            <a:ext cx="4552043" cy="1754326"/>
          </a:xfrm>
          <a:prstGeom prst="rect">
            <a:avLst/>
          </a:prstGeom>
          <a:noFill/>
        </p:spPr>
        <p:txBody>
          <a:bodyPr wrap="square" rtlCol="0">
            <a:spAutoFit/>
          </a:bodyPr>
          <a:lstStyle/>
          <a:p>
            <a:r>
              <a:rPr lang="en-US" altLang="ko-KR" sz="5400" dirty="0">
                <a:solidFill>
                  <a:schemeClr val="accent1"/>
                </a:solidFill>
                <a:cs typeface="Arial" pitchFamily="34" charset="0"/>
              </a:rPr>
              <a:t>Thank You!</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1B0FD7B9-2459-4D74-A331-FD4317680EC7}"/>
              </a:ext>
            </a:extLst>
          </p:cNvPr>
          <p:cNvSpPr/>
          <p:nvPr userDrawn="1"/>
        </p:nvSpPr>
        <p:spPr>
          <a:xfrm>
            <a:off x="0" y="34417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03488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bullet list">
    <p:spTree>
      <p:nvGrpSpPr>
        <p:cNvPr id="1" name=""/>
        <p:cNvGrpSpPr/>
        <p:nvPr/>
      </p:nvGrpSpPr>
      <p:grpSpPr>
        <a:xfrm>
          <a:off x="0" y="0"/>
          <a:ext cx="0" cy="0"/>
          <a:chOff x="0" y="0"/>
          <a:chExt cx="0" cy="0"/>
        </a:xfrm>
      </p:grpSpPr>
      <p:sp>
        <p:nvSpPr>
          <p:cNvPr id="5" name="Segnaposto piè di pagina 2">
            <a:extLst>
              <a:ext uri="{FF2B5EF4-FFF2-40B4-BE49-F238E27FC236}">
                <a16:creationId xmlns:a16="http://schemas.microsoft.com/office/drawing/2014/main" id="{C47BF2F4-F75C-4921-AC8D-AB8937033F7B}"/>
              </a:ext>
            </a:extLst>
          </p:cNvPr>
          <p:cNvSpPr>
            <a:spLocks noGrp="1"/>
          </p:cNvSpPr>
          <p:nvPr>
            <p:ph type="ftr" sz="quarter" idx="3"/>
          </p:nvPr>
        </p:nvSpPr>
        <p:spPr>
          <a:xfrm>
            <a:off x="7210" y="6521963"/>
            <a:ext cx="12184790" cy="332474"/>
          </a:xfrm>
          <a:prstGeom prst="rect">
            <a:avLst/>
          </a:prstGeom>
        </p:spPr>
        <p:txBody>
          <a:bodyPr/>
          <a:lstStyle>
            <a:lvl1pPr>
              <a:defRPr>
                <a:solidFill>
                  <a:srgbClr val="767171"/>
                </a:solidFill>
                <a:latin typeface="Calibri" panose="020F0502020204030204" pitchFamily="34" charset="0"/>
                <a:cs typeface="Calibri" panose="020F0502020204030204" pitchFamily="34" charset="0"/>
              </a:defRPr>
            </a:lvl1pPr>
          </a:lstStyle>
          <a:p>
            <a:pPr algn="ctr"/>
            <a:r>
              <a:rPr lang="en-GB" sz="800" dirty="0"/>
              <a:t> DD/MM/YYYY                                                                                                                                                                                                          CONFIDENTIAL                                                                                                                                              KARACHAGANAK PETROLEUM OPERATING B.V</a:t>
            </a:r>
          </a:p>
        </p:txBody>
      </p:sp>
      <p:sp>
        <p:nvSpPr>
          <p:cNvPr id="6" name="Slide Number Placeholder 2">
            <a:extLst>
              <a:ext uri="{FF2B5EF4-FFF2-40B4-BE49-F238E27FC236}">
                <a16:creationId xmlns:a16="http://schemas.microsoft.com/office/drawing/2014/main" id="{765365F8-0B0F-4281-A808-D81027A1374B}"/>
              </a:ext>
            </a:extLst>
          </p:cNvPr>
          <p:cNvSpPr>
            <a:spLocks noGrp="1"/>
          </p:cNvSpPr>
          <p:nvPr>
            <p:ph type="sldNum" sz="quarter" idx="10"/>
          </p:nvPr>
        </p:nvSpPr>
        <p:spPr>
          <a:xfrm>
            <a:off x="104274" y="6525526"/>
            <a:ext cx="616226" cy="332474"/>
          </a:xfrm>
          <a:prstGeom prst="rect">
            <a:avLst/>
          </a:prstGeom>
        </p:spPr>
        <p:txBody>
          <a:bodyPr/>
          <a:lstStyle>
            <a:lvl1pPr>
              <a:defRPr sz="1000">
                <a:solidFill>
                  <a:schemeClr val="accent3">
                    <a:lumMod val="50000"/>
                    <a:lumOff val="50000"/>
                  </a:schemeClr>
                </a:solidFill>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7" name="Title 1">
            <a:extLst>
              <a:ext uri="{FF2B5EF4-FFF2-40B4-BE49-F238E27FC236}">
                <a16:creationId xmlns:a16="http://schemas.microsoft.com/office/drawing/2014/main" id="{57E05C84-CEB4-4490-9EB6-4D732264EA83}"/>
              </a:ext>
            </a:extLst>
          </p:cNvPr>
          <p:cNvSpPr>
            <a:spLocks noGrp="1"/>
          </p:cNvSpPr>
          <p:nvPr>
            <p:ph type="title"/>
          </p:nvPr>
        </p:nvSpPr>
        <p:spPr>
          <a:xfrm>
            <a:off x="0" y="197491"/>
            <a:ext cx="12192000" cy="832023"/>
          </a:xfrm>
          <a:prstGeom prst="rect">
            <a:avLst/>
          </a:prstGeom>
        </p:spPr>
        <p:txBody>
          <a:bodyPr/>
          <a:lstStyle>
            <a:lvl1pPr>
              <a:defRPr sz="3200" b="0" cap="none" spc="0">
                <a:ln w="0"/>
                <a:solidFill>
                  <a:schemeClr val="tx2"/>
                </a:solidFill>
                <a:effectLst/>
                <a:latin typeface="Calibri" panose="020F0502020204030204" pitchFamily="34" charset="0"/>
                <a:cs typeface="Calibri" panose="020F0502020204030204" pitchFamily="34" charset="0"/>
              </a:defRPr>
            </a:lvl1pPr>
          </a:lstStyle>
          <a:p>
            <a:endParaRPr lang="en-GB" dirty="0">
              <a:solidFill>
                <a:schemeClr val="accent3"/>
              </a:solidFill>
            </a:endParaRPr>
          </a:p>
        </p:txBody>
      </p:sp>
    </p:spTree>
    <p:extLst>
      <p:ext uri="{BB962C8B-B14F-4D97-AF65-F5344CB8AC3E}">
        <p14:creationId xmlns:p14="http://schemas.microsoft.com/office/powerpoint/2010/main" val="65287855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AA-6A3C-4B7E-8611-DE58C42447AC}"/>
              </a:ext>
            </a:extLst>
          </p:cNvPr>
          <p:cNvSpPr>
            <a:spLocks noGrp="1"/>
          </p:cNvSpPr>
          <p:nvPr>
            <p:ph type="title"/>
          </p:nvPr>
        </p:nvSpPr>
        <p:spPr>
          <a:xfrm>
            <a:off x="3635229" y="403225"/>
            <a:ext cx="4921541" cy="473075"/>
          </a:xfrm>
          <a:prstGeom prst="rect">
            <a:avLst/>
          </a:prstGeom>
        </p:spPr>
        <p:txBody>
          <a:bodyPr/>
          <a:lstStyle>
            <a:lvl1pPr algn="ctr">
              <a:defRPr sz="3200" b="1">
                <a:solidFill>
                  <a:schemeClr val="accent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F8DEA17-3889-4D77-AD3E-7CA42BD25B8A}"/>
              </a:ext>
            </a:extLst>
          </p:cNvPr>
          <p:cNvSpPr>
            <a:spLocks noGrp="1"/>
          </p:cNvSpPr>
          <p:nvPr>
            <p:ph type="dt" sz="half" idx="10"/>
          </p:nvPr>
        </p:nvSpPr>
        <p:spPr/>
        <p:txBody>
          <a:bodyPr/>
          <a:lstStyle/>
          <a:p>
            <a:fld id="{D00A0AF6-E3A1-46D2-A4E3-F374DCDE6AA2}" type="datetime1">
              <a:rPr lang="en-GB" smtClean="0"/>
              <a:t>04/10/2024</a:t>
            </a:fld>
            <a:endParaRPr lang="en-GB" dirty="0"/>
          </a:p>
        </p:txBody>
      </p:sp>
      <p:sp>
        <p:nvSpPr>
          <p:cNvPr id="4" name="Footer Placeholder 3">
            <a:extLst>
              <a:ext uri="{FF2B5EF4-FFF2-40B4-BE49-F238E27FC236}">
                <a16:creationId xmlns:a16="http://schemas.microsoft.com/office/drawing/2014/main" id="{A2862E90-CA0C-4467-8A15-A230BBAA45D7}"/>
              </a:ext>
            </a:extLst>
          </p:cNvPr>
          <p:cNvSpPr>
            <a:spLocks noGrp="1"/>
          </p:cNvSpPr>
          <p:nvPr>
            <p:ph type="ftr" sz="quarter" idx="11"/>
          </p:nvPr>
        </p:nvSpPr>
        <p:spPr/>
        <p:txBody>
          <a:bodyPr/>
          <a:lstStyle/>
          <a:p>
            <a:r>
              <a:rPr lang="en-US" dirty="0"/>
              <a:t>CONFIDENTIAL                                                                                                             KARACHAGANAK PETROLEUM OPERATING B.V.</a:t>
            </a:r>
            <a:endParaRPr lang="en-GB" dirty="0"/>
          </a:p>
          <a:p>
            <a:r>
              <a:rPr lang="en-US" dirty="0"/>
              <a:t> </a:t>
            </a:r>
            <a:endParaRPr lang="en-GB" dirty="0"/>
          </a:p>
        </p:txBody>
      </p:sp>
      <p:sp>
        <p:nvSpPr>
          <p:cNvPr id="5" name="Slide Number Placeholder 4">
            <a:extLst>
              <a:ext uri="{FF2B5EF4-FFF2-40B4-BE49-F238E27FC236}">
                <a16:creationId xmlns:a16="http://schemas.microsoft.com/office/drawing/2014/main" id="{259A4455-E56D-4A2B-AC9E-10EA0546D557}"/>
              </a:ext>
            </a:extLst>
          </p:cNvPr>
          <p:cNvSpPr>
            <a:spLocks noGrp="1"/>
          </p:cNvSpPr>
          <p:nvPr>
            <p:ph type="sldNum" sz="quarter" idx="12"/>
          </p:nvPr>
        </p:nvSpPr>
        <p:spPr/>
        <p:txBody>
          <a:body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85406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5B43B8-51EA-423C-AA9B-BDFD3D5151AC}"/>
              </a:ext>
            </a:extLst>
          </p:cNvPr>
          <p:cNvSpPr/>
          <p:nvPr userDrawn="1"/>
        </p:nvSpPr>
        <p:spPr>
          <a:xfrm>
            <a:off x="0" y="3535062"/>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728B678-13FB-4938-8058-8E21911E9D7A}"/>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9" name="Rectangle 18">
            <a:extLst>
              <a:ext uri="{FF2B5EF4-FFF2-40B4-BE49-F238E27FC236}">
                <a16:creationId xmlns:a16="http://schemas.microsoft.com/office/drawing/2014/main" id="{E91F3C88-6932-43FB-B127-883BE07E4F68}"/>
              </a:ext>
            </a:extLst>
          </p:cNvPr>
          <p:cNvSpPr/>
          <p:nvPr userDrawn="1"/>
        </p:nvSpPr>
        <p:spPr>
          <a:xfrm>
            <a:off x="0" y="-8238"/>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5AC5782-9956-4A28-9090-97585E3C4EA4}"/>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9">
            <a:extLst>
              <a:ext uri="{FF2B5EF4-FFF2-40B4-BE49-F238E27FC236}">
                <a16:creationId xmlns:a16="http://schemas.microsoft.com/office/drawing/2014/main" id="{43F1AA14-047E-49CB-B7E7-5567060E5078}"/>
              </a:ext>
            </a:extLst>
          </p:cNvPr>
          <p:cNvSpPr/>
          <p:nvPr userDrawn="1"/>
        </p:nvSpPr>
        <p:spPr>
          <a:xfrm>
            <a:off x="6096000" y="6751938"/>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8" name="Picture 17">
            <a:extLst>
              <a:ext uri="{FF2B5EF4-FFF2-40B4-BE49-F238E27FC236}">
                <a16:creationId xmlns:a16="http://schemas.microsoft.com/office/drawing/2014/main" id="{B2B8C3BD-09D3-490C-8BB3-D8CC55BA09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02693" y="1367471"/>
            <a:ext cx="2098907" cy="1581570"/>
          </a:xfrm>
          <a:prstGeom prst="rect">
            <a:avLst/>
          </a:prstGeom>
        </p:spPr>
      </p:pic>
      <p:sp>
        <p:nvSpPr>
          <p:cNvPr id="21" name="Titolo 1">
            <a:extLst>
              <a:ext uri="{FF2B5EF4-FFF2-40B4-BE49-F238E27FC236}">
                <a16:creationId xmlns:a16="http://schemas.microsoft.com/office/drawing/2014/main" id="{F0BB45C6-8760-4DFF-A3EC-4E4CEFF26E04}"/>
              </a:ext>
            </a:extLst>
          </p:cNvPr>
          <p:cNvSpPr>
            <a:spLocks noGrp="1"/>
          </p:cNvSpPr>
          <p:nvPr>
            <p:ph type="ctrTitle" hasCustomPrompt="1"/>
          </p:nvPr>
        </p:nvSpPr>
        <p:spPr>
          <a:xfrm>
            <a:off x="430699" y="3268740"/>
            <a:ext cx="1276088" cy="1866057"/>
          </a:xfrm>
          <a:prstGeom prst="rect">
            <a:avLst/>
          </a:prstGeom>
          <a:noFill/>
        </p:spPr>
        <p:txBody>
          <a:bodyPr anchor="b">
            <a:noAutofit/>
          </a:bodyPr>
          <a:lstStyle>
            <a:lvl1pPr algn="ctr" eaLnBrk="1" hangingPunct="1">
              <a:defRPr lang="it-IT" sz="4000" b="1" kern="1200" dirty="0">
                <a:solidFill>
                  <a:srgbClr val="FFFFFF"/>
                </a:solidFill>
                <a:latin typeface="+mn-lt"/>
                <a:ea typeface="+mj-ea"/>
                <a:cs typeface="+mj-cs"/>
              </a:defRPr>
            </a:lvl1pPr>
          </a:lstStyle>
          <a:p>
            <a:pPr eaLnBrk="1" hangingPunct="1"/>
            <a:r>
              <a:rPr lang="en-US" altLang="en-US" sz="3600" b="1" dirty="0">
                <a:solidFill>
                  <a:srgbClr val="FFFFFF"/>
                </a:solidFill>
                <a:cs typeface="Arial" charset="0"/>
              </a:rPr>
              <a:t>1</a:t>
            </a:r>
          </a:p>
        </p:txBody>
      </p:sp>
    </p:spTree>
    <p:extLst>
      <p:ext uri="{BB962C8B-B14F-4D97-AF65-F5344CB8AC3E}">
        <p14:creationId xmlns:p14="http://schemas.microsoft.com/office/powerpoint/2010/main" val="70426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hoto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4F85D4-350A-4934-94C2-B0CF17F119D8}"/>
              </a:ext>
            </a:extLst>
          </p:cNvPr>
          <p:cNvSpPr>
            <a:spLocks noGrp="1"/>
          </p:cNvSpPr>
          <p:nvPr>
            <p:ph type="dt" sz="half" idx="10"/>
          </p:nvPr>
        </p:nvSpPr>
        <p:spPr/>
        <p:txBody>
          <a:bodyPr/>
          <a:lstStyle/>
          <a:p>
            <a:fld id="{3C5ACA7A-E45D-454A-AFEE-88D14AAC514F}" type="datetime1">
              <a:rPr lang="en-GB" smtClean="0"/>
              <a:t>04/10/2024</a:t>
            </a:fld>
            <a:endParaRPr lang="en-GB" dirty="0"/>
          </a:p>
        </p:txBody>
      </p:sp>
      <p:sp>
        <p:nvSpPr>
          <p:cNvPr id="4" name="Footer Placeholder 3">
            <a:extLst>
              <a:ext uri="{FF2B5EF4-FFF2-40B4-BE49-F238E27FC236}">
                <a16:creationId xmlns:a16="http://schemas.microsoft.com/office/drawing/2014/main" id="{E6805AC1-3FF1-4AF9-8803-3CBBBFF911D6}"/>
              </a:ext>
            </a:extLst>
          </p:cNvPr>
          <p:cNvSpPr>
            <a:spLocks noGrp="1"/>
          </p:cNvSpPr>
          <p:nvPr>
            <p:ph type="ftr" sz="quarter" idx="11"/>
          </p:nvPr>
        </p:nvSpPr>
        <p:spPr/>
        <p:txBody>
          <a:bodyPr/>
          <a:lstStyle/>
          <a:p>
            <a:r>
              <a:rPr lang="en-US" dirty="0"/>
              <a:t>CONFIDENTIAL                                                                                                             KARACHAGANAK PETROLEUM OPERATING B.V.</a:t>
            </a:r>
            <a:endParaRPr lang="en-GB" dirty="0"/>
          </a:p>
          <a:p>
            <a:r>
              <a:rPr lang="en-US" dirty="0"/>
              <a:t> </a:t>
            </a:r>
            <a:endParaRPr lang="en-GB" dirty="0"/>
          </a:p>
        </p:txBody>
      </p:sp>
      <p:sp>
        <p:nvSpPr>
          <p:cNvPr id="5" name="Slide Number Placeholder 4">
            <a:extLst>
              <a:ext uri="{FF2B5EF4-FFF2-40B4-BE49-F238E27FC236}">
                <a16:creationId xmlns:a16="http://schemas.microsoft.com/office/drawing/2014/main" id="{A84EB158-BBFC-43BB-8377-A5774A8AE0A5}"/>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Picture Placeholder 20">
            <a:extLst>
              <a:ext uri="{FF2B5EF4-FFF2-40B4-BE49-F238E27FC236}">
                <a16:creationId xmlns:a16="http://schemas.microsoft.com/office/drawing/2014/main" id="{11C1103D-CEF6-4A34-BB84-9CD9D6AF06B9}"/>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18">
            <a:extLst>
              <a:ext uri="{FF2B5EF4-FFF2-40B4-BE49-F238E27FC236}">
                <a16:creationId xmlns:a16="http://schemas.microsoft.com/office/drawing/2014/main" id="{B10DB224-1BDC-4CBE-90F4-38C848316105}"/>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19">
            <a:extLst>
              <a:ext uri="{FF2B5EF4-FFF2-40B4-BE49-F238E27FC236}">
                <a16:creationId xmlns:a16="http://schemas.microsoft.com/office/drawing/2014/main" id="{0451E06C-C20B-4542-80E3-B5BF078B8A87}"/>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7289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A7A-FCC0-44E8-ADF7-832DF1328D86}"/>
              </a:ext>
            </a:extLst>
          </p:cNvPr>
          <p:cNvSpPr>
            <a:spLocks noGrp="1"/>
          </p:cNvSpPr>
          <p:nvPr>
            <p:ph type="title"/>
          </p:nvPr>
        </p:nvSpPr>
        <p:spPr>
          <a:xfrm>
            <a:off x="2381296" y="402794"/>
            <a:ext cx="5568950" cy="582613"/>
          </a:xfrm>
          <a:prstGeom prst="rect">
            <a:avLst/>
          </a:prstGeom>
        </p:spPr>
        <p:txBody>
          <a:bodyPr/>
          <a:lstStyle>
            <a:lvl1pPr algn="ctr">
              <a:defRPr sz="3200"/>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99A6C748-72DD-4C78-861F-A78C0222C947}"/>
              </a:ext>
            </a:extLst>
          </p:cNvPr>
          <p:cNvSpPr>
            <a:spLocks noGrp="1"/>
          </p:cNvSpPr>
          <p:nvPr>
            <p:ph type="dt" sz="half" idx="10"/>
          </p:nvPr>
        </p:nvSpPr>
        <p:spPr/>
        <p:txBody>
          <a:bodyPr/>
          <a:lstStyle/>
          <a:p>
            <a:fld id="{6AB8E457-AB31-43BD-AB15-FFD9B62AF2FC}" type="datetime1">
              <a:rPr lang="en-GB" smtClean="0"/>
              <a:t>04/10/2024</a:t>
            </a:fld>
            <a:endParaRPr lang="en-GB" dirty="0"/>
          </a:p>
        </p:txBody>
      </p:sp>
      <p:sp>
        <p:nvSpPr>
          <p:cNvPr id="5" name="Slide Number Placeholder 4">
            <a:extLst>
              <a:ext uri="{FF2B5EF4-FFF2-40B4-BE49-F238E27FC236}">
                <a16:creationId xmlns:a16="http://schemas.microsoft.com/office/drawing/2014/main" id="{5CEC9F04-8F47-4F4F-A1CD-7BA9AE005E50}"/>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직사각형 7">
            <a:extLst>
              <a:ext uri="{FF2B5EF4-FFF2-40B4-BE49-F238E27FC236}">
                <a16:creationId xmlns:a16="http://schemas.microsoft.com/office/drawing/2014/main" id="{8B5DE974-BFF0-4731-95F9-6EEFBA0F11BE}"/>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069EA79A-7C3E-4577-896A-2E9E2230893C}"/>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Footer Placeholder 3">
            <a:extLst>
              <a:ext uri="{FF2B5EF4-FFF2-40B4-BE49-F238E27FC236}">
                <a16:creationId xmlns:a16="http://schemas.microsoft.com/office/drawing/2014/main" id="{B2D550EE-67B9-43DA-9CFD-4C1DCE163AF7}"/>
              </a:ext>
            </a:extLst>
          </p:cNvPr>
          <p:cNvSpPr>
            <a:spLocks noGrp="1"/>
          </p:cNvSpPr>
          <p:nvPr>
            <p:ph type="ftr" sz="quarter" idx="11"/>
          </p:nvPr>
        </p:nvSpPr>
        <p:spPr/>
        <p:txBody>
          <a:bodyPr/>
          <a:lstStyle/>
          <a:p>
            <a:r>
              <a:rPr lang="en-US" dirty="0"/>
              <a:t>CONFIDENTIAL                                                                                                             KARACHAGANAK PETROLEUM OPERATING B.V.</a:t>
            </a:r>
            <a:endParaRPr lang="en-GB" dirty="0"/>
          </a:p>
          <a:p>
            <a:r>
              <a:rPr lang="en-US" dirty="0"/>
              <a:t> </a:t>
            </a:r>
            <a:endParaRPr lang="en-GB" dirty="0"/>
          </a:p>
        </p:txBody>
      </p:sp>
    </p:spTree>
    <p:extLst>
      <p:ext uri="{BB962C8B-B14F-4D97-AF65-F5344CB8AC3E}">
        <p14:creationId xmlns:p14="http://schemas.microsoft.com/office/powerpoint/2010/main" val="388798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241F4F-C16C-4747-B37C-642EF39ECC44}"/>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AFE592-FBF3-49A2-95E7-8917B7DD4DF4}"/>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9">
            <a:extLst>
              <a:ext uri="{FF2B5EF4-FFF2-40B4-BE49-F238E27FC236}">
                <a16:creationId xmlns:a16="http://schemas.microsoft.com/office/drawing/2014/main" id="{3AF9BB6F-1977-43D2-802F-64D37E3FB1DE}"/>
              </a:ext>
            </a:extLst>
          </p:cNvPr>
          <p:cNvSpPr/>
          <p:nvPr userDrawn="1"/>
        </p:nvSpPr>
        <p:spPr>
          <a:xfrm>
            <a:off x="0" y="0"/>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1C1F5FAC-9DE8-4A62-BF70-AD6851D91F31}"/>
              </a:ext>
            </a:extLst>
          </p:cNvPr>
          <p:cNvSpPr txBox="1"/>
          <p:nvPr userDrawn="1"/>
        </p:nvSpPr>
        <p:spPr>
          <a:xfrm>
            <a:off x="4378777" y="2584036"/>
            <a:ext cx="4552043" cy="1754326"/>
          </a:xfrm>
          <a:prstGeom prst="rect">
            <a:avLst/>
          </a:prstGeom>
          <a:noFill/>
        </p:spPr>
        <p:txBody>
          <a:bodyPr wrap="square" rtlCol="0">
            <a:spAutoFit/>
          </a:bodyPr>
          <a:lstStyle/>
          <a:p>
            <a:r>
              <a:rPr lang="en-US" altLang="ko-KR" sz="5400" dirty="0">
                <a:solidFill>
                  <a:schemeClr val="accent1"/>
                </a:solidFill>
                <a:cs typeface="Arial" pitchFamily="34" charset="0"/>
              </a:rPr>
              <a:t>Thank You!</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1B0FD7B9-2459-4D74-A331-FD4317680EC7}"/>
              </a:ext>
            </a:extLst>
          </p:cNvPr>
          <p:cNvSpPr/>
          <p:nvPr userDrawn="1"/>
        </p:nvSpPr>
        <p:spPr>
          <a:xfrm>
            <a:off x="0" y="34417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29582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04/10/2024</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12" name="Content Placeholder 7">
            <a:extLst>
              <a:ext uri="{FF2B5EF4-FFF2-40B4-BE49-F238E27FC236}">
                <a16:creationId xmlns:a16="http://schemas.microsoft.com/office/drawing/2014/main" id="{8264A752-70D9-434A-94B7-FF2C86E32A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
        <p:nvSpPr>
          <p:cNvPr id="13" name="Rectangle 12">
            <a:extLst>
              <a:ext uri="{FF2B5EF4-FFF2-40B4-BE49-F238E27FC236}">
                <a16:creationId xmlns:a16="http://schemas.microsoft.com/office/drawing/2014/main" id="{C76136EA-776E-4BBF-B0C3-A2681D1066F7}"/>
              </a:ext>
            </a:extLst>
          </p:cNvPr>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Bahnschrift Light"/>
              <a:ea typeface="+mn-ea"/>
              <a:cs typeface="+mn-cs"/>
            </a:endParaRPr>
          </a:p>
        </p:txBody>
      </p:sp>
      <p:sp>
        <p:nvSpPr>
          <p:cNvPr id="14" name="Rectangle 13">
            <a:extLst>
              <a:ext uri="{FF2B5EF4-FFF2-40B4-BE49-F238E27FC236}">
                <a16:creationId xmlns:a16="http://schemas.microsoft.com/office/drawing/2014/main" id="{60FE704E-4644-43BF-B6A7-320FC061E47B}"/>
              </a:ext>
            </a:extLst>
          </p:cNvPr>
          <p:cNvSpPr/>
          <p:nvPr userDrawn="1"/>
        </p:nvSpPr>
        <p:spPr>
          <a:xfrm>
            <a:off x="-1" y="5765296"/>
            <a:ext cx="8089643" cy="126853"/>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Bahnschrift Light"/>
              <a:ea typeface="+mn-ea"/>
              <a:cs typeface="+mn-cs"/>
            </a:endParaRPr>
          </a:p>
        </p:txBody>
      </p:sp>
      <p:sp>
        <p:nvSpPr>
          <p:cNvPr id="17" name="Rectangle 16">
            <a:extLst>
              <a:ext uri="{FF2B5EF4-FFF2-40B4-BE49-F238E27FC236}">
                <a16:creationId xmlns:a16="http://schemas.microsoft.com/office/drawing/2014/main" id="{1425D9C2-03A7-4921-A754-89324102A227}"/>
              </a:ext>
            </a:extLst>
          </p:cNvPr>
          <p:cNvSpPr/>
          <p:nvPr userDrawn="1"/>
        </p:nvSpPr>
        <p:spPr>
          <a:xfrm>
            <a:off x="613037" y="5726867"/>
            <a:ext cx="2154757" cy="215444"/>
          </a:xfrm>
          <a:prstGeom prst="rect">
            <a:avLst/>
          </a:prstGeom>
        </p:spPr>
        <p:txBody>
          <a:bodyPr wrap="none">
            <a:spAutoFit/>
          </a:bodyPr>
          <a:lstStyle/>
          <a:p>
            <a:r>
              <a:rPr lang="en-GB" sz="800" dirty="0"/>
              <a:t>© 2022 Karachaganak Petroleum Operating b.v</a:t>
            </a:r>
          </a:p>
        </p:txBody>
      </p:sp>
      <p:sp>
        <p:nvSpPr>
          <p:cNvPr id="18" name="Content Placeholder 1">
            <a:extLst>
              <a:ext uri="{FF2B5EF4-FFF2-40B4-BE49-F238E27FC236}">
                <a16:creationId xmlns:a16="http://schemas.microsoft.com/office/drawing/2014/main" id="{E10B9D07-1445-4D84-B94A-B4A83DA45098}"/>
              </a:ext>
            </a:extLst>
          </p:cNvPr>
          <p:cNvSpPr>
            <a:spLocks noGrp="1"/>
          </p:cNvSpPr>
          <p:nvPr>
            <p:ph sz="quarter" idx="10" hasCustomPrompt="1"/>
          </p:nvPr>
        </p:nvSpPr>
        <p:spPr>
          <a:xfrm>
            <a:off x="228599" y="4731905"/>
            <a:ext cx="8848726" cy="952154"/>
          </a:xfrm>
          <a:prstGeom prst="rect">
            <a:avLst/>
          </a:prstGeom>
        </p:spPr>
        <p:txBody>
          <a:bodyPr/>
          <a:lstStyle>
            <a:lvl1pPr marL="0" indent="0">
              <a:buNone/>
              <a:defRPr>
                <a:solidFill>
                  <a:schemeClr val="accent2"/>
                </a:solidFill>
              </a:defRPr>
            </a:lvl1pPr>
          </a:lstStyle>
          <a:p>
            <a:r>
              <a:rPr lang="en-US" dirty="0">
                <a:latin typeface="Calibri" panose="020F0502020204030204" pitchFamily="34" charset="0"/>
                <a:cs typeface="Calibri" panose="020F0502020204030204" pitchFamily="34" charset="0"/>
              </a:rPr>
              <a:t>OpCom/ConCom/JOC and/or any other external/internal meetings/forums/sessions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507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AA-6A3C-4B7E-8611-DE58C42447AC}"/>
              </a:ext>
            </a:extLst>
          </p:cNvPr>
          <p:cNvSpPr>
            <a:spLocks noGrp="1"/>
          </p:cNvSpPr>
          <p:nvPr>
            <p:ph type="title"/>
          </p:nvPr>
        </p:nvSpPr>
        <p:spPr>
          <a:xfrm>
            <a:off x="3635229" y="403225"/>
            <a:ext cx="4921541" cy="473075"/>
          </a:xfrm>
          <a:prstGeom prst="rect">
            <a:avLst/>
          </a:prstGeom>
        </p:spPr>
        <p:txBody>
          <a:bodyPr/>
          <a:lstStyle>
            <a:lvl1pPr algn="ctr">
              <a:defRPr sz="3200" b="1">
                <a:solidFill>
                  <a:schemeClr val="accent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F8DEA17-3889-4D77-AD3E-7CA42BD25B8A}"/>
              </a:ext>
            </a:extLst>
          </p:cNvPr>
          <p:cNvSpPr>
            <a:spLocks noGrp="1"/>
          </p:cNvSpPr>
          <p:nvPr>
            <p:ph type="dt" sz="half" idx="10"/>
          </p:nvPr>
        </p:nvSpPr>
        <p:spPr/>
        <p:txBody>
          <a:bodyPr/>
          <a:lstStyle/>
          <a:p>
            <a:fld id="{D00A0AF6-E3A1-46D2-A4E3-F374DCDE6AA2}" type="datetime1">
              <a:rPr lang="en-GB" smtClean="0"/>
              <a:t>04/10/2024</a:t>
            </a:fld>
            <a:endParaRPr lang="en-GB" dirty="0"/>
          </a:p>
        </p:txBody>
      </p:sp>
      <p:sp>
        <p:nvSpPr>
          <p:cNvPr id="4" name="Footer Placeholder 3">
            <a:extLst>
              <a:ext uri="{FF2B5EF4-FFF2-40B4-BE49-F238E27FC236}">
                <a16:creationId xmlns:a16="http://schemas.microsoft.com/office/drawing/2014/main" id="{A2862E90-CA0C-4467-8A15-A230BBAA45D7}"/>
              </a:ext>
            </a:extLst>
          </p:cNvPr>
          <p:cNvSpPr>
            <a:spLocks noGrp="1"/>
          </p:cNvSpPr>
          <p:nvPr>
            <p:ph type="ftr" sz="quarter" idx="11"/>
          </p:nvPr>
        </p:nvSpPr>
        <p:spPr/>
        <p:txBody>
          <a:bodyPr/>
          <a:lstStyle/>
          <a:p>
            <a:r>
              <a:rPr lang="en-US" dirty="0"/>
              <a:t>CONFIDENTIAL                                                                                                             KARACHAGANAK PETROLEUM OPERATING B.V.</a:t>
            </a:r>
            <a:endParaRPr lang="en-GB" dirty="0"/>
          </a:p>
          <a:p>
            <a:r>
              <a:rPr lang="en-US" dirty="0"/>
              <a:t> </a:t>
            </a:r>
            <a:endParaRPr lang="en-GB" dirty="0"/>
          </a:p>
        </p:txBody>
      </p:sp>
      <p:sp>
        <p:nvSpPr>
          <p:cNvPr id="5" name="Slide Number Placeholder 4">
            <a:extLst>
              <a:ext uri="{FF2B5EF4-FFF2-40B4-BE49-F238E27FC236}">
                <a16:creationId xmlns:a16="http://schemas.microsoft.com/office/drawing/2014/main" id="{259A4455-E56D-4A2B-AC9E-10EA0546D557}"/>
              </a:ext>
            </a:extLst>
          </p:cNvPr>
          <p:cNvSpPr>
            <a:spLocks noGrp="1"/>
          </p:cNvSpPr>
          <p:nvPr>
            <p:ph type="sldNum" sz="quarter" idx="12"/>
          </p:nvPr>
        </p:nvSpPr>
        <p:spPr/>
        <p:txBody>
          <a:body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62379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5B43B8-51EA-423C-AA9B-BDFD3D5151AC}"/>
              </a:ext>
            </a:extLst>
          </p:cNvPr>
          <p:cNvSpPr/>
          <p:nvPr userDrawn="1"/>
        </p:nvSpPr>
        <p:spPr>
          <a:xfrm>
            <a:off x="0" y="3535062"/>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728B678-13FB-4938-8058-8E21911E9D7A}"/>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9" name="Rectangle 18">
            <a:extLst>
              <a:ext uri="{FF2B5EF4-FFF2-40B4-BE49-F238E27FC236}">
                <a16:creationId xmlns:a16="http://schemas.microsoft.com/office/drawing/2014/main" id="{E91F3C88-6932-43FB-B127-883BE07E4F68}"/>
              </a:ext>
            </a:extLst>
          </p:cNvPr>
          <p:cNvSpPr/>
          <p:nvPr userDrawn="1"/>
        </p:nvSpPr>
        <p:spPr>
          <a:xfrm>
            <a:off x="0" y="-8238"/>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5AC5782-9956-4A28-9090-97585E3C4EA4}"/>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9">
            <a:extLst>
              <a:ext uri="{FF2B5EF4-FFF2-40B4-BE49-F238E27FC236}">
                <a16:creationId xmlns:a16="http://schemas.microsoft.com/office/drawing/2014/main" id="{43F1AA14-047E-49CB-B7E7-5567060E5078}"/>
              </a:ext>
            </a:extLst>
          </p:cNvPr>
          <p:cNvSpPr/>
          <p:nvPr userDrawn="1"/>
        </p:nvSpPr>
        <p:spPr>
          <a:xfrm>
            <a:off x="6096000" y="6751938"/>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8" name="Picture 17">
            <a:extLst>
              <a:ext uri="{FF2B5EF4-FFF2-40B4-BE49-F238E27FC236}">
                <a16:creationId xmlns:a16="http://schemas.microsoft.com/office/drawing/2014/main" id="{B2B8C3BD-09D3-490C-8BB3-D8CC55BA09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02693" y="1367471"/>
            <a:ext cx="2098907" cy="1581570"/>
          </a:xfrm>
          <a:prstGeom prst="rect">
            <a:avLst/>
          </a:prstGeom>
        </p:spPr>
      </p:pic>
      <p:sp>
        <p:nvSpPr>
          <p:cNvPr id="21" name="Titolo 1">
            <a:extLst>
              <a:ext uri="{FF2B5EF4-FFF2-40B4-BE49-F238E27FC236}">
                <a16:creationId xmlns:a16="http://schemas.microsoft.com/office/drawing/2014/main" id="{F0BB45C6-8760-4DFF-A3EC-4E4CEFF26E04}"/>
              </a:ext>
            </a:extLst>
          </p:cNvPr>
          <p:cNvSpPr>
            <a:spLocks noGrp="1"/>
          </p:cNvSpPr>
          <p:nvPr>
            <p:ph type="ctrTitle" hasCustomPrompt="1"/>
          </p:nvPr>
        </p:nvSpPr>
        <p:spPr>
          <a:xfrm>
            <a:off x="430699" y="3268740"/>
            <a:ext cx="1276088" cy="1866057"/>
          </a:xfrm>
          <a:prstGeom prst="rect">
            <a:avLst/>
          </a:prstGeom>
          <a:noFill/>
        </p:spPr>
        <p:txBody>
          <a:bodyPr anchor="b">
            <a:noAutofit/>
          </a:bodyPr>
          <a:lstStyle>
            <a:lvl1pPr algn="ctr" eaLnBrk="1" hangingPunct="1">
              <a:defRPr lang="it-IT" sz="4000" b="1" kern="1200" dirty="0">
                <a:solidFill>
                  <a:srgbClr val="FFFFFF"/>
                </a:solidFill>
                <a:latin typeface="+mn-lt"/>
                <a:ea typeface="+mj-ea"/>
                <a:cs typeface="+mj-cs"/>
              </a:defRPr>
            </a:lvl1pPr>
          </a:lstStyle>
          <a:p>
            <a:pPr eaLnBrk="1" hangingPunct="1"/>
            <a:r>
              <a:rPr lang="en-US" altLang="en-US" sz="3600" b="1" dirty="0">
                <a:solidFill>
                  <a:srgbClr val="FFFFFF"/>
                </a:solidFill>
                <a:cs typeface="Arial" charset="0"/>
              </a:rPr>
              <a:t>1</a:t>
            </a:r>
          </a:p>
        </p:txBody>
      </p:sp>
    </p:spTree>
    <p:extLst>
      <p:ext uri="{BB962C8B-B14F-4D97-AF65-F5344CB8AC3E}">
        <p14:creationId xmlns:p14="http://schemas.microsoft.com/office/powerpoint/2010/main" val="81123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C2D88-F756-409E-A6AD-5FB8AC61F740}"/>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922A8635-A0BB-4D86-8B82-E94776279AB9}" type="datetime1">
              <a:rPr lang="en-GB" smtClean="0"/>
              <a:t>04/10/2024</a:t>
            </a:fld>
            <a:endParaRPr lang="en-GB" dirty="0"/>
          </a:p>
        </p:txBody>
      </p:sp>
      <p:sp>
        <p:nvSpPr>
          <p:cNvPr id="5" name="Footer Placeholder 4">
            <a:extLst>
              <a:ext uri="{FF2B5EF4-FFF2-40B4-BE49-F238E27FC236}">
                <a16:creationId xmlns:a16="http://schemas.microsoft.com/office/drawing/2014/main" id="{C230DAF9-2AB2-4D4C-86E8-4CB3AEEC01D4}"/>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pic>
        <p:nvPicPr>
          <p:cNvPr id="13" name="Picture 12">
            <a:extLst>
              <a:ext uri="{FF2B5EF4-FFF2-40B4-BE49-F238E27FC236}">
                <a16:creationId xmlns:a16="http://schemas.microsoft.com/office/drawing/2014/main" id="{44740D2D-805D-44C1-82BA-EB5BB699F2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61875" y="441940"/>
            <a:ext cx="610144" cy="459756"/>
          </a:xfrm>
          <a:prstGeom prst="rect">
            <a:avLst/>
          </a:prstGeom>
        </p:spPr>
      </p:pic>
      <p:pic>
        <p:nvPicPr>
          <p:cNvPr id="14" name="Picture 2">
            <a:extLst>
              <a:ext uri="{FF2B5EF4-FFF2-40B4-BE49-F238E27FC236}">
                <a16:creationId xmlns:a16="http://schemas.microsoft.com/office/drawing/2014/main" id="{809166C6-DBB6-4FC3-BF3D-758B518F65CD}"/>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32B005A1-6EA9-4A9A-8612-7FFAFB646351}"/>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8">
            <a:extLst>
              <a:ext uri="{FF2B5EF4-FFF2-40B4-BE49-F238E27FC236}">
                <a16:creationId xmlns:a16="http://schemas.microsoft.com/office/drawing/2014/main" id="{DB588E73-ED99-458A-807D-1CAF280B27F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1"/>
            <a:ext cx="12192000" cy="6895199"/>
          </a:xfrm>
          <a:prstGeom prst="rect">
            <a:avLst/>
          </a:prstGeom>
        </p:spPr>
      </p:pic>
      <p:sp>
        <p:nvSpPr>
          <p:cNvPr id="6" name="Slide Number Placeholder 5">
            <a:extLst>
              <a:ext uri="{FF2B5EF4-FFF2-40B4-BE49-F238E27FC236}">
                <a16:creationId xmlns:a16="http://schemas.microsoft.com/office/drawing/2014/main" id="{E8E87CC8-56A0-4A49-8ECF-82B905EE1545}"/>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1539549611"/>
      </p:ext>
    </p:extLst>
  </p:cSld>
  <p:clrMap bg1="lt1" tx1="dk1" bg2="lt2" tx2="dk2" accent1="accent1" accent2="accent2" accent3="accent3" accent4="accent4" accent5="accent5" accent6="accent6" hlink="hlink" folHlink="folHlink"/>
  <p:sldLayoutIdLst>
    <p:sldLayoutId id="2147483843" r:id="rId1"/>
    <p:sldLayoutId id="2147483847" r:id="rId2"/>
    <p:sldLayoutId id="2147483846" r:id="rId3"/>
    <p:sldLayoutId id="2147483849" r:id="rId4"/>
    <p:sldLayoutId id="2147483850" r:id="rId5"/>
    <p:sldLayoutId id="2147483848"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C2D88-F756-409E-A6AD-5FB8AC61F740}"/>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922A8635-A0BB-4D86-8B82-E94776279AB9}" type="datetime1">
              <a:rPr lang="en-GB" smtClean="0"/>
              <a:t>04/10/2024</a:t>
            </a:fld>
            <a:endParaRPr lang="en-GB" dirty="0"/>
          </a:p>
        </p:txBody>
      </p:sp>
      <p:sp>
        <p:nvSpPr>
          <p:cNvPr id="5" name="Footer Placeholder 4">
            <a:extLst>
              <a:ext uri="{FF2B5EF4-FFF2-40B4-BE49-F238E27FC236}">
                <a16:creationId xmlns:a16="http://schemas.microsoft.com/office/drawing/2014/main" id="{C230DAF9-2AB2-4D4C-86E8-4CB3AEEC01D4}"/>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pic>
        <p:nvPicPr>
          <p:cNvPr id="13" name="Picture 12">
            <a:extLst>
              <a:ext uri="{FF2B5EF4-FFF2-40B4-BE49-F238E27FC236}">
                <a16:creationId xmlns:a16="http://schemas.microsoft.com/office/drawing/2014/main" id="{44740D2D-805D-44C1-82BA-EB5BB699F25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61875" y="441940"/>
            <a:ext cx="610144" cy="459756"/>
          </a:xfrm>
          <a:prstGeom prst="rect">
            <a:avLst/>
          </a:prstGeom>
        </p:spPr>
      </p:pic>
      <p:pic>
        <p:nvPicPr>
          <p:cNvPr id="14" name="Picture 2">
            <a:extLst>
              <a:ext uri="{FF2B5EF4-FFF2-40B4-BE49-F238E27FC236}">
                <a16:creationId xmlns:a16="http://schemas.microsoft.com/office/drawing/2014/main" id="{809166C6-DBB6-4FC3-BF3D-758B518F65CD}"/>
              </a:ext>
            </a:extLst>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32B005A1-6EA9-4A9A-8612-7FFAFB646351}"/>
              </a:ext>
            </a:extLst>
          </p:cNvPr>
          <p:cNvPicPr>
            <a:picLocks noChangeAspect="1" noChangeArrowheads="1"/>
          </p:cNvPicPr>
          <p:nvPr userDrawn="1"/>
        </p:nvPicPr>
        <p:blipFill rotWithShape="1">
          <a:blip r:embed="rId11" cstate="screen">
            <a:extLst>
              <a:ext uri="{28A0092B-C50C-407E-A947-70E740481C1C}">
                <a14:useLocalDpi xmlns:a14="http://schemas.microsoft.com/office/drawing/2010/main"/>
              </a:ext>
            </a:extLst>
          </a:blip>
          <a:srcRect/>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8">
            <a:extLst>
              <a:ext uri="{FF2B5EF4-FFF2-40B4-BE49-F238E27FC236}">
                <a16:creationId xmlns:a16="http://schemas.microsoft.com/office/drawing/2014/main" id="{DB588E73-ED99-458A-807D-1CAF280B27FD}"/>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1"/>
            <a:ext cx="12192000" cy="6895199"/>
          </a:xfrm>
          <a:prstGeom prst="rect">
            <a:avLst/>
          </a:prstGeom>
        </p:spPr>
      </p:pic>
      <p:sp>
        <p:nvSpPr>
          <p:cNvPr id="6" name="Slide Number Placeholder 5">
            <a:extLst>
              <a:ext uri="{FF2B5EF4-FFF2-40B4-BE49-F238E27FC236}">
                <a16:creationId xmlns:a16="http://schemas.microsoft.com/office/drawing/2014/main" id="{E8E87CC8-56A0-4A49-8ECF-82B905EE1545}"/>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340339784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38AA010C-8B75-454C-9725-0D26A5D1A922}"/>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4" name="Oval 1">
              <a:extLst>
                <a:ext uri="{FF2B5EF4-FFF2-40B4-BE49-F238E27FC236}">
                  <a16:creationId xmlns:a16="http://schemas.microsoft.com/office/drawing/2014/main" id="{C9AA1BFE-26B3-4B8A-8A2B-1BA306E30406}"/>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Calibri" panose="020F0502020204030204"/>
                <a:ea typeface="맑은 고딕" panose="020B0503020000020004" pitchFamily="34" charset="-127"/>
                <a:cs typeface="+mn-cs"/>
              </a:endParaRPr>
            </a:p>
          </p:txBody>
        </p:sp>
        <p:sp>
          <p:nvSpPr>
            <p:cNvPr id="5" name="Oval 1">
              <a:extLst>
                <a:ext uri="{FF2B5EF4-FFF2-40B4-BE49-F238E27FC236}">
                  <a16:creationId xmlns:a16="http://schemas.microsoft.com/office/drawing/2014/main" id="{CBCC5686-96D8-42D7-BBF0-0F7E5AB3FBE6}"/>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Calibri" panose="020F0502020204030204"/>
                <a:ea typeface="맑은 고딕" panose="020B0503020000020004" pitchFamily="34" charset="-127"/>
                <a:cs typeface="+mn-cs"/>
              </a:endParaRPr>
            </a:p>
          </p:txBody>
        </p:sp>
        <p:sp>
          <p:nvSpPr>
            <p:cNvPr id="6" name="Oval 1">
              <a:extLst>
                <a:ext uri="{FF2B5EF4-FFF2-40B4-BE49-F238E27FC236}">
                  <a16:creationId xmlns:a16="http://schemas.microsoft.com/office/drawing/2014/main" id="{8CD7F5EE-AD2E-4F0D-ABBC-C7E405518008}"/>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Calibri" panose="020F0502020204030204"/>
                <a:ea typeface="맑은 고딕" panose="020B0503020000020004" pitchFamily="34" charset="-127"/>
                <a:cs typeface="+mn-cs"/>
              </a:endParaRPr>
            </a:p>
          </p:txBody>
        </p:sp>
        <p:sp>
          <p:nvSpPr>
            <p:cNvPr id="7" name="Oval 1">
              <a:extLst>
                <a:ext uri="{FF2B5EF4-FFF2-40B4-BE49-F238E27FC236}">
                  <a16:creationId xmlns:a16="http://schemas.microsoft.com/office/drawing/2014/main" id="{E9978A0B-F96B-4FA3-B621-F7B0D428EBC6}"/>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Calibri" panose="020F0502020204030204"/>
                <a:ea typeface="맑은 고딕" panose="020B0503020000020004" pitchFamily="34" charset="-127"/>
                <a:cs typeface="+mn-cs"/>
              </a:endParaRPr>
            </a:p>
          </p:txBody>
        </p:sp>
      </p:grpSp>
      <p:sp>
        <p:nvSpPr>
          <p:cNvPr id="8" name="Title 7">
            <a:extLst>
              <a:ext uri="{FF2B5EF4-FFF2-40B4-BE49-F238E27FC236}">
                <a16:creationId xmlns:a16="http://schemas.microsoft.com/office/drawing/2014/main" id="{345CE19F-3E77-441D-A447-C2B5773A2E35}"/>
              </a:ext>
            </a:extLst>
          </p:cNvPr>
          <p:cNvSpPr txBox="1">
            <a:spLocks noGrp="1"/>
          </p:cNvSpPr>
          <p:nvPr>
            <p:ph type="ctrTitle"/>
          </p:nvPr>
        </p:nvSpPr>
        <p:spPr>
          <a:xfrm>
            <a:off x="1532229" y="4480817"/>
            <a:ext cx="4919518" cy="674031"/>
          </a:xfrm>
          <a:prstGeom prst="rect">
            <a:avLst/>
          </a:prstGeom>
          <a:noFill/>
        </p:spPr>
        <p:txBody>
          <a:bodyPr wrap="square" rtlCol="0">
            <a:spAutoFit/>
          </a:bodyPr>
          <a:lstStyle/>
          <a:p>
            <a:pPr algn="l"/>
            <a:r>
              <a:rPr lang="en-GB" sz="2100"/>
              <a:t>Operations Field department</a:t>
            </a:r>
          </a:p>
        </p:txBody>
      </p:sp>
      <p:sp>
        <p:nvSpPr>
          <p:cNvPr id="20" name="Title 7">
            <a:extLst>
              <a:ext uri="{FF2B5EF4-FFF2-40B4-BE49-F238E27FC236}">
                <a16:creationId xmlns:a16="http://schemas.microsoft.com/office/drawing/2014/main" id="{58069A01-9071-4750-BF16-6B89AAEBADBF}"/>
              </a:ext>
            </a:extLst>
          </p:cNvPr>
          <p:cNvSpPr txBox="1">
            <a:spLocks/>
          </p:cNvSpPr>
          <p:nvPr/>
        </p:nvSpPr>
        <p:spPr>
          <a:xfrm>
            <a:off x="7719688" y="4446861"/>
            <a:ext cx="4220779" cy="800219"/>
          </a:xfrm>
          <a:prstGeom prst="rect">
            <a:avLst/>
          </a:prstGeom>
          <a:noFill/>
        </p:spPr>
        <p:txBody>
          <a:bodyPr wrap="square" rtlCol="0">
            <a:spAutoFit/>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lvl="0">
              <a:defRPr/>
            </a:pPr>
            <a:r>
              <a:rPr lang="en-GB" sz="2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Nurtayev Kairat </a:t>
            </a:r>
            <a:r>
              <a:rPr lang="en-GB" sz="2000" b="1"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Duisenbiyevich</a:t>
            </a:r>
            <a:endParaRPr lang="en-GB" sz="2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a:defRPr/>
            </a:pPr>
            <a:endParaRPr lang="ru-RU" sz="1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a:defRPr/>
            </a:pPr>
            <a:r>
              <a:rPr lang="en-GB" sz="1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Spare Parts Engineer</a:t>
            </a:r>
          </a:p>
        </p:txBody>
      </p:sp>
      <p:sp>
        <p:nvSpPr>
          <p:cNvPr id="12" name="Footer Placeholder 1">
            <a:extLst>
              <a:ext uri="{FF2B5EF4-FFF2-40B4-BE49-F238E27FC236}">
                <a16:creationId xmlns:a16="http://schemas.microsoft.com/office/drawing/2014/main" id="{38362D7B-841E-4E81-9A06-65372BF3EA16}"/>
              </a:ext>
            </a:extLst>
          </p:cNvPr>
          <p:cNvSpPr txBox="1">
            <a:spLocks/>
          </p:cNvSpPr>
          <p:nvPr/>
        </p:nvSpPr>
        <p:spPr>
          <a:xfrm>
            <a:off x="7210" y="6610027"/>
            <a:ext cx="12184790" cy="25167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latinLnBrk="1">
              <a:defRPr/>
            </a:pPr>
            <a:r>
              <a:rPr lang="en-GB" sz="800">
                <a:solidFill>
                  <a:srgbClr val="FFFFFF">
                    <a:lumMod val="50000"/>
                  </a:srgbClr>
                </a:solidFill>
                <a:latin typeface="Calibri" panose="020F0502020204030204" pitchFamily="34" charset="0"/>
                <a:cs typeface="Calibri" panose="020F0502020204030204" pitchFamily="34" charset="0"/>
              </a:rPr>
              <a:t>07/10/2024                                                                                                                                                                                   CONFIDENTIAL                                                                                                                         KARACHAGANAK PETROLEUM OPERATING B.V.</a:t>
            </a:r>
          </a:p>
        </p:txBody>
      </p:sp>
      <p:pic>
        <p:nvPicPr>
          <p:cNvPr id="10" name="Picture 9">
            <a:extLst>
              <a:ext uri="{FF2B5EF4-FFF2-40B4-BE49-F238E27FC236}">
                <a16:creationId xmlns:a16="http://schemas.microsoft.com/office/drawing/2014/main" id="{B09A4BE0-FE9E-4CD7-BDD9-8DF9C73CCC10}"/>
              </a:ext>
            </a:extLst>
          </p:cNvPr>
          <p:cNvPicPr>
            <a:picLocks noChangeAspect="1"/>
          </p:cNvPicPr>
          <p:nvPr/>
        </p:nvPicPr>
        <p:blipFill>
          <a:blip r:embed="rId2"/>
          <a:stretch>
            <a:fillRect/>
          </a:stretch>
        </p:blipFill>
        <p:spPr>
          <a:xfrm>
            <a:off x="6269064" y="4041555"/>
            <a:ext cx="1450624" cy="1813281"/>
          </a:xfrm>
          <a:prstGeom prst="rect">
            <a:avLst/>
          </a:prstGeom>
        </p:spPr>
      </p:pic>
    </p:spTree>
    <p:extLst>
      <p:ext uri="{BB962C8B-B14F-4D97-AF65-F5344CB8AC3E}">
        <p14:creationId xmlns:p14="http://schemas.microsoft.com/office/powerpoint/2010/main" val="117207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EF213-9E7A-4FF5-9C22-322DF614273A}"/>
              </a:ext>
            </a:extLst>
          </p:cNvPr>
          <p:cNvSpPr>
            <a:spLocks noGrp="1"/>
          </p:cNvSpPr>
          <p:nvPr>
            <p:ph type="sldNum" sz="quarter" idx="10"/>
          </p:nvPr>
        </p:nvSpPr>
        <p:spPr>
          <a:xfrm>
            <a:off x="7210" y="6529089"/>
            <a:ext cx="374510" cy="328911"/>
          </a:xfrm>
        </p:spPr>
        <p:txBody>
          <a:bodyPr/>
          <a:lstStyle/>
          <a:p>
            <a:pPr fontAlgn="base">
              <a:spcBef>
                <a:spcPct val="0"/>
              </a:spcBef>
              <a:spcAft>
                <a:spcPct val="0"/>
              </a:spcAft>
              <a:defRPr/>
            </a:pPr>
            <a:fld id="{DC8EB68E-E012-4BA0-8FC2-4838E88C4766}" type="slidenum">
              <a:rPr lang="it-IT" sz="800" smtClean="0">
                <a:latin typeface="Calibri" panose="020F0502020204030204" pitchFamily="34" charset="0"/>
                <a:ea typeface="Calibri" panose="020F0502020204030204" pitchFamily="34" charset="0"/>
                <a:cs typeface="Calibri" panose="020F0502020204030204" pitchFamily="34" charset="0"/>
              </a:rPr>
              <a:pPr fontAlgn="base">
                <a:spcBef>
                  <a:spcPct val="0"/>
                </a:spcBef>
                <a:spcAft>
                  <a:spcPct val="0"/>
                </a:spcAft>
                <a:defRPr/>
              </a:pPr>
              <a:t>10</a:t>
            </a:fld>
            <a:endParaRPr lang="it-IT" sz="800">
              <a:latin typeface="Calibri" panose="020F0502020204030204" pitchFamily="34" charset="0"/>
              <a:ea typeface="Calibri" panose="020F0502020204030204" pitchFamily="34" charset="0"/>
              <a:cs typeface="Calibri" panose="020F0502020204030204" pitchFamily="34" charset="0"/>
            </a:endParaRPr>
          </a:p>
        </p:txBody>
      </p:sp>
      <p:sp>
        <p:nvSpPr>
          <p:cNvPr id="42" name="Title 1">
            <a:extLst>
              <a:ext uri="{FF2B5EF4-FFF2-40B4-BE49-F238E27FC236}">
                <a16:creationId xmlns:a16="http://schemas.microsoft.com/office/drawing/2014/main" id="{5FC86A19-AD60-4E60-BD22-0EBAB1FB7B4B}"/>
              </a:ext>
            </a:extLst>
          </p:cNvPr>
          <p:cNvSpPr txBox="1">
            <a:spLocks/>
          </p:cNvSpPr>
          <p:nvPr/>
        </p:nvSpPr>
        <p:spPr>
          <a:xfrm>
            <a:off x="0" y="218113"/>
            <a:ext cx="12184789" cy="570451"/>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2800">
                <a:solidFill>
                  <a:schemeClr val="accent1"/>
                </a:solidFill>
                <a:latin typeface="Calibri" panose="020F0502020204030204" pitchFamily="34" charset="0"/>
                <a:cs typeface="Arial" panose="020B0604020202020204" pitchFamily="34" charset="0"/>
              </a:rPr>
              <a:t> </a:t>
            </a:r>
            <a:r>
              <a:rPr lang="en-GB" sz="2500" b="1">
                <a:solidFill>
                  <a:schemeClr val="accent1"/>
                </a:solidFill>
                <a:latin typeface="+mn-lt"/>
                <a:cs typeface="Arial" panose="020B0604020202020204" pitchFamily="34" charset="0"/>
              </a:rPr>
              <a:t>Planned forecast for the consumption of Instrumentation materials</a:t>
            </a:r>
          </a:p>
        </p:txBody>
      </p:sp>
      <p:sp>
        <p:nvSpPr>
          <p:cNvPr id="6" name="Footer Placeholder 1">
            <a:extLst>
              <a:ext uri="{FF2B5EF4-FFF2-40B4-BE49-F238E27FC236}">
                <a16:creationId xmlns:a16="http://schemas.microsoft.com/office/drawing/2014/main" id="{B0F18D22-2FFD-4EEA-85BD-78B764E9DCCF}"/>
              </a:ext>
            </a:extLst>
          </p:cNvPr>
          <p:cNvSpPr txBox="1">
            <a:spLocks/>
          </p:cNvSpPr>
          <p:nvPr/>
        </p:nvSpPr>
        <p:spPr>
          <a:xfrm>
            <a:off x="7210" y="6610027"/>
            <a:ext cx="12184790" cy="251670"/>
          </a:xfrm>
          <a:prstGeom prst="rect">
            <a:avLst/>
          </a:prstGeom>
        </p:spPr>
        <p:txBody>
          <a:bodyPr/>
          <a:lstStyle>
            <a:defPPr>
              <a:defRPr lang="en-US"/>
            </a:defPPr>
            <a:lvl1pPr marL="0" algn="l" defTabSz="457200" rtl="0" eaLnBrk="1" latinLnBrk="0" hangingPunct="1">
              <a:defRPr sz="1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FFFFFF">
                    <a:lumMod val="50000"/>
                  </a:srgbClr>
                </a:solidFill>
                <a:effectLst/>
                <a:uLnTx/>
                <a:uFillTx/>
                <a:latin typeface="Calibri" panose="020F0502020204030204" pitchFamily="34" charset="0"/>
                <a:cs typeface="Calibri" panose="020F0502020204030204" pitchFamily="34" charset="0"/>
              </a:rPr>
              <a:t>CONFIDENTIAL                                                                                                                         KARACHAGANAK PETROLEUM OPERATING B.V.</a:t>
            </a:r>
          </a:p>
        </p:txBody>
      </p:sp>
      <p:sp>
        <p:nvSpPr>
          <p:cNvPr id="16" name="Rectangle 15">
            <a:extLst>
              <a:ext uri="{FF2B5EF4-FFF2-40B4-BE49-F238E27FC236}">
                <a16:creationId xmlns:a16="http://schemas.microsoft.com/office/drawing/2014/main" id="{37437C49-49C7-4EA9-8B58-89047E5ADCBB}"/>
              </a:ext>
            </a:extLst>
          </p:cNvPr>
          <p:cNvSpPr/>
          <p:nvPr/>
        </p:nvSpPr>
        <p:spPr>
          <a:xfrm>
            <a:off x="897458" y="1290632"/>
            <a:ext cx="10511570" cy="323165"/>
          </a:xfrm>
          <a:prstGeom prst="rect">
            <a:avLst/>
          </a:prstGeom>
        </p:spPr>
        <p:txBody>
          <a:bodyPr wrap="square">
            <a:spAutoFit/>
          </a:bodyPr>
          <a:lstStyle/>
          <a:p>
            <a:pPr marL="285750" indent="-285750">
              <a:buFont typeface="Wingdings" panose="05000000000000000000" pitchFamily="2" charset="2"/>
              <a:buChar char="Ø"/>
            </a:pPr>
            <a:r>
              <a:rPr lang="en-GB" sz="1500" b="1">
                <a:solidFill>
                  <a:schemeClr val="accent5"/>
                </a:solidFill>
                <a:latin typeface="Arial" panose="020B0604020202020204" pitchFamily="34" charset="0"/>
                <a:cs typeface="Arial" panose="020B0604020202020204" pitchFamily="34" charset="0"/>
              </a:rPr>
              <a:t>This slide presents the consumption forecast for various types of Instrumentation system materials.</a:t>
            </a:r>
          </a:p>
        </p:txBody>
      </p:sp>
      <p:graphicFrame>
        <p:nvGraphicFramePr>
          <p:cNvPr id="2" name="Table 1">
            <a:extLst>
              <a:ext uri="{FF2B5EF4-FFF2-40B4-BE49-F238E27FC236}">
                <a16:creationId xmlns:a16="http://schemas.microsoft.com/office/drawing/2014/main" id="{B54B5AAE-75DE-4647-AC1A-5FD4BBD3736B}"/>
              </a:ext>
            </a:extLst>
          </p:cNvPr>
          <p:cNvGraphicFramePr>
            <a:graphicFrameLocks noGrp="1"/>
          </p:cNvGraphicFramePr>
          <p:nvPr>
            <p:extLst>
              <p:ext uri="{D42A27DB-BD31-4B8C-83A1-F6EECF244321}">
                <p14:modId xmlns:p14="http://schemas.microsoft.com/office/powerpoint/2010/main" val="4034977290"/>
              </p:ext>
            </p:extLst>
          </p:nvPr>
        </p:nvGraphicFramePr>
        <p:xfrm>
          <a:off x="2295041" y="1848873"/>
          <a:ext cx="6277233" cy="3174456"/>
        </p:xfrm>
        <a:graphic>
          <a:graphicData uri="http://schemas.openxmlformats.org/drawingml/2006/table">
            <a:tbl>
              <a:tblPr/>
              <a:tblGrid>
                <a:gridCol w="2372107">
                  <a:extLst>
                    <a:ext uri="{9D8B030D-6E8A-4147-A177-3AD203B41FA5}">
                      <a16:colId xmlns:a16="http://schemas.microsoft.com/office/drawing/2014/main" val="2474250049"/>
                    </a:ext>
                  </a:extLst>
                </a:gridCol>
                <a:gridCol w="785250">
                  <a:extLst>
                    <a:ext uri="{9D8B030D-6E8A-4147-A177-3AD203B41FA5}">
                      <a16:colId xmlns:a16="http://schemas.microsoft.com/office/drawing/2014/main" val="999414311"/>
                    </a:ext>
                  </a:extLst>
                </a:gridCol>
                <a:gridCol w="785250">
                  <a:extLst>
                    <a:ext uri="{9D8B030D-6E8A-4147-A177-3AD203B41FA5}">
                      <a16:colId xmlns:a16="http://schemas.microsoft.com/office/drawing/2014/main" val="595584071"/>
                    </a:ext>
                  </a:extLst>
                </a:gridCol>
                <a:gridCol w="785250">
                  <a:extLst>
                    <a:ext uri="{9D8B030D-6E8A-4147-A177-3AD203B41FA5}">
                      <a16:colId xmlns:a16="http://schemas.microsoft.com/office/drawing/2014/main" val="2676612241"/>
                    </a:ext>
                  </a:extLst>
                </a:gridCol>
                <a:gridCol w="785250">
                  <a:extLst>
                    <a:ext uri="{9D8B030D-6E8A-4147-A177-3AD203B41FA5}">
                      <a16:colId xmlns:a16="http://schemas.microsoft.com/office/drawing/2014/main" val="725871321"/>
                    </a:ext>
                  </a:extLst>
                </a:gridCol>
                <a:gridCol w="764126">
                  <a:extLst>
                    <a:ext uri="{9D8B030D-6E8A-4147-A177-3AD203B41FA5}">
                      <a16:colId xmlns:a16="http://schemas.microsoft.com/office/drawing/2014/main" val="3684217590"/>
                    </a:ext>
                  </a:extLst>
                </a:gridCol>
              </a:tblGrid>
              <a:tr h="198475">
                <a:tc gridSpan="6">
                  <a:txBody>
                    <a:bodyPr/>
                    <a:lstStyle/>
                    <a:p>
                      <a:pPr algn="ctr" fontAlgn="b"/>
                      <a:r>
                        <a:rPr lang="en-GB" sz="1200" b="1" i="0" u="none" strike="noStrike">
                          <a:solidFill>
                            <a:schemeClr val="accent5"/>
                          </a:solidFill>
                          <a:effectLst/>
                          <a:latin typeface="Arial" panose="020B0604020202020204" pitchFamily="34" charset="0"/>
                        </a:rPr>
                        <a:t>                    * Instrumentation materials</a:t>
                      </a:r>
                    </a:p>
                  </a:txBody>
                  <a:tcPr marL="9451" marR="9451" marT="9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7172520"/>
                  </a:ext>
                </a:extLst>
              </a:tr>
              <a:tr h="425305">
                <a:tc>
                  <a:txBody>
                    <a:bodyPr/>
                    <a:lstStyle/>
                    <a:p>
                      <a:pPr algn="ctr" rtl="0" fontAlgn="ctr"/>
                      <a:r>
                        <a:rPr lang="en-GB" sz="1100" b="1" i="0" u="none" strike="noStrike">
                          <a:solidFill>
                            <a:srgbClr val="000000"/>
                          </a:solidFill>
                          <a:effectLst/>
                          <a:latin typeface="Calibri" panose="020F0502020204030204" pitchFamily="34" charset="0"/>
                        </a:rPr>
                        <a:t>Description </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1" i="0" u="none" strike="noStrike">
                          <a:solidFill>
                            <a:srgbClr val="000000"/>
                          </a:solidFill>
                          <a:effectLst/>
                          <a:latin typeface="Arial" panose="020B0604020202020204" pitchFamily="34" charset="0"/>
                        </a:rPr>
                        <a:t>Forecasted quantity for 1 year</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1" i="0" u="none" strike="noStrike">
                          <a:solidFill>
                            <a:srgbClr val="000000"/>
                          </a:solidFill>
                          <a:effectLst/>
                          <a:latin typeface="Arial" panose="020B0604020202020204" pitchFamily="34" charset="0"/>
                        </a:rPr>
                        <a:t>Forecasted quantity for 2 years</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1" i="0" u="none" strike="noStrike">
                          <a:solidFill>
                            <a:srgbClr val="000000"/>
                          </a:solidFill>
                          <a:effectLst/>
                          <a:latin typeface="Arial" panose="020B0604020202020204" pitchFamily="34" charset="0"/>
                        </a:rPr>
                        <a:t>Forecasted quantity for 3 years</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1" i="0" u="none" strike="noStrike">
                          <a:solidFill>
                            <a:srgbClr val="000000"/>
                          </a:solidFill>
                          <a:effectLst/>
                          <a:latin typeface="Arial" panose="020B0604020202020204" pitchFamily="34" charset="0"/>
                        </a:rPr>
                        <a:t>Forecasted quantity for 4 years</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1" i="0" u="none" strike="noStrike">
                          <a:solidFill>
                            <a:srgbClr val="000000"/>
                          </a:solidFill>
                          <a:effectLst/>
                          <a:latin typeface="Arial" panose="020B0604020202020204" pitchFamily="34" charset="0"/>
                        </a:rPr>
                        <a:t>Forecasted quantity for 5 years</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256544"/>
                  </a:ext>
                </a:extLst>
              </a:tr>
              <a:tr h="372378">
                <a:tc>
                  <a:txBody>
                    <a:bodyPr/>
                    <a:lstStyle/>
                    <a:p>
                      <a:pPr algn="l" fontAlgn="ctr"/>
                      <a:r>
                        <a:rPr lang="en-GB" sz="800" b="0" i="0" u="none" strike="noStrike">
                          <a:solidFill>
                            <a:srgbClr val="000000"/>
                          </a:solidFill>
                          <a:effectLst/>
                          <a:latin typeface="Arial" panose="020B0604020202020204" pitchFamily="34" charset="0"/>
                        </a:rPr>
                        <a:t>TEE,UNION: 10MM OD,316 STAINLESS STEEL,A-LOK P/N ETM10-316</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41.00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42.00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41.00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41.00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41.00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680382"/>
                  </a:ext>
                </a:extLst>
              </a:tr>
              <a:tr h="330906">
                <a:tc>
                  <a:txBody>
                    <a:bodyPr/>
                    <a:lstStyle/>
                    <a:p>
                      <a:pPr algn="l" fontAlgn="ctr"/>
                      <a:r>
                        <a:rPr lang="en-GB" sz="800" b="0" i="0" u="none" strike="noStrike">
                          <a:solidFill>
                            <a:srgbClr val="000000"/>
                          </a:solidFill>
                          <a:effectLst/>
                          <a:latin typeface="Arial" panose="020B0604020202020204" pitchFamily="34" charset="0"/>
                        </a:rPr>
                        <a:t>CONNECTOR, MALE: 12MM OD X 1/2"NPT, 316 STAINLESS STEEL</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049457"/>
                  </a:ext>
                </a:extLst>
              </a:tr>
              <a:tr h="506272">
                <a:tc>
                  <a:txBody>
                    <a:bodyPr/>
                    <a:lstStyle/>
                    <a:p>
                      <a:pPr algn="l" fontAlgn="ctr"/>
                      <a:r>
                        <a:rPr lang="en-GB" sz="800" b="0" i="0" u="none" strike="noStrike">
                          <a:solidFill>
                            <a:srgbClr val="000000"/>
                          </a:solidFill>
                          <a:effectLst/>
                          <a:latin typeface="Arial" panose="020B0604020202020204" pitchFamily="34" charset="0"/>
                        </a:rPr>
                        <a:t>TRANSMITTER,TEMPERATURE: TYPE TR10-B INDUSTRIAL RTD ASSEMBLY, CONNECTION HEAD: BSZ-H (ALUMINUM), </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229151"/>
                  </a:ext>
                </a:extLst>
              </a:tr>
              <a:tr h="224438">
                <a:tc>
                  <a:txBody>
                    <a:bodyPr/>
                    <a:lstStyle/>
                    <a:p>
                      <a:pPr algn="l" fontAlgn="ctr"/>
                      <a:r>
                        <a:rPr lang="en-GB" sz="800" b="0" i="0" u="none" strike="noStrike">
                          <a:solidFill>
                            <a:srgbClr val="000000"/>
                          </a:solidFill>
                          <a:effectLst/>
                          <a:latin typeface="Arial" panose="020B0604020202020204" pitchFamily="34" charset="0"/>
                        </a:rPr>
                        <a:t>GAUGE, PRESSURE: TYPE 233.30.160, RANGE 0...100 BARG, CASE FILLING SILICON OIL M50, WITH CAPILARYL-3M</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479560"/>
                  </a:ext>
                </a:extLst>
              </a:tr>
              <a:tr h="217910">
                <a:tc>
                  <a:txBody>
                    <a:bodyPr/>
                    <a:lstStyle/>
                    <a:p>
                      <a:pPr algn="l" fontAlgn="ctr"/>
                      <a:r>
                        <a:rPr lang="en-GB" sz="800" b="0" i="0" u="none" strike="noStrike">
                          <a:solidFill>
                            <a:srgbClr val="000000"/>
                          </a:solidFill>
                          <a:effectLst/>
                          <a:latin typeface="Arial" panose="020B0604020202020204" pitchFamily="34" charset="0"/>
                        </a:rPr>
                        <a:t>VALVE, SOLENOID: MODEL ICO3S, 3/2 WAY, DIRECT ACTING, 1/4" NPT, 316 SS ,24VDC</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756778"/>
                  </a:ext>
                </a:extLst>
              </a:tr>
              <a:tr h="224438">
                <a:tc>
                  <a:txBody>
                    <a:bodyPr/>
                    <a:lstStyle/>
                    <a:p>
                      <a:pPr algn="l" fontAlgn="ctr"/>
                      <a:r>
                        <a:rPr lang="en-GB" sz="800" b="0" i="0" u="none" strike="noStrike" dirty="0">
                          <a:solidFill>
                            <a:srgbClr val="000000"/>
                          </a:solidFill>
                          <a:effectLst/>
                          <a:latin typeface="Arial" panose="020B0604020202020204" pitchFamily="34" charset="0"/>
                        </a:rPr>
                        <a:t>FLOWMETER, ULTRASONIC: 16IN SCH 80 RF 600 TAG No 3-220-FT-006 In accordance with data sheet: AP/D/19/0267-D0037.</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431055"/>
                  </a:ext>
                </a:extLst>
              </a:tr>
              <a:tr h="224438">
                <a:tc>
                  <a:txBody>
                    <a:bodyPr/>
                    <a:lstStyle/>
                    <a:p>
                      <a:pPr algn="l" fontAlgn="ctr"/>
                      <a:r>
                        <a:rPr lang="en-GB" sz="800" b="0" i="0" u="none" strike="noStrike" dirty="0">
                          <a:solidFill>
                            <a:srgbClr val="000000"/>
                          </a:solidFill>
                          <a:effectLst/>
                          <a:latin typeface="Arial" panose="020B0604020202020204" pitchFamily="34" charset="0"/>
                        </a:rPr>
                        <a:t>TRANSMITTER, LEVEL: MODEL 409-T120-000, ELECTRONIC RADAR RCT SERIES, DREXELBROOK</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1.00</a:t>
                      </a:r>
                      <a:endParaRPr lang="en-GB" sz="8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0.00</a:t>
                      </a:r>
                      <a:endParaRPr lang="en-GB" sz="8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0.00</a:t>
                      </a:r>
                      <a:endParaRPr lang="en-GB" sz="8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1.00</a:t>
                      </a:r>
                      <a:endParaRPr lang="en-GB" sz="8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0.00</a:t>
                      </a:r>
                      <a:endParaRPr lang="en-GB" sz="8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288978"/>
                  </a:ext>
                </a:extLst>
              </a:tr>
            </a:tbl>
          </a:graphicData>
        </a:graphic>
      </p:graphicFrame>
      <p:sp>
        <p:nvSpPr>
          <p:cNvPr id="8" name="TextBox 7">
            <a:extLst>
              <a:ext uri="{FF2B5EF4-FFF2-40B4-BE49-F238E27FC236}">
                <a16:creationId xmlns:a16="http://schemas.microsoft.com/office/drawing/2014/main" id="{655F245A-74A7-4855-AC4B-36F82D16140F}"/>
              </a:ext>
            </a:extLst>
          </p:cNvPr>
          <p:cNvSpPr txBox="1"/>
          <p:nvPr/>
        </p:nvSpPr>
        <p:spPr>
          <a:xfrm>
            <a:off x="664984" y="5507795"/>
            <a:ext cx="9835118" cy="276999"/>
          </a:xfrm>
          <a:prstGeom prst="rect">
            <a:avLst/>
          </a:prstGeom>
          <a:noFill/>
        </p:spPr>
        <p:txBody>
          <a:bodyPr wrap="square">
            <a:spAutoFit/>
          </a:bodyPr>
          <a:lstStyle/>
          <a:p>
            <a:pPr algn="ctr"/>
            <a:r>
              <a:rPr lang="en-GB" sz="1200" b="1" dirty="0">
                <a:solidFill>
                  <a:schemeClr val="accent5"/>
                </a:solidFill>
                <a:latin typeface="Arial" panose="020B0604020202020204" pitchFamily="34" charset="0"/>
                <a:cs typeface="Arial" panose="020B0604020202020204" pitchFamily="34" charset="0"/>
              </a:rPr>
              <a:t>* Quantity shown is indicative.</a:t>
            </a:r>
          </a:p>
        </p:txBody>
      </p:sp>
    </p:spTree>
    <p:extLst>
      <p:ext uri="{BB962C8B-B14F-4D97-AF65-F5344CB8AC3E}">
        <p14:creationId xmlns:p14="http://schemas.microsoft.com/office/powerpoint/2010/main" val="67882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EF213-9E7A-4FF5-9C22-322DF614273A}"/>
              </a:ext>
            </a:extLst>
          </p:cNvPr>
          <p:cNvSpPr>
            <a:spLocks noGrp="1"/>
          </p:cNvSpPr>
          <p:nvPr>
            <p:ph type="sldNum" sz="quarter" idx="10"/>
          </p:nvPr>
        </p:nvSpPr>
        <p:spPr>
          <a:xfrm>
            <a:off x="7210" y="6529089"/>
            <a:ext cx="374510" cy="328911"/>
          </a:xfrm>
        </p:spPr>
        <p:txBody>
          <a:bodyPr/>
          <a:lstStyle/>
          <a:p>
            <a:pPr fontAlgn="base">
              <a:spcBef>
                <a:spcPct val="0"/>
              </a:spcBef>
              <a:spcAft>
                <a:spcPct val="0"/>
              </a:spcAft>
              <a:defRPr/>
            </a:pPr>
            <a:fld id="{DC8EB68E-E012-4BA0-8FC2-4838E88C4766}" type="slidenum">
              <a:rPr lang="it-IT" sz="800" smtClean="0">
                <a:latin typeface="Calibri" panose="020F0502020204030204" pitchFamily="34" charset="0"/>
                <a:ea typeface="Calibri" panose="020F0502020204030204" pitchFamily="34" charset="0"/>
                <a:cs typeface="Calibri" panose="020F0502020204030204" pitchFamily="34" charset="0"/>
              </a:rPr>
              <a:pPr fontAlgn="base">
                <a:spcBef>
                  <a:spcPct val="0"/>
                </a:spcBef>
                <a:spcAft>
                  <a:spcPct val="0"/>
                </a:spcAft>
                <a:defRPr/>
              </a:pPr>
              <a:t>11</a:t>
            </a:fld>
            <a:endParaRPr lang="it-IT" sz="800">
              <a:latin typeface="Calibri" panose="020F0502020204030204" pitchFamily="34" charset="0"/>
              <a:ea typeface="Calibri" panose="020F0502020204030204" pitchFamily="34" charset="0"/>
              <a:cs typeface="Calibri" panose="020F0502020204030204" pitchFamily="34" charset="0"/>
            </a:endParaRPr>
          </a:p>
        </p:txBody>
      </p:sp>
      <p:sp>
        <p:nvSpPr>
          <p:cNvPr id="42" name="Title 1">
            <a:extLst>
              <a:ext uri="{FF2B5EF4-FFF2-40B4-BE49-F238E27FC236}">
                <a16:creationId xmlns:a16="http://schemas.microsoft.com/office/drawing/2014/main" id="{5FC86A19-AD60-4E60-BD22-0EBAB1FB7B4B}"/>
              </a:ext>
            </a:extLst>
          </p:cNvPr>
          <p:cNvSpPr txBox="1">
            <a:spLocks/>
          </p:cNvSpPr>
          <p:nvPr/>
        </p:nvSpPr>
        <p:spPr>
          <a:xfrm>
            <a:off x="0" y="218113"/>
            <a:ext cx="12184789" cy="570451"/>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2800">
                <a:solidFill>
                  <a:schemeClr val="accent1"/>
                </a:solidFill>
                <a:latin typeface="Calibri" panose="020F0502020204030204" pitchFamily="34" charset="0"/>
                <a:cs typeface="Arial" panose="020B0604020202020204" pitchFamily="34" charset="0"/>
              </a:rPr>
              <a:t> </a:t>
            </a:r>
            <a:r>
              <a:rPr lang="en-GB" sz="2500" b="1">
                <a:solidFill>
                  <a:schemeClr val="accent1"/>
                </a:solidFill>
                <a:latin typeface="+mn-lt"/>
                <a:cs typeface="Arial" panose="020B0604020202020204" pitchFamily="34" charset="0"/>
              </a:rPr>
              <a:t>Requirements for Instrumentation system materials</a:t>
            </a:r>
          </a:p>
        </p:txBody>
      </p:sp>
      <p:sp>
        <p:nvSpPr>
          <p:cNvPr id="6" name="Footer Placeholder 1">
            <a:extLst>
              <a:ext uri="{FF2B5EF4-FFF2-40B4-BE49-F238E27FC236}">
                <a16:creationId xmlns:a16="http://schemas.microsoft.com/office/drawing/2014/main" id="{B0F18D22-2FFD-4EEA-85BD-78B764E9DCCF}"/>
              </a:ext>
            </a:extLst>
          </p:cNvPr>
          <p:cNvSpPr txBox="1">
            <a:spLocks/>
          </p:cNvSpPr>
          <p:nvPr/>
        </p:nvSpPr>
        <p:spPr>
          <a:xfrm>
            <a:off x="7210" y="6610027"/>
            <a:ext cx="12184790" cy="251670"/>
          </a:xfrm>
          <a:prstGeom prst="rect">
            <a:avLst/>
          </a:prstGeom>
        </p:spPr>
        <p:txBody>
          <a:bodyPr/>
          <a:lstStyle>
            <a:defPPr>
              <a:defRPr lang="en-US"/>
            </a:defPPr>
            <a:lvl1pPr marL="0" algn="l" defTabSz="457200" rtl="0" eaLnBrk="1" latinLnBrk="0" hangingPunct="1">
              <a:defRPr sz="1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GB" sz="800">
                <a:solidFill>
                  <a:srgbClr val="FFFFFF">
                    <a:lumMod val="50000"/>
                  </a:srgbClr>
                </a:solidFill>
              </a:rPr>
              <a:t>03</a:t>
            </a:r>
            <a:r>
              <a:rPr kumimoji="0" lang="en-GB" sz="800" b="0" i="0" u="none" strike="noStrike" cap="none" normalizeH="0" baseline="0" noProof="0">
                <a:ln>
                  <a:noFill/>
                </a:ln>
                <a:solidFill>
                  <a:srgbClr val="FFFFFF">
                    <a:lumMod val="50000"/>
                  </a:srgbClr>
                </a:solidFill>
                <a:effectLst/>
                <a:uLnTx/>
                <a:uFillTx/>
                <a:latin typeface="Calibri" panose="020F0502020204030204" pitchFamily="34" charset="0"/>
                <a:cs typeface="Calibri" panose="020F0502020204030204" pitchFamily="34" charset="0"/>
              </a:rPr>
              <a:t>/10/2024                                                                                                                                                                                            CONFIDENTIAL                                                                                                                         KARACHAGANAK</a:t>
            </a:r>
            <a:r>
              <a:rPr lang="en-GB" sz="800">
                <a:solidFill>
                  <a:srgbClr val="FFFFFF">
                    <a:lumMod val="50000"/>
                  </a:srgbClr>
                </a:solidFill>
              </a:rPr>
              <a:t> PETROLEUM OPERATING B.V.</a:t>
            </a:r>
          </a:p>
        </p:txBody>
      </p:sp>
      <p:sp>
        <p:nvSpPr>
          <p:cNvPr id="16" name="Rectangle 15">
            <a:extLst>
              <a:ext uri="{FF2B5EF4-FFF2-40B4-BE49-F238E27FC236}">
                <a16:creationId xmlns:a16="http://schemas.microsoft.com/office/drawing/2014/main" id="{37437C49-49C7-4EA9-8B58-89047E5ADCBB}"/>
              </a:ext>
            </a:extLst>
          </p:cNvPr>
          <p:cNvSpPr/>
          <p:nvPr/>
        </p:nvSpPr>
        <p:spPr>
          <a:xfrm>
            <a:off x="934436" y="1512085"/>
            <a:ext cx="10511570" cy="4708981"/>
          </a:xfrm>
          <a:prstGeom prst="rect">
            <a:avLst/>
          </a:prstGeom>
        </p:spPr>
        <p:txBody>
          <a:bodyPr wrap="square">
            <a:spAutoFit/>
          </a:bodyPr>
          <a:lstStyle/>
          <a:p>
            <a:pPr marL="285750" indent="-285750">
              <a:buFont typeface="Wingdings" panose="05000000000000000000" pitchFamily="2" charset="2"/>
              <a:buChar char="Ø"/>
            </a:pPr>
            <a:r>
              <a:rPr lang="en-GB" sz="1500" b="1">
                <a:solidFill>
                  <a:schemeClr val="accent5">
                    <a:lumMod val="75000"/>
                  </a:schemeClr>
                </a:solidFill>
                <a:latin typeface="Arial" panose="020B0604020202020204" pitchFamily="34" charset="0"/>
                <a:cs typeface="Arial" panose="020B0604020202020204" pitchFamily="34" charset="0"/>
              </a:rPr>
              <a:t>The following certificates shall be provided by manufacturer in the process of the Instrumentation materials and equipment supply:</a:t>
            </a:r>
          </a:p>
          <a:p>
            <a:endParaRPr lang="en-US" sz="1500" b="1" dirty="0">
              <a:solidFill>
                <a:schemeClr val="accent5">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500" b="1">
                <a:solidFill>
                  <a:schemeClr val="accent5">
                    <a:lumMod val="75000"/>
                  </a:schemeClr>
                </a:solidFill>
                <a:latin typeface="Arial" panose="020B0604020202020204" pitchFamily="34" charset="0"/>
                <a:cs typeface="Arial" panose="020B0604020202020204" pitchFamily="34" charset="0"/>
              </a:rPr>
              <a:t>  Certificate of Conformity from the manufacturer</a:t>
            </a:r>
          </a:p>
          <a:p>
            <a:r>
              <a:rPr lang="en-GB" sz="1500" b="1">
                <a:solidFill>
                  <a:schemeClr val="accent5">
                    <a:lumMod val="75000"/>
                  </a:schemeClr>
                </a:solidFill>
                <a:latin typeface="Arial" panose="020B0604020202020204" pitchFamily="34" charset="0"/>
                <a:cs typeface="Arial" panose="020B0604020202020204" pitchFamily="34" charset="0"/>
              </a:rPr>
              <a:t>      (Confirming compliance of material to set standards and specifications)</a:t>
            </a:r>
          </a:p>
          <a:p>
            <a:endParaRPr lang="ru-RU" sz="1500" b="1" dirty="0">
              <a:solidFill>
                <a:schemeClr val="accent5">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500" b="1">
                <a:solidFill>
                  <a:schemeClr val="accent5">
                    <a:lumMod val="75000"/>
                  </a:schemeClr>
                </a:solidFill>
                <a:latin typeface="Arial" panose="020B0604020202020204" pitchFamily="34" charset="0"/>
                <a:cs typeface="Arial" panose="020B0604020202020204" pitchFamily="34" charset="0"/>
              </a:rPr>
              <a:t>Certificate of Conformity to Standards (confirming the materials are manufactured in compliance with international standards as ASME, BS 10204, EU, ATEX, etc.)</a:t>
            </a:r>
          </a:p>
          <a:p>
            <a:endParaRPr lang="ru-RU" sz="1500" b="1" dirty="0">
              <a:solidFill>
                <a:schemeClr val="accent5">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500" b="1">
                <a:solidFill>
                  <a:schemeClr val="accent5">
                    <a:lumMod val="75000"/>
                  </a:schemeClr>
                </a:solidFill>
                <a:latin typeface="Arial" panose="020B0604020202020204" pitchFamily="34" charset="0"/>
                <a:cs typeface="Arial" panose="020B0604020202020204" pitchFamily="34" charset="0"/>
              </a:rPr>
              <a:t>Certificate of Origin: Confirming the country of origin. </a:t>
            </a:r>
          </a:p>
          <a:p>
            <a:pPr marL="285750" indent="-285750">
              <a:buFont typeface="Wingdings" panose="05000000000000000000" pitchFamily="2" charset="2"/>
              <a:buChar char="Ø"/>
            </a:pPr>
            <a:endParaRPr lang="ru-RU" sz="1500" b="1" dirty="0">
              <a:solidFill>
                <a:schemeClr val="accent5">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500" b="1">
                <a:solidFill>
                  <a:schemeClr val="accent5">
                    <a:lumMod val="75000"/>
                  </a:schemeClr>
                </a:solidFill>
                <a:latin typeface="Arial" panose="020B0604020202020204" pitchFamily="34" charset="0"/>
                <a:cs typeface="Arial" panose="020B0604020202020204" pitchFamily="34" charset="0"/>
              </a:rPr>
              <a:t>Test Certificate (Pressure Test Certificate, Calibration Certificate): Confirming that the materials have undergone calibration, strength, and pressure tightness test.</a:t>
            </a:r>
          </a:p>
          <a:p>
            <a:endParaRPr lang="ru-RU" sz="1500" b="1" dirty="0">
              <a:solidFill>
                <a:schemeClr val="accent5">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500" b="1">
                <a:solidFill>
                  <a:schemeClr val="accent5">
                    <a:lumMod val="75000"/>
                  </a:schemeClr>
                </a:solidFill>
                <a:latin typeface="Arial" panose="020B0604020202020204" pitchFamily="34" charset="0"/>
                <a:cs typeface="Arial" panose="020B0604020202020204" pitchFamily="34" charset="0"/>
              </a:rPr>
              <a:t>Certificate 3.1 (for metal items): According to the Standard 10204, the Act of Acceptance confirms the goods, supplied to a client, to comply with the requirements set in the purchase order. Relevant testing results (e.g. strength test) shall be enclosed to the document.</a:t>
            </a:r>
          </a:p>
          <a:p>
            <a:endParaRPr lang="ru-RU" sz="1500" b="1" dirty="0">
              <a:solidFill>
                <a:schemeClr val="accent5">
                  <a:lumMod val="75000"/>
                </a:schemeClr>
              </a:solidFill>
              <a:latin typeface="Arial" panose="020B0604020202020204" pitchFamily="34" charset="0"/>
              <a:cs typeface="Arial" panose="020B0604020202020204" pitchFamily="34" charset="0"/>
            </a:endParaRPr>
          </a:p>
          <a:p>
            <a:r>
              <a:rPr lang="en-GB" sz="1500" b="1">
                <a:solidFill>
                  <a:schemeClr val="accent5">
                    <a:lumMod val="75000"/>
                  </a:schemeClr>
                </a:solidFill>
                <a:latin typeface="Arial" panose="020B0604020202020204" pitchFamily="34" charset="0"/>
                <a:cs typeface="Arial" panose="020B0604020202020204" pitchFamily="34" charset="0"/>
              </a:rPr>
              <a:t>Note: Requirements to certificates will be additionally discussed at the stage of concluding contract between KPO and potential instrumentation materials of local manufacturer.</a:t>
            </a:r>
          </a:p>
        </p:txBody>
      </p:sp>
    </p:spTree>
    <p:extLst>
      <p:ext uri="{BB962C8B-B14F-4D97-AF65-F5344CB8AC3E}">
        <p14:creationId xmlns:p14="http://schemas.microsoft.com/office/powerpoint/2010/main" val="331033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5CE19F-3E77-441D-A447-C2B5773A2E35}"/>
              </a:ext>
            </a:extLst>
          </p:cNvPr>
          <p:cNvSpPr txBox="1">
            <a:spLocks noGrp="1"/>
          </p:cNvSpPr>
          <p:nvPr>
            <p:ph type="ctrTitle"/>
          </p:nvPr>
        </p:nvSpPr>
        <p:spPr>
          <a:xfrm>
            <a:off x="1620189" y="4946679"/>
            <a:ext cx="6940555" cy="480131"/>
          </a:xfrm>
          <a:prstGeom prst="rect">
            <a:avLst/>
          </a:prstGeom>
          <a:noFill/>
        </p:spPr>
        <p:txBody>
          <a:bodyPr wrap="square" rtlCol="0">
            <a:spAutoFit/>
          </a:bodyPr>
          <a:lstStyle/>
          <a:p>
            <a:pPr algn="l"/>
            <a:r>
              <a:rPr lang="en-GB" sz="2800"/>
              <a:t>Review of Instrumentation materials</a:t>
            </a:r>
          </a:p>
        </p:txBody>
      </p:sp>
      <p:sp>
        <p:nvSpPr>
          <p:cNvPr id="9" name="TextBox 8">
            <a:extLst>
              <a:ext uri="{FF2B5EF4-FFF2-40B4-BE49-F238E27FC236}">
                <a16:creationId xmlns:a16="http://schemas.microsoft.com/office/drawing/2014/main" id="{B6BC19A7-1FF5-4AA5-8979-875F9A15A260}"/>
              </a:ext>
            </a:extLst>
          </p:cNvPr>
          <p:cNvSpPr txBox="1"/>
          <p:nvPr/>
        </p:nvSpPr>
        <p:spPr>
          <a:xfrm>
            <a:off x="801043" y="4370759"/>
            <a:ext cx="535724"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400" b="1" i="0" u="none" strike="noStrike" cap="none" normalizeH="0" baseline="0" noProof="0">
                <a:ln>
                  <a:noFill/>
                </a:ln>
                <a:solidFill>
                  <a:srgbClr val="FFFFFF"/>
                </a:solidFill>
                <a:effectLst/>
                <a:uLnTx/>
                <a:uFillTx/>
                <a:latin typeface="Calibri" panose="020F0502020204030204"/>
                <a:ea typeface="+mn-ea"/>
                <a:cs typeface="+mn-cs"/>
              </a:rPr>
              <a:t>3</a:t>
            </a:r>
          </a:p>
        </p:txBody>
      </p:sp>
      <p:sp>
        <p:nvSpPr>
          <p:cNvPr id="10" name="Title 1">
            <a:extLst>
              <a:ext uri="{FF2B5EF4-FFF2-40B4-BE49-F238E27FC236}">
                <a16:creationId xmlns:a16="http://schemas.microsoft.com/office/drawing/2014/main" id="{0BB7A74C-EC3A-4D17-92AC-CCE2F16841A0}"/>
              </a:ext>
            </a:extLst>
          </p:cNvPr>
          <p:cNvSpPr txBox="1">
            <a:spLocks/>
          </p:cNvSpPr>
          <p:nvPr/>
        </p:nvSpPr>
        <p:spPr>
          <a:xfrm>
            <a:off x="3985811" y="2055737"/>
            <a:ext cx="3267423" cy="625403"/>
          </a:xfrm>
          <a:prstGeom prst="rect">
            <a:avLst/>
          </a:prstGeom>
        </p:spPr>
        <p:txBody>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marL="0" marR="0" lvl="0" indent="0" algn="just" defTabSz="914400" rtl="0" eaLnBrk="1" fontAlgn="auto" latinLnBrk="0" hangingPunct="1">
              <a:lnSpc>
                <a:spcPct val="90000"/>
              </a:lnSpc>
              <a:spcBef>
                <a:spcPts val="0"/>
              </a:spcBef>
              <a:spcAft>
                <a:spcPts val="1200"/>
              </a:spcAft>
              <a:buClrTx/>
              <a:buSzTx/>
              <a:buFontTx/>
              <a:buNone/>
              <a:tabLst/>
              <a:defRPr/>
            </a:pPr>
            <a:endParaRPr kumimoji="0" lang="ru-RU" sz="3200" b="1" i="0" u="none" strike="noStrike" kern="1200" cap="none" spc="0" normalizeH="0" baseline="0" noProof="0" dirty="0">
              <a:ln w="0"/>
              <a:solidFill>
                <a:srgbClr val="00ABC5"/>
              </a:solidFill>
              <a:effectLst/>
              <a:uLnTx/>
              <a:uFillTx/>
              <a:latin typeface="Calibri" panose="020F0502020204030204"/>
              <a:ea typeface="+mj-ea"/>
              <a:cs typeface="+mj-cs"/>
            </a:endParaRPr>
          </a:p>
        </p:txBody>
      </p:sp>
      <p:sp>
        <p:nvSpPr>
          <p:cNvPr id="7" name="TextBox 6">
            <a:extLst>
              <a:ext uri="{FF2B5EF4-FFF2-40B4-BE49-F238E27FC236}">
                <a16:creationId xmlns:a16="http://schemas.microsoft.com/office/drawing/2014/main" id="{6D197623-5384-4985-A729-1C57E7FF20FB}"/>
              </a:ext>
            </a:extLst>
          </p:cNvPr>
          <p:cNvSpPr txBox="1"/>
          <p:nvPr/>
        </p:nvSpPr>
        <p:spPr>
          <a:xfrm>
            <a:off x="3520555" y="1902602"/>
            <a:ext cx="6096000" cy="584775"/>
          </a:xfrm>
          <a:prstGeom prst="rect">
            <a:avLst/>
          </a:prstGeom>
          <a:noFill/>
        </p:spPr>
        <p:txBody>
          <a:bodyPr wrap="square">
            <a:spAutoFit/>
          </a:bodyPr>
          <a:lstStyle/>
          <a:p>
            <a:r>
              <a:rPr lang="en-GB" sz="3200" b="1">
                <a:ln w="0"/>
                <a:solidFill>
                  <a:srgbClr val="00ABC5"/>
                </a:solidFill>
                <a:latin typeface="Calibri" panose="020F0502020204030204"/>
                <a:ea typeface="+mj-ea"/>
                <a:cs typeface="+mj-cs"/>
              </a:rPr>
              <a:t>Instrumentation materials</a:t>
            </a:r>
          </a:p>
        </p:txBody>
      </p:sp>
      <p:sp>
        <p:nvSpPr>
          <p:cNvPr id="12" name="Footer Placeholder 1">
            <a:extLst>
              <a:ext uri="{FF2B5EF4-FFF2-40B4-BE49-F238E27FC236}">
                <a16:creationId xmlns:a16="http://schemas.microsoft.com/office/drawing/2014/main" id="{5D591F90-B9A7-4E9A-8B9C-D0C2CB16E368}"/>
              </a:ext>
            </a:extLst>
          </p:cNvPr>
          <p:cNvSpPr txBox="1">
            <a:spLocks/>
          </p:cNvSpPr>
          <p:nvPr/>
        </p:nvSpPr>
        <p:spPr>
          <a:xfrm>
            <a:off x="7210" y="6610027"/>
            <a:ext cx="12184790" cy="25167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latinLnBrk="1">
              <a:defRPr/>
            </a:pPr>
            <a:r>
              <a:rPr lang="en-GB" sz="800">
                <a:solidFill>
                  <a:srgbClr val="FFFFFF">
                    <a:lumMod val="50000"/>
                  </a:srgbClr>
                </a:solidFill>
                <a:latin typeface="Calibri" panose="020F0502020204030204" pitchFamily="34" charset="0"/>
                <a:cs typeface="Calibri" panose="020F0502020204030204" pitchFamily="34" charset="0"/>
              </a:rPr>
              <a:t>07/10/2024                                                                                                                                                                                   CONFIDENTIAL                                                                                                                         KARACHAGANAK PETROLEUM OPERATING B.V.</a:t>
            </a:r>
          </a:p>
        </p:txBody>
      </p:sp>
    </p:spTree>
    <p:extLst>
      <p:ext uri="{BB962C8B-B14F-4D97-AF65-F5344CB8AC3E}">
        <p14:creationId xmlns:p14="http://schemas.microsoft.com/office/powerpoint/2010/main" val="63534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EF213-9E7A-4FF5-9C22-322DF614273A}"/>
              </a:ext>
            </a:extLst>
          </p:cNvPr>
          <p:cNvSpPr>
            <a:spLocks noGrp="1"/>
          </p:cNvSpPr>
          <p:nvPr>
            <p:ph type="sldNum" sz="quarter" idx="10"/>
          </p:nvPr>
        </p:nvSpPr>
        <p:spPr>
          <a:xfrm>
            <a:off x="7210" y="6529089"/>
            <a:ext cx="374510" cy="328911"/>
          </a:xfrm>
        </p:spPr>
        <p:txBody>
          <a:bodyPr/>
          <a:lstStyle/>
          <a:p>
            <a:pPr fontAlgn="base">
              <a:spcBef>
                <a:spcPct val="0"/>
              </a:spcBef>
              <a:spcAft>
                <a:spcPct val="0"/>
              </a:spcAft>
              <a:defRPr/>
            </a:pPr>
            <a:fld id="{DC8EB68E-E012-4BA0-8FC2-4838E88C4766}" type="slidenum">
              <a:rPr lang="it-IT" sz="800" smtClean="0">
                <a:latin typeface="Calibri" panose="020F0502020204030204" pitchFamily="34" charset="0"/>
                <a:ea typeface="Calibri" panose="020F0502020204030204" pitchFamily="34" charset="0"/>
                <a:cs typeface="Calibri" panose="020F0502020204030204" pitchFamily="34" charset="0"/>
              </a:rPr>
              <a:pPr fontAlgn="base">
                <a:spcBef>
                  <a:spcPct val="0"/>
                </a:spcBef>
                <a:spcAft>
                  <a:spcPct val="0"/>
                </a:spcAft>
                <a:defRPr/>
              </a:pPr>
              <a:t>3</a:t>
            </a:fld>
            <a:endParaRPr lang="it-IT" sz="80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3F02A0B-F604-4F89-A389-C41F1F83D389}"/>
              </a:ext>
            </a:extLst>
          </p:cNvPr>
          <p:cNvSpPr txBox="1"/>
          <p:nvPr/>
        </p:nvSpPr>
        <p:spPr>
          <a:xfrm>
            <a:off x="3361367" y="1343877"/>
            <a:ext cx="4093881" cy="295453"/>
          </a:xfrm>
          <a:prstGeom prst="rect">
            <a:avLst/>
          </a:prstGeom>
          <a:noFill/>
        </p:spPr>
        <p:txBody>
          <a:bodyPr wrap="square" rtlCol="0">
            <a:spAutoFit/>
          </a:bodyPr>
          <a:lstStyle/>
          <a:p>
            <a:pPr>
              <a:buClr>
                <a:srgbClr val="FFC000"/>
              </a:buClr>
            </a:pPr>
            <a:endParaRPr lang="en-US" sz="1400" dirty="0">
              <a:solidFill>
                <a:schemeClr val="accent3"/>
              </a:solidFill>
              <a:latin typeface="Calibri" panose="020F0502020204030204" pitchFamily="34" charset="0"/>
              <a:cs typeface="Calibri" panose="020F0502020204030204" pitchFamily="34" charset="0"/>
            </a:endParaRPr>
          </a:p>
        </p:txBody>
      </p:sp>
      <p:sp>
        <p:nvSpPr>
          <p:cNvPr id="42" name="Title 1">
            <a:extLst>
              <a:ext uri="{FF2B5EF4-FFF2-40B4-BE49-F238E27FC236}">
                <a16:creationId xmlns:a16="http://schemas.microsoft.com/office/drawing/2014/main" id="{5FC86A19-AD60-4E60-BD22-0EBAB1FB7B4B}"/>
              </a:ext>
            </a:extLst>
          </p:cNvPr>
          <p:cNvSpPr txBox="1">
            <a:spLocks/>
          </p:cNvSpPr>
          <p:nvPr/>
        </p:nvSpPr>
        <p:spPr>
          <a:xfrm>
            <a:off x="-1" y="200284"/>
            <a:ext cx="12192000" cy="831850"/>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3200">
                <a:solidFill>
                  <a:schemeClr val="accent1"/>
                </a:solidFill>
                <a:latin typeface="Calibri" panose="020F0502020204030204" pitchFamily="34" charset="0"/>
              </a:rPr>
              <a:t>General Information</a:t>
            </a:r>
          </a:p>
        </p:txBody>
      </p:sp>
      <p:sp>
        <p:nvSpPr>
          <p:cNvPr id="6" name="Footer Placeholder 1">
            <a:extLst>
              <a:ext uri="{FF2B5EF4-FFF2-40B4-BE49-F238E27FC236}">
                <a16:creationId xmlns:a16="http://schemas.microsoft.com/office/drawing/2014/main" id="{82D6E93A-72B8-4543-A6DF-05B3938E98C4}"/>
              </a:ext>
            </a:extLst>
          </p:cNvPr>
          <p:cNvSpPr txBox="1">
            <a:spLocks/>
          </p:cNvSpPr>
          <p:nvPr/>
        </p:nvSpPr>
        <p:spPr>
          <a:xfrm>
            <a:off x="7210" y="6610027"/>
            <a:ext cx="12184790" cy="251670"/>
          </a:xfrm>
          <a:prstGeom prst="rect">
            <a:avLst/>
          </a:prstGeom>
        </p:spPr>
        <p:txBody>
          <a:bodyPr/>
          <a:lstStyle>
            <a:defPPr>
              <a:defRPr lang="en-US"/>
            </a:defPPr>
            <a:lvl1pPr marL="0" algn="l" defTabSz="457200" rtl="0" eaLnBrk="1" latinLnBrk="0" hangingPunct="1">
              <a:defRPr sz="1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FFFFFF">
                    <a:lumMod val="50000"/>
                  </a:srgbClr>
                </a:solidFill>
                <a:effectLst/>
                <a:uLnTx/>
                <a:uFillTx/>
                <a:latin typeface="Calibri" panose="020F0502020204030204" pitchFamily="34" charset="0"/>
                <a:cs typeface="Calibri" panose="020F0502020204030204" pitchFamily="34" charset="0"/>
              </a:rPr>
              <a:t>CONFIDENTIAL                                                                                                                         KARACHAGANAK PETROLEUM OPERATING B.V.</a:t>
            </a:r>
          </a:p>
        </p:txBody>
      </p:sp>
      <p:sp>
        <p:nvSpPr>
          <p:cNvPr id="2" name="Rectangle 1">
            <a:extLst>
              <a:ext uri="{FF2B5EF4-FFF2-40B4-BE49-F238E27FC236}">
                <a16:creationId xmlns:a16="http://schemas.microsoft.com/office/drawing/2014/main" id="{D8A16086-F9D7-42CB-938F-DBE652C764C1}"/>
              </a:ext>
            </a:extLst>
          </p:cNvPr>
          <p:cNvSpPr/>
          <p:nvPr/>
        </p:nvSpPr>
        <p:spPr>
          <a:xfrm>
            <a:off x="735434" y="1551563"/>
            <a:ext cx="10721130" cy="3108543"/>
          </a:xfrm>
          <a:prstGeom prst="rect">
            <a:avLst/>
          </a:prstGeom>
        </p:spPr>
        <p:txBody>
          <a:bodyPr wrap="square">
            <a:spAutoFit/>
          </a:bodyPr>
          <a:lstStyle/>
          <a:p>
            <a:pPr marL="285750" indent="-285750">
              <a:buFont typeface="Wingdings" panose="05000000000000000000" pitchFamily="2" charset="2"/>
              <a:buChar char="Ø"/>
            </a:pPr>
            <a:r>
              <a:rPr lang="en-GB" sz="1400">
                <a:solidFill>
                  <a:schemeClr val="accent1"/>
                </a:solidFill>
              </a:rPr>
              <a:t>KPO is currently using a range of Instrumentation systems equipment and materials, used in various Company facilities, trains and pipelines. </a:t>
            </a:r>
          </a:p>
          <a:p>
            <a:endParaRPr lang="en-US" sz="1400" dirty="0">
              <a:solidFill>
                <a:schemeClr val="accent1"/>
              </a:solidFill>
            </a:endParaRPr>
          </a:p>
          <a:p>
            <a:endParaRPr lang="ru-RU" sz="1400" dirty="0">
              <a:solidFill>
                <a:schemeClr val="accent1"/>
              </a:solidFill>
            </a:endParaRPr>
          </a:p>
          <a:p>
            <a:pPr marL="285750" indent="-285750">
              <a:buFont typeface="Wingdings" panose="05000000000000000000" pitchFamily="2" charset="2"/>
              <a:buChar char="Ø"/>
            </a:pPr>
            <a:r>
              <a:rPr lang="en-GB" sz="1400">
                <a:solidFill>
                  <a:schemeClr val="accent1"/>
                </a:solidFill>
              </a:rPr>
              <a:t>These materials and equipment play  key role in production processes. Automation systems help reduce manual labour and improve operational efficiency.. This includes the use of Programmable logic controllers (PLC), Automated control systems (ACS) and SCADA systems to monitor processes in real time. </a:t>
            </a:r>
          </a:p>
          <a:p>
            <a:pPr marL="285750" indent="-285750">
              <a:buFont typeface="Wingdings" panose="05000000000000000000" pitchFamily="2" charset="2"/>
              <a:buChar char="Ø"/>
            </a:pPr>
            <a:endParaRPr lang="en-US" sz="1400" dirty="0">
              <a:solidFill>
                <a:schemeClr val="accent1"/>
              </a:solidFill>
            </a:endParaRPr>
          </a:p>
          <a:p>
            <a:pPr marL="285750" indent="-285750">
              <a:buFont typeface="Wingdings" panose="05000000000000000000" pitchFamily="2" charset="2"/>
              <a:buChar char="Ø"/>
            </a:pPr>
            <a:r>
              <a:rPr lang="en-GB" sz="1400">
                <a:solidFill>
                  <a:schemeClr val="accent1"/>
                </a:solidFill>
              </a:rPr>
              <a:t>For fabrication of instrumentation  equipment, various materials are used, such as stainless steel, plastics and composites, which ensure durability, resistance to corrosion and mechanical damage.</a:t>
            </a:r>
          </a:p>
          <a:p>
            <a:endParaRPr lang="ru-RU" sz="1400" dirty="0">
              <a:solidFill>
                <a:schemeClr val="accent1"/>
              </a:solidFill>
            </a:endParaRPr>
          </a:p>
          <a:p>
            <a:pPr marL="285750" indent="-285750">
              <a:buFont typeface="Wingdings" panose="05000000000000000000" pitchFamily="2" charset="2"/>
              <a:buChar char="Ø"/>
            </a:pPr>
            <a:r>
              <a:rPr lang="en-GB" sz="1400">
                <a:solidFill>
                  <a:schemeClr val="accent1"/>
                </a:solidFill>
              </a:rPr>
              <a:t>We have developed more detailed required technical specifications for most frequently used materials, which we are ready to present to you for review and making necessary decisions. </a:t>
            </a:r>
          </a:p>
          <a:p>
            <a:r>
              <a:rPr lang="en-GB" sz="1400">
                <a:solidFill>
                  <a:schemeClr val="accent1"/>
                </a:solidFill>
              </a:rPr>
              <a:t>       The details will be provided on the next slides.</a:t>
            </a:r>
          </a:p>
        </p:txBody>
      </p:sp>
    </p:spTree>
    <p:extLst>
      <p:ext uri="{BB962C8B-B14F-4D97-AF65-F5344CB8AC3E}">
        <p14:creationId xmlns:p14="http://schemas.microsoft.com/office/powerpoint/2010/main" val="5111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EF213-9E7A-4FF5-9C22-322DF614273A}"/>
              </a:ext>
            </a:extLst>
          </p:cNvPr>
          <p:cNvSpPr>
            <a:spLocks noGrp="1"/>
          </p:cNvSpPr>
          <p:nvPr>
            <p:ph type="sldNum" sz="quarter" idx="10"/>
          </p:nvPr>
        </p:nvSpPr>
        <p:spPr>
          <a:xfrm>
            <a:off x="7210" y="6529089"/>
            <a:ext cx="374510" cy="328911"/>
          </a:xfrm>
        </p:spPr>
        <p:txBody>
          <a:bodyPr/>
          <a:lstStyle/>
          <a:p>
            <a:pPr fontAlgn="base">
              <a:spcBef>
                <a:spcPct val="0"/>
              </a:spcBef>
              <a:spcAft>
                <a:spcPct val="0"/>
              </a:spcAft>
              <a:defRPr/>
            </a:pPr>
            <a:fld id="{DC8EB68E-E012-4BA0-8FC2-4838E88C4766}" type="slidenum">
              <a:rPr lang="it-IT" sz="800" smtClean="0">
                <a:latin typeface="Calibri" panose="020F0502020204030204" pitchFamily="34" charset="0"/>
                <a:ea typeface="Calibri" panose="020F0502020204030204" pitchFamily="34" charset="0"/>
                <a:cs typeface="Calibri" panose="020F0502020204030204" pitchFamily="34" charset="0"/>
              </a:rPr>
              <a:pPr fontAlgn="base">
                <a:spcBef>
                  <a:spcPct val="0"/>
                </a:spcBef>
                <a:spcAft>
                  <a:spcPct val="0"/>
                </a:spcAft>
                <a:defRPr/>
              </a:pPr>
              <a:t>4</a:t>
            </a:fld>
            <a:endParaRPr lang="it-IT" sz="80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3F02A0B-F604-4F89-A389-C41F1F83D389}"/>
              </a:ext>
            </a:extLst>
          </p:cNvPr>
          <p:cNvSpPr txBox="1"/>
          <p:nvPr/>
        </p:nvSpPr>
        <p:spPr>
          <a:xfrm>
            <a:off x="3361367" y="1343877"/>
            <a:ext cx="4093881" cy="295453"/>
          </a:xfrm>
          <a:prstGeom prst="rect">
            <a:avLst/>
          </a:prstGeom>
          <a:noFill/>
        </p:spPr>
        <p:txBody>
          <a:bodyPr wrap="square" rtlCol="0">
            <a:spAutoFit/>
          </a:bodyPr>
          <a:lstStyle/>
          <a:p>
            <a:pPr>
              <a:buClr>
                <a:srgbClr val="FFC000"/>
              </a:buClr>
            </a:pPr>
            <a:endParaRPr lang="en-US" sz="1400" dirty="0">
              <a:solidFill>
                <a:schemeClr val="accent3"/>
              </a:solidFill>
              <a:latin typeface="Calibri" panose="020F0502020204030204" pitchFamily="34" charset="0"/>
              <a:cs typeface="Calibri" panose="020F0502020204030204" pitchFamily="34" charset="0"/>
            </a:endParaRPr>
          </a:p>
        </p:txBody>
      </p:sp>
      <p:sp>
        <p:nvSpPr>
          <p:cNvPr id="42" name="Title 1">
            <a:extLst>
              <a:ext uri="{FF2B5EF4-FFF2-40B4-BE49-F238E27FC236}">
                <a16:creationId xmlns:a16="http://schemas.microsoft.com/office/drawing/2014/main" id="{5FC86A19-AD60-4E60-BD22-0EBAB1FB7B4B}"/>
              </a:ext>
            </a:extLst>
          </p:cNvPr>
          <p:cNvSpPr txBox="1">
            <a:spLocks/>
          </p:cNvSpPr>
          <p:nvPr/>
        </p:nvSpPr>
        <p:spPr>
          <a:xfrm>
            <a:off x="1772853" y="168258"/>
            <a:ext cx="8934693" cy="831850"/>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2500" b="1" dirty="0">
                <a:solidFill>
                  <a:schemeClr val="accent5"/>
                </a:solidFill>
                <a:latin typeface="Calibri" panose="020F0502020204030204" pitchFamily="34" charset="0"/>
              </a:rPr>
              <a:t>Main specifications of instrumentation materials and equipment - General information </a:t>
            </a:r>
          </a:p>
        </p:txBody>
      </p:sp>
      <p:sp>
        <p:nvSpPr>
          <p:cNvPr id="5" name="TextBox 4">
            <a:extLst>
              <a:ext uri="{FF2B5EF4-FFF2-40B4-BE49-F238E27FC236}">
                <a16:creationId xmlns:a16="http://schemas.microsoft.com/office/drawing/2014/main" id="{E04F82FA-36B1-4AD1-913E-BA366B1A7EEC}"/>
              </a:ext>
            </a:extLst>
          </p:cNvPr>
          <p:cNvSpPr txBox="1"/>
          <p:nvPr/>
        </p:nvSpPr>
        <p:spPr>
          <a:xfrm>
            <a:off x="829223" y="4540663"/>
            <a:ext cx="10533554" cy="1492716"/>
          </a:xfrm>
          <a:prstGeom prst="rect">
            <a:avLst/>
          </a:prstGeom>
          <a:noFill/>
        </p:spPr>
        <p:txBody>
          <a:bodyPr wrap="square" rtlCol="0">
            <a:spAutoFit/>
          </a:bodyPr>
          <a:lstStyle/>
          <a:p>
            <a:pPr marL="285750" indent="-285750" algn="just">
              <a:buFont typeface="Wingdings" panose="05000000000000000000" pitchFamily="2" charset="2"/>
              <a:buChar char="Ø"/>
            </a:pPr>
            <a:r>
              <a:rPr lang="en-GB" sz="1500">
                <a:ln w="0"/>
                <a:solidFill>
                  <a:schemeClr val="accent5"/>
                </a:solidFill>
              </a:rPr>
              <a:t>Instrumentation  includes various sensors, pressure gauges, manifolds, and measuring instruments such as temperature, level, and flow meters, as well as other devices. These devices enable precise control over production process parameters. </a:t>
            </a:r>
          </a:p>
          <a:p>
            <a:pPr marL="285750" indent="-285750" algn="just">
              <a:buFont typeface="Wingdings" panose="05000000000000000000" pitchFamily="2" charset="2"/>
              <a:buChar char="Ø"/>
            </a:pPr>
            <a:r>
              <a:rPr lang="en-GB" sz="1500">
                <a:ln w="0"/>
                <a:solidFill>
                  <a:schemeClr val="accent5"/>
                </a:solidFill>
              </a:rPr>
              <a:t>Company uses such materials related to the instrumentation system such as: pressure gauges, differential, level, temperature sensors, solenoid valves, fittings, thermocouples and thermowells, etc. </a:t>
            </a:r>
          </a:p>
          <a:p>
            <a:endParaRPr lang="ru-RU" sz="1600" dirty="0">
              <a:ln w="0"/>
              <a:solidFill>
                <a:schemeClr val="accent1"/>
              </a:solidFill>
            </a:endParaRPr>
          </a:p>
        </p:txBody>
      </p:sp>
      <p:sp>
        <p:nvSpPr>
          <p:cNvPr id="20" name="Footer Placeholder 1">
            <a:extLst>
              <a:ext uri="{FF2B5EF4-FFF2-40B4-BE49-F238E27FC236}">
                <a16:creationId xmlns:a16="http://schemas.microsoft.com/office/drawing/2014/main" id="{B69479EB-12EE-48E2-B239-83573E3522FB}"/>
              </a:ext>
            </a:extLst>
          </p:cNvPr>
          <p:cNvSpPr txBox="1">
            <a:spLocks/>
          </p:cNvSpPr>
          <p:nvPr/>
        </p:nvSpPr>
        <p:spPr>
          <a:xfrm>
            <a:off x="7210" y="6610027"/>
            <a:ext cx="12184790" cy="251670"/>
          </a:xfrm>
          <a:prstGeom prst="rect">
            <a:avLst/>
          </a:prstGeom>
        </p:spPr>
        <p:txBody>
          <a:bodyPr/>
          <a:lstStyle>
            <a:defPPr>
              <a:defRPr lang="en-US"/>
            </a:defPPr>
            <a:lvl1pPr marL="0" algn="l" defTabSz="457200" rtl="0" eaLnBrk="1" latinLnBrk="0" hangingPunct="1">
              <a:defRPr sz="1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GB" sz="800">
                <a:solidFill>
                  <a:srgbClr val="FFFFFF">
                    <a:lumMod val="50000"/>
                  </a:srgbClr>
                </a:solidFill>
              </a:rPr>
              <a:t>03</a:t>
            </a:r>
            <a:r>
              <a:rPr kumimoji="0" lang="en-GB" sz="800" b="0" i="0" u="none" strike="noStrike" cap="none" normalizeH="0" baseline="0" noProof="0">
                <a:ln>
                  <a:noFill/>
                </a:ln>
                <a:solidFill>
                  <a:srgbClr val="FFFFFF">
                    <a:lumMod val="50000"/>
                  </a:srgbClr>
                </a:solidFill>
                <a:effectLst/>
                <a:uLnTx/>
                <a:uFillTx/>
                <a:latin typeface="Calibri" panose="020F0502020204030204" pitchFamily="34" charset="0"/>
                <a:cs typeface="Calibri" panose="020F0502020204030204" pitchFamily="34" charset="0"/>
              </a:rPr>
              <a:t>/10/2024                                                                                                                                                                                            CONFIDENTIAL                                                                                                                         KARACHAGANAK</a:t>
            </a:r>
            <a:r>
              <a:rPr lang="en-GB" sz="800">
                <a:solidFill>
                  <a:srgbClr val="FFFFFF">
                    <a:lumMod val="50000"/>
                  </a:srgbClr>
                </a:solidFill>
              </a:rPr>
              <a:t> PETROLEUM OPERATING B.V.</a:t>
            </a:r>
          </a:p>
        </p:txBody>
      </p:sp>
      <p:pic>
        <p:nvPicPr>
          <p:cNvPr id="4" name="Picture 3">
            <a:extLst>
              <a:ext uri="{FF2B5EF4-FFF2-40B4-BE49-F238E27FC236}">
                <a16:creationId xmlns:a16="http://schemas.microsoft.com/office/drawing/2014/main" id="{CBE94C0A-86AA-4572-BCF8-01E85165E2DE}"/>
              </a:ext>
            </a:extLst>
          </p:cNvPr>
          <p:cNvPicPr>
            <a:picLocks noChangeAspect="1"/>
          </p:cNvPicPr>
          <p:nvPr/>
        </p:nvPicPr>
        <p:blipFill>
          <a:blip r:embed="rId2"/>
          <a:stretch>
            <a:fillRect/>
          </a:stretch>
        </p:blipFill>
        <p:spPr>
          <a:xfrm>
            <a:off x="829223" y="1664000"/>
            <a:ext cx="2312355" cy="2237441"/>
          </a:xfrm>
          <a:prstGeom prst="rect">
            <a:avLst/>
          </a:prstGeom>
        </p:spPr>
      </p:pic>
      <p:pic>
        <p:nvPicPr>
          <p:cNvPr id="7" name="Picture 6">
            <a:extLst>
              <a:ext uri="{FF2B5EF4-FFF2-40B4-BE49-F238E27FC236}">
                <a16:creationId xmlns:a16="http://schemas.microsoft.com/office/drawing/2014/main" id="{243B9F0B-E9C6-47BD-8FB7-5DE2D3E5EBD4}"/>
              </a:ext>
            </a:extLst>
          </p:cNvPr>
          <p:cNvPicPr>
            <a:picLocks noChangeAspect="1"/>
          </p:cNvPicPr>
          <p:nvPr/>
        </p:nvPicPr>
        <p:blipFill>
          <a:blip r:embed="rId3"/>
          <a:stretch>
            <a:fillRect/>
          </a:stretch>
        </p:blipFill>
        <p:spPr>
          <a:xfrm>
            <a:off x="3508523" y="1491603"/>
            <a:ext cx="2275830" cy="2740392"/>
          </a:xfrm>
          <a:prstGeom prst="rect">
            <a:avLst/>
          </a:prstGeom>
        </p:spPr>
      </p:pic>
      <p:pic>
        <p:nvPicPr>
          <p:cNvPr id="9" name="Picture 8">
            <a:extLst>
              <a:ext uri="{FF2B5EF4-FFF2-40B4-BE49-F238E27FC236}">
                <a16:creationId xmlns:a16="http://schemas.microsoft.com/office/drawing/2014/main" id="{F1F5D7DA-859E-43A8-A816-E18B7261BCF5}"/>
              </a:ext>
            </a:extLst>
          </p:cNvPr>
          <p:cNvPicPr>
            <a:picLocks noChangeAspect="1"/>
          </p:cNvPicPr>
          <p:nvPr/>
        </p:nvPicPr>
        <p:blipFill>
          <a:blip r:embed="rId4"/>
          <a:stretch>
            <a:fillRect/>
          </a:stretch>
        </p:blipFill>
        <p:spPr>
          <a:xfrm>
            <a:off x="5939821" y="1491603"/>
            <a:ext cx="3207911" cy="2457123"/>
          </a:xfrm>
          <a:prstGeom prst="rect">
            <a:avLst/>
          </a:prstGeom>
        </p:spPr>
      </p:pic>
      <p:pic>
        <p:nvPicPr>
          <p:cNvPr id="15" name="Picture 14">
            <a:extLst>
              <a:ext uri="{FF2B5EF4-FFF2-40B4-BE49-F238E27FC236}">
                <a16:creationId xmlns:a16="http://schemas.microsoft.com/office/drawing/2014/main" id="{6207314B-205B-4B62-BF3F-2A5570C68CEA}"/>
              </a:ext>
            </a:extLst>
          </p:cNvPr>
          <p:cNvPicPr>
            <a:picLocks noChangeAspect="1"/>
          </p:cNvPicPr>
          <p:nvPr/>
        </p:nvPicPr>
        <p:blipFill>
          <a:blip r:embed="rId5"/>
          <a:stretch>
            <a:fillRect/>
          </a:stretch>
        </p:blipFill>
        <p:spPr>
          <a:xfrm>
            <a:off x="9303200" y="1588117"/>
            <a:ext cx="2275831" cy="2666267"/>
          </a:xfrm>
          <a:prstGeom prst="rect">
            <a:avLst/>
          </a:prstGeom>
        </p:spPr>
      </p:pic>
    </p:spTree>
    <p:extLst>
      <p:ext uri="{BB962C8B-B14F-4D97-AF65-F5344CB8AC3E}">
        <p14:creationId xmlns:p14="http://schemas.microsoft.com/office/powerpoint/2010/main" val="151338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EF213-9E7A-4FF5-9C22-322DF614273A}"/>
              </a:ext>
            </a:extLst>
          </p:cNvPr>
          <p:cNvSpPr>
            <a:spLocks noGrp="1"/>
          </p:cNvSpPr>
          <p:nvPr>
            <p:ph type="sldNum" sz="quarter" idx="10"/>
          </p:nvPr>
        </p:nvSpPr>
        <p:spPr>
          <a:xfrm>
            <a:off x="7210" y="6529089"/>
            <a:ext cx="374510" cy="328911"/>
          </a:xfrm>
        </p:spPr>
        <p:txBody>
          <a:bodyPr/>
          <a:lstStyle/>
          <a:p>
            <a:pPr fontAlgn="base">
              <a:spcBef>
                <a:spcPct val="0"/>
              </a:spcBef>
              <a:spcAft>
                <a:spcPct val="0"/>
              </a:spcAft>
              <a:defRPr/>
            </a:pPr>
            <a:fld id="{DC8EB68E-E012-4BA0-8FC2-4838E88C4766}" type="slidenum">
              <a:rPr lang="it-IT" sz="800" smtClean="0">
                <a:latin typeface="Calibri" panose="020F0502020204030204" pitchFamily="34" charset="0"/>
                <a:ea typeface="Calibri" panose="020F0502020204030204" pitchFamily="34" charset="0"/>
                <a:cs typeface="Calibri" panose="020F0502020204030204" pitchFamily="34" charset="0"/>
              </a:rPr>
              <a:pPr fontAlgn="base">
                <a:spcBef>
                  <a:spcPct val="0"/>
                </a:spcBef>
                <a:spcAft>
                  <a:spcPct val="0"/>
                </a:spcAft>
                <a:defRPr/>
              </a:pPr>
              <a:t>5</a:t>
            </a:fld>
            <a:endParaRPr lang="it-IT" sz="80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3F02A0B-F604-4F89-A389-C41F1F83D389}"/>
              </a:ext>
            </a:extLst>
          </p:cNvPr>
          <p:cNvSpPr txBox="1"/>
          <p:nvPr/>
        </p:nvSpPr>
        <p:spPr>
          <a:xfrm>
            <a:off x="1954635" y="277483"/>
            <a:ext cx="9754333" cy="477054"/>
          </a:xfrm>
          <a:prstGeom prst="rect">
            <a:avLst/>
          </a:prstGeom>
          <a:noFill/>
        </p:spPr>
        <p:txBody>
          <a:bodyPr wrap="square" rtlCol="0">
            <a:spAutoFit/>
          </a:bodyPr>
          <a:lstStyle/>
          <a:p>
            <a:pPr lvl="0" fontAlgn="ctr"/>
            <a:r>
              <a:rPr lang="en-GB" sz="2500" b="1">
                <a:solidFill>
                  <a:schemeClr val="accent5"/>
                </a:solidFill>
                <a:cs typeface="Arial" pitchFamily="34"/>
              </a:rPr>
              <a:t>Technical characteristics: Temperature/pressure indicator</a:t>
            </a:r>
          </a:p>
        </p:txBody>
      </p:sp>
      <p:sp>
        <p:nvSpPr>
          <p:cNvPr id="42" name="Title 1">
            <a:extLst>
              <a:ext uri="{FF2B5EF4-FFF2-40B4-BE49-F238E27FC236}">
                <a16:creationId xmlns:a16="http://schemas.microsoft.com/office/drawing/2014/main" id="{5FC86A19-AD60-4E60-BD22-0EBAB1FB7B4B}"/>
              </a:ext>
            </a:extLst>
          </p:cNvPr>
          <p:cNvSpPr txBox="1">
            <a:spLocks/>
          </p:cNvSpPr>
          <p:nvPr/>
        </p:nvSpPr>
        <p:spPr>
          <a:xfrm>
            <a:off x="2608975" y="0"/>
            <a:ext cx="6568581" cy="831850"/>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endParaRPr lang="ru-RU" sz="3200" dirty="0">
              <a:solidFill>
                <a:schemeClr val="accent1"/>
              </a:solidFill>
              <a:latin typeface="Calibri" panose="020F0502020204030204" pitchFamily="34" charset="0"/>
            </a:endParaRPr>
          </a:p>
        </p:txBody>
      </p:sp>
      <p:sp>
        <p:nvSpPr>
          <p:cNvPr id="6" name="Footer Placeholder 1">
            <a:extLst>
              <a:ext uri="{FF2B5EF4-FFF2-40B4-BE49-F238E27FC236}">
                <a16:creationId xmlns:a16="http://schemas.microsoft.com/office/drawing/2014/main" id="{AA39DB03-AF7C-40FC-99AF-5907F699CDA0}"/>
              </a:ext>
            </a:extLst>
          </p:cNvPr>
          <p:cNvSpPr txBox="1">
            <a:spLocks/>
          </p:cNvSpPr>
          <p:nvPr/>
        </p:nvSpPr>
        <p:spPr>
          <a:xfrm>
            <a:off x="7210" y="6610027"/>
            <a:ext cx="12184790" cy="251670"/>
          </a:xfrm>
          <a:prstGeom prst="rect">
            <a:avLst/>
          </a:prstGeom>
        </p:spPr>
        <p:txBody>
          <a:bodyPr/>
          <a:lstStyle>
            <a:defPPr>
              <a:defRPr lang="en-US"/>
            </a:defPPr>
            <a:lvl1pPr marL="0" algn="l" defTabSz="457200" rtl="0" eaLnBrk="1" latinLnBrk="0" hangingPunct="1">
              <a:defRPr sz="1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GB" sz="800">
                <a:solidFill>
                  <a:srgbClr val="FFFFFF">
                    <a:lumMod val="50000"/>
                  </a:srgbClr>
                </a:solidFill>
              </a:rPr>
              <a:t>03</a:t>
            </a:r>
            <a:r>
              <a:rPr kumimoji="0" lang="en-GB" sz="800" b="0" i="0" u="none" strike="noStrike" cap="none" normalizeH="0" baseline="0" noProof="0">
                <a:ln>
                  <a:noFill/>
                </a:ln>
                <a:solidFill>
                  <a:srgbClr val="FFFFFF">
                    <a:lumMod val="50000"/>
                  </a:srgbClr>
                </a:solidFill>
                <a:effectLst/>
                <a:uLnTx/>
                <a:uFillTx/>
                <a:latin typeface="Calibri" panose="020F0502020204030204" pitchFamily="34" charset="0"/>
                <a:cs typeface="Calibri" panose="020F0502020204030204" pitchFamily="34" charset="0"/>
              </a:rPr>
              <a:t>/10/2024                                                                                                                                                                                            CONFIDENTIAL                                                                                                                         KARACHAGANAK</a:t>
            </a:r>
            <a:r>
              <a:rPr lang="en-GB" sz="800">
                <a:solidFill>
                  <a:srgbClr val="FFFFFF">
                    <a:lumMod val="50000"/>
                  </a:srgbClr>
                </a:solidFill>
              </a:rPr>
              <a:t> PETROLEUM OPERATING B.V.</a:t>
            </a:r>
          </a:p>
        </p:txBody>
      </p:sp>
      <p:sp>
        <p:nvSpPr>
          <p:cNvPr id="16" name="Rectangle 15">
            <a:extLst>
              <a:ext uri="{FF2B5EF4-FFF2-40B4-BE49-F238E27FC236}">
                <a16:creationId xmlns:a16="http://schemas.microsoft.com/office/drawing/2014/main" id="{55F79683-A996-4F0B-B674-952DFC44CD9E}"/>
              </a:ext>
            </a:extLst>
          </p:cNvPr>
          <p:cNvSpPr/>
          <p:nvPr/>
        </p:nvSpPr>
        <p:spPr>
          <a:xfrm>
            <a:off x="337276" y="4575567"/>
            <a:ext cx="6225816" cy="1200329"/>
          </a:xfrm>
          <a:prstGeom prst="rect">
            <a:avLst/>
          </a:prstGeom>
        </p:spPr>
        <p:txBody>
          <a:bodyPr wrap="square" anchor="ctr">
            <a:spAutoFit/>
          </a:bodyPr>
          <a:lstStyle/>
          <a:p>
            <a:br>
              <a:rPr lang="en-GB" b="1">
                <a:solidFill>
                  <a:schemeClr val="accent5">
                    <a:lumMod val="75000"/>
                  </a:schemeClr>
                </a:solidFill>
              </a:rPr>
            </a:br>
            <a:br>
              <a:rPr lang="en-GB" b="1">
                <a:solidFill>
                  <a:schemeClr val="accent5">
                    <a:lumMod val="75000"/>
                  </a:schemeClr>
                </a:solidFill>
              </a:rPr>
            </a:br>
            <a:br>
              <a:rPr lang="en-GB" b="1">
                <a:solidFill>
                  <a:schemeClr val="accent5">
                    <a:lumMod val="75000"/>
                  </a:schemeClr>
                </a:solidFill>
              </a:rPr>
            </a:br>
            <a:endParaRPr lang="en-GB" b="1">
              <a:solidFill>
                <a:schemeClr val="accent5">
                  <a:lumMod val="75000"/>
                </a:schemeClr>
              </a:solidFill>
            </a:endParaRPr>
          </a:p>
        </p:txBody>
      </p:sp>
      <p:sp>
        <p:nvSpPr>
          <p:cNvPr id="27" name="Rectangle 26">
            <a:extLst>
              <a:ext uri="{FF2B5EF4-FFF2-40B4-BE49-F238E27FC236}">
                <a16:creationId xmlns:a16="http://schemas.microsoft.com/office/drawing/2014/main" id="{C60C13B7-F99E-4639-B516-693528B37DEE}"/>
              </a:ext>
            </a:extLst>
          </p:cNvPr>
          <p:cNvSpPr/>
          <p:nvPr/>
        </p:nvSpPr>
        <p:spPr>
          <a:xfrm>
            <a:off x="458926" y="1128872"/>
            <a:ext cx="11489467" cy="1169551"/>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marL="285750" indent="-285750">
              <a:buFont typeface="Wingdings" panose="05000000000000000000" pitchFamily="2" charset="2"/>
              <a:buChar char="Ø"/>
            </a:pPr>
            <a:r>
              <a:rPr lang="en-GB" sz="1400">
                <a:solidFill>
                  <a:schemeClr val="accent5"/>
                </a:solidFill>
                <a:latin typeface="Arial" panose="020B0604020202020204" pitchFamily="34" charset="0"/>
                <a:cs typeface="Arial" panose="020B0604020202020204" pitchFamily="34" charset="0"/>
              </a:rPr>
              <a:t>There are only two types of temperature sensors: contact and non-contact. It’s quite simple: contact temperature sensors measure by direct physical contact with the object being measured. Such sensors are suitable for measuring the temperature of solids, liquids, and gases.</a:t>
            </a:r>
            <a:r>
              <a:rPr lang="en-GB" sz="1400" b="1" i="0">
                <a:solidFill>
                  <a:srgbClr val="001A1A"/>
                </a:solidFill>
                <a:effectLst/>
                <a:latin typeface="ALSHauss"/>
                <a:cs typeface="Arial" panose="020B0604020202020204" pitchFamily="34" charset="0"/>
              </a:rPr>
              <a:t> </a:t>
            </a:r>
            <a:r>
              <a:rPr lang="en-GB" sz="1400">
                <a:solidFill>
                  <a:schemeClr val="accent5"/>
                </a:solidFill>
                <a:latin typeface="Arial" panose="020B0604020202020204" pitchFamily="34" charset="0"/>
                <a:cs typeface="Arial" panose="020B0604020202020204" pitchFamily="34" charset="0"/>
              </a:rPr>
              <a:t>Pressure transmitter is a device used to measure pressure of a liquid or gas </a:t>
            </a:r>
            <a:r>
              <a:rPr lang="en-GB" sz="1400"/>
              <a:t>These devices consist of sensor membrane,  protective capsule, filling fluid,  capacitor sheet, connecting wires, and diaphragm seal.</a:t>
            </a:r>
          </a:p>
        </p:txBody>
      </p:sp>
      <p:graphicFrame>
        <p:nvGraphicFramePr>
          <p:cNvPr id="53" name="Table 52">
            <a:extLst>
              <a:ext uri="{FF2B5EF4-FFF2-40B4-BE49-F238E27FC236}">
                <a16:creationId xmlns:a16="http://schemas.microsoft.com/office/drawing/2014/main" id="{8C06A7C5-6B78-461E-AD94-51B61466B1AF}"/>
              </a:ext>
            </a:extLst>
          </p:cNvPr>
          <p:cNvGraphicFramePr>
            <a:graphicFrameLocks noGrp="1"/>
          </p:cNvGraphicFramePr>
          <p:nvPr>
            <p:extLst>
              <p:ext uri="{D42A27DB-BD31-4B8C-83A1-F6EECF244321}">
                <p14:modId xmlns:p14="http://schemas.microsoft.com/office/powerpoint/2010/main" val="2828140830"/>
              </p:ext>
            </p:extLst>
          </p:nvPr>
        </p:nvGraphicFramePr>
        <p:xfrm>
          <a:off x="689098" y="2289437"/>
          <a:ext cx="4623056" cy="2054051"/>
        </p:xfrm>
        <a:graphic>
          <a:graphicData uri="http://schemas.openxmlformats.org/drawingml/2006/table">
            <a:tbl>
              <a:tblPr/>
              <a:tblGrid>
                <a:gridCol w="2325323">
                  <a:extLst>
                    <a:ext uri="{9D8B030D-6E8A-4147-A177-3AD203B41FA5}">
                      <a16:colId xmlns:a16="http://schemas.microsoft.com/office/drawing/2014/main" val="2058751837"/>
                    </a:ext>
                  </a:extLst>
                </a:gridCol>
                <a:gridCol w="2297733">
                  <a:extLst>
                    <a:ext uri="{9D8B030D-6E8A-4147-A177-3AD203B41FA5}">
                      <a16:colId xmlns:a16="http://schemas.microsoft.com/office/drawing/2014/main" val="2318079042"/>
                    </a:ext>
                  </a:extLst>
                </a:gridCol>
              </a:tblGrid>
              <a:tr h="202115">
                <a:tc gridSpan="2">
                  <a:txBody>
                    <a:bodyPr/>
                    <a:lstStyle/>
                    <a:p>
                      <a:pPr algn="ctr" fontAlgn="ctr"/>
                      <a:r>
                        <a:rPr lang="en-GB" sz="900" b="0" i="0" u="none" strike="noStrike">
                          <a:solidFill>
                            <a:schemeClr val="tx1"/>
                          </a:solidFill>
                          <a:effectLst/>
                          <a:latin typeface="Arial" panose="020B0604020202020204" pitchFamily="34" charset="0"/>
                        </a:rPr>
                        <a:t>Technical specifications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73893679"/>
                  </a:ext>
                </a:extLst>
              </a:tr>
              <a:tr h="202115">
                <a:tc>
                  <a:txBody>
                    <a:bodyPr/>
                    <a:lstStyle/>
                    <a:p>
                      <a:pPr algn="ctr" fontAlgn="ctr"/>
                      <a:r>
                        <a:rPr lang="en-GB" sz="900" b="0" i="0" u="none" strike="noStrike">
                          <a:solidFill>
                            <a:schemeClr val="tx1"/>
                          </a:solidFill>
                          <a:effectLst/>
                          <a:latin typeface="Arial" panose="020B0604020202020204" pitchFamily="34" charset="0"/>
                        </a:rPr>
                        <a:t>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rPr>
                        <a:t>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376342"/>
                  </a:ext>
                </a:extLst>
              </a:tr>
              <a:tr h="220014">
                <a:tc>
                  <a:txBody>
                    <a:bodyPr/>
                    <a:lstStyle/>
                    <a:p>
                      <a:pPr algn="ctr" fontAlgn="ctr"/>
                      <a:r>
                        <a:rPr lang="en-GB" sz="900" b="0" i="0" u="none" strike="noStrike">
                          <a:solidFill>
                            <a:schemeClr val="tx1"/>
                          </a:solidFill>
                          <a:effectLst/>
                          <a:latin typeface="Arial" panose="020B0604020202020204" pitchFamily="34" charset="0"/>
                        </a:rPr>
                        <a:t>Temperature range: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rPr>
                        <a:t>-50°C to +120°C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3668"/>
                  </a:ext>
                </a:extLst>
              </a:tr>
              <a:tr h="201478">
                <a:tc>
                  <a:txBody>
                    <a:bodyPr/>
                    <a:lstStyle/>
                    <a:p>
                      <a:pPr algn="ctr" fontAlgn="ctr"/>
                      <a:r>
                        <a:rPr lang="en-GB" sz="900" b="0" i="0" u="none" strike="noStrike">
                          <a:solidFill>
                            <a:schemeClr val="tx1"/>
                          </a:solidFill>
                          <a:effectLst/>
                          <a:latin typeface="Arial" panose="020B0604020202020204" pitchFamily="34" charset="0"/>
                        </a:rPr>
                        <a:t>Dimension (diameter, 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rPr>
                        <a:t>100/150/160mm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811784"/>
                  </a:ext>
                </a:extLst>
              </a:tr>
              <a:tr h="193729">
                <a:tc>
                  <a:txBody>
                    <a:bodyPr/>
                    <a:lstStyle/>
                    <a:p>
                      <a:pPr algn="ctr" fontAlgn="ctr"/>
                      <a:r>
                        <a:rPr lang="en-GB" sz="900" b="0" i="0" u="none" strike="noStrike">
                          <a:solidFill>
                            <a:schemeClr val="tx1"/>
                          </a:solidFill>
                          <a:effectLst/>
                          <a:latin typeface="Arial" panose="020B0604020202020204" pitchFamily="34" charset="0"/>
                        </a:rPr>
                        <a:t>Dimension of thermocouple: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rPr>
                        <a:t>160 mm x 6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408835"/>
                  </a:ext>
                </a:extLst>
              </a:tr>
              <a:tr h="202115">
                <a:tc>
                  <a:txBody>
                    <a:bodyPr/>
                    <a:lstStyle/>
                    <a:p>
                      <a:pPr algn="ctr" fontAlgn="ctr"/>
                      <a:r>
                        <a:rPr lang="en-GB" sz="900" b="0" i="0" u="none" strike="noStrike">
                          <a:solidFill>
                            <a:schemeClr val="tx1"/>
                          </a:solidFill>
                          <a:effectLst/>
                          <a:latin typeface="Arial" panose="020B0604020202020204" pitchFamily="34" charset="0"/>
                        </a:rPr>
                        <a:t>Material composition;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rPr>
                        <a:t>316SS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308818"/>
                  </a:ext>
                </a:extLst>
              </a:tr>
              <a:tr h="202115">
                <a:tc>
                  <a:txBody>
                    <a:bodyPr/>
                    <a:lstStyle/>
                    <a:p>
                      <a:pPr algn="ctr" fontAlgn="ctr"/>
                      <a:r>
                        <a:rPr lang="en-GB" sz="900" b="0" i="0" u="none" strike="noStrike">
                          <a:solidFill>
                            <a:schemeClr val="tx1"/>
                          </a:solidFill>
                          <a:effectLst/>
                          <a:latin typeface="Arial" panose="020B0604020202020204" pitchFamily="34" charset="0"/>
                        </a:rPr>
                        <a:t>Connection type: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ea typeface="+mn-ea"/>
                          <a:cs typeface="+mn-cs"/>
                        </a:rPr>
                        <a:t>Bottom - the connection is located at the bottom of the sensor; Central rear - the connection is positioned in the center of the rear side; Lower rear - the connection is located on the rear side, but in a lower position.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114758"/>
                  </a:ext>
                </a:extLst>
              </a:tr>
            </a:tbl>
          </a:graphicData>
        </a:graphic>
      </p:graphicFrame>
      <p:graphicFrame>
        <p:nvGraphicFramePr>
          <p:cNvPr id="8" name="Table 7">
            <a:extLst>
              <a:ext uri="{FF2B5EF4-FFF2-40B4-BE49-F238E27FC236}">
                <a16:creationId xmlns:a16="http://schemas.microsoft.com/office/drawing/2014/main" id="{0B78941C-D629-44CE-AA72-69D9F9E197D7}"/>
              </a:ext>
            </a:extLst>
          </p:cNvPr>
          <p:cNvGraphicFramePr>
            <a:graphicFrameLocks noGrp="1"/>
          </p:cNvGraphicFramePr>
          <p:nvPr>
            <p:extLst>
              <p:ext uri="{D42A27DB-BD31-4B8C-83A1-F6EECF244321}">
                <p14:modId xmlns:p14="http://schemas.microsoft.com/office/powerpoint/2010/main" val="1237864519"/>
              </p:ext>
            </p:extLst>
          </p:nvPr>
        </p:nvGraphicFramePr>
        <p:xfrm>
          <a:off x="689098" y="4424426"/>
          <a:ext cx="4623056" cy="2207456"/>
        </p:xfrm>
        <a:graphic>
          <a:graphicData uri="http://schemas.openxmlformats.org/drawingml/2006/table">
            <a:tbl>
              <a:tblPr/>
              <a:tblGrid>
                <a:gridCol w="2325323">
                  <a:extLst>
                    <a:ext uri="{9D8B030D-6E8A-4147-A177-3AD203B41FA5}">
                      <a16:colId xmlns:a16="http://schemas.microsoft.com/office/drawing/2014/main" val="197974762"/>
                    </a:ext>
                  </a:extLst>
                </a:gridCol>
                <a:gridCol w="2297733">
                  <a:extLst>
                    <a:ext uri="{9D8B030D-6E8A-4147-A177-3AD203B41FA5}">
                      <a16:colId xmlns:a16="http://schemas.microsoft.com/office/drawing/2014/main" val="2624148344"/>
                    </a:ext>
                  </a:extLst>
                </a:gridCol>
              </a:tblGrid>
              <a:tr h="202115">
                <a:tc gridSpan="2">
                  <a:txBody>
                    <a:bodyPr/>
                    <a:lstStyle/>
                    <a:p>
                      <a:pPr algn="ctr" fontAlgn="ctr"/>
                      <a:r>
                        <a:rPr lang="en-GB" sz="900" b="0" i="0" u="none" strike="noStrike">
                          <a:solidFill>
                            <a:schemeClr val="tx1"/>
                          </a:solidFill>
                          <a:effectLst/>
                          <a:latin typeface="Arial" panose="020B0604020202020204" pitchFamily="34" charset="0"/>
                        </a:rPr>
                        <a:t>Technical specifications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10988232"/>
                  </a:ext>
                </a:extLst>
              </a:tr>
              <a:tr h="339823">
                <a:tc>
                  <a:txBody>
                    <a:bodyPr/>
                    <a:lstStyle/>
                    <a:p>
                      <a:pPr algn="ctr" fontAlgn="ctr"/>
                      <a:r>
                        <a:rPr lang="en-GB" sz="900" b="0" i="0" u="none" strike="noStrike">
                          <a:solidFill>
                            <a:schemeClr val="tx1"/>
                          </a:solidFill>
                          <a:effectLst/>
                          <a:latin typeface="Arial" panose="020B0604020202020204" pitchFamily="34" charset="0"/>
                        </a:rPr>
                        <a:t>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rPr>
                        <a:t>Membrane, Bourdon tube, electromechanical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572428"/>
                  </a:ext>
                </a:extLst>
              </a:tr>
              <a:tr h="201478">
                <a:tc>
                  <a:txBody>
                    <a:bodyPr/>
                    <a:lstStyle/>
                    <a:p>
                      <a:pPr algn="ctr" fontAlgn="ctr"/>
                      <a:r>
                        <a:rPr lang="en-GB" sz="900" b="0" i="0" u="none" strike="noStrike">
                          <a:solidFill>
                            <a:schemeClr val="tx1"/>
                          </a:solidFill>
                          <a:effectLst/>
                          <a:latin typeface="Arial" panose="020B0604020202020204" pitchFamily="34" charset="0"/>
                        </a:rPr>
                        <a:t>Pressure range: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rPr>
                        <a:t>0-10 bar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635196"/>
                  </a:ext>
                </a:extLst>
              </a:tr>
              <a:tr h="232475">
                <a:tc>
                  <a:txBody>
                    <a:bodyPr/>
                    <a:lstStyle/>
                    <a:p>
                      <a:pPr algn="ctr" fontAlgn="ctr"/>
                      <a:r>
                        <a:rPr lang="en-GB" sz="900" b="0" i="0" u="none" strike="noStrike">
                          <a:solidFill>
                            <a:schemeClr val="tx1"/>
                          </a:solidFill>
                          <a:effectLst/>
                          <a:latin typeface="Arial" panose="020B0604020202020204" pitchFamily="34" charset="0"/>
                        </a:rPr>
                        <a:t>Type of liquid filling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rPr>
                        <a:t>Silicone/Glycerin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8828"/>
                  </a:ext>
                </a:extLst>
              </a:tr>
              <a:tr h="196965">
                <a:tc>
                  <a:txBody>
                    <a:bodyPr/>
                    <a:lstStyle/>
                    <a:p>
                      <a:pPr algn="ctr" fontAlgn="ctr"/>
                      <a:r>
                        <a:rPr lang="en-GB" sz="900" b="0" i="0" u="none" strike="noStrike">
                          <a:solidFill>
                            <a:schemeClr val="tx1"/>
                          </a:solidFill>
                          <a:effectLst/>
                          <a:latin typeface="Arial" panose="020B0604020202020204" pitchFamily="34" charset="0"/>
                        </a:rPr>
                        <a:t>Dimension (diameter, 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rPr>
                        <a:t>63/100/150/160mm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896219"/>
                  </a:ext>
                </a:extLst>
              </a:tr>
              <a:tr h="202115">
                <a:tc>
                  <a:txBody>
                    <a:bodyPr/>
                    <a:lstStyle/>
                    <a:p>
                      <a:pPr algn="ctr" fontAlgn="ctr"/>
                      <a:r>
                        <a:rPr lang="en-GB" sz="900" b="0" i="0" u="none" strike="noStrike">
                          <a:solidFill>
                            <a:schemeClr val="tx1"/>
                          </a:solidFill>
                          <a:effectLst/>
                          <a:latin typeface="Arial" panose="020B0604020202020204" pitchFamily="34" charset="0"/>
                        </a:rPr>
                        <a:t>Material composition;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rPr>
                        <a:t>316SS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142344"/>
                  </a:ext>
                </a:extLst>
              </a:tr>
              <a:tr h="408926">
                <a:tc>
                  <a:txBody>
                    <a:bodyPr/>
                    <a:lstStyle/>
                    <a:p>
                      <a:pPr algn="ctr" fontAlgn="ctr"/>
                      <a:r>
                        <a:rPr lang="en-GB" sz="900" b="0" i="0" u="none" strike="noStrike">
                          <a:solidFill>
                            <a:schemeClr val="tx1"/>
                          </a:solidFill>
                          <a:effectLst/>
                          <a:latin typeface="Arial" panose="020B0604020202020204" pitchFamily="34" charset="0"/>
                        </a:rPr>
                        <a:t>Connection type: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chemeClr val="tx1"/>
                          </a:solidFill>
                          <a:effectLst/>
                          <a:latin typeface="Arial" panose="020B0604020202020204" pitchFamily="34" charset="0"/>
                          <a:ea typeface="+mn-ea"/>
                          <a:cs typeface="+mn-cs"/>
                        </a:rPr>
                        <a:t>Bottom - the connection is located at the bottom of the sensor; Central rear - the connection is positioned in the center of the rear side; Lower rear - the connection is located on the rear side, but in a lower position.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076193"/>
                  </a:ext>
                </a:extLst>
              </a:tr>
            </a:tbl>
          </a:graphicData>
        </a:graphic>
      </p:graphicFrame>
      <p:pic>
        <p:nvPicPr>
          <p:cNvPr id="17" name="Picture 16">
            <a:extLst>
              <a:ext uri="{FF2B5EF4-FFF2-40B4-BE49-F238E27FC236}">
                <a16:creationId xmlns:a16="http://schemas.microsoft.com/office/drawing/2014/main" id="{279CD34A-BCF4-4A3A-B704-EDDD263127A7}"/>
              </a:ext>
            </a:extLst>
          </p:cNvPr>
          <p:cNvPicPr>
            <a:picLocks noChangeAspect="1"/>
          </p:cNvPicPr>
          <p:nvPr/>
        </p:nvPicPr>
        <p:blipFill>
          <a:blip r:embed="rId2"/>
          <a:stretch>
            <a:fillRect/>
          </a:stretch>
        </p:blipFill>
        <p:spPr>
          <a:xfrm>
            <a:off x="8590176" y="2298423"/>
            <a:ext cx="3118792" cy="3550787"/>
          </a:xfrm>
          <a:prstGeom prst="rect">
            <a:avLst/>
          </a:prstGeom>
        </p:spPr>
      </p:pic>
      <p:pic>
        <p:nvPicPr>
          <p:cNvPr id="10" name="Picture 9">
            <a:extLst>
              <a:ext uri="{FF2B5EF4-FFF2-40B4-BE49-F238E27FC236}">
                <a16:creationId xmlns:a16="http://schemas.microsoft.com/office/drawing/2014/main" id="{6036F81D-F238-4F26-A8B5-EDA231A7BA39}"/>
              </a:ext>
            </a:extLst>
          </p:cNvPr>
          <p:cNvPicPr>
            <a:picLocks noChangeAspect="1"/>
          </p:cNvPicPr>
          <p:nvPr/>
        </p:nvPicPr>
        <p:blipFill>
          <a:blip r:embed="rId3"/>
          <a:stretch>
            <a:fillRect/>
          </a:stretch>
        </p:blipFill>
        <p:spPr>
          <a:xfrm>
            <a:off x="5312154" y="2282433"/>
            <a:ext cx="3220199" cy="3609306"/>
          </a:xfrm>
          <a:prstGeom prst="rect">
            <a:avLst/>
          </a:prstGeom>
        </p:spPr>
      </p:pic>
    </p:spTree>
    <p:extLst>
      <p:ext uri="{BB962C8B-B14F-4D97-AF65-F5344CB8AC3E}">
        <p14:creationId xmlns:p14="http://schemas.microsoft.com/office/powerpoint/2010/main" val="339506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EF213-9E7A-4FF5-9C22-322DF614273A}"/>
              </a:ext>
            </a:extLst>
          </p:cNvPr>
          <p:cNvSpPr>
            <a:spLocks noGrp="1"/>
          </p:cNvSpPr>
          <p:nvPr>
            <p:ph type="sldNum" sz="quarter" idx="10"/>
          </p:nvPr>
        </p:nvSpPr>
        <p:spPr>
          <a:xfrm>
            <a:off x="7210" y="6529089"/>
            <a:ext cx="374510" cy="328911"/>
          </a:xfrm>
        </p:spPr>
        <p:txBody>
          <a:bodyPr/>
          <a:lstStyle/>
          <a:p>
            <a:pPr fontAlgn="base">
              <a:spcBef>
                <a:spcPct val="0"/>
              </a:spcBef>
              <a:spcAft>
                <a:spcPct val="0"/>
              </a:spcAft>
              <a:defRPr/>
            </a:pPr>
            <a:fld id="{DC8EB68E-E012-4BA0-8FC2-4838E88C4766}" type="slidenum">
              <a:rPr lang="it-IT" sz="800" smtClean="0">
                <a:latin typeface="Calibri" panose="020F0502020204030204" pitchFamily="34" charset="0"/>
                <a:ea typeface="Calibri" panose="020F0502020204030204" pitchFamily="34" charset="0"/>
                <a:cs typeface="Calibri" panose="020F0502020204030204" pitchFamily="34" charset="0"/>
              </a:rPr>
              <a:pPr fontAlgn="base">
                <a:spcBef>
                  <a:spcPct val="0"/>
                </a:spcBef>
                <a:spcAft>
                  <a:spcPct val="0"/>
                </a:spcAft>
                <a:defRPr/>
              </a:pPr>
              <a:t>6</a:t>
            </a:fld>
            <a:endParaRPr lang="it-IT" sz="80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3F02A0B-F604-4F89-A389-C41F1F83D389}"/>
              </a:ext>
            </a:extLst>
          </p:cNvPr>
          <p:cNvSpPr txBox="1"/>
          <p:nvPr/>
        </p:nvSpPr>
        <p:spPr>
          <a:xfrm>
            <a:off x="1845579" y="10183"/>
            <a:ext cx="8649050" cy="477054"/>
          </a:xfrm>
          <a:prstGeom prst="rect">
            <a:avLst/>
          </a:prstGeom>
          <a:noFill/>
        </p:spPr>
        <p:txBody>
          <a:bodyPr wrap="square" rtlCol="0">
            <a:spAutoFit/>
          </a:bodyPr>
          <a:lstStyle/>
          <a:p>
            <a:pPr lvl="0" algn="ctr" fontAlgn="ctr"/>
            <a:r>
              <a:rPr lang="en-GB" sz="2500" b="1" dirty="0">
                <a:solidFill>
                  <a:schemeClr val="accent5"/>
                </a:solidFill>
                <a:cs typeface="Arial" pitchFamily="34"/>
              </a:rPr>
              <a:t>Technical characteristics: Pressure transducer</a:t>
            </a:r>
          </a:p>
        </p:txBody>
      </p:sp>
      <p:sp>
        <p:nvSpPr>
          <p:cNvPr id="42" name="Title 1">
            <a:extLst>
              <a:ext uri="{FF2B5EF4-FFF2-40B4-BE49-F238E27FC236}">
                <a16:creationId xmlns:a16="http://schemas.microsoft.com/office/drawing/2014/main" id="{5FC86A19-AD60-4E60-BD22-0EBAB1FB7B4B}"/>
              </a:ext>
            </a:extLst>
          </p:cNvPr>
          <p:cNvSpPr txBox="1">
            <a:spLocks/>
          </p:cNvSpPr>
          <p:nvPr/>
        </p:nvSpPr>
        <p:spPr>
          <a:xfrm>
            <a:off x="2608975" y="0"/>
            <a:ext cx="6568581" cy="831850"/>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endParaRPr lang="ru-RU" sz="3200" dirty="0">
              <a:solidFill>
                <a:schemeClr val="accent1"/>
              </a:solidFill>
              <a:latin typeface="Calibri" panose="020F0502020204030204" pitchFamily="34" charset="0"/>
            </a:endParaRPr>
          </a:p>
        </p:txBody>
      </p:sp>
      <p:sp>
        <p:nvSpPr>
          <p:cNvPr id="6" name="Footer Placeholder 1">
            <a:extLst>
              <a:ext uri="{FF2B5EF4-FFF2-40B4-BE49-F238E27FC236}">
                <a16:creationId xmlns:a16="http://schemas.microsoft.com/office/drawing/2014/main" id="{AA39DB03-AF7C-40FC-99AF-5907F699CDA0}"/>
              </a:ext>
            </a:extLst>
          </p:cNvPr>
          <p:cNvSpPr txBox="1">
            <a:spLocks/>
          </p:cNvSpPr>
          <p:nvPr/>
        </p:nvSpPr>
        <p:spPr>
          <a:xfrm>
            <a:off x="7210" y="6610027"/>
            <a:ext cx="12184790" cy="251670"/>
          </a:xfrm>
          <a:prstGeom prst="rect">
            <a:avLst/>
          </a:prstGeom>
        </p:spPr>
        <p:txBody>
          <a:bodyPr/>
          <a:lstStyle>
            <a:defPPr>
              <a:defRPr lang="en-US"/>
            </a:defPPr>
            <a:lvl1pPr marL="0" algn="l" defTabSz="457200" rtl="0" eaLnBrk="1" latinLnBrk="0" hangingPunct="1">
              <a:defRPr sz="1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GB" sz="800" dirty="0">
                <a:solidFill>
                  <a:srgbClr val="FFFFFF">
                    <a:lumMod val="50000"/>
                  </a:srgbClr>
                </a:solidFill>
              </a:rPr>
              <a:t>03</a:t>
            </a:r>
            <a:r>
              <a:rPr kumimoji="0" lang="en-GB" sz="800" b="0" i="0" u="none" strike="noStrike" cap="none"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/10/2024                                                                                                                                                                                            CONFIDENTIAL                                                                                                                         KARACHAGANAK</a:t>
            </a:r>
            <a:r>
              <a:rPr lang="en-GB" sz="800" dirty="0">
                <a:solidFill>
                  <a:srgbClr val="FFFFFF">
                    <a:lumMod val="50000"/>
                  </a:srgbClr>
                </a:solidFill>
              </a:rPr>
              <a:t> PETROLEUM OPERATING B.V.</a:t>
            </a:r>
          </a:p>
        </p:txBody>
      </p:sp>
      <p:sp>
        <p:nvSpPr>
          <p:cNvPr id="16" name="Rectangle 15">
            <a:extLst>
              <a:ext uri="{FF2B5EF4-FFF2-40B4-BE49-F238E27FC236}">
                <a16:creationId xmlns:a16="http://schemas.microsoft.com/office/drawing/2014/main" id="{55F79683-A996-4F0B-B674-952DFC44CD9E}"/>
              </a:ext>
            </a:extLst>
          </p:cNvPr>
          <p:cNvSpPr/>
          <p:nvPr/>
        </p:nvSpPr>
        <p:spPr>
          <a:xfrm>
            <a:off x="337276" y="4575567"/>
            <a:ext cx="6225816" cy="1200329"/>
          </a:xfrm>
          <a:prstGeom prst="rect">
            <a:avLst/>
          </a:prstGeom>
        </p:spPr>
        <p:txBody>
          <a:bodyPr wrap="square" anchor="ctr">
            <a:spAutoFit/>
          </a:bodyPr>
          <a:lstStyle/>
          <a:p>
            <a:br>
              <a:rPr lang="en-GB" b="1">
                <a:solidFill>
                  <a:schemeClr val="accent5">
                    <a:lumMod val="75000"/>
                  </a:schemeClr>
                </a:solidFill>
              </a:rPr>
            </a:br>
            <a:br>
              <a:rPr lang="en-GB" b="1">
                <a:solidFill>
                  <a:schemeClr val="accent5">
                    <a:lumMod val="75000"/>
                  </a:schemeClr>
                </a:solidFill>
              </a:rPr>
            </a:br>
            <a:br>
              <a:rPr lang="en-GB" b="1">
                <a:solidFill>
                  <a:schemeClr val="accent5">
                    <a:lumMod val="75000"/>
                  </a:schemeClr>
                </a:solidFill>
              </a:rPr>
            </a:br>
            <a:endParaRPr lang="en-GB" b="1">
              <a:solidFill>
                <a:schemeClr val="accent5">
                  <a:lumMod val="75000"/>
                </a:schemeClr>
              </a:solidFill>
            </a:endParaRPr>
          </a:p>
        </p:txBody>
      </p:sp>
      <p:sp>
        <p:nvSpPr>
          <p:cNvPr id="27" name="Rectangle 26">
            <a:extLst>
              <a:ext uri="{FF2B5EF4-FFF2-40B4-BE49-F238E27FC236}">
                <a16:creationId xmlns:a16="http://schemas.microsoft.com/office/drawing/2014/main" id="{C60C13B7-F99E-4639-B516-693528B37DEE}"/>
              </a:ext>
            </a:extLst>
          </p:cNvPr>
          <p:cNvSpPr/>
          <p:nvPr/>
        </p:nvSpPr>
        <p:spPr>
          <a:xfrm>
            <a:off x="484664" y="1082920"/>
            <a:ext cx="11222672" cy="181588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marL="285750" indent="-285750">
              <a:buFont typeface="Wingdings" panose="05000000000000000000" pitchFamily="2" charset="2"/>
              <a:buChar char="Ø"/>
            </a:pPr>
            <a:r>
              <a:rPr lang="en-GB" sz="1400">
                <a:solidFill>
                  <a:schemeClr val="accent5"/>
                </a:solidFill>
                <a:latin typeface="Arial" panose="020B0604020202020204" pitchFamily="34" charset="0"/>
                <a:cs typeface="Arial" panose="020B0604020202020204" pitchFamily="34" charset="0"/>
              </a:rPr>
              <a:t>Pressure transducer is used in industry for continuous measurement of the pressure of a medium – liquid, gas (including oxygen), or steam. The obtained value is converted into an output signal – analogue or digital.</a:t>
            </a:r>
          </a:p>
          <a:p>
            <a:pPr marL="285750" indent="-285750">
              <a:buFont typeface="Wingdings" panose="05000000000000000000" pitchFamily="2" charset="2"/>
              <a:buChar char="Ø"/>
            </a:pPr>
            <a:endParaRPr lang="ru-RU" sz="1400" dirty="0">
              <a:solidFill>
                <a:schemeClr val="accent5"/>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400">
                <a:solidFill>
                  <a:schemeClr val="accent5"/>
                </a:solidFill>
                <a:latin typeface="Arial" panose="020B0604020202020204" pitchFamily="34" charset="0"/>
                <a:cs typeface="Arial" panose="020B0604020202020204" pitchFamily="34" charset="0"/>
              </a:rPr>
              <a:t>Depending on the type of pressure measured, pressure transducers are divided into several types. Such as: Gauge pressure transducer - These transducers measure the pressure created by any medium relative to atmospheric pressure. This type of pressure transducer is the most common and is used in almost all industries; Absolute pressure transducer - These transducers measure the pressure created by any medium relative to absolute vacuum.</a:t>
            </a:r>
          </a:p>
        </p:txBody>
      </p:sp>
      <p:graphicFrame>
        <p:nvGraphicFramePr>
          <p:cNvPr id="2" name="Table 1">
            <a:extLst>
              <a:ext uri="{FF2B5EF4-FFF2-40B4-BE49-F238E27FC236}">
                <a16:creationId xmlns:a16="http://schemas.microsoft.com/office/drawing/2014/main" id="{8DD60F66-D3D5-4F9B-9F87-EE862D21CA39}"/>
              </a:ext>
            </a:extLst>
          </p:cNvPr>
          <p:cNvGraphicFramePr>
            <a:graphicFrameLocks noGrp="1"/>
          </p:cNvGraphicFramePr>
          <p:nvPr>
            <p:extLst>
              <p:ext uri="{D42A27DB-BD31-4B8C-83A1-F6EECF244321}">
                <p14:modId xmlns:p14="http://schemas.microsoft.com/office/powerpoint/2010/main" val="1833272002"/>
              </p:ext>
            </p:extLst>
          </p:nvPr>
        </p:nvGraphicFramePr>
        <p:xfrm>
          <a:off x="799452" y="3237075"/>
          <a:ext cx="4745032" cy="1627930"/>
        </p:xfrm>
        <a:graphic>
          <a:graphicData uri="http://schemas.openxmlformats.org/drawingml/2006/table">
            <a:tbl>
              <a:tblPr/>
              <a:tblGrid>
                <a:gridCol w="2457249">
                  <a:extLst>
                    <a:ext uri="{9D8B030D-6E8A-4147-A177-3AD203B41FA5}">
                      <a16:colId xmlns:a16="http://schemas.microsoft.com/office/drawing/2014/main" val="3956577254"/>
                    </a:ext>
                  </a:extLst>
                </a:gridCol>
                <a:gridCol w="2287783">
                  <a:extLst>
                    <a:ext uri="{9D8B030D-6E8A-4147-A177-3AD203B41FA5}">
                      <a16:colId xmlns:a16="http://schemas.microsoft.com/office/drawing/2014/main" val="2027957043"/>
                    </a:ext>
                  </a:extLst>
                </a:gridCol>
              </a:tblGrid>
              <a:tr h="216245">
                <a:tc gridSpan="2">
                  <a:txBody>
                    <a:bodyPr/>
                    <a:lstStyle/>
                    <a:p>
                      <a:pPr algn="ctr">
                        <a:lnSpc>
                          <a:spcPct val="107000"/>
                        </a:lnSpc>
                        <a:spcAft>
                          <a:spcPts val="800"/>
                        </a:spcAft>
                      </a:pPr>
                      <a:r>
                        <a:rPr lang="en-GB" sz="900" b="0">
                          <a:effectLst/>
                          <a:latin typeface="Arial" panose="020B0604020202020204" pitchFamily="34" charset="0"/>
                          <a:ea typeface="Calibri" panose="020F0502020204030204" pitchFamily="34" charset="0"/>
                          <a:cs typeface="Arial" panose="020B0604020202020204" pitchFamily="34" charset="0"/>
                        </a:rPr>
                        <a:t>Technical specifications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55490215"/>
                  </a:ext>
                </a:extLst>
              </a:tr>
              <a:tr h="216245">
                <a:tc>
                  <a:txBody>
                    <a:bodyPr/>
                    <a:lstStyle/>
                    <a:p>
                      <a:pPr algn="ctr">
                        <a:lnSpc>
                          <a:spcPct val="107000"/>
                        </a:lnSpc>
                        <a:spcAft>
                          <a:spcPts val="800"/>
                        </a:spcAft>
                      </a:pPr>
                      <a:r>
                        <a:rPr lang="en-GB" sz="900" b="0">
                          <a:effectLst/>
                          <a:latin typeface="Arial" panose="020B0604020202020204" pitchFamily="34" charset="0"/>
                          <a:ea typeface="Calibri" panose="020F0502020204030204" pitchFamily="34" charset="0"/>
                          <a:cs typeface="Arial" panose="020B0604020202020204" pitchFamily="34" charset="0"/>
                        </a:rPr>
                        <a:t>Gauge pressure range: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900" b="0">
                          <a:effectLst/>
                          <a:latin typeface="Arial" panose="020B0604020202020204" pitchFamily="34" charset="0"/>
                          <a:ea typeface="Calibri" panose="020F0502020204030204" pitchFamily="34" charset="0"/>
                          <a:cs typeface="Arial" panose="020B0604020202020204" pitchFamily="34" charset="0"/>
                        </a:rPr>
                        <a:t>250 bar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353912"/>
                  </a:ext>
                </a:extLst>
              </a:tr>
              <a:tr h="251506">
                <a:tc>
                  <a:txBody>
                    <a:bodyPr/>
                    <a:lstStyle/>
                    <a:p>
                      <a:pPr algn="ctr">
                        <a:lnSpc>
                          <a:spcPct val="107000"/>
                        </a:lnSpc>
                        <a:spcAft>
                          <a:spcPts val="800"/>
                        </a:spcAft>
                      </a:pPr>
                      <a:r>
                        <a:rPr lang="en-GB" sz="900" b="0">
                          <a:effectLst/>
                          <a:latin typeface="Arial" panose="020B0604020202020204" pitchFamily="34" charset="0"/>
                          <a:ea typeface="Calibri" panose="020F0502020204030204" pitchFamily="34" charset="0"/>
                          <a:cs typeface="Arial" panose="020B0604020202020204" pitchFamily="34" charset="0"/>
                        </a:rPr>
                        <a:t>Range: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900" b="0">
                          <a:effectLst/>
                          <a:latin typeface="Arial" panose="020B0604020202020204" pitchFamily="34" charset="0"/>
                          <a:ea typeface="Calibri" panose="020F0502020204030204" pitchFamily="34" charset="0"/>
                          <a:cs typeface="Arial" panose="020B0604020202020204" pitchFamily="34" charset="0"/>
                        </a:rPr>
                        <a:t>0 – 1,4 / 138 bar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570370"/>
                  </a:ext>
                </a:extLst>
              </a:tr>
              <a:tr h="263471">
                <a:tc>
                  <a:txBody>
                    <a:bodyPr/>
                    <a:lstStyle/>
                    <a:p>
                      <a:pPr algn="ctr" rtl="0">
                        <a:lnSpc>
                          <a:spcPct val="107000"/>
                        </a:lnSpc>
                        <a:spcAft>
                          <a:spcPts val="800"/>
                        </a:spcAft>
                      </a:pPr>
                      <a:r>
                        <a:rPr lang="en-US" sz="900" b="0" dirty="0">
                          <a:effectLst/>
                          <a:latin typeface="Arial" panose="020B0604020202020204" pitchFamily="34" charset="0"/>
                          <a:ea typeface="Calibri" panose="020F0502020204030204" pitchFamily="34" charset="0"/>
                          <a:cs typeface="Arial" panose="020B0604020202020204" pitchFamily="34" charset="0"/>
                        </a:rPr>
                        <a:t>Calibrated:</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900" b="0" dirty="0">
                          <a:effectLst/>
                          <a:latin typeface="Arial" panose="020B0604020202020204" pitchFamily="34" charset="0"/>
                          <a:ea typeface="Calibri" panose="020F0502020204030204" pitchFamily="34" charset="0"/>
                          <a:cs typeface="Arial" panose="020B0604020202020204" pitchFamily="34" charset="0"/>
                        </a:rPr>
                        <a:t>0-137.89 Bar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408412"/>
                  </a:ext>
                </a:extLst>
              </a:tr>
              <a:tr h="247973">
                <a:tc>
                  <a:txBody>
                    <a:bodyPr/>
                    <a:lstStyle/>
                    <a:p>
                      <a:pPr algn="ctr">
                        <a:lnSpc>
                          <a:spcPct val="107000"/>
                        </a:lnSpc>
                        <a:spcAft>
                          <a:spcPts val="800"/>
                        </a:spcAft>
                      </a:pPr>
                      <a:r>
                        <a:rPr lang="en-GB" sz="900" b="0" dirty="0">
                          <a:effectLst/>
                          <a:latin typeface="Arial" panose="020B0604020202020204" pitchFamily="34" charset="0"/>
                          <a:ea typeface="Calibri" panose="020F0502020204030204" pitchFamily="34" charset="0"/>
                          <a:cs typeface="Arial" panose="020B0604020202020204" pitchFamily="34" charset="0"/>
                        </a:rPr>
                        <a:t>Power supply: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800"/>
                        </a:spcAft>
                      </a:pPr>
                      <a:r>
                        <a:rPr lang="en-US" sz="900" b="0" dirty="0">
                          <a:effectLst/>
                          <a:latin typeface="Arial" panose="020B0604020202020204" pitchFamily="34" charset="0"/>
                          <a:ea typeface="Calibri" panose="020F0502020204030204" pitchFamily="34" charset="0"/>
                          <a:cs typeface="Arial" panose="020B0604020202020204" pitchFamily="34" charset="0"/>
                        </a:rPr>
                        <a:t>10.5-32VDC</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112894"/>
                  </a:ext>
                </a:extLst>
              </a:tr>
              <a:tr h="216245">
                <a:tc>
                  <a:txBody>
                    <a:bodyPr/>
                    <a:lstStyle/>
                    <a:p>
                      <a:pPr algn="ctr" rtl="0">
                        <a:lnSpc>
                          <a:spcPct val="107000"/>
                        </a:lnSpc>
                        <a:spcAft>
                          <a:spcPts val="800"/>
                        </a:spcAft>
                      </a:pPr>
                      <a:r>
                        <a:rPr lang="en-US" sz="900" b="0" dirty="0">
                          <a:effectLst/>
                          <a:latin typeface="Arial" panose="020B0604020202020204" pitchFamily="34" charset="0"/>
                          <a:ea typeface="Calibri" panose="020F0502020204030204" pitchFamily="34" charset="0"/>
                          <a:cs typeface="Arial" panose="020B0604020202020204" pitchFamily="34" charset="0"/>
                        </a:rPr>
                        <a:t>Diaphragm material: </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800"/>
                        </a:spcAft>
                      </a:pPr>
                      <a:r>
                        <a:rPr lang="en-US" sz="900" b="0" dirty="0">
                          <a:effectLst/>
                          <a:latin typeface="Arial" panose="020B0604020202020204" pitchFamily="34" charset="0"/>
                          <a:ea typeface="Calibri" panose="020F0502020204030204" pitchFamily="34" charset="0"/>
                          <a:cs typeface="Arial" panose="020B0604020202020204" pitchFamily="34" charset="0"/>
                        </a:rPr>
                        <a:t>Hastelloy C-276</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438174"/>
                  </a:ext>
                </a:extLst>
              </a:tr>
              <a:tr h="216245">
                <a:tc>
                  <a:txBody>
                    <a:bodyPr/>
                    <a:lstStyle/>
                    <a:p>
                      <a:pPr algn="ctr" rtl="0">
                        <a:lnSpc>
                          <a:spcPct val="107000"/>
                        </a:lnSpc>
                        <a:spcAft>
                          <a:spcPts val="800"/>
                        </a:spcAft>
                      </a:pPr>
                      <a:r>
                        <a:rPr lang="en-US" sz="900" b="0" dirty="0">
                          <a:effectLst/>
                          <a:latin typeface="Arial" panose="020B0604020202020204" pitchFamily="34" charset="0"/>
                          <a:ea typeface="Calibri" panose="020F0502020204030204" pitchFamily="34" charset="0"/>
                          <a:cs typeface="Arial" panose="020B0604020202020204" pitchFamily="34" charset="0"/>
                        </a:rPr>
                        <a:t>O-Ring:</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800"/>
                        </a:spcAft>
                      </a:pPr>
                      <a:r>
                        <a:rPr lang="en-US" sz="900" b="0" dirty="0">
                          <a:effectLst/>
                          <a:latin typeface="Arial" panose="020B0604020202020204" pitchFamily="34" charset="0"/>
                          <a:ea typeface="Calibri" panose="020F0502020204030204" pitchFamily="34" charset="0"/>
                          <a:cs typeface="Arial" panose="020B0604020202020204" pitchFamily="34" charset="0"/>
                        </a:rPr>
                        <a:t>TFE GL</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7032"/>
                  </a:ext>
                </a:extLst>
              </a:tr>
            </a:tbl>
          </a:graphicData>
        </a:graphic>
      </p:graphicFrame>
      <p:pic>
        <p:nvPicPr>
          <p:cNvPr id="5" name="Picture 4">
            <a:extLst>
              <a:ext uri="{FF2B5EF4-FFF2-40B4-BE49-F238E27FC236}">
                <a16:creationId xmlns:a16="http://schemas.microsoft.com/office/drawing/2014/main" id="{180DCDD4-4DAB-47A3-ADCD-6052490A881D}"/>
              </a:ext>
            </a:extLst>
          </p:cNvPr>
          <p:cNvPicPr>
            <a:picLocks noChangeAspect="1"/>
          </p:cNvPicPr>
          <p:nvPr/>
        </p:nvPicPr>
        <p:blipFill>
          <a:blip r:embed="rId2"/>
          <a:stretch>
            <a:fillRect/>
          </a:stretch>
        </p:blipFill>
        <p:spPr>
          <a:xfrm>
            <a:off x="5810479" y="3124229"/>
            <a:ext cx="2429577" cy="3234728"/>
          </a:xfrm>
          <a:prstGeom prst="rect">
            <a:avLst/>
          </a:prstGeom>
        </p:spPr>
      </p:pic>
      <p:pic>
        <p:nvPicPr>
          <p:cNvPr id="8" name="Picture 7">
            <a:extLst>
              <a:ext uri="{FF2B5EF4-FFF2-40B4-BE49-F238E27FC236}">
                <a16:creationId xmlns:a16="http://schemas.microsoft.com/office/drawing/2014/main" id="{78CA4EDC-01E3-420B-885F-0C29138AC5A5}"/>
              </a:ext>
            </a:extLst>
          </p:cNvPr>
          <p:cNvPicPr>
            <a:picLocks noChangeAspect="1"/>
          </p:cNvPicPr>
          <p:nvPr/>
        </p:nvPicPr>
        <p:blipFill>
          <a:blip r:embed="rId3"/>
          <a:stretch>
            <a:fillRect/>
          </a:stretch>
        </p:blipFill>
        <p:spPr>
          <a:xfrm>
            <a:off x="8309798" y="3145739"/>
            <a:ext cx="2779240" cy="3234728"/>
          </a:xfrm>
          <a:prstGeom prst="rect">
            <a:avLst/>
          </a:prstGeom>
        </p:spPr>
      </p:pic>
    </p:spTree>
    <p:extLst>
      <p:ext uri="{BB962C8B-B14F-4D97-AF65-F5344CB8AC3E}">
        <p14:creationId xmlns:p14="http://schemas.microsoft.com/office/powerpoint/2010/main" val="410241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EF213-9E7A-4FF5-9C22-322DF614273A}"/>
              </a:ext>
            </a:extLst>
          </p:cNvPr>
          <p:cNvSpPr>
            <a:spLocks noGrp="1"/>
          </p:cNvSpPr>
          <p:nvPr>
            <p:ph type="sldNum" sz="quarter" idx="10"/>
          </p:nvPr>
        </p:nvSpPr>
        <p:spPr>
          <a:xfrm>
            <a:off x="7210" y="6529089"/>
            <a:ext cx="374510" cy="328911"/>
          </a:xfrm>
        </p:spPr>
        <p:txBody>
          <a:bodyPr/>
          <a:lstStyle/>
          <a:p>
            <a:pPr fontAlgn="base">
              <a:spcBef>
                <a:spcPct val="0"/>
              </a:spcBef>
              <a:spcAft>
                <a:spcPct val="0"/>
              </a:spcAft>
              <a:defRPr/>
            </a:pPr>
            <a:fld id="{DC8EB68E-E012-4BA0-8FC2-4838E88C4766}" type="slidenum">
              <a:rPr lang="it-IT" sz="800" smtClean="0">
                <a:latin typeface="Calibri" panose="020F0502020204030204" pitchFamily="34" charset="0"/>
                <a:ea typeface="Calibri" panose="020F0502020204030204" pitchFamily="34" charset="0"/>
                <a:cs typeface="Calibri" panose="020F0502020204030204" pitchFamily="34" charset="0"/>
              </a:rPr>
              <a:pPr fontAlgn="base">
                <a:spcBef>
                  <a:spcPct val="0"/>
                </a:spcBef>
                <a:spcAft>
                  <a:spcPct val="0"/>
                </a:spcAft>
                <a:defRPr/>
              </a:pPr>
              <a:t>7</a:t>
            </a:fld>
            <a:endParaRPr lang="it-IT" sz="80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3F02A0B-F604-4F89-A389-C41F1F83D389}"/>
              </a:ext>
            </a:extLst>
          </p:cNvPr>
          <p:cNvSpPr txBox="1"/>
          <p:nvPr/>
        </p:nvSpPr>
        <p:spPr>
          <a:xfrm>
            <a:off x="1845579" y="10183"/>
            <a:ext cx="8649050" cy="477054"/>
          </a:xfrm>
          <a:prstGeom prst="rect">
            <a:avLst/>
          </a:prstGeom>
          <a:noFill/>
        </p:spPr>
        <p:txBody>
          <a:bodyPr wrap="square" rtlCol="0">
            <a:spAutoFit/>
          </a:bodyPr>
          <a:lstStyle/>
          <a:p>
            <a:pPr lvl="0" algn="ctr" fontAlgn="ctr"/>
            <a:r>
              <a:rPr lang="en-GB" sz="2500" b="1">
                <a:solidFill>
                  <a:schemeClr val="accent5"/>
                </a:solidFill>
                <a:cs typeface="Arial" pitchFamily="34"/>
              </a:rPr>
              <a:t>Technical characteristics: Thermowell</a:t>
            </a:r>
          </a:p>
        </p:txBody>
      </p:sp>
      <p:sp>
        <p:nvSpPr>
          <p:cNvPr id="42" name="Title 1">
            <a:extLst>
              <a:ext uri="{FF2B5EF4-FFF2-40B4-BE49-F238E27FC236}">
                <a16:creationId xmlns:a16="http://schemas.microsoft.com/office/drawing/2014/main" id="{5FC86A19-AD60-4E60-BD22-0EBAB1FB7B4B}"/>
              </a:ext>
            </a:extLst>
          </p:cNvPr>
          <p:cNvSpPr txBox="1">
            <a:spLocks/>
          </p:cNvSpPr>
          <p:nvPr/>
        </p:nvSpPr>
        <p:spPr>
          <a:xfrm>
            <a:off x="1912689" y="26507"/>
            <a:ext cx="6568581" cy="831850"/>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endParaRPr lang="ru-RU" sz="3200" dirty="0">
              <a:solidFill>
                <a:schemeClr val="accent1"/>
              </a:solidFill>
              <a:latin typeface="Calibri" panose="020F0502020204030204" pitchFamily="34" charset="0"/>
            </a:endParaRPr>
          </a:p>
        </p:txBody>
      </p:sp>
      <p:sp>
        <p:nvSpPr>
          <p:cNvPr id="6" name="Footer Placeholder 1">
            <a:extLst>
              <a:ext uri="{FF2B5EF4-FFF2-40B4-BE49-F238E27FC236}">
                <a16:creationId xmlns:a16="http://schemas.microsoft.com/office/drawing/2014/main" id="{AA39DB03-AF7C-40FC-99AF-5907F699CDA0}"/>
              </a:ext>
            </a:extLst>
          </p:cNvPr>
          <p:cNvSpPr txBox="1">
            <a:spLocks/>
          </p:cNvSpPr>
          <p:nvPr/>
        </p:nvSpPr>
        <p:spPr>
          <a:xfrm>
            <a:off x="7210" y="6511648"/>
            <a:ext cx="12184790" cy="251670"/>
          </a:xfrm>
          <a:prstGeom prst="rect">
            <a:avLst/>
          </a:prstGeom>
        </p:spPr>
        <p:txBody>
          <a:bodyPr/>
          <a:lstStyle>
            <a:defPPr>
              <a:defRPr lang="en-US"/>
            </a:defPPr>
            <a:lvl1pPr marL="0" algn="l" defTabSz="457200" rtl="0" eaLnBrk="1" latinLnBrk="0" hangingPunct="1">
              <a:defRPr sz="1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GB" sz="800">
                <a:solidFill>
                  <a:srgbClr val="FFFFFF">
                    <a:lumMod val="50000"/>
                  </a:srgbClr>
                </a:solidFill>
              </a:rPr>
              <a:t>03</a:t>
            </a:r>
            <a:r>
              <a:rPr kumimoji="0" lang="en-GB" sz="800" b="0" i="0" u="none" strike="noStrike" cap="none" normalizeH="0" baseline="0" noProof="0">
                <a:ln>
                  <a:noFill/>
                </a:ln>
                <a:solidFill>
                  <a:srgbClr val="FFFFFF">
                    <a:lumMod val="50000"/>
                  </a:srgbClr>
                </a:solidFill>
                <a:effectLst/>
                <a:uLnTx/>
                <a:uFillTx/>
                <a:latin typeface="Calibri" panose="020F0502020204030204" pitchFamily="34" charset="0"/>
                <a:cs typeface="Calibri" panose="020F0502020204030204" pitchFamily="34" charset="0"/>
              </a:rPr>
              <a:t>/10/2024                                                                                                                                                                                            CONFIDENTIAL                                                                                                                         KARACHAGANAK</a:t>
            </a:r>
            <a:r>
              <a:rPr lang="en-GB" sz="800">
                <a:solidFill>
                  <a:srgbClr val="FFFFFF">
                    <a:lumMod val="50000"/>
                  </a:srgbClr>
                </a:solidFill>
              </a:rPr>
              <a:t> PETROLEUM OPERATING B.V.</a:t>
            </a:r>
          </a:p>
        </p:txBody>
      </p:sp>
      <p:sp>
        <p:nvSpPr>
          <p:cNvPr id="16" name="Rectangle 15">
            <a:extLst>
              <a:ext uri="{FF2B5EF4-FFF2-40B4-BE49-F238E27FC236}">
                <a16:creationId xmlns:a16="http://schemas.microsoft.com/office/drawing/2014/main" id="{55F79683-A996-4F0B-B674-952DFC44CD9E}"/>
              </a:ext>
            </a:extLst>
          </p:cNvPr>
          <p:cNvSpPr/>
          <p:nvPr/>
        </p:nvSpPr>
        <p:spPr>
          <a:xfrm>
            <a:off x="-937851" y="4341974"/>
            <a:ext cx="6225816" cy="1200329"/>
          </a:xfrm>
          <a:prstGeom prst="rect">
            <a:avLst/>
          </a:prstGeom>
        </p:spPr>
        <p:txBody>
          <a:bodyPr wrap="square" anchor="ctr">
            <a:spAutoFit/>
          </a:bodyPr>
          <a:lstStyle/>
          <a:p>
            <a:br>
              <a:rPr lang="en-GB" b="1">
                <a:solidFill>
                  <a:schemeClr val="accent5">
                    <a:lumMod val="75000"/>
                  </a:schemeClr>
                </a:solidFill>
              </a:rPr>
            </a:br>
            <a:br>
              <a:rPr lang="en-GB" b="1">
                <a:solidFill>
                  <a:schemeClr val="accent5">
                    <a:lumMod val="75000"/>
                  </a:schemeClr>
                </a:solidFill>
              </a:rPr>
            </a:br>
            <a:br>
              <a:rPr lang="en-GB" b="1">
                <a:solidFill>
                  <a:schemeClr val="accent5">
                    <a:lumMod val="75000"/>
                  </a:schemeClr>
                </a:solidFill>
              </a:rPr>
            </a:br>
            <a:endParaRPr lang="en-GB" b="1">
              <a:solidFill>
                <a:schemeClr val="accent5">
                  <a:lumMod val="75000"/>
                </a:schemeClr>
              </a:solidFill>
            </a:endParaRPr>
          </a:p>
        </p:txBody>
      </p:sp>
      <p:sp>
        <p:nvSpPr>
          <p:cNvPr id="27" name="Rectangle 26">
            <a:extLst>
              <a:ext uri="{FF2B5EF4-FFF2-40B4-BE49-F238E27FC236}">
                <a16:creationId xmlns:a16="http://schemas.microsoft.com/office/drawing/2014/main" id="{C60C13B7-F99E-4639-B516-693528B37DEE}"/>
              </a:ext>
            </a:extLst>
          </p:cNvPr>
          <p:cNvSpPr/>
          <p:nvPr/>
        </p:nvSpPr>
        <p:spPr>
          <a:xfrm>
            <a:off x="486560" y="1116051"/>
            <a:ext cx="11333527" cy="138499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marL="285750" indent="-285750">
              <a:buFont typeface="Wingdings" panose="05000000000000000000" pitchFamily="2" charset="2"/>
              <a:buChar char="Ø"/>
            </a:pPr>
            <a:r>
              <a:rPr lang="en-GB" sz="1400">
                <a:solidFill>
                  <a:schemeClr val="accent5"/>
                </a:solidFill>
                <a:latin typeface="Arial" panose="020B0604020202020204" pitchFamily="34" charset="0"/>
                <a:cs typeface="Arial" panose="020B0604020202020204" pitchFamily="34" charset="0"/>
              </a:rPr>
              <a:t>Thermowell (protective sleeve) is designed for installation of temperature sensors in processes facilities and provides protection against the destructive effects of the working medium. Thermowells with loose flanges allow the use of different materials for the immersion part (stem) and the flange</a:t>
            </a:r>
            <a:r>
              <a:rPr lang="en-GB" sz="1400" b="0" i="0">
                <a:solidFill>
                  <a:srgbClr val="343E47"/>
                </a:solidFill>
                <a:effectLst/>
                <a:latin typeface="Roboto" panose="02000000000000000000" pitchFamily="2" charset="0"/>
                <a:cs typeface="Arial" panose="020B0604020202020204" pitchFamily="34" charset="0"/>
              </a:rPr>
              <a:t> </a:t>
            </a:r>
            <a:r>
              <a:rPr lang="en-GB" sz="1400">
                <a:solidFill>
                  <a:schemeClr val="accent5"/>
                </a:solidFill>
                <a:latin typeface="Arial" panose="020B0604020202020204" pitchFamily="34" charset="0"/>
                <a:cs typeface="Arial" panose="020B0604020202020204" pitchFamily="34" charset="0"/>
              </a:rPr>
              <a:t>For example, the flange material can be made from electroplated structural carbon steel, while the stem can be made from stainless steel or a heat-resistant, corrosion-resistant nickel-based alloy. Thermowell is also used to simplify the replacement of a temperature sensor. </a:t>
            </a:r>
          </a:p>
        </p:txBody>
      </p:sp>
      <p:graphicFrame>
        <p:nvGraphicFramePr>
          <p:cNvPr id="2" name="Table 1">
            <a:extLst>
              <a:ext uri="{FF2B5EF4-FFF2-40B4-BE49-F238E27FC236}">
                <a16:creationId xmlns:a16="http://schemas.microsoft.com/office/drawing/2014/main" id="{6792A017-F5EE-457D-9E03-9ABE4E44362D}"/>
              </a:ext>
            </a:extLst>
          </p:cNvPr>
          <p:cNvGraphicFramePr>
            <a:graphicFrameLocks noGrp="1"/>
          </p:cNvGraphicFramePr>
          <p:nvPr/>
        </p:nvGraphicFramePr>
        <p:xfrm>
          <a:off x="797671" y="2837706"/>
          <a:ext cx="4749800" cy="2633454"/>
        </p:xfrm>
        <a:graphic>
          <a:graphicData uri="http://schemas.openxmlformats.org/drawingml/2006/table">
            <a:tbl>
              <a:tblPr/>
              <a:tblGrid>
                <a:gridCol w="2463800">
                  <a:extLst>
                    <a:ext uri="{9D8B030D-6E8A-4147-A177-3AD203B41FA5}">
                      <a16:colId xmlns:a16="http://schemas.microsoft.com/office/drawing/2014/main" val="1505395399"/>
                    </a:ext>
                  </a:extLst>
                </a:gridCol>
                <a:gridCol w="2286000">
                  <a:extLst>
                    <a:ext uri="{9D8B030D-6E8A-4147-A177-3AD203B41FA5}">
                      <a16:colId xmlns:a16="http://schemas.microsoft.com/office/drawing/2014/main" val="3785848899"/>
                    </a:ext>
                  </a:extLst>
                </a:gridCol>
              </a:tblGrid>
              <a:tr h="226060">
                <a:tc gridSpan="2">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Technical specifications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142152318"/>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per data sheet: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TW 95.10 / TW 95.11 / TW 95.12;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362961"/>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Type of protective sleeve: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Conical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212472"/>
                  </a:ext>
                </a:extLst>
              </a:tr>
              <a:tr h="296697">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 of measurement: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538523"/>
                  </a:ext>
                </a:extLst>
              </a:tr>
              <a:tr h="302217">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Flange dimension: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ASME 1 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158412"/>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Rated pressure: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Class 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702129"/>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Connection to thermometer (N):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½” NPT Female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181298"/>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Immersion length (U):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280 mm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718075"/>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Head length (H):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 mm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792512"/>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Material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316/316L stainless . steel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214172"/>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Flange material: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316/316L stainless . steel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882956"/>
                  </a:ext>
                </a:extLst>
              </a:tr>
            </a:tbl>
          </a:graphicData>
        </a:graphic>
      </p:graphicFrame>
      <p:pic>
        <p:nvPicPr>
          <p:cNvPr id="5" name="Picture 4">
            <a:extLst>
              <a:ext uri="{FF2B5EF4-FFF2-40B4-BE49-F238E27FC236}">
                <a16:creationId xmlns:a16="http://schemas.microsoft.com/office/drawing/2014/main" id="{717B5BF1-AA3A-4D2A-8F3D-E6FE20AD531B}"/>
              </a:ext>
            </a:extLst>
          </p:cNvPr>
          <p:cNvPicPr>
            <a:picLocks noChangeAspect="1"/>
          </p:cNvPicPr>
          <p:nvPr/>
        </p:nvPicPr>
        <p:blipFill>
          <a:blip r:embed="rId2"/>
          <a:stretch>
            <a:fillRect/>
          </a:stretch>
        </p:blipFill>
        <p:spPr>
          <a:xfrm>
            <a:off x="6153323" y="2807466"/>
            <a:ext cx="5107015" cy="2734837"/>
          </a:xfrm>
          <a:prstGeom prst="rect">
            <a:avLst/>
          </a:prstGeom>
        </p:spPr>
      </p:pic>
    </p:spTree>
    <p:extLst>
      <p:ext uri="{BB962C8B-B14F-4D97-AF65-F5344CB8AC3E}">
        <p14:creationId xmlns:p14="http://schemas.microsoft.com/office/powerpoint/2010/main" val="166678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EF213-9E7A-4FF5-9C22-322DF614273A}"/>
              </a:ext>
            </a:extLst>
          </p:cNvPr>
          <p:cNvSpPr>
            <a:spLocks noGrp="1"/>
          </p:cNvSpPr>
          <p:nvPr>
            <p:ph type="sldNum" sz="quarter" idx="10"/>
          </p:nvPr>
        </p:nvSpPr>
        <p:spPr>
          <a:xfrm>
            <a:off x="7210" y="6529089"/>
            <a:ext cx="374510" cy="328911"/>
          </a:xfrm>
        </p:spPr>
        <p:txBody>
          <a:bodyPr/>
          <a:lstStyle/>
          <a:p>
            <a:pPr fontAlgn="base">
              <a:spcBef>
                <a:spcPct val="0"/>
              </a:spcBef>
              <a:spcAft>
                <a:spcPct val="0"/>
              </a:spcAft>
              <a:defRPr/>
            </a:pPr>
            <a:fld id="{DC8EB68E-E012-4BA0-8FC2-4838E88C4766}" type="slidenum">
              <a:rPr lang="it-IT" sz="800" smtClean="0">
                <a:latin typeface="Calibri" panose="020F0502020204030204" pitchFamily="34" charset="0"/>
                <a:ea typeface="Calibri" panose="020F0502020204030204" pitchFamily="34" charset="0"/>
                <a:cs typeface="Calibri" panose="020F0502020204030204" pitchFamily="34" charset="0"/>
              </a:rPr>
              <a:pPr fontAlgn="base">
                <a:spcBef>
                  <a:spcPct val="0"/>
                </a:spcBef>
                <a:spcAft>
                  <a:spcPct val="0"/>
                </a:spcAft>
                <a:defRPr/>
              </a:pPr>
              <a:t>8</a:t>
            </a:fld>
            <a:endParaRPr lang="it-IT" sz="80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3F02A0B-F604-4F89-A389-C41F1F83D389}"/>
              </a:ext>
            </a:extLst>
          </p:cNvPr>
          <p:cNvSpPr txBox="1"/>
          <p:nvPr/>
        </p:nvSpPr>
        <p:spPr>
          <a:xfrm>
            <a:off x="1845579" y="10183"/>
            <a:ext cx="8649050" cy="477054"/>
          </a:xfrm>
          <a:prstGeom prst="rect">
            <a:avLst/>
          </a:prstGeom>
          <a:noFill/>
        </p:spPr>
        <p:txBody>
          <a:bodyPr wrap="square" rtlCol="0">
            <a:spAutoFit/>
          </a:bodyPr>
          <a:lstStyle/>
          <a:p>
            <a:pPr lvl="0" algn="ctr" fontAlgn="ctr"/>
            <a:r>
              <a:rPr lang="en-GB" sz="2500" b="1">
                <a:solidFill>
                  <a:schemeClr val="accent5"/>
                </a:solidFill>
                <a:cs typeface="Arial" pitchFamily="34"/>
              </a:rPr>
              <a:t>Technical characteristics: Solenoid Valve</a:t>
            </a:r>
          </a:p>
        </p:txBody>
      </p:sp>
      <p:sp>
        <p:nvSpPr>
          <p:cNvPr id="42" name="Title 1">
            <a:extLst>
              <a:ext uri="{FF2B5EF4-FFF2-40B4-BE49-F238E27FC236}">
                <a16:creationId xmlns:a16="http://schemas.microsoft.com/office/drawing/2014/main" id="{5FC86A19-AD60-4E60-BD22-0EBAB1FB7B4B}"/>
              </a:ext>
            </a:extLst>
          </p:cNvPr>
          <p:cNvSpPr txBox="1">
            <a:spLocks/>
          </p:cNvSpPr>
          <p:nvPr/>
        </p:nvSpPr>
        <p:spPr>
          <a:xfrm>
            <a:off x="1912689" y="26507"/>
            <a:ext cx="6568581" cy="831850"/>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endParaRPr lang="ru-RU" sz="3200" dirty="0">
              <a:solidFill>
                <a:schemeClr val="accent1"/>
              </a:solidFill>
              <a:latin typeface="Calibri" panose="020F0502020204030204" pitchFamily="34" charset="0"/>
            </a:endParaRPr>
          </a:p>
        </p:txBody>
      </p:sp>
      <p:sp>
        <p:nvSpPr>
          <p:cNvPr id="6" name="Footer Placeholder 1">
            <a:extLst>
              <a:ext uri="{FF2B5EF4-FFF2-40B4-BE49-F238E27FC236}">
                <a16:creationId xmlns:a16="http://schemas.microsoft.com/office/drawing/2014/main" id="{AA39DB03-AF7C-40FC-99AF-5907F699CDA0}"/>
              </a:ext>
            </a:extLst>
          </p:cNvPr>
          <p:cNvSpPr txBox="1">
            <a:spLocks/>
          </p:cNvSpPr>
          <p:nvPr/>
        </p:nvSpPr>
        <p:spPr>
          <a:xfrm>
            <a:off x="7210" y="6511648"/>
            <a:ext cx="12184790" cy="251670"/>
          </a:xfrm>
          <a:prstGeom prst="rect">
            <a:avLst/>
          </a:prstGeom>
        </p:spPr>
        <p:txBody>
          <a:bodyPr/>
          <a:lstStyle>
            <a:defPPr>
              <a:defRPr lang="en-US"/>
            </a:defPPr>
            <a:lvl1pPr marL="0" algn="l" defTabSz="457200" rtl="0" eaLnBrk="1" latinLnBrk="0" hangingPunct="1">
              <a:defRPr sz="1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GB" sz="800">
                <a:solidFill>
                  <a:srgbClr val="FFFFFF">
                    <a:lumMod val="50000"/>
                  </a:srgbClr>
                </a:solidFill>
              </a:rPr>
              <a:t>03</a:t>
            </a:r>
            <a:r>
              <a:rPr kumimoji="0" lang="en-GB" sz="800" b="0" i="0" u="none" strike="noStrike" cap="none" normalizeH="0" baseline="0" noProof="0">
                <a:ln>
                  <a:noFill/>
                </a:ln>
                <a:solidFill>
                  <a:srgbClr val="FFFFFF">
                    <a:lumMod val="50000"/>
                  </a:srgbClr>
                </a:solidFill>
                <a:effectLst/>
                <a:uLnTx/>
                <a:uFillTx/>
                <a:latin typeface="Calibri" panose="020F0502020204030204" pitchFamily="34" charset="0"/>
                <a:cs typeface="Calibri" panose="020F0502020204030204" pitchFamily="34" charset="0"/>
              </a:rPr>
              <a:t>/10/2024                                                                                                                                                                                            CONFIDENTIAL                                                                                                                         KARACHAGANAK</a:t>
            </a:r>
            <a:r>
              <a:rPr lang="en-GB" sz="800">
                <a:solidFill>
                  <a:srgbClr val="FFFFFF">
                    <a:lumMod val="50000"/>
                  </a:srgbClr>
                </a:solidFill>
              </a:rPr>
              <a:t> PETROLEUM OPERATING B.V.</a:t>
            </a:r>
          </a:p>
        </p:txBody>
      </p:sp>
      <p:sp>
        <p:nvSpPr>
          <p:cNvPr id="16" name="Rectangle 15">
            <a:extLst>
              <a:ext uri="{FF2B5EF4-FFF2-40B4-BE49-F238E27FC236}">
                <a16:creationId xmlns:a16="http://schemas.microsoft.com/office/drawing/2014/main" id="{55F79683-A996-4F0B-B674-952DFC44CD9E}"/>
              </a:ext>
            </a:extLst>
          </p:cNvPr>
          <p:cNvSpPr/>
          <p:nvPr/>
        </p:nvSpPr>
        <p:spPr>
          <a:xfrm>
            <a:off x="-937851" y="4341974"/>
            <a:ext cx="6225816" cy="1200329"/>
          </a:xfrm>
          <a:prstGeom prst="rect">
            <a:avLst/>
          </a:prstGeom>
        </p:spPr>
        <p:txBody>
          <a:bodyPr wrap="square" anchor="ctr">
            <a:spAutoFit/>
          </a:bodyPr>
          <a:lstStyle/>
          <a:p>
            <a:br>
              <a:rPr lang="en-GB" b="1">
                <a:solidFill>
                  <a:schemeClr val="accent5">
                    <a:lumMod val="75000"/>
                  </a:schemeClr>
                </a:solidFill>
              </a:rPr>
            </a:br>
            <a:br>
              <a:rPr lang="en-GB" b="1">
                <a:solidFill>
                  <a:schemeClr val="accent5">
                    <a:lumMod val="75000"/>
                  </a:schemeClr>
                </a:solidFill>
              </a:rPr>
            </a:br>
            <a:br>
              <a:rPr lang="en-GB" b="1">
                <a:solidFill>
                  <a:schemeClr val="accent5">
                    <a:lumMod val="75000"/>
                  </a:schemeClr>
                </a:solidFill>
              </a:rPr>
            </a:br>
            <a:endParaRPr lang="en-GB" b="1">
              <a:solidFill>
                <a:schemeClr val="accent5">
                  <a:lumMod val="75000"/>
                </a:schemeClr>
              </a:solidFill>
            </a:endParaRPr>
          </a:p>
        </p:txBody>
      </p:sp>
      <p:sp>
        <p:nvSpPr>
          <p:cNvPr id="27" name="Rectangle 26">
            <a:extLst>
              <a:ext uri="{FF2B5EF4-FFF2-40B4-BE49-F238E27FC236}">
                <a16:creationId xmlns:a16="http://schemas.microsoft.com/office/drawing/2014/main" id="{C60C13B7-F99E-4639-B516-693528B37DEE}"/>
              </a:ext>
            </a:extLst>
          </p:cNvPr>
          <p:cNvSpPr/>
          <p:nvPr/>
        </p:nvSpPr>
        <p:spPr>
          <a:xfrm>
            <a:off x="486560" y="1116051"/>
            <a:ext cx="11333527" cy="181588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marL="285750" indent="-285750">
              <a:buFont typeface="Wingdings" panose="05000000000000000000" pitchFamily="2" charset="2"/>
              <a:buChar char="Ø"/>
            </a:pPr>
            <a:r>
              <a:rPr lang="en-GB" sz="1400">
                <a:solidFill>
                  <a:schemeClr val="accent5"/>
                </a:solidFill>
                <a:latin typeface="Arial" panose="020B0604020202020204" pitchFamily="34" charset="0"/>
                <a:cs typeface="Arial" panose="020B0604020202020204" pitchFamily="34" charset="0"/>
              </a:rPr>
              <a:t>Solenoid valve is a device designed for regulating the flow of all types of gases It consists of body and a solenoid with a core, which holds a disc or piston. When an electric voltage is applied to the solenoid coil of the valve, the magnetic core is pulled into the solenoid, causing the valve to open or close. The design of a solenoid valve is similar to that of a regular shut-off valve, but the opening and closing of the solenoid valve occur without any mechanical effort. </a:t>
            </a:r>
          </a:p>
          <a:p>
            <a:endParaRPr lang="ru-RU" sz="1400" dirty="0">
              <a:solidFill>
                <a:schemeClr val="accent5"/>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400">
                <a:solidFill>
                  <a:schemeClr val="accent5"/>
                </a:solidFill>
                <a:latin typeface="Arial" panose="020B0604020202020204" pitchFamily="34" charset="0"/>
                <a:cs typeface="Arial" panose="020B0604020202020204" pitchFamily="34" charset="0"/>
              </a:rPr>
              <a:t>A solenoid valve (solenoid) is used both in complex industrial processes and in everyday household applications. It allows for the remote delivery of the required amount of liquid, air/steam, or gas at the right moment. </a:t>
            </a:r>
          </a:p>
        </p:txBody>
      </p:sp>
      <p:graphicFrame>
        <p:nvGraphicFramePr>
          <p:cNvPr id="2" name="Table 1">
            <a:extLst>
              <a:ext uri="{FF2B5EF4-FFF2-40B4-BE49-F238E27FC236}">
                <a16:creationId xmlns:a16="http://schemas.microsoft.com/office/drawing/2014/main" id="{6792A017-F5EE-457D-9E03-9ABE4E44362D}"/>
              </a:ext>
            </a:extLst>
          </p:cNvPr>
          <p:cNvGraphicFramePr>
            <a:graphicFrameLocks noGrp="1"/>
          </p:cNvGraphicFramePr>
          <p:nvPr>
            <p:extLst>
              <p:ext uri="{D42A27DB-BD31-4B8C-83A1-F6EECF244321}">
                <p14:modId xmlns:p14="http://schemas.microsoft.com/office/powerpoint/2010/main" val="866499507"/>
              </p:ext>
            </p:extLst>
          </p:nvPr>
        </p:nvGraphicFramePr>
        <p:xfrm>
          <a:off x="789922" y="3253119"/>
          <a:ext cx="4913454" cy="2695367"/>
        </p:xfrm>
        <a:graphic>
          <a:graphicData uri="http://schemas.openxmlformats.org/drawingml/2006/table">
            <a:tbl>
              <a:tblPr/>
              <a:tblGrid>
                <a:gridCol w="2463800">
                  <a:extLst>
                    <a:ext uri="{9D8B030D-6E8A-4147-A177-3AD203B41FA5}">
                      <a16:colId xmlns:a16="http://schemas.microsoft.com/office/drawing/2014/main" val="1505395399"/>
                    </a:ext>
                  </a:extLst>
                </a:gridCol>
                <a:gridCol w="2449654">
                  <a:extLst>
                    <a:ext uri="{9D8B030D-6E8A-4147-A177-3AD203B41FA5}">
                      <a16:colId xmlns:a16="http://schemas.microsoft.com/office/drawing/2014/main" val="3785848899"/>
                    </a:ext>
                  </a:extLst>
                </a:gridCol>
              </a:tblGrid>
              <a:tr h="226060">
                <a:tc gridSpan="2">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Technical specifications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142152318"/>
                  </a:ext>
                </a:extLst>
              </a:tr>
              <a:tr h="170752">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Model: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1800">
                          <a:solidFill>
                            <a:schemeClr val="tx1"/>
                          </a:solidFill>
                          <a:latin typeface="+mn-lt"/>
                          <a:ea typeface="+mn-ea"/>
                          <a:cs typeface="+mn-cs"/>
                        </a:rPr>
                        <a:t> </a:t>
                      </a: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ICO3S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362961"/>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ports: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with direct actuation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212472"/>
                  </a:ext>
                </a:extLst>
              </a:tr>
              <a:tr h="296697">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Connection.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¼” NPT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538523"/>
                  </a:ext>
                </a:extLst>
              </a:tr>
              <a:tr h="302217">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Flange dimension: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ASME 1 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158412"/>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Pressure range: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0-12 bar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702129"/>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Temperature range: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-20С to +90С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181298"/>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Input/output voltage: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24VDC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718075"/>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Release (opening/closing):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Manual Reset Button (Automatic)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792512"/>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Material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316/316L stainless . steel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214172"/>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 IA (Zone 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882956"/>
                  </a:ext>
                </a:extLst>
              </a:tr>
            </a:tbl>
          </a:graphicData>
        </a:graphic>
      </p:graphicFrame>
      <p:pic>
        <p:nvPicPr>
          <p:cNvPr id="10" name="Picture 9">
            <a:extLst>
              <a:ext uri="{FF2B5EF4-FFF2-40B4-BE49-F238E27FC236}">
                <a16:creationId xmlns:a16="http://schemas.microsoft.com/office/drawing/2014/main" id="{D1CC0618-485B-47A0-9A75-942047A962AF}"/>
              </a:ext>
            </a:extLst>
          </p:cNvPr>
          <p:cNvPicPr>
            <a:picLocks noChangeAspect="1"/>
          </p:cNvPicPr>
          <p:nvPr/>
        </p:nvPicPr>
        <p:blipFill>
          <a:blip r:embed="rId2"/>
          <a:stretch>
            <a:fillRect/>
          </a:stretch>
        </p:blipFill>
        <p:spPr>
          <a:xfrm>
            <a:off x="6248401" y="2950184"/>
            <a:ext cx="1986366" cy="3196083"/>
          </a:xfrm>
          <a:prstGeom prst="rect">
            <a:avLst/>
          </a:prstGeom>
        </p:spPr>
      </p:pic>
      <p:pic>
        <p:nvPicPr>
          <p:cNvPr id="12" name="Picture 11">
            <a:extLst>
              <a:ext uri="{FF2B5EF4-FFF2-40B4-BE49-F238E27FC236}">
                <a16:creationId xmlns:a16="http://schemas.microsoft.com/office/drawing/2014/main" id="{7D88C866-EDB5-43B5-8FBC-12BF30EAD659}"/>
              </a:ext>
            </a:extLst>
          </p:cNvPr>
          <p:cNvPicPr>
            <a:picLocks noChangeAspect="1"/>
          </p:cNvPicPr>
          <p:nvPr/>
        </p:nvPicPr>
        <p:blipFill>
          <a:blip r:embed="rId3"/>
          <a:stretch>
            <a:fillRect/>
          </a:stretch>
        </p:blipFill>
        <p:spPr>
          <a:xfrm>
            <a:off x="8234767" y="2931933"/>
            <a:ext cx="3057336" cy="3214334"/>
          </a:xfrm>
          <a:prstGeom prst="rect">
            <a:avLst/>
          </a:prstGeom>
        </p:spPr>
      </p:pic>
    </p:spTree>
    <p:extLst>
      <p:ext uri="{BB962C8B-B14F-4D97-AF65-F5344CB8AC3E}">
        <p14:creationId xmlns:p14="http://schemas.microsoft.com/office/powerpoint/2010/main" val="429025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CEF213-9E7A-4FF5-9C22-322DF614273A}"/>
              </a:ext>
            </a:extLst>
          </p:cNvPr>
          <p:cNvSpPr>
            <a:spLocks noGrp="1"/>
          </p:cNvSpPr>
          <p:nvPr>
            <p:ph type="sldNum" sz="quarter" idx="10"/>
          </p:nvPr>
        </p:nvSpPr>
        <p:spPr>
          <a:xfrm>
            <a:off x="7210" y="6529089"/>
            <a:ext cx="374510" cy="328911"/>
          </a:xfrm>
        </p:spPr>
        <p:txBody>
          <a:bodyPr/>
          <a:lstStyle/>
          <a:p>
            <a:pPr fontAlgn="base">
              <a:spcBef>
                <a:spcPct val="0"/>
              </a:spcBef>
              <a:spcAft>
                <a:spcPct val="0"/>
              </a:spcAft>
              <a:defRPr/>
            </a:pPr>
            <a:fld id="{DC8EB68E-E012-4BA0-8FC2-4838E88C4766}" type="slidenum">
              <a:rPr lang="it-IT" sz="800" smtClean="0">
                <a:latin typeface="Calibri" panose="020F0502020204030204" pitchFamily="34" charset="0"/>
                <a:ea typeface="Calibri" panose="020F0502020204030204" pitchFamily="34" charset="0"/>
                <a:cs typeface="Calibri" panose="020F0502020204030204" pitchFamily="34" charset="0"/>
              </a:rPr>
              <a:pPr fontAlgn="base">
                <a:spcBef>
                  <a:spcPct val="0"/>
                </a:spcBef>
                <a:spcAft>
                  <a:spcPct val="0"/>
                </a:spcAft>
                <a:defRPr/>
              </a:pPr>
              <a:t>9</a:t>
            </a:fld>
            <a:endParaRPr lang="it-IT" sz="80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3F02A0B-F604-4F89-A389-C41F1F83D389}"/>
              </a:ext>
            </a:extLst>
          </p:cNvPr>
          <p:cNvSpPr txBox="1"/>
          <p:nvPr/>
        </p:nvSpPr>
        <p:spPr>
          <a:xfrm>
            <a:off x="1845579" y="10183"/>
            <a:ext cx="8649050" cy="477054"/>
          </a:xfrm>
          <a:prstGeom prst="rect">
            <a:avLst/>
          </a:prstGeom>
          <a:noFill/>
        </p:spPr>
        <p:txBody>
          <a:bodyPr wrap="square" rtlCol="0">
            <a:spAutoFit/>
          </a:bodyPr>
          <a:lstStyle/>
          <a:p>
            <a:pPr lvl="0" algn="ctr" fontAlgn="ctr"/>
            <a:r>
              <a:rPr lang="en-GB" sz="2500" b="1">
                <a:solidFill>
                  <a:schemeClr val="accent5"/>
                </a:solidFill>
                <a:cs typeface="Arial" pitchFamily="34"/>
              </a:rPr>
              <a:t>Technical characteristics: Fittings </a:t>
            </a:r>
          </a:p>
        </p:txBody>
      </p:sp>
      <p:sp>
        <p:nvSpPr>
          <p:cNvPr id="42" name="Title 1">
            <a:extLst>
              <a:ext uri="{FF2B5EF4-FFF2-40B4-BE49-F238E27FC236}">
                <a16:creationId xmlns:a16="http://schemas.microsoft.com/office/drawing/2014/main" id="{5FC86A19-AD60-4E60-BD22-0EBAB1FB7B4B}"/>
              </a:ext>
            </a:extLst>
          </p:cNvPr>
          <p:cNvSpPr txBox="1">
            <a:spLocks/>
          </p:cNvSpPr>
          <p:nvPr/>
        </p:nvSpPr>
        <p:spPr>
          <a:xfrm>
            <a:off x="1912689" y="26507"/>
            <a:ext cx="6568581" cy="831850"/>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endParaRPr lang="ru-RU" sz="3200" dirty="0">
              <a:solidFill>
                <a:schemeClr val="accent1"/>
              </a:solidFill>
              <a:latin typeface="Calibri" panose="020F0502020204030204" pitchFamily="34" charset="0"/>
            </a:endParaRPr>
          </a:p>
        </p:txBody>
      </p:sp>
      <p:sp>
        <p:nvSpPr>
          <p:cNvPr id="6" name="Footer Placeholder 1">
            <a:extLst>
              <a:ext uri="{FF2B5EF4-FFF2-40B4-BE49-F238E27FC236}">
                <a16:creationId xmlns:a16="http://schemas.microsoft.com/office/drawing/2014/main" id="{AA39DB03-AF7C-40FC-99AF-5907F699CDA0}"/>
              </a:ext>
            </a:extLst>
          </p:cNvPr>
          <p:cNvSpPr txBox="1">
            <a:spLocks/>
          </p:cNvSpPr>
          <p:nvPr/>
        </p:nvSpPr>
        <p:spPr>
          <a:xfrm>
            <a:off x="7210" y="6511648"/>
            <a:ext cx="12184790" cy="251670"/>
          </a:xfrm>
          <a:prstGeom prst="rect">
            <a:avLst/>
          </a:prstGeom>
        </p:spPr>
        <p:txBody>
          <a:bodyPr/>
          <a:lstStyle>
            <a:defPPr>
              <a:defRPr lang="en-US"/>
            </a:defPPr>
            <a:lvl1pPr marL="0" algn="l" defTabSz="457200" rtl="0" eaLnBrk="1" latinLnBrk="0" hangingPunct="1">
              <a:defRPr sz="1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GB" sz="800">
                <a:solidFill>
                  <a:srgbClr val="FFFFFF">
                    <a:lumMod val="50000"/>
                  </a:srgbClr>
                </a:solidFill>
              </a:rPr>
              <a:t>03</a:t>
            </a:r>
            <a:r>
              <a:rPr kumimoji="0" lang="en-GB" sz="800" b="0" i="0" u="none" strike="noStrike" cap="none" normalizeH="0" baseline="0" noProof="0">
                <a:ln>
                  <a:noFill/>
                </a:ln>
                <a:solidFill>
                  <a:srgbClr val="FFFFFF">
                    <a:lumMod val="50000"/>
                  </a:srgbClr>
                </a:solidFill>
                <a:effectLst/>
                <a:uLnTx/>
                <a:uFillTx/>
                <a:latin typeface="Calibri" panose="020F0502020204030204" pitchFamily="34" charset="0"/>
                <a:cs typeface="Calibri" panose="020F0502020204030204" pitchFamily="34" charset="0"/>
              </a:rPr>
              <a:t>/10/2024                                                                                                                                                                                            CONFIDENTIAL                                                                                                                         KARACHAGANAK</a:t>
            </a:r>
            <a:r>
              <a:rPr lang="en-GB" sz="800">
                <a:solidFill>
                  <a:srgbClr val="FFFFFF">
                    <a:lumMod val="50000"/>
                  </a:srgbClr>
                </a:solidFill>
              </a:rPr>
              <a:t> PETROLEUM OPERATING B.V.</a:t>
            </a:r>
          </a:p>
        </p:txBody>
      </p:sp>
      <p:sp>
        <p:nvSpPr>
          <p:cNvPr id="16" name="Rectangle 15">
            <a:extLst>
              <a:ext uri="{FF2B5EF4-FFF2-40B4-BE49-F238E27FC236}">
                <a16:creationId xmlns:a16="http://schemas.microsoft.com/office/drawing/2014/main" id="{55F79683-A996-4F0B-B674-952DFC44CD9E}"/>
              </a:ext>
            </a:extLst>
          </p:cNvPr>
          <p:cNvSpPr/>
          <p:nvPr/>
        </p:nvSpPr>
        <p:spPr>
          <a:xfrm>
            <a:off x="-937851" y="4341974"/>
            <a:ext cx="6225816" cy="1200329"/>
          </a:xfrm>
          <a:prstGeom prst="rect">
            <a:avLst/>
          </a:prstGeom>
        </p:spPr>
        <p:txBody>
          <a:bodyPr wrap="square" anchor="ctr">
            <a:spAutoFit/>
          </a:bodyPr>
          <a:lstStyle/>
          <a:p>
            <a:br>
              <a:rPr lang="en-GB" b="1">
                <a:solidFill>
                  <a:schemeClr val="accent5">
                    <a:lumMod val="75000"/>
                  </a:schemeClr>
                </a:solidFill>
              </a:rPr>
            </a:br>
            <a:br>
              <a:rPr lang="en-GB" b="1">
                <a:solidFill>
                  <a:schemeClr val="accent5">
                    <a:lumMod val="75000"/>
                  </a:schemeClr>
                </a:solidFill>
              </a:rPr>
            </a:br>
            <a:br>
              <a:rPr lang="en-GB" b="1">
                <a:solidFill>
                  <a:schemeClr val="accent5">
                    <a:lumMod val="75000"/>
                  </a:schemeClr>
                </a:solidFill>
              </a:rPr>
            </a:br>
            <a:endParaRPr lang="en-GB" b="1">
              <a:solidFill>
                <a:schemeClr val="accent5">
                  <a:lumMod val="75000"/>
                </a:schemeClr>
              </a:solidFill>
            </a:endParaRPr>
          </a:p>
        </p:txBody>
      </p:sp>
      <p:sp>
        <p:nvSpPr>
          <p:cNvPr id="27" name="Rectangle 26">
            <a:extLst>
              <a:ext uri="{FF2B5EF4-FFF2-40B4-BE49-F238E27FC236}">
                <a16:creationId xmlns:a16="http://schemas.microsoft.com/office/drawing/2014/main" id="{C60C13B7-F99E-4639-B516-693528B37DEE}"/>
              </a:ext>
            </a:extLst>
          </p:cNvPr>
          <p:cNvSpPr/>
          <p:nvPr/>
        </p:nvSpPr>
        <p:spPr>
          <a:xfrm>
            <a:off x="486560" y="1116051"/>
            <a:ext cx="11333527" cy="1169551"/>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marL="285750" indent="-285750">
              <a:buFont typeface="Wingdings" panose="05000000000000000000" pitchFamily="2" charset="2"/>
              <a:buChar char="Ø"/>
            </a:pPr>
            <a:r>
              <a:rPr lang="en-GB" sz="1400">
                <a:solidFill>
                  <a:schemeClr val="accent5"/>
                </a:solidFill>
                <a:latin typeface="Arial" panose="020B0604020202020204" pitchFamily="34" charset="0"/>
                <a:cs typeface="Arial" panose="020B0604020202020204" pitchFamily="34" charset="0"/>
              </a:rPr>
              <a:t>Fitting is a connecting component used in the assembly of various pipelines. t may have threads on the external or internal surfaces, or it can be completely without thread.. The advantage of threaded systems is that they allow easy disassembly for cleaning individual components. Welded or glued components will be more difficult to disassemble. With the help of fittings, different sections of pipe can be quickly connected into a system, ensuring the necessary sealing.</a:t>
            </a:r>
          </a:p>
        </p:txBody>
      </p:sp>
      <p:graphicFrame>
        <p:nvGraphicFramePr>
          <p:cNvPr id="2" name="Table 1">
            <a:extLst>
              <a:ext uri="{FF2B5EF4-FFF2-40B4-BE49-F238E27FC236}">
                <a16:creationId xmlns:a16="http://schemas.microsoft.com/office/drawing/2014/main" id="{6792A017-F5EE-457D-9E03-9ABE4E44362D}"/>
              </a:ext>
            </a:extLst>
          </p:cNvPr>
          <p:cNvGraphicFramePr>
            <a:graphicFrameLocks noGrp="1"/>
          </p:cNvGraphicFramePr>
          <p:nvPr>
            <p:extLst>
              <p:ext uri="{D42A27DB-BD31-4B8C-83A1-F6EECF244321}">
                <p14:modId xmlns:p14="http://schemas.microsoft.com/office/powerpoint/2010/main" val="287293874"/>
              </p:ext>
            </p:extLst>
          </p:nvPr>
        </p:nvGraphicFramePr>
        <p:xfrm>
          <a:off x="720672" y="2908849"/>
          <a:ext cx="4733810" cy="3537694"/>
        </p:xfrm>
        <a:graphic>
          <a:graphicData uri="http://schemas.openxmlformats.org/drawingml/2006/table">
            <a:tbl>
              <a:tblPr/>
              <a:tblGrid>
                <a:gridCol w="2447810">
                  <a:extLst>
                    <a:ext uri="{9D8B030D-6E8A-4147-A177-3AD203B41FA5}">
                      <a16:colId xmlns:a16="http://schemas.microsoft.com/office/drawing/2014/main" val="1505395399"/>
                    </a:ext>
                  </a:extLst>
                </a:gridCol>
                <a:gridCol w="2286000">
                  <a:extLst>
                    <a:ext uri="{9D8B030D-6E8A-4147-A177-3AD203B41FA5}">
                      <a16:colId xmlns:a16="http://schemas.microsoft.com/office/drawing/2014/main" val="3785848899"/>
                    </a:ext>
                  </a:extLst>
                </a:gridCol>
              </a:tblGrid>
              <a:tr h="226060">
                <a:tc gridSpan="2">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Technical specifications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142152318"/>
                  </a:ext>
                </a:extLst>
              </a:tr>
              <a:tr h="226060">
                <a:tc>
                  <a:txBody>
                    <a:bodyPr/>
                    <a:lstStyle/>
                    <a:p>
                      <a:pPr marL="0" algn="ctr" defTabSz="914400" rtl="0" eaLnBrk="1" latinLnBrk="0" hangingPunct="1">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Connector, Male: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362961"/>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Diameter (external):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 mm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212472"/>
                  </a:ext>
                </a:extLst>
              </a:tr>
              <a:tr h="296697">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Diameter and type of connection;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½” NPT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538523"/>
                  </a:ext>
                </a:extLst>
              </a:tr>
              <a:tr h="302217">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Material: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316/316L stainless . steel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158412"/>
                  </a:ext>
                </a:extLst>
              </a:tr>
              <a:tr h="226060">
                <a:tc gridSpan="2">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Technical specifications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lang="en-GB" sz="9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702129"/>
                  </a:ext>
                </a:extLst>
              </a:tr>
              <a:tr h="226060">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Name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Adapter, Straight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181298"/>
                  </a:ext>
                </a:extLst>
              </a:tr>
              <a:tr h="226060">
                <a:tc>
                  <a:txBody>
                    <a:bodyPr/>
                    <a:lstStyle/>
                    <a:p>
                      <a:pPr algn="ctr">
                        <a:lnSpc>
                          <a:spcPct val="106000"/>
                        </a:lnSpc>
                        <a:spcAft>
                          <a:spcPts val="800"/>
                        </a:spcAft>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Diameter (external):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 mm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718075"/>
                  </a:ext>
                </a:extLst>
              </a:tr>
              <a:tr h="226060">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Type of installation: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Connection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792512"/>
                  </a:ext>
                </a:extLst>
              </a:tr>
              <a:tr h="226060">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Material: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316/316L stainless . steel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214172"/>
                  </a:ext>
                </a:extLst>
              </a:tr>
              <a:tr h="226060">
                <a:tc gridSpan="2">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Technical specifications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rtl="0">
                        <a:lnSpc>
                          <a:spcPct val="106000"/>
                        </a:lnSpc>
                        <a:spcAft>
                          <a:spcPts val="800"/>
                        </a:spcAft>
                      </a:pP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882956"/>
                  </a:ext>
                </a:extLst>
              </a:tr>
              <a:tr h="226060">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Cross connector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430197"/>
                  </a:ext>
                </a:extLst>
              </a:tr>
              <a:tr h="226060">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Diameter (external):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mm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379027"/>
                  </a:ext>
                </a:extLst>
              </a:tr>
              <a:tr h="226060">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Connection type: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A-LOK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985774"/>
                  </a:ext>
                </a:extLst>
              </a:tr>
              <a:tr h="226060">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Material: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GB" sz="9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316/316L stainless . steel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692548"/>
                  </a:ext>
                </a:extLst>
              </a:tr>
            </a:tbl>
          </a:graphicData>
        </a:graphic>
      </p:graphicFrame>
      <p:pic>
        <p:nvPicPr>
          <p:cNvPr id="7" name="Picture 6">
            <a:extLst>
              <a:ext uri="{FF2B5EF4-FFF2-40B4-BE49-F238E27FC236}">
                <a16:creationId xmlns:a16="http://schemas.microsoft.com/office/drawing/2014/main" id="{F456F97E-6433-44A5-A939-F10399E36A4A}"/>
              </a:ext>
            </a:extLst>
          </p:cNvPr>
          <p:cNvPicPr>
            <a:picLocks noChangeAspect="1"/>
          </p:cNvPicPr>
          <p:nvPr/>
        </p:nvPicPr>
        <p:blipFill>
          <a:blip r:embed="rId2"/>
          <a:stretch>
            <a:fillRect/>
          </a:stretch>
        </p:blipFill>
        <p:spPr>
          <a:xfrm>
            <a:off x="6308574" y="2811718"/>
            <a:ext cx="4907841" cy="3215257"/>
          </a:xfrm>
          <a:prstGeom prst="rect">
            <a:avLst/>
          </a:prstGeom>
        </p:spPr>
      </p:pic>
    </p:spTree>
    <p:extLst>
      <p:ext uri="{BB962C8B-B14F-4D97-AF65-F5344CB8AC3E}">
        <p14:creationId xmlns:p14="http://schemas.microsoft.com/office/powerpoint/2010/main" val="632149912"/>
      </p:ext>
    </p:extLst>
  </p:cSld>
  <p:clrMapOvr>
    <a:masterClrMapping/>
  </p:clrMapOvr>
</p:sld>
</file>

<file path=ppt/theme/theme1.xml><?xml version="1.0" encoding="utf-8"?>
<a:theme xmlns:a="http://schemas.openxmlformats.org/drawingml/2006/main" name="Custom Design">
  <a:themeElements>
    <a:clrScheme name="Custom 10">
      <a:dk1>
        <a:srgbClr val="000000"/>
      </a:dk1>
      <a:lt1>
        <a:srgbClr val="FFFFFF"/>
      </a:lt1>
      <a:dk2>
        <a:srgbClr val="FFFFFF"/>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1"/>
            </a:solidFill>
          </a:defRPr>
        </a:defPPr>
      </a:lstStyle>
    </a:txDef>
  </a:objectDefaults>
  <a:extraClrSchemeLst/>
  <a:extLst>
    <a:ext uri="{05A4C25C-085E-4340-85A3-A5531E510DB2}">
      <thm15:themeFamily xmlns:thm15="http://schemas.microsoft.com/office/thememl/2012/main" name="KPO PRESENTATION TEMPLATE ENG.pptx" id="{0B781AE2-292D-41E3-B049-D2DEFA4DEC50}" vid="{42D7E673-EFF8-4731-9AB8-ABE2372F0F46}"/>
    </a:ext>
  </a:extLst>
</a:theme>
</file>

<file path=ppt/theme/theme2.xml><?xml version="1.0" encoding="utf-8"?>
<a:theme xmlns:a="http://schemas.openxmlformats.org/drawingml/2006/main" name="1_Custom Design">
  <a:themeElements>
    <a:clrScheme name="Custom 10">
      <a:dk1>
        <a:srgbClr val="000000"/>
      </a:dk1>
      <a:lt1>
        <a:srgbClr val="FFFFFF"/>
      </a:lt1>
      <a:dk2>
        <a:srgbClr val="FFFFFF"/>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KPO PRESENTATION TEMPLATE ENG</Template>
  <TotalTime>7534</TotalTime>
  <Words>1715</Words>
  <Application>Microsoft Office PowerPoint</Application>
  <PresentationFormat>Widescreen</PresentationFormat>
  <Paragraphs>234</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ALSHauss</vt:lpstr>
      <vt:lpstr>Arial</vt:lpstr>
      <vt:lpstr>Bahnschrift Light</vt:lpstr>
      <vt:lpstr>Calibri</vt:lpstr>
      <vt:lpstr>Calibri Light</vt:lpstr>
      <vt:lpstr>Roboto</vt:lpstr>
      <vt:lpstr>Wingdings</vt:lpstr>
      <vt:lpstr>Custom Design</vt:lpstr>
      <vt:lpstr>1_Custom Design</vt:lpstr>
      <vt:lpstr>Operations Field department</vt:lpstr>
      <vt:lpstr>Review of Instrumentation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Karachaganak Petroleum Operating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Kushayev, Asset</dc:creator>
  <cp:lastModifiedBy>Nynkiyev, Bulat</cp:lastModifiedBy>
  <cp:revision>295</cp:revision>
  <dcterms:created xsi:type="dcterms:W3CDTF">2022-04-10T06:10:03Z</dcterms:created>
  <dcterms:modified xsi:type="dcterms:W3CDTF">2024-10-04T03:39:47Z</dcterms:modified>
</cp:coreProperties>
</file>