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3" r:id="rId2"/>
    <p:sldMasterId id="2147483873" r:id="rId3"/>
  </p:sldMasterIdLst>
  <p:notesMasterIdLst>
    <p:notesMasterId r:id="rId42"/>
  </p:notesMasterIdLst>
  <p:handoutMasterIdLst>
    <p:handoutMasterId r:id="rId43"/>
  </p:handoutMasterIdLst>
  <p:sldIdLst>
    <p:sldId id="465" r:id="rId4"/>
    <p:sldId id="2147472443" r:id="rId5"/>
    <p:sldId id="2147472444" r:id="rId6"/>
    <p:sldId id="260" r:id="rId7"/>
    <p:sldId id="472" r:id="rId8"/>
    <p:sldId id="2147471489" r:id="rId9"/>
    <p:sldId id="2147472504" r:id="rId10"/>
    <p:sldId id="471" r:id="rId11"/>
    <p:sldId id="2147472465" r:id="rId12"/>
    <p:sldId id="2147472466" r:id="rId13"/>
    <p:sldId id="2147471458" r:id="rId14"/>
    <p:sldId id="2147471459" r:id="rId15"/>
    <p:sldId id="2147471460" r:id="rId16"/>
    <p:sldId id="2147471461" r:id="rId17"/>
    <p:sldId id="2147471488" r:id="rId18"/>
    <p:sldId id="468" r:id="rId19"/>
    <p:sldId id="2147472503" r:id="rId20"/>
    <p:sldId id="2147472499" r:id="rId21"/>
    <p:sldId id="2147472500" r:id="rId22"/>
    <p:sldId id="2147472501" r:id="rId23"/>
    <p:sldId id="268" r:id="rId24"/>
    <p:sldId id="267" r:id="rId25"/>
    <p:sldId id="2147472502" r:id="rId26"/>
    <p:sldId id="2147472493" r:id="rId27"/>
    <p:sldId id="2147472494" r:id="rId28"/>
    <p:sldId id="2147472495" r:id="rId29"/>
    <p:sldId id="2147472496" r:id="rId30"/>
    <p:sldId id="2147472497" r:id="rId31"/>
    <p:sldId id="2147472498" r:id="rId32"/>
    <p:sldId id="2147472477" r:id="rId33"/>
    <p:sldId id="496" r:id="rId34"/>
    <p:sldId id="497" r:id="rId35"/>
    <p:sldId id="2147472415" r:id="rId36"/>
    <p:sldId id="2147472505" r:id="rId37"/>
    <p:sldId id="513" r:id="rId38"/>
    <p:sldId id="2147472418" r:id="rId39"/>
    <p:sldId id="2147472420" r:id="rId40"/>
    <p:sldId id="214747244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C5"/>
    <a:srgbClr val="33CCCC"/>
    <a:srgbClr val="009999"/>
    <a:srgbClr val="0099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showGuides="1">
      <p:cViewPr varScale="1">
        <p:scale>
          <a:sx n="116" d="100"/>
          <a:sy n="116" d="100"/>
        </p:scale>
        <p:origin x="138" y="2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g"/><Relationship Id="rId1" Type="http://schemas.openxmlformats.org/officeDocument/2006/relationships/image" Target="../media/image26.jpg"/></Relationships>
</file>

<file path=ppt/diagrams/_rels/data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0.jpg"/><Relationship Id="rId1" Type="http://schemas.openxmlformats.org/officeDocument/2006/relationships/image" Target="../media/image2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g"/><Relationship Id="rId1" Type="http://schemas.openxmlformats.org/officeDocument/2006/relationships/image" Target="../media/image2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0.jpg"/><Relationship Id="rId1" Type="http://schemas.openxmlformats.org/officeDocument/2006/relationships/image" Target="../media/image2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custT="1"/>
      <dgm:spPr>
        <a:solidFill>
          <a:schemeClr val="accent1">
            <a:lumMod val="20000"/>
            <a:lumOff val="80000"/>
          </a:schemeClr>
        </a:solidFill>
      </dgm:spPr>
      <dgm:t>
        <a:bodyPr/>
        <a:lstStyle/>
        <a:p>
          <a:pPr algn="l">
            <a:buNone/>
          </a:pPr>
          <a:r>
            <a:rPr lang="en-GB" sz="2000" b="1" dirty="0">
              <a:solidFill>
                <a:schemeClr val="tx1"/>
              </a:solidFill>
              <a:latin typeface="Arial" panose="020B0604020202020204" pitchFamily="34" charset="0"/>
              <a:cs typeface="Arial" panose="020B0604020202020204" pitchFamily="34" charset="0"/>
            </a:rPr>
            <a:t>Beam: </a:t>
          </a:r>
          <a:r>
            <a:rPr lang="en-GB" sz="2000" dirty="0">
              <a:solidFill>
                <a:schemeClr val="tx1"/>
              </a:solidFill>
              <a:latin typeface="Arial" panose="020B0604020202020204" pitchFamily="34" charset="0"/>
              <a:cs typeface="Arial" panose="020B0604020202020204" pitchFamily="34" charset="0"/>
            </a:rPr>
            <a:t>GOST 26020-83 / Eurocode BS EN 10025:2004</a:t>
          </a: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CEA9E408-3209-4D2F-878F-78BA2CD3FAB5}">
      <dgm:prSet phldrT="[Text]" custT="1"/>
      <dgm:spPr>
        <a:solidFill>
          <a:schemeClr val="accent1">
            <a:lumMod val="20000"/>
            <a:lumOff val="80000"/>
          </a:schemeClr>
        </a:solidFill>
      </dgm:spPr>
      <dgm:t>
        <a:bodyPr/>
        <a:lstStyle/>
        <a:p>
          <a:pPr algn="l">
            <a:buNone/>
          </a:pPr>
          <a:r>
            <a:rPr lang="en-GB" sz="2000" b="1">
              <a:solidFill>
                <a:schemeClr val="tx1"/>
              </a:solidFill>
              <a:latin typeface="Arial" panose="020B0604020202020204" pitchFamily="34" charset="0"/>
              <a:cs typeface="Arial" panose="020B0604020202020204" pitchFamily="34" charset="0"/>
            </a:rPr>
            <a:t>Channel: </a:t>
          </a:r>
          <a:r>
            <a:rPr lang="en-GB" sz="2000">
              <a:solidFill>
                <a:schemeClr val="accent3"/>
              </a:solidFill>
              <a:latin typeface="Arial" panose="020B0604020202020204" pitchFamily="34" charset="0"/>
              <a:cs typeface="Arial" panose="020B0604020202020204" pitchFamily="34" charset="0"/>
            </a:rPr>
            <a:t>GOST 8240-97 / Eurocode BS EN10025:2004</a:t>
          </a: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custT="1"/>
      <dgm:spPr>
        <a:solidFill>
          <a:schemeClr val="accent1">
            <a:lumMod val="20000"/>
            <a:lumOff val="80000"/>
          </a:schemeClr>
        </a:solidFill>
      </dgm:spPr>
      <dgm:t>
        <a:bodyPr/>
        <a:lstStyle/>
        <a:p>
          <a:pPr algn="l">
            <a:buNone/>
          </a:pPr>
          <a:r>
            <a:rPr lang="en-GB" sz="2000" b="1">
              <a:solidFill>
                <a:schemeClr val="tx1"/>
              </a:solidFill>
              <a:latin typeface="Arial" panose="020B0604020202020204" pitchFamily="34" charset="0"/>
              <a:cs typeface="Arial" panose="020B0604020202020204" pitchFamily="34" charset="0"/>
            </a:rPr>
            <a:t>Angle: </a:t>
          </a:r>
          <a:r>
            <a:rPr lang="en-GB" sz="2000">
              <a:solidFill>
                <a:schemeClr val="accent3"/>
              </a:solidFill>
              <a:latin typeface="Arial" panose="020B0604020202020204" pitchFamily="34" charset="0"/>
              <a:cs typeface="Arial" panose="020B0604020202020204" pitchFamily="34" charset="0"/>
            </a:rPr>
            <a:t>GOST 8509-93 / Eurocode BS EN 10025:2004</a:t>
          </a:r>
          <a:r>
            <a:rPr lang="en-GB" sz="2000" b="1">
              <a:solidFill>
                <a:schemeClr val="tx1"/>
              </a:solidFill>
              <a:latin typeface="Arial" panose="020B0604020202020204" pitchFamily="34" charset="0"/>
              <a:cs typeface="Arial" panose="020B0604020202020204" pitchFamily="34" charset="0"/>
            </a:rPr>
            <a:t> </a:t>
          </a: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custT="1"/>
      <dgm:spPr>
        <a:solidFill>
          <a:schemeClr val="accent1">
            <a:lumMod val="20000"/>
            <a:lumOff val="80000"/>
          </a:schemeClr>
        </a:solidFill>
      </dgm:spPr>
      <dgm:t>
        <a:bodyPr/>
        <a:lstStyle/>
        <a:p>
          <a:pPr algn="just">
            <a:buClr>
              <a:srgbClr val="FFC000"/>
            </a:buClr>
            <a:buFont typeface="Wingdings" panose="05000000000000000000" pitchFamily="2" charset="2"/>
            <a:buChar char="§"/>
          </a:pPr>
          <a:r>
            <a:rPr lang="en-GB" sz="1600" dirty="0">
              <a:solidFill>
                <a:schemeClr val="tx1"/>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baseline="30000" dirty="0">
              <a:solidFill>
                <a:schemeClr val="tx1"/>
              </a:solidFill>
              <a:latin typeface="+mn-lt"/>
              <a:ea typeface="+mj-ea"/>
              <a:cs typeface="Arial" panose="020B0604020202020204" pitchFamily="34" charset="0"/>
            </a:rPr>
            <a:t>2</a:t>
          </a:r>
          <a:r>
            <a:rPr lang="en-GB" sz="1600" dirty="0">
              <a:solidFill>
                <a:schemeClr val="tx1"/>
              </a:solidFill>
              <a:latin typeface="+mn-lt"/>
              <a:ea typeface="+mj-ea"/>
              <a:cs typeface="Arial" panose="020B0604020202020204" pitchFamily="34" charset="0"/>
            </a:rPr>
            <a:t> of specified minimum yield strength as per GOST and 355 N/mm</a:t>
          </a:r>
          <a:r>
            <a:rPr lang="en-GB" sz="1600" baseline="30000" dirty="0">
              <a:solidFill>
                <a:schemeClr val="tx1"/>
              </a:solidFill>
              <a:latin typeface="+mn-lt"/>
              <a:ea typeface="+mj-ea"/>
              <a:cs typeface="Arial" panose="020B0604020202020204" pitchFamily="34" charset="0"/>
            </a:rPr>
            <a:t>2</a:t>
          </a:r>
          <a:r>
            <a:rPr lang="en-GB" sz="1600" dirty="0">
              <a:solidFill>
                <a:schemeClr val="tx1"/>
              </a:solidFill>
              <a:latin typeface="+mn-lt"/>
              <a:ea typeface="+mj-ea"/>
              <a:cs typeface="Arial" panose="020B0604020202020204" pitchFamily="34" charset="0"/>
            </a:rPr>
            <a:t> as per Eurocode, suitable to operate under low temperatures (-40 &gt; t &gt; -50). Quality of rolled metal products shall be certified. </a:t>
          </a: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1F70910-3970-494B-86AC-75715CA131E6}">
      <dgm:prSet phldrT="[Text]" custT="1"/>
      <dgm:spPr>
        <a:solidFill>
          <a:schemeClr val="accent1">
            <a:lumMod val="20000"/>
            <a:lumOff val="80000"/>
          </a:schemeClr>
        </a:solidFill>
      </dgm:spPr>
      <dgm:t>
        <a:bodyPr/>
        <a:lstStyle/>
        <a:p>
          <a:pPr algn="just">
            <a:buClr>
              <a:srgbClr val="FFC000"/>
            </a:buClr>
            <a:buFont typeface="Wingdings" panose="05000000000000000000" pitchFamily="2" charset="2"/>
            <a:buChar char="§"/>
          </a:pPr>
          <a:r>
            <a:rPr lang="en-GB" sz="1600" dirty="0">
              <a:solidFill>
                <a:schemeClr val="tx1"/>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baseline="30000" dirty="0">
              <a:solidFill>
                <a:schemeClr val="tx1"/>
              </a:solidFill>
              <a:latin typeface="+mn-lt"/>
              <a:ea typeface="+mj-ea"/>
              <a:cs typeface="Arial" panose="020B0604020202020204" pitchFamily="34" charset="0"/>
            </a:rPr>
            <a:t>2</a:t>
          </a:r>
          <a:r>
            <a:rPr lang="en-GB" sz="1600" dirty="0">
              <a:solidFill>
                <a:schemeClr val="tx1"/>
              </a:solidFill>
              <a:latin typeface="+mn-lt"/>
              <a:ea typeface="+mj-ea"/>
              <a:cs typeface="Arial" panose="020B0604020202020204" pitchFamily="34" charset="0"/>
            </a:rPr>
            <a:t> of specified minimum yield strength as per GOST and 355 N/mm</a:t>
          </a:r>
          <a:r>
            <a:rPr lang="en-GB" sz="1600" baseline="30000" dirty="0">
              <a:solidFill>
                <a:schemeClr val="tx1"/>
              </a:solidFill>
              <a:latin typeface="+mn-lt"/>
              <a:ea typeface="+mj-ea"/>
              <a:cs typeface="Arial" panose="020B0604020202020204" pitchFamily="34" charset="0"/>
            </a:rPr>
            <a:t>2</a:t>
          </a:r>
          <a:r>
            <a:rPr lang="en-GB" sz="1600" dirty="0">
              <a:solidFill>
                <a:schemeClr val="tx1"/>
              </a:solidFill>
              <a:latin typeface="+mn-lt"/>
              <a:ea typeface="+mj-ea"/>
              <a:cs typeface="Arial" panose="020B0604020202020204" pitchFamily="34" charset="0"/>
            </a:rPr>
            <a:t> as per Eurocode, suitable to operate under low temperatures (-40 &gt; t &gt; -50). Quality of rolled metal products shall be certified. </a:t>
          </a: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6328D9DC-DD9E-47DA-82F2-5B43909DC98E}">
      <dgm:prSet phldrT="[Text]" custT="1"/>
      <dgm:spPr>
        <a:solidFill>
          <a:schemeClr val="accent1">
            <a:lumMod val="20000"/>
            <a:lumOff val="80000"/>
          </a:schemeClr>
        </a:solidFill>
      </dgm:spPr>
      <dgm:t>
        <a:bodyPr/>
        <a:lstStyle/>
        <a:p>
          <a:pPr algn="just">
            <a:buClr>
              <a:srgbClr val="FFC000"/>
            </a:buClr>
            <a:buFont typeface="Wingdings" panose="05000000000000000000" pitchFamily="2" charset="2"/>
            <a:buChar char="§"/>
          </a:pPr>
          <a:r>
            <a:rPr lang="en-GB" sz="1600" dirty="0">
              <a:solidFill>
                <a:schemeClr val="tx1"/>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baseline="30000" dirty="0">
              <a:solidFill>
                <a:schemeClr val="tx1"/>
              </a:solidFill>
              <a:latin typeface="+mn-lt"/>
              <a:ea typeface="+mj-ea"/>
              <a:cs typeface="Arial" panose="020B0604020202020204" pitchFamily="34" charset="0"/>
            </a:rPr>
            <a:t>2</a:t>
          </a:r>
          <a:r>
            <a:rPr lang="en-GB" sz="1600" dirty="0">
              <a:solidFill>
                <a:schemeClr val="tx1"/>
              </a:solidFill>
              <a:latin typeface="+mn-lt"/>
              <a:ea typeface="+mj-ea"/>
              <a:cs typeface="Arial" panose="020B0604020202020204" pitchFamily="34" charset="0"/>
            </a:rPr>
            <a:t> of specified minimum yield strength as per GOST and 355 N/mm</a:t>
          </a:r>
          <a:r>
            <a:rPr lang="en-GB" sz="1600" baseline="30000" dirty="0">
              <a:solidFill>
                <a:schemeClr val="tx1"/>
              </a:solidFill>
              <a:latin typeface="+mn-lt"/>
              <a:ea typeface="+mj-ea"/>
              <a:cs typeface="Arial" panose="020B0604020202020204" pitchFamily="34" charset="0"/>
            </a:rPr>
            <a:t>2</a:t>
          </a:r>
          <a:r>
            <a:rPr lang="en-GB" sz="1600" dirty="0">
              <a:solidFill>
                <a:schemeClr val="tx1"/>
              </a:solidFill>
              <a:latin typeface="+mn-lt"/>
              <a:ea typeface="+mj-ea"/>
              <a:cs typeface="Arial" panose="020B0604020202020204" pitchFamily="34" charset="0"/>
            </a:rPr>
            <a:t> as per Eurocode, suitable to operate under low temperatures (-40 &gt; t &gt; -50). Quality of rolled metal products shall be certified. </a:t>
          </a:r>
        </a:p>
      </dgm:t>
    </dgm:pt>
    <dgm:pt modelId="{142ABE01-C653-481F-82BE-85E0894ACCFE}" type="sibTrans" cxnId="{12B964ED-E4D4-4025-BA27-C248717EF71F}">
      <dgm:prSet/>
      <dgm:spPr/>
      <dgm:t>
        <a:bodyPr/>
        <a:lstStyle/>
        <a:p>
          <a:endParaRPr lang="en-GB"/>
        </a:p>
      </dgm:t>
    </dgm:pt>
    <dgm:pt modelId="{524183C0-CACA-426F-83D0-4B9E7ED07689}" type="parTrans" cxnId="{12B964ED-E4D4-4025-BA27-C248717EF71F}">
      <dgm:prSet/>
      <dgm:spPr/>
      <dgm:t>
        <a:bodyPr/>
        <a:lstStyle/>
        <a:p>
          <a:endParaRPr lang="en-GB"/>
        </a:p>
      </dgm:t>
    </dgm:pt>
    <dgm:pt modelId="{B9EF2F4A-4824-415F-A74B-076C4BA8134F}">
      <dgm:prSet custT="1"/>
      <dgm:spPr/>
      <dgm:t>
        <a:bodyPr/>
        <a:lstStyle/>
        <a:p>
          <a:pPr algn="l"/>
          <a:endParaRPr lang="en-GB" sz="1600" dirty="0">
            <a:solidFill>
              <a:schemeClr val="tx1"/>
            </a:solidFill>
            <a:latin typeface="Arial" panose="020B0604020202020204" pitchFamily="34" charset="0"/>
            <a:ea typeface="+mj-ea"/>
            <a:cs typeface="Arial" panose="020B0604020202020204" pitchFamily="34" charset="0"/>
          </a:endParaRPr>
        </a:p>
      </dgm:t>
    </dgm:pt>
    <dgm:pt modelId="{573FACE2-EAF1-4336-9AFC-635D5CEC4304}" type="parTrans" cxnId="{6163F355-06B5-4D50-B9D9-B7684F8F5D03}">
      <dgm:prSet/>
      <dgm:spPr/>
      <dgm:t>
        <a:bodyPr/>
        <a:lstStyle/>
        <a:p>
          <a:endParaRPr lang="en-GB"/>
        </a:p>
      </dgm:t>
    </dgm:pt>
    <dgm:pt modelId="{A2EC4A9F-22F2-4C25-BF26-DB681AA40C4A}" type="sibTrans" cxnId="{6163F355-06B5-4D50-B9D9-B7684F8F5D03}">
      <dgm:prSet/>
      <dgm:spPr/>
      <dgm:t>
        <a:bodyPr/>
        <a:lstStyle/>
        <a:p>
          <a:endParaRPr lang="en-GB"/>
        </a:p>
      </dgm:t>
    </dgm:pt>
    <dgm:pt modelId="{285F8CC4-221F-41FD-BA17-8443894B94EC}">
      <dgm:prSet custT="1"/>
      <dgm:spPr/>
      <dgm:t>
        <a:bodyPr/>
        <a:lstStyle/>
        <a:p>
          <a:pPr algn="l"/>
          <a:endParaRPr lang="en-GB" sz="1600" dirty="0">
            <a:solidFill>
              <a:schemeClr val="tx1"/>
            </a:solidFill>
            <a:latin typeface="Arial" panose="020B0604020202020204" pitchFamily="34" charset="0"/>
            <a:ea typeface="+mj-ea"/>
            <a:cs typeface="Arial" panose="020B0604020202020204" pitchFamily="34" charset="0"/>
          </a:endParaRPr>
        </a:p>
      </dgm:t>
    </dgm:pt>
    <dgm:pt modelId="{CACBAE2D-1381-43E8-8509-24B20763B661}" type="parTrans" cxnId="{83B34C71-162E-4FC6-BE51-B2CE2BDCF1AD}">
      <dgm:prSet/>
      <dgm:spPr/>
      <dgm:t>
        <a:bodyPr/>
        <a:lstStyle/>
        <a:p>
          <a:endParaRPr lang="en-GB"/>
        </a:p>
      </dgm:t>
    </dgm:pt>
    <dgm:pt modelId="{322986C8-F61F-4933-8138-8FC4BECB0CD7}" type="sibTrans" cxnId="{83B34C71-162E-4FC6-BE51-B2CE2BDCF1AD}">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ScaleY="85214" custLinFactNeighborY="6566"/>
      <dgm:spPr/>
    </dgm:pt>
    <dgm:pt modelId="{76E2B3F6-76DB-4FC5-8672-9795C4B3BD92}" type="pres">
      <dgm:prSet presAssocID="{0C47DFB0-8854-4C96-A971-07812DA15D9A}" presName="img" presStyleLbl="fgImgPlace1" presStyleIdx="0" presStyleCnt="3" custScaleX="90414" custLinFactNeighborX="-752" custLinFactNeighborY="8446"/>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ScaleY="84489" custLinFactNeighborY="-2364"/>
      <dgm:spPr/>
    </dgm:pt>
    <dgm:pt modelId="{F49F7C1E-DF71-491C-BAB0-0FE0B97D903E}" type="pres">
      <dgm:prSet presAssocID="{CEA9E408-3209-4D2F-878F-78BA2CD3FAB5}" presName="img" presStyleLbl="fgImgPlace1" presStyleIdx="1" presStyleCnt="3" custScaleX="88911" custLinFactNeighborY="-3696"/>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ScaleY="83977" custLinFactNeighborY="-11820"/>
      <dgm:spPr/>
    </dgm:pt>
    <dgm:pt modelId="{8C3CC384-C1BD-439E-BD71-6E0A227DF94E}" type="pres">
      <dgm:prSet presAssocID="{390DB6CF-8D2C-442C-8AA7-BC544D3AC149}" presName="img" presStyleLbl="fgImgPlace1" presStyleIdx="2" presStyleCnt="3" custScaleX="88212" custLinFactNeighborX="-403" custLinFactNeighborY="-14646"/>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54F63110-3794-4B4F-8790-C25198B3A63B}" srcId="{118FBACF-133D-43BA-9574-BA50994945B3}" destId="{CEA9E408-3209-4D2F-878F-78BA2CD3FAB5}" srcOrd="1" destOrd="0" parTransId="{8AF54483-7B36-45B2-816A-7098D5C47842}" sibTransId="{F433B412-3AAD-4DF0-9201-39D9E6673D1C}"/>
    <dgm:cxn modelId="{990E7D1B-9AD7-4686-8A07-44F1D60747D6}" type="presOf" srcId="{B9EF2F4A-4824-415F-A74B-076C4BA8134F}" destId="{60C805ED-3748-4BB8-A64B-ECA791B0D85D}" srcOrd="1" destOrd="2" presId="urn:microsoft.com/office/officeart/2005/8/layout/vList4"/>
    <dgm:cxn modelId="{1585621D-029F-4F61-ABF2-4AC92711864F}" type="presOf" srcId="{285F8CC4-221F-41FD-BA17-8443894B94EC}" destId="{3D9C40B6-4BC6-4C95-B521-B8DC2C1CC7CE}" srcOrd="0" destOrd="2" presId="urn:microsoft.com/office/officeart/2005/8/layout/vList4"/>
    <dgm:cxn modelId="{C5819C2F-A797-4197-B90E-2549C0C27241}" type="presOf" srcId="{285F8CC4-221F-41FD-BA17-8443894B94EC}" destId="{51DF3E29-4BF5-4AD1-A527-AE45BD3880EE}" srcOrd="1" destOrd="2" presId="urn:microsoft.com/office/officeart/2005/8/layout/vList4"/>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83B34C71-162E-4FC6-BE51-B2CE2BDCF1AD}" srcId="{390DB6CF-8D2C-442C-8AA7-BC544D3AC149}" destId="{285F8CC4-221F-41FD-BA17-8443894B94EC}" srcOrd="1" destOrd="0" parTransId="{CACBAE2D-1381-43E8-8509-24B20763B661}" sibTransId="{322986C8-F61F-4933-8138-8FC4BECB0CD7}"/>
    <dgm:cxn modelId="{117B7D71-134D-428B-BA8A-5DE40DB2C873}" type="presOf" srcId="{61F70910-3970-494B-86AC-75715CA131E6}" destId="{8B4FCEC5-FA48-4B81-9CE2-C5CEEA1134F5}" srcOrd="0" destOrd="1" presId="urn:microsoft.com/office/officeart/2005/8/layout/vList4"/>
    <dgm:cxn modelId="{125ABF55-31F8-4470-BEA9-A29653405265}" type="presOf" srcId="{B9EF2F4A-4824-415F-A74B-076C4BA8134F}" destId="{8B4FCEC5-FA48-4B81-9CE2-C5CEEA1134F5}" srcOrd="0" destOrd="2" presId="urn:microsoft.com/office/officeart/2005/8/layout/vList4"/>
    <dgm:cxn modelId="{6163F355-06B5-4D50-B9D9-B7684F8F5D03}" srcId="{CEA9E408-3209-4D2F-878F-78BA2CD3FAB5}" destId="{B9EF2F4A-4824-415F-A74B-076C4BA8134F}" srcOrd="1" destOrd="0" parTransId="{573FACE2-EAF1-4336-9AFC-635D5CEC4304}" sibTransId="{A2EC4A9F-22F2-4C25-BF26-DB681AA40C4A}"/>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6EE0C7CB-4602-445F-8C88-44783DC49D6E}" type="presOf" srcId="{CEA9E408-3209-4D2F-878F-78BA2CD3FAB5}" destId="{60C805ED-3748-4BB8-A64B-ECA791B0D85D}" srcOrd="1" destOrd="0"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8FBACF-133D-43BA-9574-BA50994945B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GB"/>
        </a:p>
      </dgm:t>
    </dgm:pt>
    <dgm:pt modelId="{0C47DFB0-8854-4C96-A971-07812DA15D9A}">
      <dgm:prSet phldrT="[Text]" custT="1"/>
      <dgm:spPr>
        <a:solidFill>
          <a:schemeClr val="accent1">
            <a:lumMod val="20000"/>
            <a:lumOff val="80000"/>
          </a:schemeClr>
        </a:solidFill>
      </dgm:spPr>
      <dgm:t>
        <a:bodyPr/>
        <a:lstStyle/>
        <a:p>
          <a:pPr algn="l">
            <a:buNone/>
          </a:pPr>
          <a:r>
            <a:rPr lang="en-GB" sz="2000" b="1" dirty="0">
              <a:solidFill>
                <a:schemeClr val="tx1"/>
              </a:solidFill>
              <a:latin typeface="+mn-lt"/>
              <a:cs typeface="Arial" panose="020B0604020202020204" pitchFamily="34" charset="0"/>
            </a:rPr>
            <a:t>Hot-rolled steel sheets: </a:t>
          </a:r>
          <a:r>
            <a:rPr lang="en-GB" sz="2000" dirty="0">
              <a:solidFill>
                <a:srgbClr val="000000"/>
              </a:solidFill>
              <a:effectLst/>
              <a:latin typeface="+mn-lt"/>
              <a:cs typeface="Arial" panose="020B0604020202020204" pitchFamily="34" charset="0"/>
            </a:rPr>
            <a:t>GOST 19903-2015 / Eurocode BS </a:t>
          </a:r>
          <a:r>
            <a:rPr lang="en-GB" sz="2000" b="0" i="0" dirty="0">
              <a:solidFill>
                <a:srgbClr val="000000"/>
              </a:solidFill>
              <a:effectLst/>
              <a:latin typeface="+mn-lt"/>
              <a:cs typeface="Arial" panose="020B0604020202020204" pitchFamily="34" charset="0"/>
            </a:rPr>
            <a:t>EN10025:2004</a:t>
          </a:r>
        </a:p>
      </dgm:t>
    </dgm:pt>
    <dgm:pt modelId="{0BDB732F-3A59-43A6-A8B8-B913B7AD9B62}" type="parTrans" cxnId="{DF5DEA65-BDD1-4B58-97C8-706FB13B0B92}">
      <dgm:prSet/>
      <dgm:spPr/>
      <dgm:t>
        <a:bodyPr/>
        <a:lstStyle/>
        <a:p>
          <a:endParaRPr lang="en-GB"/>
        </a:p>
      </dgm:t>
    </dgm:pt>
    <dgm:pt modelId="{CE0E780A-1517-4A23-AC76-C5D0B52D3D12}" type="sibTrans" cxnId="{DF5DEA65-BDD1-4B58-97C8-706FB13B0B92}">
      <dgm:prSet/>
      <dgm:spPr/>
      <dgm:t>
        <a:bodyPr/>
        <a:lstStyle/>
        <a:p>
          <a:endParaRPr lang="en-GB"/>
        </a:p>
      </dgm:t>
    </dgm:pt>
    <dgm:pt modelId="{6328D9DC-DD9E-47DA-82F2-5B43909DC98E}">
      <dgm:prSet phldrT="[Text]" custT="1"/>
      <dgm:spPr>
        <a:solidFill>
          <a:schemeClr val="accent1">
            <a:lumMod val="20000"/>
            <a:lumOff val="80000"/>
          </a:schemeClr>
        </a:solidFill>
      </dgm:spPr>
      <dgm:t>
        <a:bodyPr/>
        <a:lstStyle/>
        <a:p>
          <a:pPr algn="just">
            <a:buClr>
              <a:srgbClr val="FFC000"/>
            </a:buClr>
            <a:buFont typeface="Wingdings" panose="05000000000000000000" pitchFamily="2" charset="2"/>
            <a:buChar char="§"/>
          </a:pPr>
          <a:r>
            <a:rPr lang="en-GB" sz="1600" dirty="0">
              <a:solidFill>
                <a:schemeClr val="tx1"/>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baseline="30000" dirty="0">
              <a:solidFill>
                <a:schemeClr val="tx1"/>
              </a:solidFill>
              <a:latin typeface="+mn-lt"/>
              <a:ea typeface="+mj-ea"/>
              <a:cs typeface="Arial" panose="020B0604020202020204" pitchFamily="34" charset="0"/>
            </a:rPr>
            <a:t>2</a:t>
          </a:r>
          <a:r>
            <a:rPr lang="en-GB" sz="1600" dirty="0">
              <a:solidFill>
                <a:schemeClr val="tx1"/>
              </a:solidFill>
              <a:latin typeface="+mn-lt"/>
              <a:ea typeface="+mj-ea"/>
              <a:cs typeface="Arial" panose="020B0604020202020204" pitchFamily="34" charset="0"/>
            </a:rPr>
            <a:t> of specified minimum yield strength as per GOST and 355 N/mm</a:t>
          </a:r>
          <a:r>
            <a:rPr lang="en-GB" sz="1600" baseline="30000" dirty="0">
              <a:solidFill>
                <a:schemeClr val="tx1"/>
              </a:solidFill>
              <a:latin typeface="+mn-lt"/>
              <a:ea typeface="+mj-ea"/>
              <a:cs typeface="Arial" panose="020B0604020202020204" pitchFamily="34" charset="0"/>
            </a:rPr>
            <a:t>2</a:t>
          </a:r>
          <a:r>
            <a:rPr lang="en-GB" sz="1600" dirty="0">
              <a:solidFill>
                <a:schemeClr val="tx1"/>
              </a:solidFill>
              <a:latin typeface="+mn-lt"/>
              <a:ea typeface="+mj-ea"/>
              <a:cs typeface="Arial" panose="020B0604020202020204" pitchFamily="34" charset="0"/>
            </a:rPr>
            <a:t> as per Eurocode, suitable to operate under low temperatures (-40 &gt; t &gt; -50). Quality of rolled metal products shall be certified. </a:t>
          </a:r>
        </a:p>
      </dgm:t>
    </dgm:pt>
    <dgm:pt modelId="{524183C0-CACA-426F-83D0-4B9E7ED07689}" type="parTrans" cxnId="{12B964ED-E4D4-4025-BA27-C248717EF71F}">
      <dgm:prSet/>
      <dgm:spPr/>
      <dgm:t>
        <a:bodyPr/>
        <a:lstStyle/>
        <a:p>
          <a:endParaRPr lang="en-GB"/>
        </a:p>
      </dgm:t>
    </dgm:pt>
    <dgm:pt modelId="{142ABE01-C653-481F-82BE-85E0894ACCFE}" type="sibTrans" cxnId="{12B964ED-E4D4-4025-BA27-C248717EF71F}">
      <dgm:prSet/>
      <dgm:spPr/>
      <dgm:t>
        <a:bodyPr/>
        <a:lstStyle/>
        <a:p>
          <a:endParaRPr lang="en-GB"/>
        </a:p>
      </dgm:t>
    </dgm:pt>
    <dgm:pt modelId="{CEA9E408-3209-4D2F-878F-78BA2CD3FAB5}">
      <dgm:prSet phldrT="[Text]" custT="1"/>
      <dgm:spPr>
        <a:solidFill>
          <a:schemeClr val="accent1">
            <a:lumMod val="20000"/>
            <a:lumOff val="80000"/>
          </a:schemeClr>
        </a:solidFill>
      </dgm:spPr>
      <dgm:t>
        <a:bodyPr/>
        <a:lstStyle/>
        <a:p>
          <a:pPr algn="l">
            <a:buNone/>
          </a:pPr>
          <a:r>
            <a:rPr lang="en-GB" sz="2000" b="1" dirty="0">
              <a:solidFill>
                <a:schemeClr val="accent3"/>
              </a:solidFill>
              <a:latin typeface="+mn-lt"/>
              <a:cs typeface="Arial" panose="020B0604020202020204" pitchFamily="34" charset="0"/>
            </a:rPr>
            <a:t>Pipe electric weld: </a:t>
          </a:r>
          <a:r>
            <a:rPr lang="en-GB" sz="2000" dirty="0">
              <a:solidFill>
                <a:schemeClr val="accent3"/>
              </a:solidFill>
              <a:latin typeface="+mn-lt"/>
              <a:cs typeface="Arial" panose="020B0604020202020204" pitchFamily="34" charset="0"/>
            </a:rPr>
            <a:t>GOST 10704-91 </a:t>
          </a:r>
          <a:r>
            <a:rPr lang="en-GB" sz="2000" dirty="0">
              <a:solidFill>
                <a:schemeClr val="accent3"/>
              </a:solidFill>
              <a:effectLst/>
              <a:latin typeface="+mn-lt"/>
              <a:cs typeface="Arial" panose="020B0604020202020204" pitchFamily="34" charset="0"/>
            </a:rPr>
            <a:t>/ Eurocode </a:t>
          </a:r>
          <a:r>
            <a:rPr lang="en-GB" sz="2000" dirty="0">
              <a:solidFill>
                <a:schemeClr val="accent3"/>
              </a:solidFill>
              <a:latin typeface="+mn-lt"/>
              <a:cs typeface="Arial" panose="020B0604020202020204" pitchFamily="34" charset="0"/>
            </a:rPr>
            <a:t>EN 10210-2</a:t>
          </a:r>
          <a:r>
            <a:rPr lang="en-GB" sz="2000" b="1" dirty="0">
              <a:solidFill>
                <a:schemeClr val="accent3"/>
              </a:solidFill>
              <a:latin typeface="+mn-lt"/>
              <a:cs typeface="Arial" panose="020B0604020202020204" pitchFamily="34" charset="0"/>
            </a:rPr>
            <a:t> </a:t>
          </a:r>
        </a:p>
      </dgm:t>
    </dgm:pt>
    <dgm:pt modelId="{8AF54483-7B36-45B2-816A-7098D5C47842}" type="parTrans" cxnId="{54F63110-3794-4B4F-8790-C25198B3A63B}">
      <dgm:prSet/>
      <dgm:spPr/>
      <dgm:t>
        <a:bodyPr/>
        <a:lstStyle/>
        <a:p>
          <a:endParaRPr lang="en-GB"/>
        </a:p>
      </dgm:t>
    </dgm:pt>
    <dgm:pt modelId="{F433B412-3AAD-4DF0-9201-39D9E6673D1C}" type="sibTrans" cxnId="{54F63110-3794-4B4F-8790-C25198B3A63B}">
      <dgm:prSet/>
      <dgm:spPr/>
      <dgm:t>
        <a:bodyPr/>
        <a:lstStyle/>
        <a:p>
          <a:endParaRPr lang="en-GB"/>
        </a:p>
      </dgm:t>
    </dgm:pt>
    <dgm:pt modelId="{390DB6CF-8D2C-442C-8AA7-BC544D3AC149}">
      <dgm:prSet phldrT="[Text]" custT="1"/>
      <dgm:spPr>
        <a:solidFill>
          <a:schemeClr val="accent1">
            <a:lumMod val="20000"/>
            <a:lumOff val="80000"/>
          </a:schemeClr>
        </a:solidFill>
      </dgm:spPr>
      <dgm:t>
        <a:bodyPr/>
        <a:lstStyle/>
        <a:p>
          <a:pPr>
            <a:buNone/>
          </a:pPr>
          <a:r>
            <a:rPr lang="en-GB" sz="2000" b="1" dirty="0">
              <a:solidFill>
                <a:schemeClr val="tx1"/>
              </a:solidFill>
              <a:latin typeface="+mn-lt"/>
              <a:cs typeface="Arial" panose="020B0604020202020204" pitchFamily="34" charset="0"/>
            </a:rPr>
            <a:t>Reinforcing bars: </a:t>
          </a:r>
          <a:r>
            <a:rPr lang="en-GB" sz="2000" dirty="0">
              <a:solidFill>
                <a:srgbClr val="000000"/>
              </a:solidFill>
              <a:effectLst/>
              <a:latin typeface="+mn-lt"/>
              <a:cs typeface="Arial" panose="020B0604020202020204" pitchFamily="34" charset="0"/>
            </a:rPr>
            <a:t>ГОСТ 34028-2016</a:t>
          </a:r>
        </a:p>
      </dgm:t>
    </dgm:pt>
    <dgm:pt modelId="{90A421DA-F2BD-4016-8E9F-05E914FA5BD1}" type="parTrans" cxnId="{E40CD449-B8DA-4222-9D68-C06F98C462F0}">
      <dgm:prSet/>
      <dgm:spPr/>
      <dgm:t>
        <a:bodyPr/>
        <a:lstStyle/>
        <a:p>
          <a:endParaRPr lang="en-GB"/>
        </a:p>
      </dgm:t>
    </dgm:pt>
    <dgm:pt modelId="{7B431350-D4A2-4263-86F1-F8054A25AFFE}" type="sibTrans" cxnId="{E40CD449-B8DA-4222-9D68-C06F98C462F0}">
      <dgm:prSet/>
      <dgm:spPr/>
      <dgm:t>
        <a:bodyPr/>
        <a:lstStyle/>
        <a:p>
          <a:endParaRPr lang="en-GB"/>
        </a:p>
      </dgm:t>
    </dgm:pt>
    <dgm:pt modelId="{C356A2C0-5632-4F30-AFA4-3F6E51C6539D}">
      <dgm:prSet phldrT="[Text]" custT="1"/>
      <dgm:spPr>
        <a:solidFill>
          <a:schemeClr val="accent1">
            <a:lumMod val="20000"/>
            <a:lumOff val="80000"/>
          </a:schemeClr>
        </a:solidFill>
      </dgm:spPr>
      <dgm:t>
        <a:bodyPr/>
        <a:lstStyle/>
        <a:p>
          <a:pPr>
            <a:buClr>
              <a:srgbClr val="FFC000"/>
            </a:buClr>
            <a:buFont typeface="Wingdings" panose="05000000000000000000" pitchFamily="2" charset="2"/>
            <a:buChar char="§"/>
          </a:pPr>
          <a:r>
            <a:rPr lang="en-GB" sz="1600" dirty="0">
              <a:solidFill>
                <a:schemeClr val="tx1"/>
              </a:solidFill>
              <a:latin typeface="+mn-lt"/>
              <a:cs typeface="Arial" panose="020B0604020202020204" pitchFamily="34" charset="0"/>
            </a:rPr>
            <a:t>Technical specifications shall correspond to А240, А400, А500 classes. The quality of reinforcing bars shall be certified. </a:t>
          </a:r>
        </a:p>
      </dgm:t>
    </dgm:pt>
    <dgm:pt modelId="{59EBA618-95C3-4FB2-8566-9C84707AD052}" type="parTrans" cxnId="{7218F64C-B519-4D00-8AE7-3A8C41707517}">
      <dgm:prSet/>
      <dgm:spPr/>
      <dgm:t>
        <a:bodyPr/>
        <a:lstStyle/>
        <a:p>
          <a:endParaRPr lang="en-GB"/>
        </a:p>
      </dgm:t>
    </dgm:pt>
    <dgm:pt modelId="{6D0EF3F5-91DE-4833-9061-ECE8AABED1E2}" type="sibTrans" cxnId="{7218F64C-B519-4D00-8AE7-3A8C41707517}">
      <dgm:prSet/>
      <dgm:spPr/>
      <dgm:t>
        <a:bodyPr/>
        <a:lstStyle/>
        <a:p>
          <a:endParaRPr lang="en-GB"/>
        </a:p>
      </dgm:t>
    </dgm:pt>
    <dgm:pt modelId="{61F70910-3970-494B-86AC-75715CA131E6}">
      <dgm:prSet phldrT="[Text]" custT="1"/>
      <dgm:spPr>
        <a:solidFill>
          <a:schemeClr val="accent1">
            <a:lumMod val="20000"/>
            <a:lumOff val="80000"/>
          </a:schemeClr>
        </a:solidFill>
      </dgm:spPr>
      <dgm:t>
        <a:bodyPr/>
        <a:lstStyle/>
        <a:p>
          <a:pPr algn="just">
            <a:buClr>
              <a:srgbClr val="FFC000"/>
            </a:buClr>
            <a:buFont typeface="Wingdings" panose="05000000000000000000" pitchFamily="2" charset="2"/>
            <a:buChar char="§"/>
          </a:pPr>
          <a:r>
            <a:rPr lang="en-GB" sz="1600" dirty="0">
              <a:solidFill>
                <a:schemeClr val="accent3"/>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baseline="30000" dirty="0">
              <a:solidFill>
                <a:schemeClr val="accent3"/>
              </a:solidFill>
              <a:latin typeface="+mn-lt"/>
              <a:ea typeface="+mj-ea"/>
              <a:cs typeface="Arial" panose="020B0604020202020204" pitchFamily="34" charset="0"/>
            </a:rPr>
            <a:t>2</a:t>
          </a:r>
          <a:r>
            <a:rPr lang="en-GB" sz="1600" dirty="0">
              <a:solidFill>
                <a:schemeClr val="accent3"/>
              </a:solidFill>
              <a:latin typeface="+mn-lt"/>
              <a:ea typeface="+mj-ea"/>
              <a:cs typeface="Arial" panose="020B0604020202020204" pitchFamily="34" charset="0"/>
            </a:rPr>
            <a:t> of specified minimum yield strength as per GOST and 355 N/mm</a:t>
          </a:r>
          <a:r>
            <a:rPr lang="en-GB" sz="1600" baseline="30000" dirty="0">
              <a:solidFill>
                <a:schemeClr val="accent3"/>
              </a:solidFill>
              <a:latin typeface="+mn-lt"/>
              <a:ea typeface="+mj-ea"/>
              <a:cs typeface="Arial" panose="020B0604020202020204" pitchFamily="34" charset="0"/>
            </a:rPr>
            <a:t>2</a:t>
          </a:r>
          <a:r>
            <a:rPr lang="en-GB" sz="1600" dirty="0">
              <a:solidFill>
                <a:schemeClr val="accent3"/>
              </a:solidFill>
              <a:latin typeface="+mn-lt"/>
              <a:ea typeface="+mj-ea"/>
              <a:cs typeface="Arial" panose="020B0604020202020204" pitchFamily="34" charset="0"/>
            </a:rPr>
            <a:t> as per Eurocode, suitable to operate under low temperatures (-40 &gt; t &gt; -50). Quality of rolled metal products shall be certified. </a:t>
          </a:r>
        </a:p>
      </dgm:t>
    </dgm:pt>
    <dgm:pt modelId="{5D05D4B3-9953-4882-99E6-6DF1D40C865E}" type="sibTrans" cxnId="{B932C46C-5DB8-4B05-A7D6-0F5AA138DE0C}">
      <dgm:prSet/>
      <dgm:spPr/>
      <dgm:t>
        <a:bodyPr/>
        <a:lstStyle/>
        <a:p>
          <a:endParaRPr lang="en-GB"/>
        </a:p>
      </dgm:t>
    </dgm:pt>
    <dgm:pt modelId="{BC013D62-1B06-4422-A9A6-D048871E3666}" type="parTrans" cxnId="{B932C46C-5DB8-4B05-A7D6-0F5AA138DE0C}">
      <dgm:prSet/>
      <dgm:spPr/>
      <dgm:t>
        <a:bodyPr/>
        <a:lstStyle/>
        <a:p>
          <a:endParaRPr lang="en-GB"/>
        </a:p>
      </dgm:t>
    </dgm:pt>
    <dgm:pt modelId="{EE387DA8-BCDD-4520-9C03-1EB791CF781E}">
      <dgm:prSet custT="1"/>
      <dgm:spPr/>
      <dgm:t>
        <a:bodyPr/>
        <a:lstStyle/>
        <a:p>
          <a:pPr algn="l"/>
          <a:endParaRPr lang="en-GB" sz="1600" dirty="0">
            <a:solidFill>
              <a:schemeClr val="accent3"/>
            </a:solidFill>
            <a:latin typeface="Arial" panose="020B0604020202020204" pitchFamily="34" charset="0"/>
            <a:ea typeface="+mj-ea"/>
            <a:cs typeface="Arial" panose="020B0604020202020204" pitchFamily="34" charset="0"/>
          </a:endParaRPr>
        </a:p>
      </dgm:t>
    </dgm:pt>
    <dgm:pt modelId="{F42C4B4E-A8CC-48CA-9BAB-29DC2FC33E21}" type="parTrans" cxnId="{F8CB3BC8-79B9-4908-B8BC-3B156CCCAEAE}">
      <dgm:prSet/>
      <dgm:spPr/>
      <dgm:t>
        <a:bodyPr/>
        <a:lstStyle/>
        <a:p>
          <a:endParaRPr lang="en-GB"/>
        </a:p>
      </dgm:t>
    </dgm:pt>
    <dgm:pt modelId="{42FC755C-6115-4806-BBAE-1FE6974C45DE}" type="sibTrans" cxnId="{F8CB3BC8-79B9-4908-B8BC-3B156CCCAEAE}">
      <dgm:prSet/>
      <dgm:spPr/>
      <dgm:t>
        <a:bodyPr/>
        <a:lstStyle/>
        <a:p>
          <a:endParaRPr lang="en-GB"/>
        </a:p>
      </dgm:t>
    </dgm:pt>
    <dgm:pt modelId="{9761507F-69FB-402E-A0CB-833711EBC23D}" type="pres">
      <dgm:prSet presAssocID="{118FBACF-133D-43BA-9574-BA50994945B3}" presName="linear" presStyleCnt="0">
        <dgm:presLayoutVars>
          <dgm:dir/>
          <dgm:resizeHandles val="exact"/>
        </dgm:presLayoutVars>
      </dgm:prSet>
      <dgm:spPr/>
    </dgm:pt>
    <dgm:pt modelId="{ED709453-EA57-4876-A828-6558706117FD}" type="pres">
      <dgm:prSet presAssocID="{0C47DFB0-8854-4C96-A971-07812DA15D9A}" presName="comp" presStyleCnt="0"/>
      <dgm:spPr/>
    </dgm:pt>
    <dgm:pt modelId="{E01C18BB-8CCD-4AE0-9300-A07A64DE40BD}" type="pres">
      <dgm:prSet presAssocID="{0C47DFB0-8854-4C96-A971-07812DA15D9A}" presName="box" presStyleLbl="node1" presStyleIdx="0" presStyleCnt="3" custScaleY="125956" custLinFactNeighborY="20451"/>
      <dgm:spPr/>
    </dgm:pt>
    <dgm:pt modelId="{76E2B3F6-76DB-4FC5-8672-9795C4B3BD92}" type="pres">
      <dgm:prSet presAssocID="{0C47DFB0-8854-4C96-A971-07812DA15D9A}" presName="img" presStyleLbl="fgImgPlace1" presStyleIdx="0" presStyleCnt="3" custScaleX="96824" custScaleY="145074" custLinFactNeighborX="-752" custLinFactNeighborY="25300"/>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D407ABAB-A744-4E49-8992-F2DBA146A599}" type="pres">
      <dgm:prSet presAssocID="{0C47DFB0-8854-4C96-A971-07812DA15D9A}" presName="text" presStyleLbl="node1" presStyleIdx="0" presStyleCnt="3">
        <dgm:presLayoutVars>
          <dgm:bulletEnabled val="1"/>
        </dgm:presLayoutVars>
      </dgm:prSet>
      <dgm:spPr/>
    </dgm:pt>
    <dgm:pt modelId="{99A8F09E-C59A-440E-B231-28E0A1B1081D}" type="pres">
      <dgm:prSet presAssocID="{CE0E780A-1517-4A23-AC76-C5D0B52D3D12}" presName="spacer" presStyleCnt="0"/>
      <dgm:spPr/>
    </dgm:pt>
    <dgm:pt modelId="{443EA2BF-7FF8-4BBC-85D8-FD7116DF7168}" type="pres">
      <dgm:prSet presAssocID="{CEA9E408-3209-4D2F-878F-78BA2CD3FAB5}" presName="comp" presStyleCnt="0"/>
      <dgm:spPr/>
    </dgm:pt>
    <dgm:pt modelId="{8B4FCEC5-FA48-4B81-9CE2-C5CEEA1134F5}" type="pres">
      <dgm:prSet presAssocID="{CEA9E408-3209-4D2F-878F-78BA2CD3FAB5}" presName="box" presStyleLbl="node1" presStyleIdx="1" presStyleCnt="3" custScaleY="122891" custLinFactNeighborY="11076"/>
      <dgm:spPr/>
    </dgm:pt>
    <dgm:pt modelId="{F49F7C1E-DF71-491C-BAB0-0FE0B97D903E}" type="pres">
      <dgm:prSet presAssocID="{CEA9E408-3209-4D2F-878F-78BA2CD3FAB5}" presName="img" presStyleLbl="fgImgPlace1" presStyleIdx="1" presStyleCnt="3" custScaleX="92556" custScaleY="135508" custLinFactNeighborX="-665" custLinFactNeighborY="11595"/>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60C805ED-3748-4BB8-A64B-ECA791B0D85D}" type="pres">
      <dgm:prSet presAssocID="{CEA9E408-3209-4D2F-878F-78BA2CD3FAB5}" presName="text" presStyleLbl="node1" presStyleIdx="1" presStyleCnt="3">
        <dgm:presLayoutVars>
          <dgm:bulletEnabled val="1"/>
        </dgm:presLayoutVars>
      </dgm:prSet>
      <dgm:spPr/>
    </dgm:pt>
    <dgm:pt modelId="{5AA97C78-C9F7-4B97-ABF6-285358925CE9}" type="pres">
      <dgm:prSet presAssocID="{F433B412-3AAD-4DF0-9201-39D9E6673D1C}" presName="spacer" presStyleCnt="0"/>
      <dgm:spPr/>
    </dgm:pt>
    <dgm:pt modelId="{E1E8ABCE-6E2A-4000-8113-D4A4BE6B009D}" type="pres">
      <dgm:prSet presAssocID="{390DB6CF-8D2C-442C-8AA7-BC544D3AC149}" presName="comp" presStyleCnt="0"/>
      <dgm:spPr/>
    </dgm:pt>
    <dgm:pt modelId="{3D9C40B6-4BC6-4C95-B521-B8DC2C1CC7CE}" type="pres">
      <dgm:prSet presAssocID="{390DB6CF-8D2C-442C-8AA7-BC544D3AC149}" presName="box" presStyleLbl="node1" presStyleIdx="2" presStyleCnt="3" custScaleY="129263" custLinFactNeighborX="-220" custLinFactNeighborY="334"/>
      <dgm:spPr/>
    </dgm:pt>
    <dgm:pt modelId="{8C3CC384-C1BD-439E-BD71-6E0A227DF94E}" type="pres">
      <dgm:prSet presAssocID="{390DB6CF-8D2C-442C-8AA7-BC544D3AC149}" presName="img" presStyleLbl="fgImgPlace1" presStyleIdx="2" presStyleCnt="3" custScaleX="90159" custScaleY="144427" custLinFactNeighborX="533" custLinFactNeighborY="-1971"/>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dgm:spPr>
    </dgm:pt>
    <dgm:pt modelId="{51DF3E29-4BF5-4AD1-A527-AE45BD3880EE}" type="pres">
      <dgm:prSet presAssocID="{390DB6CF-8D2C-442C-8AA7-BC544D3AC149}" presName="text" presStyleLbl="node1" presStyleIdx="2" presStyleCnt="3">
        <dgm:presLayoutVars>
          <dgm:bulletEnabled val="1"/>
        </dgm:presLayoutVars>
      </dgm:prSet>
      <dgm:spPr/>
    </dgm:pt>
  </dgm:ptLst>
  <dgm:cxnLst>
    <dgm:cxn modelId="{54F63110-3794-4B4F-8790-C25198B3A63B}" srcId="{118FBACF-133D-43BA-9574-BA50994945B3}" destId="{CEA9E408-3209-4D2F-878F-78BA2CD3FAB5}" srcOrd="1" destOrd="0" parTransId="{8AF54483-7B36-45B2-816A-7098D5C47842}" sibTransId="{F433B412-3AAD-4DF0-9201-39D9E6673D1C}"/>
    <dgm:cxn modelId="{4DBB1017-0A3A-4FD2-8D46-4CB0021D2082}" type="presOf" srcId="{EE387DA8-BCDD-4520-9C03-1EB791CF781E}" destId="{8B4FCEC5-FA48-4B81-9CE2-C5CEEA1134F5}" srcOrd="0" destOrd="2" presId="urn:microsoft.com/office/officeart/2005/8/layout/vList4"/>
    <dgm:cxn modelId="{77976737-AE4D-4CA4-B014-10628EFE4D65}" type="presOf" srcId="{CEA9E408-3209-4D2F-878F-78BA2CD3FAB5}" destId="{8B4FCEC5-FA48-4B81-9CE2-C5CEEA1134F5}" srcOrd="0" destOrd="0" presId="urn:microsoft.com/office/officeart/2005/8/layout/vList4"/>
    <dgm:cxn modelId="{E266C860-56C0-4785-8843-168E276B4421}" type="presOf" srcId="{118FBACF-133D-43BA-9574-BA50994945B3}" destId="{9761507F-69FB-402E-A0CB-833711EBC23D}" srcOrd="0" destOrd="0" presId="urn:microsoft.com/office/officeart/2005/8/layout/vList4"/>
    <dgm:cxn modelId="{DC593645-F9AD-4548-85D9-41E1A446D76E}" type="presOf" srcId="{6328D9DC-DD9E-47DA-82F2-5B43909DC98E}" destId="{E01C18BB-8CCD-4AE0-9300-A07A64DE40BD}" srcOrd="0" destOrd="1" presId="urn:microsoft.com/office/officeart/2005/8/layout/vList4"/>
    <dgm:cxn modelId="{DF5DEA65-BDD1-4B58-97C8-706FB13B0B92}" srcId="{118FBACF-133D-43BA-9574-BA50994945B3}" destId="{0C47DFB0-8854-4C96-A971-07812DA15D9A}" srcOrd="0" destOrd="0" parTransId="{0BDB732F-3A59-43A6-A8B8-B913B7AD9B62}" sibTransId="{CE0E780A-1517-4A23-AC76-C5D0B52D3D12}"/>
    <dgm:cxn modelId="{E40CD449-B8DA-4222-9D68-C06F98C462F0}" srcId="{118FBACF-133D-43BA-9574-BA50994945B3}" destId="{390DB6CF-8D2C-442C-8AA7-BC544D3AC149}" srcOrd="2" destOrd="0" parTransId="{90A421DA-F2BD-4016-8E9F-05E914FA5BD1}" sibTransId="{7B431350-D4A2-4263-86F1-F8054A25AFFE}"/>
    <dgm:cxn modelId="{B932C46C-5DB8-4B05-A7D6-0F5AA138DE0C}" srcId="{CEA9E408-3209-4D2F-878F-78BA2CD3FAB5}" destId="{61F70910-3970-494B-86AC-75715CA131E6}" srcOrd="0" destOrd="0" parTransId="{BC013D62-1B06-4422-A9A6-D048871E3666}" sibTransId="{5D05D4B3-9953-4882-99E6-6DF1D40C865E}"/>
    <dgm:cxn modelId="{7218F64C-B519-4D00-8AE7-3A8C41707517}" srcId="{390DB6CF-8D2C-442C-8AA7-BC544D3AC149}" destId="{C356A2C0-5632-4F30-AFA4-3F6E51C6539D}" srcOrd="0" destOrd="0" parTransId="{59EBA618-95C3-4FB2-8566-9C84707AD052}" sibTransId="{6D0EF3F5-91DE-4833-9061-ECE8AABED1E2}"/>
    <dgm:cxn modelId="{18800D6D-BCA4-4776-8797-9D8B204D0D15}" type="presOf" srcId="{390DB6CF-8D2C-442C-8AA7-BC544D3AC149}" destId="{51DF3E29-4BF5-4AD1-A527-AE45BD3880EE}" srcOrd="1" destOrd="0" presId="urn:microsoft.com/office/officeart/2005/8/layout/vList4"/>
    <dgm:cxn modelId="{117B7D71-134D-428B-BA8A-5DE40DB2C873}" type="presOf" srcId="{61F70910-3970-494B-86AC-75715CA131E6}" destId="{8B4FCEC5-FA48-4B81-9CE2-C5CEEA1134F5}" srcOrd="0" destOrd="1" presId="urn:microsoft.com/office/officeart/2005/8/layout/vList4"/>
    <dgm:cxn modelId="{71F21A94-1409-440D-A3EF-A11CBE10CC80}" type="presOf" srcId="{390DB6CF-8D2C-442C-8AA7-BC544D3AC149}" destId="{3D9C40B6-4BC6-4C95-B521-B8DC2C1CC7CE}" srcOrd="0" destOrd="0" presId="urn:microsoft.com/office/officeart/2005/8/layout/vList4"/>
    <dgm:cxn modelId="{2B887D9A-70DC-462C-9ED5-49D8BBE594E0}" type="presOf" srcId="{C356A2C0-5632-4F30-AFA4-3F6E51C6539D}" destId="{51DF3E29-4BF5-4AD1-A527-AE45BD3880EE}" srcOrd="1" destOrd="1" presId="urn:microsoft.com/office/officeart/2005/8/layout/vList4"/>
    <dgm:cxn modelId="{C73A8D9A-A222-4057-A28E-628D3E458A18}" type="presOf" srcId="{0C47DFB0-8854-4C96-A971-07812DA15D9A}" destId="{E01C18BB-8CCD-4AE0-9300-A07A64DE40BD}" srcOrd="0" destOrd="0" presId="urn:microsoft.com/office/officeart/2005/8/layout/vList4"/>
    <dgm:cxn modelId="{EFF2689D-3ED0-4C65-BE01-F915036D2B30}" type="presOf" srcId="{61F70910-3970-494B-86AC-75715CA131E6}" destId="{60C805ED-3748-4BB8-A64B-ECA791B0D85D}" srcOrd="1" destOrd="1" presId="urn:microsoft.com/office/officeart/2005/8/layout/vList4"/>
    <dgm:cxn modelId="{07C5ADA1-505E-4132-96BC-9B70E2899C94}" type="presOf" srcId="{EE387DA8-BCDD-4520-9C03-1EB791CF781E}" destId="{60C805ED-3748-4BB8-A64B-ECA791B0D85D}" srcOrd="1" destOrd="2" presId="urn:microsoft.com/office/officeart/2005/8/layout/vList4"/>
    <dgm:cxn modelId="{BD55DEB2-136A-4206-BE25-2E5FAD393338}" type="presOf" srcId="{C356A2C0-5632-4F30-AFA4-3F6E51C6539D}" destId="{3D9C40B6-4BC6-4C95-B521-B8DC2C1CC7CE}" srcOrd="0" destOrd="1" presId="urn:microsoft.com/office/officeart/2005/8/layout/vList4"/>
    <dgm:cxn modelId="{07000BB3-5162-483B-91A3-D8715581DDE2}" type="presOf" srcId="{6328D9DC-DD9E-47DA-82F2-5B43909DC98E}" destId="{D407ABAB-A744-4E49-8992-F2DBA146A599}" srcOrd="1" destOrd="1" presId="urn:microsoft.com/office/officeart/2005/8/layout/vList4"/>
    <dgm:cxn modelId="{F8CB3BC8-79B9-4908-B8BC-3B156CCCAEAE}" srcId="{CEA9E408-3209-4D2F-878F-78BA2CD3FAB5}" destId="{EE387DA8-BCDD-4520-9C03-1EB791CF781E}" srcOrd="1" destOrd="0" parTransId="{F42C4B4E-A8CC-48CA-9BAB-29DC2FC33E21}" sibTransId="{42FC755C-6115-4806-BBAE-1FE6974C45DE}"/>
    <dgm:cxn modelId="{6EE0C7CB-4602-445F-8C88-44783DC49D6E}" type="presOf" srcId="{CEA9E408-3209-4D2F-878F-78BA2CD3FAB5}" destId="{60C805ED-3748-4BB8-A64B-ECA791B0D85D}" srcOrd="1" destOrd="0" presId="urn:microsoft.com/office/officeart/2005/8/layout/vList4"/>
    <dgm:cxn modelId="{E6E360E9-47B9-47C0-90E5-5BF69D77BB92}" type="presOf" srcId="{0C47DFB0-8854-4C96-A971-07812DA15D9A}" destId="{D407ABAB-A744-4E49-8992-F2DBA146A599}" srcOrd="1" destOrd="0" presId="urn:microsoft.com/office/officeart/2005/8/layout/vList4"/>
    <dgm:cxn modelId="{12B964ED-E4D4-4025-BA27-C248717EF71F}" srcId="{0C47DFB0-8854-4C96-A971-07812DA15D9A}" destId="{6328D9DC-DD9E-47DA-82F2-5B43909DC98E}" srcOrd="0" destOrd="0" parTransId="{524183C0-CACA-426F-83D0-4B9E7ED07689}" sibTransId="{142ABE01-C653-481F-82BE-85E0894ACCFE}"/>
    <dgm:cxn modelId="{9FFFFD52-014F-4BE9-99B5-5242AB62618B}" type="presParOf" srcId="{9761507F-69FB-402E-A0CB-833711EBC23D}" destId="{ED709453-EA57-4876-A828-6558706117FD}" srcOrd="0" destOrd="0" presId="urn:microsoft.com/office/officeart/2005/8/layout/vList4"/>
    <dgm:cxn modelId="{435C6E6B-6586-45A2-A07F-205E8271D502}" type="presParOf" srcId="{ED709453-EA57-4876-A828-6558706117FD}" destId="{E01C18BB-8CCD-4AE0-9300-A07A64DE40BD}" srcOrd="0" destOrd="0" presId="urn:microsoft.com/office/officeart/2005/8/layout/vList4"/>
    <dgm:cxn modelId="{196831FB-1719-4934-AA40-2B728F0B8CEC}" type="presParOf" srcId="{ED709453-EA57-4876-A828-6558706117FD}" destId="{76E2B3F6-76DB-4FC5-8672-9795C4B3BD92}" srcOrd="1" destOrd="0" presId="urn:microsoft.com/office/officeart/2005/8/layout/vList4"/>
    <dgm:cxn modelId="{2F40F92C-993E-4AD0-BF36-FC82CADE7054}" type="presParOf" srcId="{ED709453-EA57-4876-A828-6558706117FD}" destId="{D407ABAB-A744-4E49-8992-F2DBA146A599}" srcOrd="2" destOrd="0" presId="urn:microsoft.com/office/officeart/2005/8/layout/vList4"/>
    <dgm:cxn modelId="{AA33E67E-F12F-42A7-AD6D-6AD9DD5489B6}" type="presParOf" srcId="{9761507F-69FB-402E-A0CB-833711EBC23D}" destId="{99A8F09E-C59A-440E-B231-28E0A1B1081D}" srcOrd="1" destOrd="0" presId="urn:microsoft.com/office/officeart/2005/8/layout/vList4"/>
    <dgm:cxn modelId="{E842EC78-D8C1-487F-868B-ED0294DCC37C}" type="presParOf" srcId="{9761507F-69FB-402E-A0CB-833711EBC23D}" destId="{443EA2BF-7FF8-4BBC-85D8-FD7116DF7168}" srcOrd="2" destOrd="0" presId="urn:microsoft.com/office/officeart/2005/8/layout/vList4"/>
    <dgm:cxn modelId="{4D8C7ABF-08C7-407A-8C6A-B963148F428A}" type="presParOf" srcId="{443EA2BF-7FF8-4BBC-85D8-FD7116DF7168}" destId="{8B4FCEC5-FA48-4B81-9CE2-C5CEEA1134F5}" srcOrd="0" destOrd="0" presId="urn:microsoft.com/office/officeart/2005/8/layout/vList4"/>
    <dgm:cxn modelId="{9A595C19-6362-4C38-94BB-9614C92A0C8D}" type="presParOf" srcId="{443EA2BF-7FF8-4BBC-85D8-FD7116DF7168}" destId="{F49F7C1E-DF71-491C-BAB0-0FE0B97D903E}" srcOrd="1" destOrd="0" presId="urn:microsoft.com/office/officeart/2005/8/layout/vList4"/>
    <dgm:cxn modelId="{38645DEB-A710-4962-936F-0CD602999F98}" type="presParOf" srcId="{443EA2BF-7FF8-4BBC-85D8-FD7116DF7168}" destId="{60C805ED-3748-4BB8-A64B-ECA791B0D85D}" srcOrd="2" destOrd="0" presId="urn:microsoft.com/office/officeart/2005/8/layout/vList4"/>
    <dgm:cxn modelId="{99B3C9F8-F2E5-4F70-9418-22B60E92FD7C}" type="presParOf" srcId="{9761507F-69FB-402E-A0CB-833711EBC23D}" destId="{5AA97C78-C9F7-4B97-ABF6-285358925CE9}" srcOrd="3" destOrd="0" presId="urn:microsoft.com/office/officeart/2005/8/layout/vList4"/>
    <dgm:cxn modelId="{20744EA8-EC12-4A51-AAC8-AB70CBE09997}" type="presParOf" srcId="{9761507F-69FB-402E-A0CB-833711EBC23D}" destId="{E1E8ABCE-6E2A-4000-8113-D4A4BE6B009D}" srcOrd="4" destOrd="0" presId="urn:microsoft.com/office/officeart/2005/8/layout/vList4"/>
    <dgm:cxn modelId="{09EE5DBF-6E52-47FB-98D1-3529713A916C}" type="presParOf" srcId="{E1E8ABCE-6E2A-4000-8113-D4A4BE6B009D}" destId="{3D9C40B6-4BC6-4C95-B521-B8DC2C1CC7CE}" srcOrd="0" destOrd="0" presId="urn:microsoft.com/office/officeart/2005/8/layout/vList4"/>
    <dgm:cxn modelId="{B7AB38F7-3668-45C1-9D93-BB915C716E40}" type="presParOf" srcId="{E1E8ABCE-6E2A-4000-8113-D4A4BE6B009D}" destId="{8C3CC384-C1BD-439E-BD71-6E0A227DF94E}" srcOrd="1" destOrd="0" presId="urn:microsoft.com/office/officeart/2005/8/layout/vList4"/>
    <dgm:cxn modelId="{DDC12A82-D436-4DB1-9F22-89F583305511}" type="presParOf" srcId="{E1E8ABCE-6E2A-4000-8113-D4A4BE6B009D}" destId="{51DF3E29-4BF5-4AD1-A527-AE45BD3880E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124972"/>
          <a:ext cx="10951723" cy="1621905"/>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tx1"/>
              </a:solidFill>
              <a:latin typeface="Arial" panose="020B0604020202020204" pitchFamily="34" charset="0"/>
              <a:cs typeface="Arial" panose="020B0604020202020204" pitchFamily="34" charset="0"/>
            </a:rPr>
            <a:t>Beam: </a:t>
          </a:r>
          <a:r>
            <a:rPr lang="en-GB" sz="2000" kern="1200" dirty="0">
              <a:solidFill>
                <a:schemeClr val="tx1"/>
              </a:solidFill>
              <a:latin typeface="Arial" panose="020B0604020202020204" pitchFamily="34" charset="0"/>
              <a:cs typeface="Arial" panose="020B0604020202020204" pitchFamily="34" charset="0"/>
            </a:rPr>
            <a:t>GOST 26020-83 / Eurocode BS EN 10025:2004</a:t>
          </a:r>
        </a:p>
        <a:p>
          <a:pPr marL="171450" lvl="1" indent="-171450" algn="just" defTabSz="711200">
            <a:lnSpc>
              <a:spcPct val="90000"/>
            </a:lnSpc>
            <a:spcBef>
              <a:spcPct val="0"/>
            </a:spcBef>
            <a:spcAft>
              <a:spcPct val="15000"/>
            </a:spcAft>
            <a:buClr>
              <a:srgbClr val="FFC000"/>
            </a:buClr>
            <a:buFont typeface="Wingdings" panose="05000000000000000000" pitchFamily="2" charset="2"/>
            <a:buChar char="§"/>
          </a:pPr>
          <a:r>
            <a:rPr lang="en-GB" sz="1600" kern="1200" dirty="0">
              <a:solidFill>
                <a:schemeClr val="tx1"/>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kern="1200" baseline="30000" dirty="0">
              <a:solidFill>
                <a:schemeClr val="tx1"/>
              </a:solidFill>
              <a:latin typeface="+mn-lt"/>
              <a:ea typeface="+mj-ea"/>
              <a:cs typeface="Arial" panose="020B0604020202020204" pitchFamily="34" charset="0"/>
            </a:rPr>
            <a:t>2</a:t>
          </a:r>
          <a:r>
            <a:rPr lang="en-GB" sz="1600" kern="1200" dirty="0">
              <a:solidFill>
                <a:schemeClr val="tx1"/>
              </a:solidFill>
              <a:latin typeface="+mn-lt"/>
              <a:ea typeface="+mj-ea"/>
              <a:cs typeface="Arial" panose="020B0604020202020204" pitchFamily="34" charset="0"/>
            </a:rPr>
            <a:t> of specified minimum yield strength as per GOST and 355 N/mm</a:t>
          </a:r>
          <a:r>
            <a:rPr lang="en-GB" sz="1600" kern="1200" baseline="30000" dirty="0">
              <a:solidFill>
                <a:schemeClr val="tx1"/>
              </a:solidFill>
              <a:latin typeface="+mn-lt"/>
              <a:ea typeface="+mj-ea"/>
              <a:cs typeface="Arial" panose="020B0604020202020204" pitchFamily="34" charset="0"/>
            </a:rPr>
            <a:t>2</a:t>
          </a:r>
          <a:r>
            <a:rPr lang="en-GB" sz="1600" kern="1200" dirty="0">
              <a:solidFill>
                <a:schemeClr val="tx1"/>
              </a:solidFill>
              <a:latin typeface="+mn-lt"/>
              <a:ea typeface="+mj-ea"/>
              <a:cs typeface="Arial" panose="020B0604020202020204" pitchFamily="34" charset="0"/>
            </a:rPr>
            <a:t> as per Eurocode, suitable to operate under low temperatures (-40 &gt; t &gt; -50). Quality of rolled metal products shall be certified. </a:t>
          </a:r>
        </a:p>
      </dsp:txBody>
      <dsp:txXfrm>
        <a:off x="2380677" y="124972"/>
        <a:ext cx="8571045" cy="1621905"/>
      </dsp:txXfrm>
    </dsp:sp>
    <dsp:sp modelId="{76E2B3F6-76DB-4FC5-8672-9795C4B3BD92}">
      <dsp:nvSpPr>
        <dsp:cNvPr id="0" name=""/>
        <dsp:cNvSpPr/>
      </dsp:nvSpPr>
      <dsp:spPr>
        <a:xfrm>
          <a:off x="278845" y="178224"/>
          <a:ext cx="1980378" cy="152266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1767244"/>
          <a:ext cx="10951723" cy="1608106"/>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a:solidFill>
                <a:schemeClr val="tx1"/>
              </a:solidFill>
              <a:latin typeface="Arial" panose="020B0604020202020204" pitchFamily="34" charset="0"/>
              <a:cs typeface="Arial" panose="020B0604020202020204" pitchFamily="34" charset="0"/>
            </a:rPr>
            <a:t>Channel: </a:t>
          </a:r>
          <a:r>
            <a:rPr lang="en-GB" sz="2000" kern="1200">
              <a:solidFill>
                <a:schemeClr val="accent3"/>
              </a:solidFill>
              <a:latin typeface="Arial" panose="020B0604020202020204" pitchFamily="34" charset="0"/>
              <a:cs typeface="Arial" panose="020B0604020202020204" pitchFamily="34" charset="0"/>
            </a:rPr>
            <a:t>GOST 8240-97 / Eurocode BS EN10025:2004</a:t>
          </a:r>
        </a:p>
        <a:p>
          <a:pPr marL="171450" lvl="1" indent="-171450" algn="just" defTabSz="711200">
            <a:lnSpc>
              <a:spcPct val="90000"/>
            </a:lnSpc>
            <a:spcBef>
              <a:spcPct val="0"/>
            </a:spcBef>
            <a:spcAft>
              <a:spcPct val="15000"/>
            </a:spcAft>
            <a:buClr>
              <a:srgbClr val="FFC000"/>
            </a:buClr>
            <a:buFont typeface="Wingdings" panose="05000000000000000000" pitchFamily="2" charset="2"/>
            <a:buChar char="§"/>
          </a:pPr>
          <a:r>
            <a:rPr lang="en-GB" sz="1600" kern="1200" dirty="0">
              <a:solidFill>
                <a:schemeClr val="tx1"/>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kern="1200" baseline="30000" dirty="0">
              <a:solidFill>
                <a:schemeClr val="tx1"/>
              </a:solidFill>
              <a:latin typeface="+mn-lt"/>
              <a:ea typeface="+mj-ea"/>
              <a:cs typeface="Arial" panose="020B0604020202020204" pitchFamily="34" charset="0"/>
            </a:rPr>
            <a:t>2</a:t>
          </a:r>
          <a:r>
            <a:rPr lang="en-GB" sz="1600" kern="1200" dirty="0">
              <a:solidFill>
                <a:schemeClr val="tx1"/>
              </a:solidFill>
              <a:latin typeface="+mn-lt"/>
              <a:ea typeface="+mj-ea"/>
              <a:cs typeface="Arial" panose="020B0604020202020204" pitchFamily="34" charset="0"/>
            </a:rPr>
            <a:t> of specified minimum yield strength as per GOST and 355 N/mm</a:t>
          </a:r>
          <a:r>
            <a:rPr lang="en-GB" sz="1600" kern="1200" baseline="30000" dirty="0">
              <a:solidFill>
                <a:schemeClr val="tx1"/>
              </a:solidFill>
              <a:latin typeface="+mn-lt"/>
              <a:ea typeface="+mj-ea"/>
              <a:cs typeface="Arial" panose="020B0604020202020204" pitchFamily="34" charset="0"/>
            </a:rPr>
            <a:t>2</a:t>
          </a:r>
          <a:r>
            <a:rPr lang="en-GB" sz="1600" kern="1200" dirty="0">
              <a:solidFill>
                <a:schemeClr val="tx1"/>
              </a:solidFill>
              <a:latin typeface="+mn-lt"/>
              <a:ea typeface="+mj-ea"/>
              <a:cs typeface="Arial" panose="020B0604020202020204" pitchFamily="34" charset="0"/>
            </a:rPr>
            <a:t> as per Eurocode, suitable to operate under low temperatures (-40 &gt; t &gt; -50). Quality of rolled metal products shall be certified. </a:t>
          </a:r>
        </a:p>
        <a:p>
          <a:pPr marL="171450" lvl="1" indent="-171450" algn="l" defTabSz="711200">
            <a:lnSpc>
              <a:spcPct val="90000"/>
            </a:lnSpc>
            <a:spcBef>
              <a:spcPct val="0"/>
            </a:spcBef>
            <a:spcAft>
              <a:spcPct val="15000"/>
            </a:spcAft>
            <a:buChar char="•"/>
          </a:pPr>
          <a:endParaRPr lang="en-GB" sz="1600" kern="1200" dirty="0">
            <a:solidFill>
              <a:schemeClr val="tx1"/>
            </a:solidFill>
            <a:latin typeface="Arial" panose="020B0604020202020204" pitchFamily="34" charset="0"/>
            <a:ea typeface="+mj-ea"/>
            <a:cs typeface="Arial" panose="020B0604020202020204" pitchFamily="34" charset="0"/>
          </a:endParaRPr>
        </a:p>
      </dsp:txBody>
      <dsp:txXfrm>
        <a:off x="2380677" y="1767244"/>
        <a:ext cx="8571045" cy="1608106"/>
      </dsp:txXfrm>
    </dsp:sp>
    <dsp:sp modelId="{F49F7C1E-DF71-491C-BAB0-0FE0B97D903E}">
      <dsp:nvSpPr>
        <dsp:cNvPr id="0" name=""/>
        <dsp:cNvSpPr/>
      </dsp:nvSpPr>
      <dsp:spPr>
        <a:xfrm>
          <a:off x="311776" y="1798681"/>
          <a:ext cx="1947457" cy="152266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385704"/>
          <a:ext cx="10951723" cy="1598361"/>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a:solidFill>
                <a:schemeClr val="tx1"/>
              </a:solidFill>
              <a:latin typeface="Arial" panose="020B0604020202020204" pitchFamily="34" charset="0"/>
              <a:cs typeface="Arial" panose="020B0604020202020204" pitchFamily="34" charset="0"/>
            </a:rPr>
            <a:t>Angle: </a:t>
          </a:r>
          <a:r>
            <a:rPr lang="en-GB" sz="2000" kern="1200">
              <a:solidFill>
                <a:schemeClr val="accent3"/>
              </a:solidFill>
              <a:latin typeface="Arial" panose="020B0604020202020204" pitchFamily="34" charset="0"/>
              <a:cs typeface="Arial" panose="020B0604020202020204" pitchFamily="34" charset="0"/>
            </a:rPr>
            <a:t>GOST 8509-93 / Eurocode BS EN 10025:2004</a:t>
          </a:r>
          <a:r>
            <a:rPr lang="en-GB" sz="2000" b="1" kern="1200">
              <a:solidFill>
                <a:schemeClr val="tx1"/>
              </a:solidFill>
              <a:latin typeface="Arial" panose="020B0604020202020204" pitchFamily="34" charset="0"/>
              <a:cs typeface="Arial" panose="020B0604020202020204" pitchFamily="34" charset="0"/>
            </a:rPr>
            <a:t> </a:t>
          </a:r>
        </a:p>
        <a:p>
          <a:pPr marL="171450" lvl="1" indent="-171450" algn="just" defTabSz="711200">
            <a:lnSpc>
              <a:spcPct val="90000"/>
            </a:lnSpc>
            <a:spcBef>
              <a:spcPct val="0"/>
            </a:spcBef>
            <a:spcAft>
              <a:spcPct val="15000"/>
            </a:spcAft>
            <a:buClr>
              <a:srgbClr val="FFC000"/>
            </a:buClr>
            <a:buFont typeface="Wingdings" panose="05000000000000000000" pitchFamily="2" charset="2"/>
            <a:buChar char="§"/>
          </a:pPr>
          <a:r>
            <a:rPr lang="en-GB" sz="1600" kern="1200" dirty="0">
              <a:solidFill>
                <a:schemeClr val="tx1"/>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kern="1200" baseline="30000" dirty="0">
              <a:solidFill>
                <a:schemeClr val="tx1"/>
              </a:solidFill>
              <a:latin typeface="+mn-lt"/>
              <a:ea typeface="+mj-ea"/>
              <a:cs typeface="Arial" panose="020B0604020202020204" pitchFamily="34" charset="0"/>
            </a:rPr>
            <a:t>2</a:t>
          </a:r>
          <a:r>
            <a:rPr lang="en-GB" sz="1600" kern="1200" dirty="0">
              <a:solidFill>
                <a:schemeClr val="tx1"/>
              </a:solidFill>
              <a:latin typeface="+mn-lt"/>
              <a:ea typeface="+mj-ea"/>
              <a:cs typeface="Arial" panose="020B0604020202020204" pitchFamily="34" charset="0"/>
            </a:rPr>
            <a:t> of specified minimum yield strength as per GOST and 355 N/mm</a:t>
          </a:r>
          <a:r>
            <a:rPr lang="en-GB" sz="1600" kern="1200" baseline="30000" dirty="0">
              <a:solidFill>
                <a:schemeClr val="tx1"/>
              </a:solidFill>
              <a:latin typeface="+mn-lt"/>
              <a:ea typeface="+mj-ea"/>
              <a:cs typeface="Arial" panose="020B0604020202020204" pitchFamily="34" charset="0"/>
            </a:rPr>
            <a:t>2</a:t>
          </a:r>
          <a:r>
            <a:rPr lang="en-GB" sz="1600" kern="1200" dirty="0">
              <a:solidFill>
                <a:schemeClr val="tx1"/>
              </a:solidFill>
              <a:latin typeface="+mn-lt"/>
              <a:ea typeface="+mj-ea"/>
              <a:cs typeface="Arial" panose="020B0604020202020204" pitchFamily="34" charset="0"/>
            </a:rPr>
            <a:t> as per Eurocode, suitable to operate under low temperatures (-40 &gt; t &gt; -50). Quality of rolled metal products shall be certified. </a:t>
          </a:r>
        </a:p>
        <a:p>
          <a:pPr marL="171450" lvl="1" indent="-171450" algn="l" defTabSz="711200">
            <a:lnSpc>
              <a:spcPct val="90000"/>
            </a:lnSpc>
            <a:spcBef>
              <a:spcPct val="0"/>
            </a:spcBef>
            <a:spcAft>
              <a:spcPct val="15000"/>
            </a:spcAft>
            <a:buChar char="•"/>
          </a:pPr>
          <a:endParaRPr lang="en-GB" sz="1600" kern="1200" dirty="0">
            <a:solidFill>
              <a:schemeClr val="tx1"/>
            </a:solidFill>
            <a:latin typeface="Arial" panose="020B0604020202020204" pitchFamily="34" charset="0"/>
            <a:ea typeface="+mj-ea"/>
            <a:cs typeface="Arial" panose="020B0604020202020204" pitchFamily="34" charset="0"/>
          </a:endParaRPr>
        </a:p>
      </dsp:txBody>
      <dsp:txXfrm>
        <a:off x="2380677" y="3385704"/>
        <a:ext cx="8571045" cy="1598361"/>
      </dsp:txXfrm>
    </dsp:sp>
    <dsp:sp modelId="{8C3CC384-C1BD-439E-BD71-6E0A227DF94E}">
      <dsp:nvSpPr>
        <dsp:cNvPr id="0" name=""/>
        <dsp:cNvSpPr/>
      </dsp:nvSpPr>
      <dsp:spPr>
        <a:xfrm>
          <a:off x="310605" y="3425516"/>
          <a:ext cx="1932146" cy="152266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18BB-8CCD-4AE0-9300-A07A64DE40BD}">
      <dsp:nvSpPr>
        <dsp:cNvPr id="0" name=""/>
        <dsp:cNvSpPr/>
      </dsp:nvSpPr>
      <dsp:spPr>
        <a:xfrm>
          <a:off x="0" y="270016"/>
          <a:ext cx="10951723" cy="1663009"/>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tx1"/>
              </a:solidFill>
              <a:latin typeface="+mn-lt"/>
              <a:cs typeface="Arial" panose="020B0604020202020204" pitchFamily="34" charset="0"/>
            </a:rPr>
            <a:t>Hot-rolled steel sheets: </a:t>
          </a:r>
          <a:r>
            <a:rPr lang="en-GB" sz="2000" kern="1200" dirty="0">
              <a:solidFill>
                <a:srgbClr val="000000"/>
              </a:solidFill>
              <a:effectLst/>
              <a:latin typeface="+mn-lt"/>
              <a:cs typeface="Arial" panose="020B0604020202020204" pitchFamily="34" charset="0"/>
            </a:rPr>
            <a:t>GOST 19903-2015 / Eurocode BS </a:t>
          </a:r>
          <a:r>
            <a:rPr lang="en-GB" sz="2000" b="0" i="0" kern="1200" dirty="0">
              <a:solidFill>
                <a:srgbClr val="000000"/>
              </a:solidFill>
              <a:effectLst/>
              <a:latin typeface="+mn-lt"/>
              <a:cs typeface="Arial" panose="020B0604020202020204" pitchFamily="34" charset="0"/>
            </a:rPr>
            <a:t>EN10025:2004</a:t>
          </a:r>
        </a:p>
        <a:p>
          <a:pPr marL="171450" lvl="1" indent="-171450" algn="just" defTabSz="711200">
            <a:lnSpc>
              <a:spcPct val="90000"/>
            </a:lnSpc>
            <a:spcBef>
              <a:spcPct val="0"/>
            </a:spcBef>
            <a:spcAft>
              <a:spcPct val="15000"/>
            </a:spcAft>
            <a:buClr>
              <a:srgbClr val="FFC000"/>
            </a:buClr>
            <a:buFont typeface="Wingdings" panose="05000000000000000000" pitchFamily="2" charset="2"/>
            <a:buChar char="§"/>
          </a:pPr>
          <a:r>
            <a:rPr lang="en-GB" sz="1600" kern="1200" dirty="0">
              <a:solidFill>
                <a:schemeClr val="tx1"/>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kern="1200" baseline="30000" dirty="0">
              <a:solidFill>
                <a:schemeClr val="tx1"/>
              </a:solidFill>
              <a:latin typeface="+mn-lt"/>
              <a:ea typeface="+mj-ea"/>
              <a:cs typeface="Arial" panose="020B0604020202020204" pitchFamily="34" charset="0"/>
            </a:rPr>
            <a:t>2</a:t>
          </a:r>
          <a:r>
            <a:rPr lang="en-GB" sz="1600" kern="1200" dirty="0">
              <a:solidFill>
                <a:schemeClr val="tx1"/>
              </a:solidFill>
              <a:latin typeface="+mn-lt"/>
              <a:ea typeface="+mj-ea"/>
              <a:cs typeface="Arial" panose="020B0604020202020204" pitchFamily="34" charset="0"/>
            </a:rPr>
            <a:t> of specified minimum yield strength as per GOST and 355 N/mm</a:t>
          </a:r>
          <a:r>
            <a:rPr lang="en-GB" sz="1600" kern="1200" baseline="30000" dirty="0">
              <a:solidFill>
                <a:schemeClr val="tx1"/>
              </a:solidFill>
              <a:latin typeface="+mn-lt"/>
              <a:ea typeface="+mj-ea"/>
              <a:cs typeface="Arial" panose="020B0604020202020204" pitchFamily="34" charset="0"/>
            </a:rPr>
            <a:t>2</a:t>
          </a:r>
          <a:r>
            <a:rPr lang="en-GB" sz="1600" kern="1200" dirty="0">
              <a:solidFill>
                <a:schemeClr val="tx1"/>
              </a:solidFill>
              <a:latin typeface="+mn-lt"/>
              <a:ea typeface="+mj-ea"/>
              <a:cs typeface="Arial" panose="020B0604020202020204" pitchFamily="34" charset="0"/>
            </a:rPr>
            <a:t> as per Eurocode, suitable to operate under low temperatures (-40 &gt; t &gt; -50). Quality of rolled metal products shall be certified. </a:t>
          </a:r>
        </a:p>
      </dsp:txBody>
      <dsp:txXfrm>
        <a:off x="2322375" y="270016"/>
        <a:ext cx="8629347" cy="1663009"/>
      </dsp:txXfrm>
    </dsp:sp>
    <dsp:sp modelId="{76E2B3F6-76DB-4FC5-8672-9795C4B3BD92}">
      <dsp:nvSpPr>
        <dsp:cNvPr id="0" name=""/>
        <dsp:cNvSpPr/>
      </dsp:nvSpPr>
      <dsp:spPr>
        <a:xfrm>
          <a:off x="150342" y="332564"/>
          <a:ext cx="2120779" cy="15323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FCEC5-FA48-4B81-9CE2-C5CEEA1134F5}">
      <dsp:nvSpPr>
        <dsp:cNvPr id="0" name=""/>
        <dsp:cNvSpPr/>
      </dsp:nvSpPr>
      <dsp:spPr>
        <a:xfrm>
          <a:off x="0" y="1941278"/>
          <a:ext cx="10951723" cy="1622542"/>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accent3"/>
              </a:solidFill>
              <a:latin typeface="+mn-lt"/>
              <a:cs typeface="Arial" panose="020B0604020202020204" pitchFamily="34" charset="0"/>
            </a:rPr>
            <a:t>Pipe electric weld: </a:t>
          </a:r>
          <a:r>
            <a:rPr lang="en-GB" sz="2000" kern="1200" dirty="0">
              <a:solidFill>
                <a:schemeClr val="accent3"/>
              </a:solidFill>
              <a:latin typeface="+mn-lt"/>
              <a:cs typeface="Arial" panose="020B0604020202020204" pitchFamily="34" charset="0"/>
            </a:rPr>
            <a:t>GOST 10704-91 </a:t>
          </a:r>
          <a:r>
            <a:rPr lang="en-GB" sz="2000" kern="1200" dirty="0">
              <a:solidFill>
                <a:schemeClr val="accent3"/>
              </a:solidFill>
              <a:effectLst/>
              <a:latin typeface="+mn-lt"/>
              <a:cs typeface="Arial" panose="020B0604020202020204" pitchFamily="34" charset="0"/>
            </a:rPr>
            <a:t>/ Eurocode </a:t>
          </a:r>
          <a:r>
            <a:rPr lang="en-GB" sz="2000" kern="1200" dirty="0">
              <a:solidFill>
                <a:schemeClr val="accent3"/>
              </a:solidFill>
              <a:latin typeface="+mn-lt"/>
              <a:cs typeface="Arial" panose="020B0604020202020204" pitchFamily="34" charset="0"/>
            </a:rPr>
            <a:t>EN 10210-2</a:t>
          </a:r>
          <a:r>
            <a:rPr lang="en-GB" sz="2000" b="1" kern="1200" dirty="0">
              <a:solidFill>
                <a:schemeClr val="accent3"/>
              </a:solidFill>
              <a:latin typeface="+mn-lt"/>
              <a:cs typeface="Arial" panose="020B0604020202020204" pitchFamily="34" charset="0"/>
            </a:rPr>
            <a:t> </a:t>
          </a:r>
        </a:p>
        <a:p>
          <a:pPr marL="171450" lvl="1" indent="-171450" algn="just" defTabSz="711200">
            <a:lnSpc>
              <a:spcPct val="90000"/>
            </a:lnSpc>
            <a:spcBef>
              <a:spcPct val="0"/>
            </a:spcBef>
            <a:spcAft>
              <a:spcPct val="15000"/>
            </a:spcAft>
            <a:buClr>
              <a:srgbClr val="FFC000"/>
            </a:buClr>
            <a:buFont typeface="Wingdings" panose="05000000000000000000" pitchFamily="2" charset="2"/>
            <a:buChar char="§"/>
          </a:pPr>
          <a:r>
            <a:rPr lang="en-GB" sz="1600" kern="1200" dirty="0">
              <a:solidFill>
                <a:schemeClr val="accent3"/>
              </a:solidFill>
              <a:latin typeface="+mn-lt"/>
              <a:ea typeface="+mj-ea"/>
              <a:cs typeface="Arial" panose="020B0604020202020204" pitchFamily="34" charset="0"/>
            </a:rPr>
            <a:t>Steel for rolled metal products should correspond to the requirements for structural steel as per GOST, Eurocode and Company. Metal structures shall be made from structural steel with 345 N/mm</a:t>
          </a:r>
          <a:r>
            <a:rPr lang="en-GB" sz="1600" kern="1200" baseline="30000" dirty="0">
              <a:solidFill>
                <a:schemeClr val="accent3"/>
              </a:solidFill>
              <a:latin typeface="+mn-lt"/>
              <a:ea typeface="+mj-ea"/>
              <a:cs typeface="Arial" panose="020B0604020202020204" pitchFamily="34" charset="0"/>
            </a:rPr>
            <a:t>2</a:t>
          </a:r>
          <a:r>
            <a:rPr lang="en-GB" sz="1600" kern="1200" dirty="0">
              <a:solidFill>
                <a:schemeClr val="accent3"/>
              </a:solidFill>
              <a:latin typeface="+mn-lt"/>
              <a:ea typeface="+mj-ea"/>
              <a:cs typeface="Arial" panose="020B0604020202020204" pitchFamily="34" charset="0"/>
            </a:rPr>
            <a:t> of specified minimum yield strength as per GOST and 355 N/mm</a:t>
          </a:r>
          <a:r>
            <a:rPr lang="en-GB" sz="1600" kern="1200" baseline="30000" dirty="0">
              <a:solidFill>
                <a:schemeClr val="accent3"/>
              </a:solidFill>
              <a:latin typeface="+mn-lt"/>
              <a:ea typeface="+mj-ea"/>
              <a:cs typeface="Arial" panose="020B0604020202020204" pitchFamily="34" charset="0"/>
            </a:rPr>
            <a:t>2</a:t>
          </a:r>
          <a:r>
            <a:rPr lang="en-GB" sz="1600" kern="1200" dirty="0">
              <a:solidFill>
                <a:schemeClr val="accent3"/>
              </a:solidFill>
              <a:latin typeface="+mn-lt"/>
              <a:ea typeface="+mj-ea"/>
              <a:cs typeface="Arial" panose="020B0604020202020204" pitchFamily="34" charset="0"/>
            </a:rPr>
            <a:t> as per Eurocode, suitable to operate under low temperatures (-40 &gt; t &gt; -50). Quality of rolled metal products shall be certified. </a:t>
          </a:r>
        </a:p>
        <a:p>
          <a:pPr marL="171450" lvl="1" indent="-171450" algn="l" defTabSz="711200">
            <a:lnSpc>
              <a:spcPct val="90000"/>
            </a:lnSpc>
            <a:spcBef>
              <a:spcPct val="0"/>
            </a:spcBef>
            <a:spcAft>
              <a:spcPct val="15000"/>
            </a:spcAft>
            <a:buChar char="•"/>
          </a:pPr>
          <a:endParaRPr lang="en-GB" sz="1600" kern="1200" dirty="0">
            <a:solidFill>
              <a:schemeClr val="accent3"/>
            </a:solidFill>
            <a:latin typeface="Arial" panose="020B0604020202020204" pitchFamily="34" charset="0"/>
            <a:ea typeface="+mj-ea"/>
            <a:cs typeface="Arial" panose="020B0604020202020204" pitchFamily="34" charset="0"/>
          </a:endParaRPr>
        </a:p>
      </dsp:txBody>
      <dsp:txXfrm>
        <a:off x="2322375" y="1941278"/>
        <a:ext cx="8629347" cy="1622542"/>
      </dsp:txXfrm>
    </dsp:sp>
    <dsp:sp modelId="{F49F7C1E-DF71-491C-BAB0-0FE0B97D903E}">
      <dsp:nvSpPr>
        <dsp:cNvPr id="0" name=""/>
        <dsp:cNvSpPr/>
      </dsp:nvSpPr>
      <dsp:spPr>
        <a:xfrm>
          <a:off x="198989" y="2013133"/>
          <a:ext cx="2027295" cy="143130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9C40B6-4BC6-4C95-B521-B8DC2C1CC7CE}">
      <dsp:nvSpPr>
        <dsp:cNvPr id="0" name=""/>
        <dsp:cNvSpPr/>
      </dsp:nvSpPr>
      <dsp:spPr>
        <a:xfrm>
          <a:off x="0" y="3554017"/>
          <a:ext cx="10951723" cy="1706672"/>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tx1"/>
              </a:solidFill>
              <a:latin typeface="+mn-lt"/>
              <a:cs typeface="Arial" panose="020B0604020202020204" pitchFamily="34" charset="0"/>
            </a:rPr>
            <a:t>Reinforcing bars: </a:t>
          </a:r>
          <a:r>
            <a:rPr lang="en-GB" sz="2000" kern="1200" dirty="0">
              <a:solidFill>
                <a:srgbClr val="000000"/>
              </a:solidFill>
              <a:effectLst/>
              <a:latin typeface="+mn-lt"/>
              <a:cs typeface="Arial" panose="020B0604020202020204" pitchFamily="34" charset="0"/>
            </a:rPr>
            <a:t>ГОСТ 34028-2016</a:t>
          </a:r>
        </a:p>
        <a:p>
          <a:pPr marL="171450" lvl="1" indent="-171450" algn="l" defTabSz="711200">
            <a:lnSpc>
              <a:spcPct val="90000"/>
            </a:lnSpc>
            <a:spcBef>
              <a:spcPct val="0"/>
            </a:spcBef>
            <a:spcAft>
              <a:spcPct val="15000"/>
            </a:spcAft>
            <a:buClr>
              <a:srgbClr val="FFC000"/>
            </a:buClr>
            <a:buFont typeface="Wingdings" panose="05000000000000000000" pitchFamily="2" charset="2"/>
            <a:buChar char="§"/>
          </a:pPr>
          <a:r>
            <a:rPr lang="en-GB" sz="1600" kern="1200" dirty="0">
              <a:solidFill>
                <a:schemeClr val="tx1"/>
              </a:solidFill>
              <a:latin typeface="+mn-lt"/>
              <a:cs typeface="Arial" panose="020B0604020202020204" pitchFamily="34" charset="0"/>
            </a:rPr>
            <a:t>Technical specifications shall correspond to А240, А400, А500 classes. The quality of reinforcing bars shall be certified. </a:t>
          </a:r>
        </a:p>
      </dsp:txBody>
      <dsp:txXfrm>
        <a:off x="2322375" y="3554017"/>
        <a:ext cx="8629347" cy="1706672"/>
      </dsp:txXfrm>
    </dsp:sp>
    <dsp:sp modelId="{8C3CC384-C1BD-439E-BD71-6E0A227DF94E}">
      <dsp:nvSpPr>
        <dsp:cNvPr id="0" name=""/>
        <dsp:cNvSpPr/>
      </dsp:nvSpPr>
      <dsp:spPr>
        <a:xfrm>
          <a:off x="251481" y="3619377"/>
          <a:ext cx="1974792" cy="152550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26/03/2025</a:t>
            </a:fld>
            <a:endParaRPr lang="en-GB" dirty="0"/>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dirty="0"/>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26/03/2025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dirty="0"/>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6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3EA9DFF9-3A8E-4B96-A53E-4CAD6CF9B9A8}" type="slidenum">
              <a:rPr lang="ru-RU" smtClean="0"/>
              <a:t>21</a:t>
            </a:fld>
            <a:endParaRPr lang="ru-RU"/>
          </a:p>
        </p:txBody>
      </p:sp>
    </p:spTree>
    <p:extLst>
      <p:ext uri="{BB962C8B-B14F-4D97-AF65-F5344CB8AC3E}">
        <p14:creationId xmlns:p14="http://schemas.microsoft.com/office/powerpoint/2010/main" val="79128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9DFF9-3A8E-4B96-A53E-4CAD6CF9B9A8}" type="slidenum">
              <a:rPr lang="ru-RU" smtClean="0"/>
              <a:t>22</a:t>
            </a:fld>
            <a:endParaRPr lang="ru-RU"/>
          </a:p>
        </p:txBody>
      </p:sp>
    </p:spTree>
    <p:extLst>
      <p:ext uri="{BB962C8B-B14F-4D97-AF65-F5344CB8AC3E}">
        <p14:creationId xmlns:p14="http://schemas.microsoft.com/office/powerpoint/2010/main" val="63780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102CDB-FD81-4398-B8DC-49EAE3547636}" type="slidenum">
              <a:rPr lang="en-GB" smtClean="0"/>
              <a:t>37</a:t>
            </a:fld>
            <a:endParaRPr lang="en-GB"/>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26/03/2025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26/03/2025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62379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81123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26/03/2025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08378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26/03/2025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557022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034883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65287855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366135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221424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691318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Tree>
    <p:extLst>
      <p:ext uri="{BB962C8B-B14F-4D97-AF65-F5344CB8AC3E}">
        <p14:creationId xmlns:p14="http://schemas.microsoft.com/office/powerpoint/2010/main" val="145819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26/03/2025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BC Light 1">
    <p:bg>
      <p:bgPr>
        <a:solidFill>
          <a:srgbClr val="F8F8F8">
            <a:alpha val="95000"/>
          </a:srgbClr>
        </a:solidFill>
        <a:effectLst/>
      </p:bgPr>
    </p:bg>
    <p:spTree>
      <p:nvGrpSpPr>
        <p:cNvPr id="1" name=""/>
        <p:cNvGrpSpPr/>
        <p:nvPr/>
      </p:nvGrpSpPr>
      <p:grpSpPr>
        <a:xfrm>
          <a:off x="0" y="0"/>
          <a:ext cx="0" cy="0"/>
          <a:chOff x="0" y="0"/>
          <a:chExt cx="0" cy="0"/>
        </a:xfrm>
      </p:grpSpPr>
      <p:pic>
        <p:nvPicPr>
          <p:cNvPr id="9" name="Picture 8" descr="A white and grey background with gears and lines&#10;&#10;Description automatically generated">
            <a:extLst>
              <a:ext uri="{FF2B5EF4-FFF2-40B4-BE49-F238E27FC236}">
                <a16:creationId xmlns:a16="http://schemas.microsoft.com/office/drawing/2014/main" id="{9C72D5C6-803A-E4F4-78E7-5A307C52EC3E}"/>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431145" y="-2431143"/>
            <a:ext cx="6386286" cy="11248573"/>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525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IMBC Light 1">
    <p:bg>
      <p:bgPr>
        <a:solidFill>
          <a:srgbClr val="F8F8F8">
            <a:alpha val="95000"/>
          </a:srgbClr>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1B85DC37-2991-4F9C-0EA4-D7644D2F3F33}"/>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241547" y="-2241557"/>
            <a:ext cx="6858001" cy="11341108"/>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43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DFB356C8-2C8F-28A4-3454-66439AA65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8442" y="3933371"/>
            <a:ext cx="5323557" cy="2924629"/>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501899" y="-2501901"/>
            <a:ext cx="6858000"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ustainable Coworking Space near Midi Station : WAO !">
            <a:extLst>
              <a:ext uri="{FF2B5EF4-FFF2-40B4-BE49-F238E27FC236}">
                <a16:creationId xmlns:a16="http://schemas.microsoft.com/office/drawing/2014/main" id="{4607B22B-6FB3-736A-2678-2AC06B559AA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373B00B-F551-54C8-0A0D-85E616EC5E03}"/>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2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576538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IMBC Light 1">
    <p:bg>
      <p:bgPr>
        <a:solidFill>
          <a:srgbClr val="F8F8F8"/>
        </a:solidFill>
        <a:effectLst/>
      </p:bgPr>
    </p:bg>
    <p:spTree>
      <p:nvGrpSpPr>
        <p:cNvPr id="1" name=""/>
        <p:cNvGrpSpPr/>
        <p:nvPr/>
      </p:nvGrpSpPr>
      <p:grpSpPr>
        <a:xfrm>
          <a:off x="0" y="0"/>
          <a:ext cx="0" cy="0"/>
          <a:chOff x="0" y="0"/>
          <a:chExt cx="0" cy="0"/>
        </a:xfrm>
      </p:grpSpPr>
      <p:pic>
        <p:nvPicPr>
          <p:cNvPr id="8" name="Picture 7" descr="A white and grey background with gears and lines&#10;&#10;Description automatically generated">
            <a:extLst>
              <a:ext uri="{FF2B5EF4-FFF2-40B4-BE49-F238E27FC236}">
                <a16:creationId xmlns:a16="http://schemas.microsoft.com/office/drawing/2014/main" id="{B46CF1CD-0905-325C-670E-1D476651736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888" b="7888"/>
          <a:stretch/>
        </p:blipFill>
        <p:spPr>
          <a:xfrm flipH="1">
            <a:off x="0" y="-1"/>
            <a:ext cx="12192003" cy="6858001"/>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624991" y="-2624994"/>
            <a:ext cx="6611814"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4" cstate="print">
            <a:biLevel thresh="50000"/>
            <a:extLst>
              <a:ext uri="{28A0092B-C50C-407E-A947-70E740481C1C}">
                <a14:useLocalDpi xmlns:a14="http://schemas.microsoft.com/office/drawing/2010/main"/>
              </a:ext>
            </a:extLst>
          </a:blip>
          <a:srcRect/>
          <a:stretch>
            <a:fillRect/>
          </a:stretch>
        </p:blipFill>
        <p:spPr bwMode="auto">
          <a:xfrm>
            <a:off x="4528996" y="847725"/>
            <a:ext cx="3133995" cy="903914"/>
          </a:xfrm>
          <a:prstGeom prst="rect">
            <a:avLst/>
          </a:prstGeom>
          <a:noFill/>
          <a:ln>
            <a:noFill/>
          </a:ln>
          <a:effectLst/>
        </p:spPr>
      </p:pic>
    </p:spTree>
    <p:extLst>
      <p:ext uri="{BB962C8B-B14F-4D97-AF65-F5344CB8AC3E}">
        <p14:creationId xmlns:p14="http://schemas.microsoft.com/office/powerpoint/2010/main" val="200498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409241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b="12301"/>
          <a:stretch/>
        </p:blipFill>
        <p:spPr>
          <a:xfrm>
            <a:off x="8457809" y="5166888"/>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0626558" y="6186647"/>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629236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cstate="screen">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15788"/>
          <a:stretch/>
        </p:blipFill>
        <p:spPr>
          <a:xfrm flipV="1">
            <a:off x="8457809" y="0"/>
            <a:ext cx="3734191" cy="1727556"/>
          </a:xfrm>
          <a:prstGeom prst="rect">
            <a:avLst/>
          </a:prstGeom>
        </p:spPr>
      </p:pic>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60008" y="648192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bg2">
                    <a:lumMod val="50000"/>
                  </a:schemeClr>
                </a:solidFill>
              </a:rPr>
              <a:pPr algn="r"/>
              <a:t>‹#›</a:t>
            </a:fld>
            <a:endParaRPr lang="ru-RU" sz="1000" b="1">
              <a:solidFill>
                <a:schemeClr val="bg2">
                  <a:lumMod val="50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1590684" y="108000"/>
            <a:ext cx="9360000" cy="720000"/>
          </a:xfrm>
          <a:prstGeom prst="rect">
            <a:avLst/>
          </a:prstGeom>
        </p:spPr>
        <p:txBody>
          <a:bodyPr anchor="ctr"/>
          <a:lstStyle>
            <a:lvl1pPr>
              <a:defRPr sz="2800" b="1" baseline="0">
                <a:solidFill>
                  <a:schemeClr val="bg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4" descr="A sustainable Coworking Space near Midi Station : WAO !">
            <a:extLst>
              <a:ext uri="{FF2B5EF4-FFF2-40B4-BE49-F238E27FC236}">
                <a16:creationId xmlns:a16="http://schemas.microsoft.com/office/drawing/2014/main" id="{4D2785B4-1A59-1E91-0E82-FE813AC7EFE9}"/>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a:ext>
            </a:extLst>
          </a:blip>
          <a:srcRect l="-1" t="-2" r="49409" b="57315"/>
          <a:stretch/>
        </p:blipFill>
        <p:spPr bwMode="auto">
          <a:xfrm>
            <a:off x="85725" y="108000"/>
            <a:ext cx="1428750" cy="825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B5B60E-D1D0-3DA1-3B9A-A72EF7FFFFDB}"/>
              </a:ext>
            </a:extLst>
          </p:cNvPr>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61934" y="336721"/>
            <a:ext cx="1276331" cy="3676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9A0999C-2E3C-218B-9203-8E922903CE8E}"/>
              </a:ext>
            </a:extLst>
          </p:cNvPr>
          <p:cNvCxnSpPr/>
          <p:nvPr userDrawn="1"/>
        </p:nvCxnSpPr>
        <p:spPr>
          <a:xfrm>
            <a:off x="1590684" y="904508"/>
            <a:ext cx="1050607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565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IMBC Light 6">
    <p:spTree>
      <p:nvGrpSpPr>
        <p:cNvPr id="1" name=""/>
        <p:cNvGrpSpPr/>
        <p:nvPr/>
      </p:nvGrpSpPr>
      <p:grpSpPr>
        <a:xfrm>
          <a:off x="0" y="0"/>
          <a:ext cx="0" cy="0"/>
          <a:chOff x="0" y="0"/>
          <a:chExt cx="0" cy="0"/>
        </a:xfrm>
      </p:grpSpPr>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36000"/>
            <a:ext cx="12192001" cy="5922000"/>
          </a:xfrm>
          <a:prstGeom prst="homePlate">
            <a:avLst>
              <a:gd name="adj" fmla="val 0"/>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pic>
        <p:nvPicPr>
          <p:cNvPr id="9" name="Picture 8" descr="A close-up of a circular design&#10;&#10;Description automatically generated">
            <a:extLst>
              <a:ext uri="{FF2B5EF4-FFF2-40B4-BE49-F238E27FC236}">
                <a16:creationId xmlns:a16="http://schemas.microsoft.com/office/drawing/2014/main" id="{E90E07D9-A06D-2908-071E-924FB07A6D30}"/>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b="12301"/>
          <a:stretch/>
        </p:blipFill>
        <p:spPr>
          <a:xfrm>
            <a:off x="8457808" y="5173683"/>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36000"/>
          </a:xfrm>
          <a:prstGeom prst="homePlate">
            <a:avLst>
              <a:gd name="adj" fmla="val 0"/>
            </a:avLst>
          </a:prstGeom>
          <a:gradFill flip="none" rotWithShape="1">
            <a:gsLst>
              <a:gs pos="100000">
                <a:srgbClr val="066A95"/>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620500" y="610467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90553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7" y="0"/>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solidFill>
            <a:srgbClr val="D0EDF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18171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18764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828000"/>
            <a:ext cx="12192001" cy="6030000"/>
          </a:xfrm>
          <a:prstGeom prst="homePlate">
            <a:avLst>
              <a:gd name="adj" fmla="val 0"/>
            </a:avLst>
          </a:prstGeom>
          <a:solidFill>
            <a:srgbClr val="D0ED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710625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
        <p:nvSpPr>
          <p:cNvPr id="8" name="Parallelogram 7">
            <a:extLst>
              <a:ext uri="{FF2B5EF4-FFF2-40B4-BE49-F238E27FC236}">
                <a16:creationId xmlns:a16="http://schemas.microsoft.com/office/drawing/2014/main" id="{90C03E51-EE8E-E863-84E8-F8F30B32CB0E}"/>
              </a:ext>
            </a:extLst>
          </p:cNvPr>
          <p:cNvSpPr/>
          <p:nvPr userDrawn="1"/>
        </p:nvSpPr>
        <p:spPr>
          <a:xfrm>
            <a:off x="-1244600" y="1019174"/>
            <a:ext cx="13436600" cy="5371246"/>
          </a:xfrm>
          <a:prstGeom prst="parallelogram">
            <a:avLst>
              <a:gd name="adj" fmla="val 8467"/>
            </a:avLst>
          </a:prstGeom>
          <a:solidFill>
            <a:srgbClr val="D0EDF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03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
            <a:extLst>
              <a:ext uri="{28A0092B-C50C-407E-A947-70E740481C1C}">
                <a14:useLocalDpi xmlns:a14="http://schemas.microsoft.com/office/drawing/2010/main"/>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083003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BC Light 7">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9282" y="34264"/>
            <a:ext cx="1065251" cy="865516"/>
          </a:xfrm>
          <a:prstGeom prst="rect">
            <a:avLst/>
          </a:prstGeom>
        </p:spPr>
      </p:pic>
      <p:sp>
        <p:nvSpPr>
          <p:cNvPr id="7" name="Стрелка: пятиугольник 6">
            <a:extLst>
              <a:ext uri="{FF2B5EF4-FFF2-40B4-BE49-F238E27FC236}">
                <a16:creationId xmlns:a16="http://schemas.microsoft.com/office/drawing/2014/main" id="{CA426579-DC00-E301-97A6-27029F0A8E06}"/>
              </a:ext>
            </a:extLst>
          </p:cNvPr>
          <p:cNvSpPr/>
          <p:nvPr userDrawn="1"/>
        </p:nvSpPr>
        <p:spPr>
          <a:xfrm rot="10800000">
            <a:off x="-1" y="6376557"/>
            <a:ext cx="12192000" cy="481443"/>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7467" y="-36220"/>
            <a:ext cx="12191999" cy="936000"/>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463378" y="650070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tx1">
                    <a:lumMod val="95000"/>
                    <a:lumOff val="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Стрелка: пятиугольник 4">
            <a:extLst>
              <a:ext uri="{FF2B5EF4-FFF2-40B4-BE49-F238E27FC236}">
                <a16:creationId xmlns:a16="http://schemas.microsoft.com/office/drawing/2014/main" id="{D9C6DDA4-2F7C-23DE-5F35-D2D1E5B71D86}"/>
              </a:ext>
            </a:extLst>
          </p:cNvPr>
          <p:cNvSpPr/>
          <p:nvPr userDrawn="1"/>
        </p:nvSpPr>
        <p:spPr>
          <a:xfrm>
            <a:off x="0" y="0"/>
            <a:ext cx="2321309" cy="936000"/>
          </a:xfrm>
          <a:prstGeom prst="homePlate">
            <a:avLst>
              <a:gd name="adj" fmla="val 29690"/>
            </a:avLst>
          </a:prstGeom>
          <a:solidFill>
            <a:schemeClr val="bg2">
              <a:lumMod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6" name="Рисунок 7">
            <a:extLst>
              <a:ext uri="{FF2B5EF4-FFF2-40B4-BE49-F238E27FC236}">
                <a16:creationId xmlns:a16="http://schemas.microsoft.com/office/drawing/2014/main" id="{6ABF5769-1ADF-400A-506A-52B4EBB33C66}"/>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305657" y="220422"/>
            <a:ext cx="1709993" cy="493200"/>
          </a:xfrm>
          <a:prstGeom prst="rect">
            <a:avLst/>
          </a:prstGeom>
          <a:noFill/>
          <a:ln>
            <a:noFill/>
          </a:ln>
          <a:effectLst/>
        </p:spPr>
      </p:pic>
    </p:spTree>
    <p:extLst>
      <p:ext uri="{BB962C8B-B14F-4D97-AF65-F5344CB8AC3E}">
        <p14:creationId xmlns:p14="http://schemas.microsoft.com/office/powerpoint/2010/main" val="1011634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BC Light 3">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2E8712C6-2146-3624-8727-D75BD11A5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cxnSp>
        <p:nvCxnSpPr>
          <p:cNvPr id="7" name="Straight Connector 5">
            <a:extLst>
              <a:ext uri="{FF2B5EF4-FFF2-40B4-BE49-F238E27FC236}">
                <a16:creationId xmlns:a16="http://schemas.microsoft.com/office/drawing/2014/main" id="{4721EC87-1416-B584-AADE-20FF1BB57050}"/>
              </a:ext>
            </a:extLst>
          </p:cNvPr>
          <p:cNvCxnSpPr/>
          <p:nvPr userDrawn="1"/>
        </p:nvCxnSpPr>
        <p:spPr>
          <a:xfrm flipV="1">
            <a:off x="393204" y="61338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985FB-4603-C0F2-45FA-409E5B555F10}"/>
              </a:ext>
            </a:extLst>
          </p:cNvPr>
          <p:cNvCxnSpPr/>
          <p:nvPr userDrawn="1"/>
        </p:nvCxnSpPr>
        <p:spPr>
          <a:xfrm flipV="1">
            <a:off x="398126" y="634399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Рисунок 7">
            <a:extLst>
              <a:ext uri="{FF2B5EF4-FFF2-40B4-BE49-F238E27FC236}">
                <a16:creationId xmlns:a16="http://schemas.microsoft.com/office/drawing/2014/main" id="{9B102F2D-B1FB-B3DA-13EF-5202D8A2146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10" name="Slide Number Placeholder 3">
            <a:extLst>
              <a:ext uri="{FF2B5EF4-FFF2-40B4-BE49-F238E27FC236}">
                <a16:creationId xmlns:a16="http://schemas.microsoft.com/office/drawing/2014/main" id="{D7611EBA-AD15-EF8B-38D9-F600C0626F36}"/>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799401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BC Light 4">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61908" y="2526399"/>
            <a:ext cx="5330092" cy="4330700"/>
          </a:xfrm>
          <a:prstGeom prst="rect">
            <a:avLst/>
          </a:prstGeom>
        </p:spPr>
      </p:pic>
      <p:pic>
        <p:nvPicPr>
          <p:cNvPr id="7" name="Рисунок 7">
            <a:extLst>
              <a:ext uri="{FF2B5EF4-FFF2-40B4-BE49-F238E27FC236}">
                <a16:creationId xmlns:a16="http://schemas.microsoft.com/office/drawing/2014/main" id="{9B7B92D0-2832-C769-0526-2CFF10E89DB9}"/>
              </a:ext>
            </a:extLst>
          </p:cNvPr>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6880" y="191395"/>
            <a:ext cx="1400633" cy="361450"/>
          </a:xfrm>
          <a:prstGeom prst="rect">
            <a:avLst/>
          </a:prstGeom>
          <a:noFill/>
          <a:ln>
            <a:noFill/>
          </a:ln>
        </p:spPr>
      </p:pic>
      <p:sp>
        <p:nvSpPr>
          <p:cNvPr id="9" name="Slide Number Placeholder 3">
            <a:extLst>
              <a:ext uri="{FF2B5EF4-FFF2-40B4-BE49-F238E27FC236}">
                <a16:creationId xmlns:a16="http://schemas.microsoft.com/office/drawing/2014/main" id="{71599066-537B-24C9-DA6C-D1C0FB4060D3}"/>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92464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26/03/2025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26/03/2025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29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26/03/2025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07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3.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26/03/2025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 id="2147483862"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26/03/2025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40339784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4" r:id="rId8"/>
    <p:sldLayoutId id="2147483891" r:id="rId9"/>
    <p:sldLayoutId id="2147483892" r:id="rId10"/>
    <p:sldLayoutId id="214748389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98539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8.wdp"/><Relationship Id="rId18" Type="http://schemas.openxmlformats.org/officeDocument/2006/relationships/image" Target="../media/image43.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2.png"/><Relationship Id="rId2" Type="http://schemas.openxmlformats.org/officeDocument/2006/relationships/notesSlide" Target="../notesSlides/notesSlide3.xml"/><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4.png"/><Relationship Id="rId11" Type="http://schemas.microsoft.com/office/2007/relationships/hdphoto" Target="../media/hdphoto7.wdp"/><Relationship Id="rId5" Type="http://schemas.openxmlformats.org/officeDocument/2006/relationships/image" Target="../media/image33.png"/><Relationship Id="rId15" Type="http://schemas.microsoft.com/office/2007/relationships/hdphoto" Target="../media/hdphoto9.wdp"/><Relationship Id="rId10" Type="http://schemas.openxmlformats.org/officeDocument/2006/relationships/image" Target="../media/image38.png"/><Relationship Id="rId19" Type="http://schemas.microsoft.com/office/2007/relationships/hdphoto" Target="../media/hdphoto10.wdp"/><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18" Type="http://schemas.microsoft.com/office/2007/relationships/hdphoto" Target="../media/hdphoto16.wdp"/><Relationship Id="rId26" Type="http://schemas.microsoft.com/office/2007/relationships/hdphoto" Target="../media/hdphoto20.wdp"/><Relationship Id="rId3" Type="http://schemas.openxmlformats.org/officeDocument/2006/relationships/image" Target="../media/image45.png"/><Relationship Id="rId21" Type="http://schemas.openxmlformats.org/officeDocument/2006/relationships/image" Target="../media/image56.png"/><Relationship Id="rId34" Type="http://schemas.openxmlformats.org/officeDocument/2006/relationships/image" Target="../media/image64.pn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4.png"/><Relationship Id="rId25" Type="http://schemas.openxmlformats.org/officeDocument/2006/relationships/image" Target="../media/image58.png"/><Relationship Id="rId33" Type="http://schemas.openxmlformats.org/officeDocument/2006/relationships/image" Target="../media/image63.png"/><Relationship Id="rId2" Type="http://schemas.openxmlformats.org/officeDocument/2006/relationships/notesSlide" Target="../notesSlides/notesSlide4.xml"/><Relationship Id="rId16" Type="http://schemas.openxmlformats.org/officeDocument/2006/relationships/image" Target="../media/image53.png"/><Relationship Id="rId20" Type="http://schemas.microsoft.com/office/2007/relationships/hdphoto" Target="../media/hdphoto17.wdp"/><Relationship Id="rId29" Type="http://schemas.openxmlformats.org/officeDocument/2006/relationships/image" Target="../media/image60.png"/><Relationship Id="rId1" Type="http://schemas.openxmlformats.org/officeDocument/2006/relationships/slideLayout" Target="../slideLayouts/slideLayout18.xml"/><Relationship Id="rId6" Type="http://schemas.microsoft.com/office/2007/relationships/hdphoto" Target="../media/hdphoto12.wdp"/><Relationship Id="rId11" Type="http://schemas.openxmlformats.org/officeDocument/2006/relationships/image" Target="../media/image49.png"/><Relationship Id="rId24" Type="http://schemas.microsoft.com/office/2007/relationships/hdphoto" Target="../media/hdphoto19.wdp"/><Relationship Id="rId32" Type="http://schemas.openxmlformats.org/officeDocument/2006/relationships/image" Target="../media/image62.png"/><Relationship Id="rId5" Type="http://schemas.openxmlformats.org/officeDocument/2006/relationships/image" Target="../media/image46.png"/><Relationship Id="rId15" Type="http://schemas.openxmlformats.org/officeDocument/2006/relationships/image" Target="../media/image52.png"/><Relationship Id="rId23" Type="http://schemas.openxmlformats.org/officeDocument/2006/relationships/image" Target="../media/image57.png"/><Relationship Id="rId28" Type="http://schemas.microsoft.com/office/2007/relationships/hdphoto" Target="../media/hdphoto21.wdp"/><Relationship Id="rId10" Type="http://schemas.microsoft.com/office/2007/relationships/hdphoto" Target="../media/hdphoto14.wdp"/><Relationship Id="rId19" Type="http://schemas.openxmlformats.org/officeDocument/2006/relationships/image" Target="../media/image55.png"/><Relationship Id="rId31" Type="http://schemas.openxmlformats.org/officeDocument/2006/relationships/image" Target="../media/image61.png"/><Relationship Id="rId4" Type="http://schemas.microsoft.com/office/2007/relationships/hdphoto" Target="../media/hdphoto11.wdp"/><Relationship Id="rId9" Type="http://schemas.openxmlformats.org/officeDocument/2006/relationships/image" Target="../media/image48.png"/><Relationship Id="rId14" Type="http://schemas.openxmlformats.org/officeDocument/2006/relationships/image" Target="../media/image51.png"/><Relationship Id="rId22" Type="http://schemas.microsoft.com/office/2007/relationships/hdphoto" Target="../media/hdphoto18.wdp"/><Relationship Id="rId27" Type="http://schemas.openxmlformats.org/officeDocument/2006/relationships/image" Target="../media/image59.png"/><Relationship Id="rId30" Type="http://schemas.microsoft.com/office/2007/relationships/hdphoto" Target="../media/hdphoto22.wd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hyperlink" Target="mailto:infoimbc@imbc.kz" TargetMode="External"/><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hyperlink" Target="http://www.imbc.kz/"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kpo.kz/en/suppliers/e-procurement-e-bidding" TargetMode="Externa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103.svg"/><Relationship Id="rId2" Type="http://schemas.openxmlformats.org/officeDocument/2006/relationships/notesSlide" Target="../notesSlides/notesSlide6.xml"/><Relationship Id="rId16" Type="http://schemas.openxmlformats.org/officeDocument/2006/relationships/image" Target="../media/image102.png"/><Relationship Id="rId1" Type="http://schemas.openxmlformats.org/officeDocument/2006/relationships/slideLayout" Target="../slideLayouts/slideLayout15.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sv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04</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/0</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3</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/202</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5</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7858286" y="6182641"/>
            <a:ext cx="4333714" cy="384080"/>
          </a:xfrm>
          <a:prstGeom prst="rect">
            <a:avLst/>
          </a:prstGeom>
          <a:noFill/>
        </p:spPr>
        <p:txBody>
          <a:bodyPr wrap="square">
            <a:spAutoFit/>
          </a:bodyPr>
          <a:lstStyle/>
          <a:p>
            <a:pPr lvl="0" algn="r" defTabSz="914377">
              <a:lnSpc>
                <a:spcPts val="2400"/>
              </a:lnSpc>
              <a:spcBef>
                <a:spcPct val="0"/>
              </a:spcBef>
              <a:defRPr/>
            </a:pPr>
            <a:r>
              <a:rPr lang="en-US" b="1" dirty="0">
                <a:solidFill>
                  <a:srgbClr val="FFFFFF"/>
                </a:solidFill>
                <a:latin typeface="Calibri Light" panose="020F0302020204030204"/>
              </a:rPr>
              <a:t>KARACHAGANAK PETROLEUM OPERATING B.V</a:t>
            </a: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400110"/>
          </a:xfrm>
          <a:prstGeom prst="rect">
            <a:avLst/>
          </a:prstGeom>
          <a:noFill/>
        </p:spPr>
        <p:txBody>
          <a:bodyPr wrap="square">
            <a:spAutoFit/>
          </a:bodyPr>
          <a:lstStyle/>
          <a:p>
            <a:pPr algn="r"/>
            <a:r>
              <a:rPr lang="ru-RU" sz="2000" b="1" dirty="0">
                <a:solidFill>
                  <a:schemeClr val="bg1"/>
                </a:solidFill>
              </a:rPr>
              <a:t>KPO TECHNICAL WEBINAR ON </a:t>
            </a:r>
            <a:r>
              <a:rPr lang="en-US" sz="2000" b="1" dirty="0">
                <a:solidFill>
                  <a:schemeClr val="bg1"/>
                </a:solidFill>
              </a:rPr>
              <a:t>STEEL AND METAL MATERIALS </a:t>
            </a:r>
            <a:r>
              <a:rPr lang="ru-RU" sz="2000" b="1" dirty="0">
                <a:solidFill>
                  <a:schemeClr val="bg1"/>
                </a:solidFill>
              </a:rPr>
              <a:t>WITH THE PARTICIPATION OF THE IMB CENTER</a:t>
            </a:r>
            <a:endParaRPr lang="en-GB" sz="2000" dirty="0">
              <a:solidFill>
                <a:schemeClr val="bg1"/>
              </a:solidFill>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1C15C8-D5AB-4F3D-A33C-9E9F4CD1BCC8}"/>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10</a:t>
            </a:fld>
            <a:endParaRPr lang="it-IT"/>
          </a:p>
        </p:txBody>
      </p:sp>
      <p:sp>
        <p:nvSpPr>
          <p:cNvPr id="5" name="Title 1">
            <a:extLst>
              <a:ext uri="{FF2B5EF4-FFF2-40B4-BE49-F238E27FC236}">
                <a16:creationId xmlns:a16="http://schemas.microsoft.com/office/drawing/2014/main" id="{08D8EDEC-654B-4818-B0F0-F1530F71BF4E}"/>
              </a:ext>
            </a:extLst>
          </p:cNvPr>
          <p:cNvSpPr>
            <a:spLocks noGrp="1"/>
          </p:cNvSpPr>
          <p:nvPr>
            <p:ph type="title"/>
          </p:nvPr>
        </p:nvSpPr>
        <p:spPr>
          <a:xfrm>
            <a:off x="248654" y="284439"/>
            <a:ext cx="11654588" cy="473075"/>
          </a:xfrm>
        </p:spPr>
        <p:txBody>
          <a:bodyPr/>
          <a:lstStyle/>
          <a:p>
            <a:pPr algn="ctr"/>
            <a:r>
              <a:rPr lang="en-GB" dirty="0">
                <a:solidFill>
                  <a:schemeClr val="accent1"/>
                </a:solidFill>
                <a:cs typeface="+mj-cs"/>
              </a:rPr>
              <a:t>Range as per GOST and Eurocode</a:t>
            </a:r>
          </a:p>
        </p:txBody>
      </p:sp>
      <p:graphicFrame>
        <p:nvGraphicFramePr>
          <p:cNvPr id="6" name="Diagram 5">
            <a:extLst>
              <a:ext uri="{FF2B5EF4-FFF2-40B4-BE49-F238E27FC236}">
                <a16:creationId xmlns:a16="http://schemas.microsoft.com/office/drawing/2014/main" id="{2042E87F-33B8-43B6-8CD5-FCE4C61F10C4}"/>
              </a:ext>
            </a:extLst>
          </p:cNvPr>
          <p:cNvGraphicFramePr/>
          <p:nvPr>
            <p:extLst>
              <p:ext uri="{D42A27DB-BD31-4B8C-83A1-F6EECF244321}">
                <p14:modId xmlns:p14="http://schemas.microsoft.com/office/powerpoint/2010/main" val="3148004420"/>
              </p:ext>
            </p:extLst>
          </p:nvPr>
        </p:nvGraphicFramePr>
        <p:xfrm>
          <a:off x="838200" y="1024781"/>
          <a:ext cx="10951723" cy="5260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1">
            <a:extLst>
              <a:ext uri="{FF2B5EF4-FFF2-40B4-BE49-F238E27FC236}">
                <a16:creationId xmlns:a16="http://schemas.microsoft.com/office/drawing/2014/main" id="{625998C5-8F1F-4473-8C19-5EBADFE6F7D9}"/>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862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312821" y="345940"/>
            <a:ext cx="11582400" cy="848496"/>
          </a:xfrm>
        </p:spPr>
        <p:txBody>
          <a:bodyPr/>
          <a:lstStyle/>
          <a:p>
            <a:r>
              <a:rPr lang="en-GB" b="0" dirty="0">
                <a:ln w="0"/>
                <a:latin typeface="Calibri" panose="020F0502020204030204" pitchFamily="34" charset="0"/>
              </a:rPr>
              <a:t>Requirements for structural steel as per GOST</a:t>
            </a:r>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11</a:t>
            </a:fld>
            <a:endParaRPr lang="en-GB"/>
          </a:p>
        </p:txBody>
      </p:sp>
      <p:sp>
        <p:nvSpPr>
          <p:cNvPr id="12" name="TextBox 11">
            <a:extLst>
              <a:ext uri="{FF2B5EF4-FFF2-40B4-BE49-F238E27FC236}">
                <a16:creationId xmlns:a16="http://schemas.microsoft.com/office/drawing/2014/main" id="{962E406B-4BB0-41DA-815D-8FEA9FCBBABA}"/>
              </a:ext>
            </a:extLst>
          </p:cNvPr>
          <p:cNvSpPr txBox="1"/>
          <p:nvPr/>
        </p:nvSpPr>
        <p:spPr>
          <a:xfrm>
            <a:off x="173071" y="1132536"/>
            <a:ext cx="11845857" cy="4955203"/>
          </a:xfrm>
          <a:prstGeom prst="rect">
            <a:avLst/>
          </a:prstGeom>
          <a:noFill/>
        </p:spPr>
        <p:txBody>
          <a:bodyPr wrap="square">
            <a:spAutoFit/>
          </a:bodyPr>
          <a:lstStyle/>
          <a:p>
            <a:pPr algn="just"/>
            <a:endParaRPr lang="ru-RU" sz="2000" dirty="0">
              <a:solidFill>
                <a:schemeClr val="accent1"/>
              </a:solidFill>
              <a:ea typeface="+mj-ea"/>
              <a:cs typeface="Arial" panose="020B0604020202020204" pitchFamily="34" charset="0"/>
            </a:endParaRPr>
          </a:p>
          <a:p>
            <a:pPr algn="just"/>
            <a:r>
              <a:rPr lang="en-GB" sz="2000" dirty="0">
                <a:solidFill>
                  <a:schemeClr val="accent1"/>
                </a:solidFill>
                <a:ea typeface="+mj-ea"/>
                <a:cs typeface="Arial" panose="020B0604020202020204" pitchFamily="34" charset="0"/>
              </a:rPr>
              <a:t>Metal structures shall be made from structural steel with 345 N/mm</a:t>
            </a:r>
            <a:r>
              <a:rPr lang="en-GB" sz="2000" baseline="30000" dirty="0">
                <a:solidFill>
                  <a:schemeClr val="accent1"/>
                </a:solidFill>
                <a:ea typeface="+mj-ea"/>
                <a:cs typeface="Arial" panose="020B0604020202020204" pitchFamily="34" charset="0"/>
              </a:rPr>
              <a:t>2</a:t>
            </a:r>
            <a:r>
              <a:rPr lang="en-GB" sz="2000" dirty="0">
                <a:solidFill>
                  <a:schemeClr val="accent1"/>
                </a:solidFill>
                <a:ea typeface="+mj-ea"/>
                <a:cs typeface="Arial" panose="020B0604020202020204" pitchFamily="34" charset="0"/>
              </a:rPr>
              <a:t> of specified minimum yield strength, suitable to operate under low temperatures. </a:t>
            </a:r>
          </a:p>
          <a:p>
            <a:pPr algn="just"/>
            <a:endParaRPr lang="ru-RU" sz="2000" dirty="0">
              <a:solidFill>
                <a:schemeClr val="accent1"/>
              </a:solidFill>
              <a:ea typeface="+mj-ea"/>
              <a:cs typeface="Arial" panose="020B0604020202020204" pitchFamily="34" charset="0"/>
            </a:endParaRPr>
          </a:p>
          <a:p>
            <a:pPr algn="ctr"/>
            <a:r>
              <a:rPr lang="en-GB" sz="2000" b="1" dirty="0">
                <a:solidFill>
                  <a:schemeClr val="accent1"/>
                </a:solidFill>
                <a:ea typeface="+mj-ea"/>
                <a:cs typeface="Arial" panose="020B0604020202020204" pitchFamily="34" charset="0"/>
              </a:rPr>
              <a:t>Steel grades of steel structures according to GOST - steel structures and facilities exposed to outdoor atmospheric temperatures. </a:t>
            </a:r>
          </a:p>
          <a:p>
            <a:pPr marL="342900" indent="-342900" algn="just">
              <a:buFont typeface="+mj-lt"/>
              <a:buAutoNum type="alphaLcParenR"/>
            </a:pPr>
            <a:endParaRPr lang="ru-RU" sz="2000" dirty="0">
              <a:solidFill>
                <a:schemeClr val="accent1"/>
              </a:solidFill>
              <a:ea typeface="+mj-ea"/>
              <a:cs typeface="Arial" panose="020B0604020202020204" pitchFamily="34" charset="0"/>
            </a:endParaRPr>
          </a:p>
          <a:p>
            <a:pPr marL="342900" indent="-342900" algn="just">
              <a:buFont typeface="+mj-lt"/>
              <a:buAutoNum type="alphaLcParenR"/>
            </a:pPr>
            <a:r>
              <a:rPr lang="en-GB" sz="2000" dirty="0">
                <a:solidFill>
                  <a:schemeClr val="accent1"/>
                </a:solidFill>
                <a:ea typeface="+mj-ea"/>
                <a:cs typeface="Arial" panose="020B0604020202020204" pitchFamily="34" charset="0"/>
              </a:rPr>
              <a:t>  All steels shall correspond to С345 grades and higher, suitable for operation under low temperatures. </a:t>
            </a:r>
          </a:p>
          <a:p>
            <a:pPr algn="just"/>
            <a:r>
              <a:rPr lang="en-GB" sz="2000" dirty="0">
                <a:solidFill>
                  <a:schemeClr val="accent1"/>
                </a:solidFill>
                <a:ea typeface="+mj-ea"/>
                <a:cs typeface="Arial" panose="020B0604020202020204" pitchFamily="34" charset="0"/>
              </a:rPr>
              <a:t>(-40 &gt; t &gt; -50). </a:t>
            </a:r>
          </a:p>
          <a:p>
            <a:pPr algn="just"/>
            <a:r>
              <a:rPr lang="en-GB" sz="2000" dirty="0">
                <a:solidFill>
                  <a:schemeClr val="accent1"/>
                </a:solidFill>
                <a:ea typeface="+mj-ea"/>
                <a:cs typeface="Arial" panose="020B0604020202020204" pitchFamily="34" charset="0"/>
              </a:rPr>
              <a:t>b)	All grades shall correspond to requirements of GOST 27772-2021 «Rolled products for structural steel structures.  General technical specifications.”</a:t>
            </a:r>
          </a:p>
          <a:p>
            <a:pPr algn="just"/>
            <a:r>
              <a:rPr lang="en-GB" sz="2000" dirty="0">
                <a:solidFill>
                  <a:schemeClr val="accent1"/>
                </a:solidFill>
                <a:ea typeface="+mj-ea"/>
                <a:cs typeface="Arial" panose="020B0604020202020204" pitchFamily="34" charset="0"/>
              </a:rPr>
              <a:t>c)	All steels shall undergo U-notch Charpy impact tests in accordance with GOST 9454-78 «Metals. Method of Charpy impact test under reduced, indoor and elevated temperatures”.</a:t>
            </a:r>
          </a:p>
          <a:p>
            <a:pPr algn="just"/>
            <a:r>
              <a:rPr lang="en-GB" sz="2000" dirty="0">
                <a:solidFill>
                  <a:schemeClr val="accent1"/>
                </a:solidFill>
                <a:ea typeface="+mj-ea"/>
                <a:cs typeface="Arial" panose="020B0604020202020204" pitchFamily="34" charset="0"/>
              </a:rPr>
              <a:t>d)	Steel of С345 grade and higher shall undergo  U-notch Charpy impact test at -40ºC temperature. Minimum values of energy are 39 J/cm²  with thickness from 4 mm to 10mm, 34 J/cm² with thickness above 10mm.</a:t>
            </a:r>
          </a:p>
          <a:p>
            <a:pPr algn="just"/>
            <a:endParaRPr lang="en-GB" sz="1600" dirty="0">
              <a:latin typeface="Arial" panose="020B0604020202020204" pitchFamily="34" charset="0"/>
              <a:cs typeface="Arial" panose="020B0604020202020204" pitchFamily="34" charset="0"/>
            </a:endParaRPr>
          </a:p>
        </p:txBody>
      </p:sp>
      <p:sp>
        <p:nvSpPr>
          <p:cNvPr id="7" name="Footer Placeholder 1">
            <a:extLst>
              <a:ext uri="{FF2B5EF4-FFF2-40B4-BE49-F238E27FC236}">
                <a16:creationId xmlns:a16="http://schemas.microsoft.com/office/drawing/2014/main" id="{2105EA8E-FE18-4253-9B19-2524D249F95D}"/>
              </a:ext>
            </a:extLst>
          </p:cNvPr>
          <p:cNvSpPr txBox="1">
            <a:spLocks/>
          </p:cNvSpPr>
          <p:nvPr/>
        </p:nvSpPr>
        <p:spPr>
          <a:xfrm>
            <a:off x="866274" y="6610027"/>
            <a:ext cx="11325726"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7362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2064951" y="284490"/>
            <a:ext cx="8356058" cy="883709"/>
          </a:xfrm>
        </p:spPr>
        <p:txBody>
          <a:bodyPr/>
          <a:lstStyle/>
          <a:p>
            <a:r>
              <a:rPr lang="en-GB" b="0" dirty="0">
                <a:solidFill>
                  <a:schemeClr val="accent1"/>
                </a:solidFill>
                <a:latin typeface="+mn-lt"/>
                <a:cs typeface="Arial" panose="020B0604020202020204" pitchFamily="34" charset="0"/>
              </a:rPr>
              <a:t>Requirements for structural steel as per GOST</a:t>
            </a:r>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12</a:t>
            </a:fld>
            <a:endParaRPr lang="en-GB"/>
          </a:p>
        </p:txBody>
      </p:sp>
      <p:sp>
        <p:nvSpPr>
          <p:cNvPr id="12" name="TextBox 11">
            <a:extLst>
              <a:ext uri="{FF2B5EF4-FFF2-40B4-BE49-F238E27FC236}">
                <a16:creationId xmlns:a16="http://schemas.microsoft.com/office/drawing/2014/main" id="{8DE6157A-EF4B-4592-8E60-71E2A8D38F80}"/>
              </a:ext>
            </a:extLst>
          </p:cNvPr>
          <p:cNvSpPr txBox="1"/>
          <p:nvPr/>
        </p:nvSpPr>
        <p:spPr>
          <a:xfrm>
            <a:off x="38100" y="1168199"/>
            <a:ext cx="11950700" cy="4538165"/>
          </a:xfrm>
          <a:prstGeom prst="rect">
            <a:avLst/>
          </a:prstGeom>
          <a:noFill/>
        </p:spPr>
        <p:txBody>
          <a:bodyPr wrap="square">
            <a:spAutoFit/>
          </a:bodyPr>
          <a:lstStyle/>
          <a:p>
            <a:r>
              <a:rPr lang="en-GB" sz="1800" dirty="0">
                <a:effectLst/>
                <a:latin typeface="Calibri" panose="020F050202020403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pPr algn="ctr"/>
            <a:r>
              <a:rPr lang="en-GB" sz="1800" dirty="0">
                <a:effectLst/>
                <a:latin typeface="Calibri" panose="020F0502020204030204" pitchFamily="34" charset="0"/>
                <a:ea typeface="Times New Roman" panose="02020603050405020304" pitchFamily="18" charset="0"/>
              </a:rPr>
              <a:t>  </a:t>
            </a:r>
            <a:r>
              <a:rPr lang="en-US" sz="1600" b="1" dirty="0">
                <a:solidFill>
                  <a:schemeClr val="accent1"/>
                </a:solidFill>
                <a:latin typeface="Arial" panose="020B0604020202020204" pitchFamily="34" charset="0"/>
                <a:ea typeface="+mj-ea"/>
                <a:cs typeface="Arial" panose="020B0604020202020204" pitchFamily="34" charset="0"/>
              </a:rPr>
              <a:t>Structural steel grades according to GOST – Structures and buildings inside heated facility</a:t>
            </a:r>
          </a:p>
          <a:p>
            <a:pPr algn="ctr"/>
            <a:endParaRPr lang="en-GB" sz="1600" b="1" dirty="0">
              <a:solidFill>
                <a:schemeClr val="accent1"/>
              </a:solidFill>
              <a:latin typeface="Arial" panose="020B0604020202020204" pitchFamily="34" charset="0"/>
              <a:ea typeface="+mj-ea"/>
              <a:cs typeface="Arial" panose="020B0604020202020204" pitchFamily="34" charset="0"/>
            </a:endParaRPr>
          </a:p>
          <a:p>
            <a:pPr marL="342900" lvl="0" indent="-342900" algn="just">
              <a:lnSpc>
                <a:spcPct val="150000"/>
              </a:lnSpc>
              <a:buFont typeface="+mj-lt"/>
              <a:buAutoNum type="alphaLcParenR"/>
            </a:pPr>
            <a:r>
              <a:rPr lang="en-US" sz="2000" dirty="0">
                <a:solidFill>
                  <a:schemeClr val="accent1"/>
                </a:solidFill>
                <a:ea typeface="+mj-ea"/>
                <a:cs typeface="Arial" panose="020B0604020202020204" pitchFamily="34" charset="0"/>
              </a:rPr>
              <a:t>All steel shall be according to grades C255 and higher, and be suitable for operation at low temperatures </a:t>
            </a:r>
            <a:r>
              <a:rPr lang="ru-RU" sz="2000" dirty="0">
                <a:solidFill>
                  <a:schemeClr val="accent1"/>
                </a:solidFill>
                <a:ea typeface="+mj-ea"/>
                <a:cs typeface="Arial" panose="020B0604020202020204" pitchFamily="34" charset="0"/>
              </a:rPr>
              <a:t>(-20</a:t>
            </a:r>
            <a:r>
              <a:rPr lang="en-GB" sz="2000" dirty="0">
                <a:solidFill>
                  <a:schemeClr val="accent1"/>
                </a:solidFill>
                <a:ea typeface="+mj-ea"/>
                <a:cs typeface="Arial" panose="020B0604020202020204" pitchFamily="34" charset="0"/>
              </a:rPr>
              <a:t>°</a:t>
            </a:r>
            <a:r>
              <a:rPr lang="ru-RU" sz="2000" dirty="0">
                <a:solidFill>
                  <a:schemeClr val="accent1"/>
                </a:solidFill>
                <a:ea typeface="+mj-ea"/>
                <a:cs typeface="Arial" panose="020B0604020202020204" pitchFamily="34" charset="0"/>
              </a:rPr>
              <a:t> &gt; t &gt; -30</a:t>
            </a:r>
            <a:r>
              <a:rPr lang="en-GB" sz="2000" dirty="0">
                <a:solidFill>
                  <a:schemeClr val="accent1"/>
                </a:solidFill>
                <a:ea typeface="+mj-ea"/>
                <a:cs typeface="Arial" panose="020B0604020202020204" pitchFamily="34" charset="0"/>
              </a:rPr>
              <a:t>°</a:t>
            </a:r>
            <a:r>
              <a:rPr lang="ru-RU" sz="2000" dirty="0">
                <a:solidFill>
                  <a:schemeClr val="accent1"/>
                </a:solidFill>
                <a:ea typeface="+mj-ea"/>
                <a:cs typeface="Arial" panose="020B0604020202020204" pitchFamily="34" charset="0"/>
              </a:rPr>
              <a:t>). </a:t>
            </a:r>
            <a:endParaRPr lang="en-GB" sz="2000" dirty="0">
              <a:solidFill>
                <a:schemeClr val="accent1"/>
              </a:solidFill>
              <a:ea typeface="+mj-ea"/>
              <a:cs typeface="Arial" panose="020B0604020202020204" pitchFamily="34" charset="0"/>
            </a:endParaRPr>
          </a:p>
          <a:p>
            <a:pPr marL="342900" lvl="0" indent="-342900" algn="just">
              <a:lnSpc>
                <a:spcPct val="150000"/>
              </a:lnSpc>
              <a:buFont typeface="+mj-lt"/>
              <a:buAutoNum type="alphaLcParenR"/>
            </a:pPr>
            <a:r>
              <a:rPr lang="en-US" sz="2000" dirty="0">
                <a:solidFill>
                  <a:schemeClr val="accent1"/>
                </a:solidFill>
                <a:ea typeface="+mj-ea"/>
                <a:cs typeface="Arial" panose="020B0604020202020204" pitchFamily="34" charset="0"/>
              </a:rPr>
              <a:t>All steel shall comply with GOST </a:t>
            </a:r>
            <a:r>
              <a:rPr kumimoji="0" lang="ru-RU" sz="2000" b="0" i="0" u="none" strike="noStrike" kern="1200" cap="none" spc="0" normalizeH="0" baseline="0" noProof="0" dirty="0">
                <a:ln>
                  <a:noFill/>
                </a:ln>
                <a:solidFill>
                  <a:srgbClr val="00ABC5"/>
                </a:solidFill>
                <a:effectLst/>
                <a:uLnTx/>
                <a:uFillTx/>
                <a:ea typeface="+mn-ea"/>
                <a:cs typeface="Arial" panose="020B0604020202020204" pitchFamily="34" charset="0"/>
              </a:rPr>
              <a:t>27772-2021</a:t>
            </a:r>
            <a:r>
              <a:rPr kumimoji="0" lang="en-US" sz="2000" b="0" i="0" u="none" strike="noStrike" kern="1200" cap="none" spc="0" normalizeH="0" baseline="0" noProof="0" dirty="0">
                <a:ln>
                  <a:noFill/>
                </a:ln>
                <a:solidFill>
                  <a:srgbClr val="00ABC5"/>
                </a:solidFill>
                <a:effectLst/>
                <a:uLnTx/>
                <a:uFillTx/>
                <a:ea typeface="+mn-ea"/>
                <a:cs typeface="Arial" panose="020B0604020202020204" pitchFamily="34" charset="0"/>
              </a:rPr>
              <a:t>: “Rolled products for structural steelworks. General specifications”.</a:t>
            </a:r>
            <a:endParaRPr lang="en-GB" sz="2000" dirty="0">
              <a:solidFill>
                <a:schemeClr val="accent1"/>
              </a:solidFill>
              <a:ea typeface="+mj-ea"/>
              <a:cs typeface="Arial" panose="020B0604020202020204" pitchFamily="34" charset="0"/>
            </a:endParaRPr>
          </a:p>
          <a:p>
            <a:pPr marL="342900" lvl="0" indent="-342900" algn="just">
              <a:lnSpc>
                <a:spcPct val="150000"/>
              </a:lnSpc>
              <a:buFont typeface="+mj-lt"/>
              <a:buAutoNum type="alphaLcParenR"/>
            </a:pPr>
            <a:r>
              <a:rPr lang="en-US" sz="2000" dirty="0">
                <a:solidFill>
                  <a:schemeClr val="accent1"/>
                </a:solidFill>
                <a:ea typeface="+mj-ea"/>
                <a:cs typeface="Arial" panose="020B0604020202020204" pitchFamily="34" charset="0"/>
              </a:rPr>
              <a:t>All steel shall be subject to impact testing with U-notch concentrator according to GOST</a:t>
            </a:r>
            <a:r>
              <a:rPr lang="ru-RU" sz="2000" dirty="0">
                <a:solidFill>
                  <a:schemeClr val="accent1"/>
                </a:solidFill>
                <a:ea typeface="+mj-ea"/>
                <a:cs typeface="Arial" panose="020B0604020202020204" pitchFamily="34" charset="0"/>
              </a:rPr>
              <a:t> 9454-78</a:t>
            </a:r>
            <a:r>
              <a:rPr lang="en-US" sz="2000" dirty="0">
                <a:solidFill>
                  <a:schemeClr val="accent1"/>
                </a:solidFill>
                <a:ea typeface="+mj-ea"/>
                <a:cs typeface="Arial" panose="020B0604020202020204" pitchFamily="34" charset="0"/>
              </a:rPr>
              <a:t>: “Metals. Impact bending test method at low, room and high temperatures”. </a:t>
            </a:r>
          </a:p>
          <a:p>
            <a:pPr marL="342900" indent="-342900" algn="just">
              <a:lnSpc>
                <a:spcPct val="150000"/>
              </a:lnSpc>
              <a:buFont typeface="+mj-lt"/>
              <a:buAutoNum type="alphaLcParenR"/>
            </a:pPr>
            <a:r>
              <a:rPr lang="en-US" sz="2000" dirty="0">
                <a:solidFill>
                  <a:schemeClr val="accent1"/>
                </a:solidFill>
                <a:ea typeface="+mj-ea"/>
                <a:cs typeface="Arial" panose="020B0604020202020204" pitchFamily="34" charset="0"/>
              </a:rPr>
              <a:t>Steel grade </a:t>
            </a:r>
            <a:r>
              <a:rPr lang="ru-RU" sz="2000" dirty="0">
                <a:solidFill>
                  <a:schemeClr val="accent1"/>
                </a:solidFill>
                <a:ea typeface="+mj-ea"/>
                <a:cs typeface="Arial" panose="020B0604020202020204" pitchFamily="34" charset="0"/>
              </a:rPr>
              <a:t>С255 </a:t>
            </a:r>
            <a:r>
              <a:rPr lang="en-US" sz="2000" dirty="0">
                <a:solidFill>
                  <a:schemeClr val="accent1"/>
                </a:solidFill>
                <a:ea typeface="+mj-ea"/>
                <a:cs typeface="Arial" panose="020B0604020202020204" pitchFamily="34" charset="0"/>
              </a:rPr>
              <a:t>and higher shall be subject to Charpy V-notch impact test at a temperature of </a:t>
            </a:r>
            <a:r>
              <a:rPr lang="ru-RU" sz="2000" dirty="0">
                <a:solidFill>
                  <a:schemeClr val="accent1"/>
                </a:solidFill>
                <a:ea typeface="+mj-ea"/>
                <a:cs typeface="Arial" panose="020B0604020202020204" pitchFamily="34" charset="0"/>
              </a:rPr>
              <a:t>-20ºC. </a:t>
            </a:r>
            <a:r>
              <a:rPr lang="en-US" sz="2000" dirty="0">
                <a:solidFill>
                  <a:schemeClr val="accent1"/>
                </a:solidFill>
                <a:ea typeface="+mj-ea"/>
                <a:cs typeface="Arial" panose="020B0604020202020204" pitchFamily="34" charset="0"/>
              </a:rPr>
              <a:t>Minimum energy values are at average of </a:t>
            </a:r>
            <a:r>
              <a:rPr lang="en-GB" sz="2000" dirty="0">
                <a:solidFill>
                  <a:schemeClr val="accent1"/>
                </a:solidFill>
                <a:ea typeface="+mj-ea"/>
                <a:cs typeface="Arial" panose="020B0604020202020204" pitchFamily="34" charset="0"/>
              </a:rPr>
              <a:t>29 J/cm².</a:t>
            </a:r>
          </a:p>
        </p:txBody>
      </p:sp>
      <p:sp>
        <p:nvSpPr>
          <p:cNvPr id="7" name="Footer Placeholder 1">
            <a:extLst>
              <a:ext uri="{FF2B5EF4-FFF2-40B4-BE49-F238E27FC236}">
                <a16:creationId xmlns:a16="http://schemas.microsoft.com/office/drawing/2014/main" id="{1A3F658A-1DEE-43EC-8798-EB2A06DB2A6D}"/>
              </a:ext>
            </a:extLst>
          </p:cNvPr>
          <p:cNvSpPr txBox="1">
            <a:spLocks/>
          </p:cNvSpPr>
          <p:nvPr/>
        </p:nvSpPr>
        <p:spPr>
          <a:xfrm>
            <a:off x="786062" y="6610027"/>
            <a:ext cx="1140593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499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AA48-3A9C-4B97-AA01-32D5C4B1BAC7}"/>
              </a:ext>
            </a:extLst>
          </p:cNvPr>
          <p:cNvSpPr>
            <a:spLocks noGrp="1"/>
          </p:cNvSpPr>
          <p:nvPr>
            <p:ph type="title"/>
          </p:nvPr>
        </p:nvSpPr>
        <p:spPr>
          <a:xfrm>
            <a:off x="1565275" y="406990"/>
            <a:ext cx="10525125" cy="583527"/>
          </a:xfrm>
        </p:spPr>
        <p:txBody>
          <a:bodyPr/>
          <a:lstStyle/>
          <a:p>
            <a:r>
              <a:rPr lang="en-GB" b="0" dirty="0">
                <a:solidFill>
                  <a:schemeClr val="accent1"/>
                </a:solidFill>
                <a:latin typeface="+mn-lt"/>
                <a:cs typeface="Arial" panose="020B0604020202020204" pitchFamily="34" charset="0"/>
              </a:rPr>
              <a:t>REQUIREMENTS FOR STRUCTURAL STEEL AS PER EUROCODE</a:t>
            </a:r>
          </a:p>
        </p:txBody>
      </p:sp>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13</a:t>
            </a:fld>
            <a:endParaRPr lang="en-GB"/>
          </a:p>
        </p:txBody>
      </p:sp>
      <p:sp>
        <p:nvSpPr>
          <p:cNvPr id="9" name="TextBox 8">
            <a:extLst>
              <a:ext uri="{FF2B5EF4-FFF2-40B4-BE49-F238E27FC236}">
                <a16:creationId xmlns:a16="http://schemas.microsoft.com/office/drawing/2014/main" id="{C5DF10FA-02B1-403C-A96F-FC392F2F85F7}"/>
              </a:ext>
            </a:extLst>
          </p:cNvPr>
          <p:cNvSpPr txBox="1"/>
          <p:nvPr/>
        </p:nvSpPr>
        <p:spPr>
          <a:xfrm>
            <a:off x="177800" y="1115536"/>
            <a:ext cx="11912600" cy="1261884"/>
          </a:xfrm>
          <a:prstGeom prst="rect">
            <a:avLst/>
          </a:prstGeom>
          <a:noFill/>
        </p:spPr>
        <p:txBody>
          <a:bodyPr wrap="square">
            <a:spAutoFit/>
          </a:bodyPr>
          <a:lstStyle/>
          <a:p>
            <a:r>
              <a:rPr lang="en-US" sz="2000" dirty="0">
                <a:solidFill>
                  <a:schemeClr val="accent1"/>
                </a:solidFill>
                <a:ea typeface="+mj-ea"/>
                <a:cs typeface="Arial" panose="020B0604020202020204" pitchFamily="34" charset="0"/>
              </a:rPr>
              <a:t>Steel structures shall be made of structural steel with a minimum yield strength of </a:t>
            </a:r>
            <a:r>
              <a:rPr lang="en-GB" sz="2000" dirty="0">
                <a:solidFill>
                  <a:schemeClr val="accent1"/>
                </a:solidFill>
                <a:ea typeface="+mj-ea"/>
                <a:cs typeface="Arial" panose="020B0604020202020204" pitchFamily="34" charset="0"/>
              </a:rPr>
              <a:t>355 N/mm², suitable for operation at low temperatures. </a:t>
            </a:r>
          </a:p>
          <a:p>
            <a:endParaRPr lang="en-GB" sz="1600" dirty="0">
              <a:solidFill>
                <a:schemeClr val="accent1"/>
              </a:solidFill>
              <a:latin typeface="Arial" panose="020B0604020202020204" pitchFamily="34" charset="0"/>
              <a:ea typeface="+mj-ea"/>
              <a:cs typeface="Arial" panose="020B0604020202020204" pitchFamily="34" charset="0"/>
            </a:endParaRPr>
          </a:p>
          <a:p>
            <a:r>
              <a:rPr lang="en-US" altLang="en-US" sz="1600" b="1" dirty="0">
                <a:solidFill>
                  <a:schemeClr val="accent1"/>
                </a:solidFill>
                <a:latin typeface="Arial" panose="020B0604020202020204" pitchFamily="34" charset="0"/>
                <a:ea typeface="+mj-ea"/>
                <a:cs typeface="Arial" panose="020B0604020202020204" pitchFamily="34" charset="0"/>
              </a:rPr>
              <a:t>                    </a:t>
            </a:r>
            <a:r>
              <a:rPr lang="en-US" altLang="en-US" sz="2000" b="1" dirty="0">
                <a:solidFill>
                  <a:schemeClr val="accent1"/>
                </a:solidFill>
                <a:ea typeface="+mj-ea"/>
                <a:cs typeface="Arial" panose="020B0604020202020204" pitchFamily="34" charset="0"/>
              </a:rPr>
              <a:t>Structural steel grades according to Eurocode for open structures and facilities</a:t>
            </a:r>
            <a:endParaRPr lang="en-GB" sz="2000" dirty="0">
              <a:cs typeface="Arial" panose="020B0604020202020204" pitchFamily="34" charset="0"/>
            </a:endParaRPr>
          </a:p>
        </p:txBody>
      </p:sp>
      <p:graphicFrame>
        <p:nvGraphicFramePr>
          <p:cNvPr id="7" name="Table 6">
            <a:extLst>
              <a:ext uri="{FF2B5EF4-FFF2-40B4-BE49-F238E27FC236}">
                <a16:creationId xmlns:a16="http://schemas.microsoft.com/office/drawing/2014/main" id="{C20BD3D8-5143-4DBE-A645-221A3FF6C15F}"/>
              </a:ext>
            </a:extLst>
          </p:cNvPr>
          <p:cNvGraphicFramePr>
            <a:graphicFrameLocks noGrp="1"/>
          </p:cNvGraphicFramePr>
          <p:nvPr/>
        </p:nvGraphicFramePr>
        <p:xfrm>
          <a:off x="101600" y="2626511"/>
          <a:ext cx="11947525" cy="3411913"/>
        </p:xfrm>
        <a:graphic>
          <a:graphicData uri="http://schemas.openxmlformats.org/drawingml/2006/table">
            <a:tbl>
              <a:tblPr firstRow="1" firstCol="1" bandRow="1">
                <a:tableStyleId>{5C22544A-7EE6-4342-B048-85BDC9FD1C3A}</a:tableStyleId>
              </a:tblPr>
              <a:tblGrid>
                <a:gridCol w="2593975">
                  <a:extLst>
                    <a:ext uri="{9D8B030D-6E8A-4147-A177-3AD203B41FA5}">
                      <a16:colId xmlns:a16="http://schemas.microsoft.com/office/drawing/2014/main" val="1232074037"/>
                    </a:ext>
                  </a:extLst>
                </a:gridCol>
                <a:gridCol w="1228725">
                  <a:extLst>
                    <a:ext uri="{9D8B030D-6E8A-4147-A177-3AD203B41FA5}">
                      <a16:colId xmlns:a16="http://schemas.microsoft.com/office/drawing/2014/main" val="109432709"/>
                    </a:ext>
                  </a:extLst>
                </a:gridCol>
                <a:gridCol w="2009775">
                  <a:extLst>
                    <a:ext uri="{9D8B030D-6E8A-4147-A177-3AD203B41FA5}">
                      <a16:colId xmlns:a16="http://schemas.microsoft.com/office/drawing/2014/main" val="1274917174"/>
                    </a:ext>
                  </a:extLst>
                </a:gridCol>
                <a:gridCol w="2771775">
                  <a:extLst>
                    <a:ext uri="{9D8B030D-6E8A-4147-A177-3AD203B41FA5}">
                      <a16:colId xmlns:a16="http://schemas.microsoft.com/office/drawing/2014/main" val="1102381686"/>
                    </a:ext>
                  </a:extLst>
                </a:gridCol>
                <a:gridCol w="1724025">
                  <a:extLst>
                    <a:ext uri="{9D8B030D-6E8A-4147-A177-3AD203B41FA5}">
                      <a16:colId xmlns:a16="http://schemas.microsoft.com/office/drawing/2014/main" val="1547861166"/>
                    </a:ext>
                  </a:extLst>
                </a:gridCol>
                <a:gridCol w="1619250">
                  <a:extLst>
                    <a:ext uri="{9D8B030D-6E8A-4147-A177-3AD203B41FA5}">
                      <a16:colId xmlns:a16="http://schemas.microsoft.com/office/drawing/2014/main" val="3769759090"/>
                    </a:ext>
                  </a:extLst>
                </a:gridCol>
              </a:tblGrid>
              <a:tr h="218657">
                <a:tc gridSpan="6">
                  <a:txBody>
                    <a:bodyPr/>
                    <a:lstStyle/>
                    <a:p>
                      <a:pPr marL="269875" indent="-269875" algn="ctr"/>
                      <a:r>
                        <a:rPr lang="en-US" sz="1200" b="1" dirty="0">
                          <a:effectLst/>
                        </a:rPr>
                        <a:t>STRUCTURAL STEEL FOR COLD AMBIENCE (up </a:t>
                      </a:r>
                      <a:r>
                        <a:rPr lang="en-US" sz="1200" b="1">
                          <a:effectLst/>
                        </a:rPr>
                        <a:t>to </a:t>
                      </a:r>
                      <a:r>
                        <a:rPr lang="ru-RU" sz="1200" b="1">
                          <a:effectLst/>
                        </a:rPr>
                        <a:t>-</a:t>
                      </a:r>
                      <a:r>
                        <a:rPr lang="ru-RU" sz="1200" b="1" dirty="0">
                          <a:effectLst/>
                        </a:rPr>
                        <a:t>45°C)</a:t>
                      </a:r>
                      <a:endParaRPr lang="en-GB" sz="1200" b="1" dirty="0">
                        <a:effectLst/>
                        <a:latin typeface="Times New Roman" panose="02020603050405020304" pitchFamily="18" charset="0"/>
                        <a:ea typeface="Times New Roman" panose="02020603050405020304" pitchFamily="18" charset="0"/>
                      </a:endParaRPr>
                    </a:p>
                  </a:txBody>
                  <a:tcPr marL="31481" marR="31481"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629879"/>
                  </a:ext>
                </a:extLst>
              </a:tr>
              <a:tr h="615623">
                <a:tc>
                  <a:txBody>
                    <a:bodyPr/>
                    <a:lstStyle/>
                    <a:p>
                      <a:pPr marL="269875" indent="-269875" algn="ctr"/>
                      <a:r>
                        <a:rPr lang="ru-RU" sz="1200" dirty="0">
                          <a:effectLst/>
                        </a:rPr>
                        <a:t> </a:t>
                      </a:r>
                      <a:endParaRPr lang="en-GB" sz="1200" dirty="0">
                        <a:effectLst/>
                      </a:endParaRPr>
                    </a:p>
                    <a:p>
                      <a:pPr marL="269875" indent="-269875" algn="ctr"/>
                      <a:r>
                        <a:rPr lang="en-US" sz="1200" dirty="0">
                          <a:effectLst/>
                        </a:rPr>
                        <a:t>Material</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ctr"/>
                      <a:r>
                        <a:rPr lang="en-US" sz="1200" dirty="0">
                          <a:effectLst/>
                        </a:rPr>
                        <a:t>Specified grade and standard</a:t>
                      </a:r>
                      <a:r>
                        <a:rPr lang="ru-RU" sz="1200" dirty="0">
                          <a:effectLst/>
                        </a:rPr>
                        <a:t>*</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ctr"/>
                      <a:r>
                        <a:rPr lang="en-US" sz="1200" dirty="0">
                          <a:effectLst/>
                        </a:rPr>
                        <a:t>Impact test temperature, Charpy V-notch values</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ctr"/>
                      <a:r>
                        <a:rPr lang="en-US" sz="1200" dirty="0">
                          <a:effectLst/>
                        </a:rPr>
                        <a:t>Specific material restrictions</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ctr"/>
                      <a:r>
                        <a:rPr lang="ru-RU" sz="1200" dirty="0">
                          <a:effectLst/>
                        </a:rPr>
                        <a:t> </a:t>
                      </a:r>
                      <a:endParaRPr lang="en-GB" sz="1200" dirty="0">
                        <a:effectLst/>
                      </a:endParaRPr>
                    </a:p>
                    <a:p>
                      <a:pPr marL="269875" indent="-269875" algn="ctr"/>
                      <a:r>
                        <a:rPr lang="en-US" sz="1200" dirty="0">
                          <a:effectLst/>
                        </a:rPr>
                        <a:t>Application condition </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ctr"/>
                      <a:r>
                        <a:rPr lang="ru-RU" sz="1200" dirty="0">
                          <a:effectLst/>
                        </a:rPr>
                        <a:t> </a:t>
                      </a:r>
                      <a:endParaRPr lang="en-GB" sz="1200" dirty="0">
                        <a:effectLst/>
                      </a:endParaRPr>
                    </a:p>
                    <a:p>
                      <a:pPr marL="269875" indent="-269875" algn="ctr"/>
                      <a:r>
                        <a:rPr lang="en-US" sz="1200" dirty="0">
                          <a:effectLst/>
                        </a:rPr>
                        <a:t>Welding </a:t>
                      </a:r>
                      <a:endParaRPr lang="en-GB" sz="1200" dirty="0">
                        <a:effectLst/>
                        <a:latin typeface="Times New Roman" panose="02020603050405020304" pitchFamily="18" charset="0"/>
                        <a:ea typeface="Times New Roman" panose="02020603050405020304" pitchFamily="18" charset="0"/>
                      </a:endParaRPr>
                    </a:p>
                  </a:txBody>
                  <a:tcPr marL="31481" marR="31481" marT="0" marB="0"/>
                </a:tc>
                <a:extLst>
                  <a:ext uri="{0D108BD9-81ED-4DB2-BD59-A6C34878D82A}">
                    <a16:rowId xmlns:a16="http://schemas.microsoft.com/office/drawing/2014/main" val="4124610461"/>
                  </a:ext>
                </a:extLst>
              </a:tr>
              <a:tr h="802005">
                <a:tc>
                  <a:txBody>
                    <a:bodyPr/>
                    <a:lstStyle/>
                    <a:p>
                      <a:pPr marL="269875" indent="-269875" algn="l"/>
                      <a:r>
                        <a:rPr lang="en-GB" sz="1200" dirty="0"/>
                        <a:t>Rolled sections and sheets up to and  including 40 mm thick</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dirty="0">
                          <a:effectLst/>
                        </a:rPr>
                        <a:t>BS EN 10025-3:</a:t>
                      </a:r>
                      <a:endParaRPr lang="en-GB" sz="1200" dirty="0">
                        <a:effectLst/>
                      </a:endParaRPr>
                    </a:p>
                    <a:p>
                      <a:pPr marL="269875" indent="-269875" algn="l"/>
                      <a:r>
                        <a:rPr lang="ru-RU" sz="1200" dirty="0">
                          <a:effectLst/>
                        </a:rPr>
                        <a:t>S355NL</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dirty="0">
                          <a:effectLst/>
                        </a:rPr>
                        <a:t>-45°C, 27J </a:t>
                      </a:r>
                      <a:r>
                        <a:rPr lang="en-US" sz="1200" dirty="0">
                          <a:effectLst/>
                        </a:rPr>
                        <a:t>min average </a:t>
                      </a:r>
                    </a:p>
                    <a:p>
                      <a:pPr marL="269875" indent="-269875" algn="l"/>
                      <a:r>
                        <a:rPr lang="ru-RU" sz="1200" dirty="0">
                          <a:effectLst/>
                        </a:rPr>
                        <a:t>20J </a:t>
                      </a:r>
                      <a:r>
                        <a:rPr lang="en-US" sz="1200" dirty="0">
                          <a:effectLst/>
                        </a:rPr>
                        <a:t>min individual </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en-US" sz="1200" dirty="0">
                          <a:effectLst/>
                        </a:rPr>
                        <a:t>Used material shall be fully deoxidized, not aged or cold worked</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en-US" sz="1200" dirty="0">
                          <a:effectLst/>
                        </a:rPr>
                        <a:t>All structural elements</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marR="0" lvl="0" indent="-269875" algn="l" defTabSz="914400" rtl="0" eaLnBrk="1" fontAlgn="auto" latinLnBrk="0" hangingPunct="1">
                        <a:lnSpc>
                          <a:spcPct val="100000"/>
                        </a:lnSpc>
                        <a:spcBef>
                          <a:spcPts val="0"/>
                        </a:spcBef>
                        <a:spcAft>
                          <a:spcPts val="0"/>
                        </a:spcAft>
                        <a:buClrTx/>
                        <a:buSzTx/>
                        <a:buFontTx/>
                        <a:buNone/>
                        <a:tabLst/>
                        <a:defRPr/>
                      </a:pPr>
                      <a:r>
                        <a:rPr lang="en-US" sz="1200" dirty="0">
                          <a:effectLst/>
                        </a:rPr>
                        <a:t>Impact test required </a:t>
                      </a:r>
                      <a:r>
                        <a:rPr lang="en-GB" sz="1200" dirty="0"/>
                        <a:t>@</a:t>
                      </a:r>
                      <a:r>
                        <a:rPr lang="ru-RU" sz="1200" dirty="0">
                          <a:effectLst/>
                        </a:rPr>
                        <a:t>−45 °C</a:t>
                      </a:r>
                      <a:endParaRPr lang="en-GB" sz="1200" dirty="0">
                        <a:effectLst/>
                        <a:latin typeface="Times New Roman" panose="02020603050405020304" pitchFamily="18" charset="0"/>
                        <a:ea typeface="Times New Roman" panose="02020603050405020304" pitchFamily="18" charset="0"/>
                      </a:endParaRPr>
                    </a:p>
                    <a:p>
                      <a:pPr marL="269875" indent="-269875" algn="l"/>
                      <a:r>
                        <a:rPr lang="en-GB" sz="1200" dirty="0"/>
                        <a:t> </a:t>
                      </a:r>
                      <a:endParaRPr lang="en-GB" sz="1200" dirty="0">
                        <a:effectLst/>
                        <a:latin typeface="Times New Roman" panose="02020603050405020304" pitchFamily="18" charset="0"/>
                        <a:ea typeface="Times New Roman" panose="02020603050405020304" pitchFamily="18" charset="0"/>
                      </a:endParaRPr>
                    </a:p>
                  </a:txBody>
                  <a:tcPr marL="31481" marR="31481" marT="0" marB="0"/>
                </a:tc>
                <a:extLst>
                  <a:ext uri="{0D108BD9-81ED-4DB2-BD59-A6C34878D82A}">
                    <a16:rowId xmlns:a16="http://schemas.microsoft.com/office/drawing/2014/main" val="2208384779"/>
                  </a:ext>
                </a:extLst>
              </a:tr>
              <a:tr h="460007">
                <a:tc>
                  <a:txBody>
                    <a:bodyPr/>
                    <a:lstStyle/>
                    <a:p>
                      <a:pPr marL="269875" indent="-269875" algn="l"/>
                      <a:r>
                        <a:rPr lang="en-US" sz="1200" dirty="0">
                          <a:effectLst/>
                        </a:rPr>
                        <a:t>Hot rolled profiles and sheets up to 40 mm  thick</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dirty="0">
                          <a:effectLst/>
                        </a:rPr>
                        <a:t>BS EN 10025:</a:t>
                      </a:r>
                      <a:endParaRPr lang="en-GB" sz="1200" dirty="0">
                        <a:effectLst/>
                      </a:endParaRPr>
                    </a:p>
                    <a:p>
                      <a:pPr marL="269875" indent="-269875" algn="l"/>
                      <a:r>
                        <a:rPr lang="ru-RU" sz="1200" dirty="0">
                          <a:effectLst/>
                        </a:rPr>
                        <a:t>355EM</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dirty="0">
                          <a:effectLst/>
                        </a:rPr>
                        <a:t>-45°C, 27J </a:t>
                      </a:r>
                      <a:r>
                        <a:rPr lang="en-US" sz="1200" dirty="0">
                          <a:effectLst/>
                        </a:rPr>
                        <a:t>min average </a:t>
                      </a:r>
                      <a:endParaRPr lang="en-GB" sz="1200" dirty="0">
                        <a:effectLst/>
                      </a:endParaRPr>
                    </a:p>
                    <a:p>
                      <a:pPr marL="269875" indent="-269875" algn="l"/>
                      <a:r>
                        <a:rPr lang="ru-RU" sz="1200" dirty="0">
                          <a:effectLst/>
                        </a:rPr>
                        <a:t>20J </a:t>
                      </a:r>
                      <a:r>
                        <a:rPr lang="en-US" sz="1200" dirty="0">
                          <a:effectLst/>
                        </a:rPr>
                        <a:t>min individual </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dirty="0">
                          <a:effectLst/>
                        </a:rPr>
                        <a:t> </a:t>
                      </a:r>
                      <a:endParaRPr lang="en-GB" sz="1200" dirty="0">
                        <a:effectLst/>
                      </a:endParaRPr>
                    </a:p>
                    <a:p>
                      <a:pPr marL="269875" indent="-269875" algn="just"/>
                      <a:r>
                        <a:rPr lang="en-US" sz="1200" dirty="0">
                          <a:effectLst/>
                        </a:rPr>
                        <a:t>As specified above</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just"/>
                      <a:r>
                        <a:rPr lang="ru-RU" sz="1200" dirty="0">
                          <a:effectLst/>
                        </a:rPr>
                        <a:t> </a:t>
                      </a:r>
                      <a:endParaRPr lang="en-GB" sz="1200" dirty="0">
                        <a:effectLst/>
                      </a:endParaRPr>
                    </a:p>
                    <a:p>
                      <a:pPr marL="269875" indent="-269875" algn="just"/>
                      <a:r>
                        <a:rPr lang="en-US" sz="1200" dirty="0">
                          <a:effectLst/>
                        </a:rPr>
                        <a:t>As specified above</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just"/>
                      <a:r>
                        <a:rPr lang="ru-RU" sz="1200" dirty="0">
                          <a:effectLst/>
                        </a:rPr>
                        <a:t> </a:t>
                      </a:r>
                      <a:endParaRPr lang="en-GB" sz="1200" dirty="0">
                        <a:effectLst/>
                      </a:endParaRPr>
                    </a:p>
                    <a:p>
                      <a:pPr marL="269875" indent="-269875" algn="just"/>
                      <a:r>
                        <a:rPr lang="en-US" sz="1200" dirty="0">
                          <a:effectLst/>
                        </a:rPr>
                        <a:t>As specified above</a:t>
                      </a:r>
                      <a:endParaRPr lang="en-GB" sz="1200" dirty="0">
                        <a:effectLst/>
                        <a:latin typeface="Times New Roman" panose="02020603050405020304" pitchFamily="18" charset="0"/>
                        <a:ea typeface="Times New Roman" panose="02020603050405020304" pitchFamily="18" charset="0"/>
                      </a:endParaRPr>
                    </a:p>
                  </a:txBody>
                  <a:tcPr marL="31481" marR="31481" marT="0" marB="0"/>
                </a:tc>
                <a:extLst>
                  <a:ext uri="{0D108BD9-81ED-4DB2-BD59-A6C34878D82A}">
                    <a16:rowId xmlns:a16="http://schemas.microsoft.com/office/drawing/2014/main" val="2329990174"/>
                  </a:ext>
                </a:extLst>
              </a:tr>
              <a:tr h="600075">
                <a:tc>
                  <a:txBody>
                    <a:bodyPr/>
                    <a:lstStyle/>
                    <a:p>
                      <a:pPr marL="269875" indent="-269875" algn="l"/>
                      <a:r>
                        <a:rPr lang="en-US" sz="1200" dirty="0">
                          <a:effectLst/>
                        </a:rPr>
                        <a:t>Handrails, vertical ladders and flooring </a:t>
                      </a:r>
                      <a:r>
                        <a:rPr lang="ru-RU" sz="1200" dirty="0">
                          <a:effectLst/>
                        </a:rPr>
                        <a:t>(</a:t>
                      </a:r>
                      <a:r>
                        <a:rPr lang="en-US" sz="1200" dirty="0">
                          <a:effectLst/>
                        </a:rPr>
                        <a:t>not less than 15 mm thick)</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dirty="0">
                          <a:effectLst/>
                        </a:rPr>
                        <a:t>S EN 10025-1:</a:t>
                      </a:r>
                      <a:endParaRPr lang="en-GB" sz="1200" dirty="0">
                        <a:effectLst/>
                      </a:endParaRPr>
                    </a:p>
                    <a:p>
                      <a:pPr marL="269875" indent="-269875" algn="l"/>
                      <a:r>
                        <a:rPr lang="ru-RU" sz="1200" dirty="0">
                          <a:effectLst/>
                        </a:rPr>
                        <a:t>S275J2</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dirty="0">
                          <a:effectLst/>
                        </a:rPr>
                        <a:t>-20°C, 27J </a:t>
                      </a:r>
                      <a:r>
                        <a:rPr lang="en-US" sz="1200" dirty="0">
                          <a:effectLst/>
                        </a:rPr>
                        <a:t>min average </a:t>
                      </a:r>
                      <a:endParaRPr lang="en-GB" sz="1200" dirty="0">
                        <a:effectLst/>
                      </a:endParaRPr>
                    </a:p>
                    <a:p>
                      <a:pPr marL="269875" indent="-269875" algn="l"/>
                      <a:r>
                        <a:rPr lang="ru-RU" sz="1200" dirty="0">
                          <a:effectLst/>
                        </a:rPr>
                        <a:t>20J </a:t>
                      </a:r>
                      <a:r>
                        <a:rPr lang="en-US" sz="1200" dirty="0">
                          <a:effectLst/>
                        </a:rPr>
                        <a:t>min individual </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txBody>
                  <a:tcPr marL="31481" marR="31481" marT="0" marB="0"/>
                </a:tc>
                <a:tc>
                  <a:txBody>
                    <a:bodyPr/>
                    <a:lstStyle/>
                    <a:p>
                      <a:pPr marL="269875" indent="-269875" algn="l"/>
                      <a:r>
                        <a:rPr lang="en-US" sz="1200" kern="1200" dirty="0">
                          <a:solidFill>
                            <a:schemeClr val="dk1"/>
                          </a:solidFill>
                          <a:effectLst/>
                          <a:latin typeface="+mn-lt"/>
                          <a:ea typeface="+mn-ea"/>
                          <a:cs typeface="+mn-cs"/>
                        </a:rPr>
                        <a:t>Only for handrails, vertical ladders and flooring</a:t>
                      </a:r>
                      <a:endParaRPr lang="en-GB" sz="1200" kern="1200" dirty="0">
                        <a:solidFill>
                          <a:schemeClr val="dk1"/>
                        </a:solidFill>
                        <a:effectLst/>
                        <a:latin typeface="+mn-lt"/>
                        <a:ea typeface="+mn-ea"/>
                        <a:cs typeface="+mn-cs"/>
                      </a:endParaRPr>
                    </a:p>
                  </a:txBody>
                  <a:tcPr marL="31481" marR="31481" marT="0" marB="0"/>
                </a:tc>
                <a:tc>
                  <a:txBody>
                    <a:bodyPr/>
                    <a:lstStyle/>
                    <a:p>
                      <a:pPr marL="269875" indent="-269875" algn="l"/>
                      <a:r>
                        <a:rPr lang="ru-RU" sz="1200" dirty="0">
                          <a:effectLst/>
                        </a:rPr>
                        <a:t> </a:t>
                      </a:r>
                      <a:endParaRPr lang="en-GB" sz="1200" dirty="0">
                        <a:effectLst/>
                        <a:latin typeface="Times New Roman" panose="02020603050405020304" pitchFamily="18" charset="0"/>
                        <a:ea typeface="Times New Roman" panose="02020603050405020304" pitchFamily="18" charset="0"/>
                      </a:endParaRPr>
                    </a:p>
                  </a:txBody>
                  <a:tcPr marL="31481" marR="31481" marT="0" marB="0"/>
                </a:tc>
                <a:extLst>
                  <a:ext uri="{0D108BD9-81ED-4DB2-BD59-A6C34878D82A}">
                    <a16:rowId xmlns:a16="http://schemas.microsoft.com/office/drawing/2014/main" val="1832661505"/>
                  </a:ext>
                </a:extLst>
              </a:tr>
              <a:tr h="313872">
                <a:tc>
                  <a:txBody>
                    <a:bodyPr/>
                    <a:lstStyle/>
                    <a:p>
                      <a:pPr marL="269875" indent="-269875" algn="l"/>
                      <a:r>
                        <a:rPr lang="en-US" sz="1200" dirty="0">
                          <a:effectLst/>
                        </a:rPr>
                        <a:t>Nuts and bolts (diameter up to 30 mm)</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a:effectLst/>
                        </a:rPr>
                        <a:t>**BS 3692:</a:t>
                      </a:r>
                      <a:endParaRPr lang="en-GB" sz="1200">
                        <a:effectLst/>
                      </a:endParaRPr>
                    </a:p>
                    <a:p>
                      <a:pPr marL="269875" indent="-269875" algn="l"/>
                      <a:r>
                        <a:rPr lang="ru-RU" sz="1200">
                          <a:effectLst/>
                        </a:rPr>
                        <a:t>Gr 8.8</a:t>
                      </a:r>
                      <a:endParaRPr lang="en-GB" sz="120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dirty="0">
                          <a:effectLst/>
                        </a:rPr>
                        <a:t>-45°C, 27J </a:t>
                      </a:r>
                      <a:r>
                        <a:rPr lang="en-US" sz="1200" dirty="0">
                          <a:effectLst/>
                        </a:rPr>
                        <a:t>min average </a:t>
                      </a:r>
                      <a:endParaRPr lang="en-GB" sz="1200" dirty="0">
                        <a:effectLst/>
                      </a:endParaRPr>
                    </a:p>
                    <a:p>
                      <a:pPr marL="269875" indent="-269875" algn="l"/>
                      <a:r>
                        <a:rPr lang="ru-RU" sz="1200" dirty="0">
                          <a:effectLst/>
                        </a:rPr>
                        <a:t>20J </a:t>
                      </a:r>
                      <a:r>
                        <a:rPr lang="en-US" sz="1200" dirty="0">
                          <a:effectLst/>
                        </a:rPr>
                        <a:t>min individual </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a:effectLst/>
                        </a:rPr>
                        <a:t> </a:t>
                      </a:r>
                      <a:endParaRPr lang="en-GB" sz="120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en-US" sz="1200" dirty="0">
                          <a:effectLst/>
                        </a:rPr>
                        <a:t>All bolts for structural connections</a:t>
                      </a:r>
                      <a:endParaRPr lang="en-GB" sz="1200" dirty="0">
                        <a:effectLst/>
                        <a:latin typeface="Times New Roman" panose="02020603050405020304" pitchFamily="18" charset="0"/>
                        <a:ea typeface="Times New Roman" panose="02020603050405020304" pitchFamily="18" charset="0"/>
                      </a:endParaRPr>
                    </a:p>
                  </a:txBody>
                  <a:tcPr marL="31481" marR="31481" marT="0" marB="0"/>
                </a:tc>
                <a:tc>
                  <a:txBody>
                    <a:bodyPr/>
                    <a:lstStyle/>
                    <a:p>
                      <a:pPr marL="269875" indent="-269875" algn="l"/>
                      <a:r>
                        <a:rPr lang="ru-RU" sz="1200" dirty="0">
                          <a:effectLst/>
                        </a:rPr>
                        <a:t> </a:t>
                      </a:r>
                      <a:endParaRPr lang="en-GB" sz="1200" dirty="0">
                        <a:effectLst/>
                        <a:latin typeface="Times New Roman" panose="02020603050405020304" pitchFamily="18" charset="0"/>
                        <a:ea typeface="Times New Roman" panose="02020603050405020304" pitchFamily="18" charset="0"/>
                      </a:endParaRPr>
                    </a:p>
                  </a:txBody>
                  <a:tcPr marL="31481" marR="31481" marT="0" marB="0"/>
                </a:tc>
                <a:extLst>
                  <a:ext uri="{0D108BD9-81ED-4DB2-BD59-A6C34878D82A}">
                    <a16:rowId xmlns:a16="http://schemas.microsoft.com/office/drawing/2014/main" val="2625245135"/>
                  </a:ext>
                </a:extLst>
              </a:tr>
              <a:tr h="349786">
                <a:tc gridSpan="6">
                  <a:txBody>
                    <a:bodyPr/>
                    <a:lstStyle/>
                    <a:p>
                      <a:pPr marL="269875" indent="-269875" algn="l"/>
                      <a:endParaRPr lang="en-GB" sz="1200" dirty="0">
                        <a:effectLst/>
                        <a:latin typeface="Times New Roman" panose="02020603050405020304" pitchFamily="18" charset="0"/>
                        <a:ea typeface="Times New Roman" panose="02020603050405020304" pitchFamily="18" charset="0"/>
                      </a:endParaRPr>
                    </a:p>
                  </a:txBody>
                  <a:tcPr marL="31481" marR="31481"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55370158"/>
                  </a:ext>
                </a:extLst>
              </a:tr>
            </a:tbl>
          </a:graphicData>
        </a:graphic>
      </p:graphicFrame>
      <p:sp>
        <p:nvSpPr>
          <p:cNvPr id="8" name="Footer Placeholder 1">
            <a:extLst>
              <a:ext uri="{FF2B5EF4-FFF2-40B4-BE49-F238E27FC236}">
                <a16:creationId xmlns:a16="http://schemas.microsoft.com/office/drawing/2014/main" id="{3FC14FDA-1764-4F93-97B2-468153A5EE3B}"/>
              </a:ext>
            </a:extLst>
          </p:cNvPr>
          <p:cNvSpPr txBox="1">
            <a:spLocks/>
          </p:cNvSpPr>
          <p:nvPr/>
        </p:nvSpPr>
        <p:spPr>
          <a:xfrm>
            <a:off x="850232" y="6610027"/>
            <a:ext cx="1134176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614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E166019-ACB7-47F7-A32A-ACCF73D48C1F}"/>
              </a:ext>
            </a:extLst>
          </p:cNvPr>
          <p:cNvSpPr>
            <a:spLocks noGrp="1"/>
          </p:cNvSpPr>
          <p:nvPr>
            <p:ph type="sldNum" sz="quarter" idx="12"/>
          </p:nvPr>
        </p:nvSpPr>
        <p:spPr/>
        <p:txBody>
          <a:bodyPr/>
          <a:lstStyle/>
          <a:p>
            <a:fld id="{A1EA0EE8-F7EB-4374-9F2A-CCC72ADA4E99}" type="slidenum">
              <a:rPr lang="en-GB" smtClean="0"/>
              <a:pPr/>
              <a:t>14</a:t>
            </a:fld>
            <a:endParaRPr lang="en-GB"/>
          </a:p>
        </p:txBody>
      </p:sp>
      <p:sp>
        <p:nvSpPr>
          <p:cNvPr id="7" name="Title 6">
            <a:extLst>
              <a:ext uri="{FF2B5EF4-FFF2-40B4-BE49-F238E27FC236}">
                <a16:creationId xmlns:a16="http://schemas.microsoft.com/office/drawing/2014/main" id="{016CC123-265F-45AF-971D-2B825DB00DAE}"/>
              </a:ext>
            </a:extLst>
          </p:cNvPr>
          <p:cNvSpPr>
            <a:spLocks noGrp="1"/>
          </p:cNvSpPr>
          <p:nvPr>
            <p:ph type="title"/>
          </p:nvPr>
        </p:nvSpPr>
        <p:spPr>
          <a:xfrm>
            <a:off x="954505" y="333040"/>
            <a:ext cx="10908632" cy="632361"/>
          </a:xfrm>
        </p:spPr>
        <p:txBody>
          <a:bodyPr/>
          <a:lstStyle/>
          <a:p>
            <a:r>
              <a:rPr lang="en-GB" b="0" dirty="0">
                <a:solidFill>
                  <a:schemeClr val="accent1"/>
                </a:solidFill>
                <a:latin typeface="+mn-lt"/>
                <a:cs typeface="Arial" panose="020B0604020202020204" pitchFamily="34" charset="0"/>
              </a:rPr>
              <a:t>EUROCODE REQUIREMENTS FOR STRUCTURAL STEEL</a:t>
            </a:r>
          </a:p>
        </p:txBody>
      </p:sp>
      <p:graphicFrame>
        <p:nvGraphicFramePr>
          <p:cNvPr id="11" name="Table 10">
            <a:extLst>
              <a:ext uri="{FF2B5EF4-FFF2-40B4-BE49-F238E27FC236}">
                <a16:creationId xmlns:a16="http://schemas.microsoft.com/office/drawing/2014/main" id="{220DADAE-B6FC-49E3-B207-CF5E5749D12E}"/>
              </a:ext>
            </a:extLst>
          </p:cNvPr>
          <p:cNvGraphicFramePr>
            <a:graphicFrameLocks noGrp="1"/>
          </p:cNvGraphicFramePr>
          <p:nvPr>
            <p:extLst>
              <p:ext uri="{D42A27DB-BD31-4B8C-83A1-F6EECF244321}">
                <p14:modId xmlns:p14="http://schemas.microsoft.com/office/powerpoint/2010/main" val="832346602"/>
              </p:ext>
            </p:extLst>
          </p:nvPr>
        </p:nvGraphicFramePr>
        <p:xfrm>
          <a:off x="205902" y="1742955"/>
          <a:ext cx="11780196" cy="2104126"/>
        </p:xfrm>
        <a:graphic>
          <a:graphicData uri="http://schemas.openxmlformats.org/drawingml/2006/table">
            <a:tbl>
              <a:tblPr firstRow="1" firstCol="1" bandRow="1">
                <a:tableStyleId>{5C22544A-7EE6-4342-B048-85BDC9FD1C3A}</a:tableStyleId>
              </a:tblPr>
              <a:tblGrid>
                <a:gridCol w="2295727">
                  <a:extLst>
                    <a:ext uri="{9D8B030D-6E8A-4147-A177-3AD203B41FA5}">
                      <a16:colId xmlns:a16="http://schemas.microsoft.com/office/drawing/2014/main" val="760810289"/>
                    </a:ext>
                  </a:extLst>
                </a:gridCol>
                <a:gridCol w="1721796">
                  <a:extLst>
                    <a:ext uri="{9D8B030D-6E8A-4147-A177-3AD203B41FA5}">
                      <a16:colId xmlns:a16="http://schemas.microsoft.com/office/drawing/2014/main" val="3679011984"/>
                    </a:ext>
                  </a:extLst>
                </a:gridCol>
                <a:gridCol w="1844736">
                  <a:extLst>
                    <a:ext uri="{9D8B030D-6E8A-4147-A177-3AD203B41FA5}">
                      <a16:colId xmlns:a16="http://schemas.microsoft.com/office/drawing/2014/main" val="973841619"/>
                    </a:ext>
                  </a:extLst>
                </a:gridCol>
                <a:gridCol w="1530762">
                  <a:extLst>
                    <a:ext uri="{9D8B030D-6E8A-4147-A177-3AD203B41FA5}">
                      <a16:colId xmlns:a16="http://schemas.microsoft.com/office/drawing/2014/main" val="2734999212"/>
                    </a:ext>
                  </a:extLst>
                </a:gridCol>
                <a:gridCol w="1877438">
                  <a:extLst>
                    <a:ext uri="{9D8B030D-6E8A-4147-A177-3AD203B41FA5}">
                      <a16:colId xmlns:a16="http://schemas.microsoft.com/office/drawing/2014/main" val="3551249377"/>
                    </a:ext>
                  </a:extLst>
                </a:gridCol>
                <a:gridCol w="2509737">
                  <a:extLst>
                    <a:ext uri="{9D8B030D-6E8A-4147-A177-3AD203B41FA5}">
                      <a16:colId xmlns:a16="http://schemas.microsoft.com/office/drawing/2014/main" val="1395419315"/>
                    </a:ext>
                  </a:extLst>
                </a:gridCol>
              </a:tblGrid>
              <a:tr h="291858">
                <a:tc gridSpan="6">
                  <a:txBody>
                    <a:bodyPr/>
                    <a:lstStyle/>
                    <a:p>
                      <a:pPr marL="269875" marR="0" lvl="0" indent="-269875" algn="ctr" defTabSz="914400" rtl="0" eaLnBrk="1" fontAlgn="auto" latinLnBrk="0" hangingPunct="1">
                        <a:lnSpc>
                          <a:spcPct val="100000"/>
                        </a:lnSpc>
                        <a:spcBef>
                          <a:spcPts val="0"/>
                        </a:spcBef>
                        <a:spcAft>
                          <a:spcPts val="0"/>
                        </a:spcAft>
                        <a:buClrTx/>
                        <a:buSzTx/>
                        <a:buFontTx/>
                        <a:buNone/>
                        <a:tabLst/>
                        <a:defRPr/>
                      </a:pPr>
                      <a:r>
                        <a:rPr lang="en-GB" sz="1600" b="1" dirty="0">
                          <a:effectLst/>
                          <a:latin typeface="+mn-lt"/>
                        </a:rPr>
                        <a:t>STRUCTURAL STEEL FOR STEEL STRUCTURES INSIDE HEATED BUILDINGS </a:t>
                      </a:r>
                      <a:r>
                        <a:rPr lang="ru-RU" sz="1600" b="1" dirty="0">
                          <a:effectLst/>
                          <a:latin typeface="+mn-lt"/>
                        </a:rPr>
                        <a:t>(</a:t>
                      </a:r>
                      <a:r>
                        <a:rPr lang="en-US" sz="1600" b="1" dirty="0">
                          <a:effectLst/>
                          <a:latin typeface="+mn-lt"/>
                        </a:rPr>
                        <a:t>to</a:t>
                      </a:r>
                      <a:r>
                        <a:rPr lang="ru-RU" sz="1600" b="1" dirty="0">
                          <a:effectLst/>
                          <a:latin typeface="+mn-lt"/>
                        </a:rPr>
                        <a:t> -20°C)</a:t>
                      </a:r>
                      <a:endParaRPr lang="en-GB" sz="1600" b="1" dirty="0">
                        <a:effectLst/>
                        <a:latin typeface="+mn-lt"/>
                        <a:ea typeface="Times New Roman" panose="02020603050405020304" pitchFamily="18" charset="0"/>
                      </a:endParaRPr>
                    </a:p>
                  </a:txBody>
                  <a:tcPr marL="59698" marR="59698"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18963794"/>
                  </a:ext>
                </a:extLst>
              </a:tr>
              <a:tr h="805114">
                <a:tc>
                  <a:txBody>
                    <a:bodyPr/>
                    <a:lstStyle/>
                    <a:p>
                      <a:pPr marL="269875" indent="-269875" algn="ctr"/>
                      <a:r>
                        <a:rPr lang="ru-RU" sz="1400" dirty="0">
                          <a:effectLst/>
                          <a:latin typeface="+mn-lt"/>
                          <a:cs typeface="Arial" panose="020B0604020202020204" pitchFamily="34" charset="0"/>
                        </a:rPr>
                        <a:t> </a:t>
                      </a:r>
                      <a:endParaRPr lang="en-GB" sz="1400" dirty="0">
                        <a:effectLst/>
                        <a:latin typeface="+mn-lt"/>
                        <a:cs typeface="Arial" panose="020B0604020202020204" pitchFamily="34" charset="0"/>
                      </a:endParaRPr>
                    </a:p>
                    <a:p>
                      <a:pPr marL="269875" indent="-269875" algn="ctr"/>
                      <a:r>
                        <a:rPr lang="en-US" sz="1400" dirty="0">
                          <a:effectLst/>
                          <a:latin typeface="+mn-lt"/>
                          <a:ea typeface="Times New Roman" panose="02020603050405020304" pitchFamily="18" charset="0"/>
                          <a:cs typeface="Arial" panose="020B0604020202020204" pitchFamily="34" charset="0"/>
                        </a:rPr>
                        <a:t>Material</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tc>
                  <a:txBody>
                    <a:bodyPr/>
                    <a:lstStyle/>
                    <a:p>
                      <a:pPr marL="269875" indent="-269875" algn="ctr"/>
                      <a:r>
                        <a:rPr lang="en-US" sz="1400" dirty="0">
                          <a:effectLst/>
                          <a:latin typeface="+mn-lt"/>
                          <a:cs typeface="Arial" panose="020B0604020202020204" pitchFamily="34" charset="0"/>
                        </a:rPr>
                        <a:t>Indicated grade and standard</a:t>
                      </a:r>
                      <a:r>
                        <a:rPr lang="ru-RU" sz="1400" dirty="0">
                          <a:effectLst/>
                          <a:latin typeface="+mn-lt"/>
                          <a:cs typeface="Arial" panose="020B0604020202020204" pitchFamily="34" charset="0"/>
                        </a:rPr>
                        <a:t>*</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tc>
                  <a:txBody>
                    <a:bodyPr/>
                    <a:lstStyle/>
                    <a:p>
                      <a:pPr marL="269875" indent="-269875" algn="ctr"/>
                      <a:r>
                        <a:rPr lang="en-US" sz="1400" dirty="0">
                          <a:effectLst/>
                          <a:latin typeface="+mn-lt"/>
                          <a:cs typeface="Arial" panose="020B0604020202020204" pitchFamily="34" charset="0"/>
                        </a:rPr>
                        <a:t>Impact test temperature</a:t>
                      </a:r>
                      <a:r>
                        <a:rPr lang="ru-RU" sz="1400" dirty="0">
                          <a:effectLst/>
                          <a:latin typeface="+mn-lt"/>
                          <a:cs typeface="Arial" panose="020B0604020202020204" pitchFamily="34" charset="0"/>
                        </a:rPr>
                        <a:t>, </a:t>
                      </a:r>
                      <a:endParaRPr lang="en-US" sz="1400" dirty="0">
                        <a:effectLst/>
                        <a:latin typeface="+mn-lt"/>
                        <a:cs typeface="Arial" panose="020B0604020202020204" pitchFamily="34" charset="0"/>
                      </a:endParaRPr>
                    </a:p>
                    <a:p>
                      <a:pPr marL="269875" indent="-269875" algn="ctr"/>
                      <a:r>
                        <a:rPr lang="ru-RU" sz="1400" dirty="0">
                          <a:effectLst/>
                          <a:latin typeface="+mn-lt"/>
                          <a:cs typeface="Arial" panose="020B0604020202020204" pitchFamily="34" charset="0"/>
                        </a:rPr>
                        <a:t> </a:t>
                      </a:r>
                      <a:r>
                        <a:rPr lang="en-US" sz="1400" dirty="0">
                          <a:effectLst/>
                          <a:latin typeface="+mn-lt"/>
                          <a:cs typeface="Arial" panose="020B0604020202020204" pitchFamily="34" charset="0"/>
                        </a:rPr>
                        <a:t>Charpy V-Notch impact test</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tc>
                  <a:txBody>
                    <a:bodyPr/>
                    <a:lstStyle/>
                    <a:p>
                      <a:pPr marL="269875" indent="-269875" algn="ctr"/>
                      <a:r>
                        <a:rPr lang="en-GB" sz="1400" dirty="0">
                          <a:effectLst/>
                          <a:latin typeface="+mn-lt"/>
                          <a:cs typeface="Arial" panose="020B0604020202020204" pitchFamily="34" charset="0"/>
                        </a:rPr>
                        <a:t>Specific material constraints</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tc>
                  <a:txBody>
                    <a:bodyPr/>
                    <a:lstStyle/>
                    <a:p>
                      <a:pPr marL="269875" indent="-269875" algn="ctr"/>
                      <a:r>
                        <a:rPr lang="ru-RU" sz="1400" dirty="0">
                          <a:effectLst/>
                          <a:latin typeface="+mn-lt"/>
                          <a:cs typeface="Arial" panose="020B0604020202020204" pitchFamily="34" charset="0"/>
                        </a:rPr>
                        <a:t> </a:t>
                      </a:r>
                      <a:endParaRPr lang="en-GB" sz="1400" dirty="0">
                        <a:effectLst/>
                        <a:latin typeface="+mn-lt"/>
                        <a:cs typeface="Arial" panose="020B0604020202020204" pitchFamily="34" charset="0"/>
                      </a:endParaRPr>
                    </a:p>
                    <a:p>
                      <a:pPr marL="269875" indent="-269875" algn="ctr"/>
                      <a:r>
                        <a:rPr lang="en-US" sz="1400" dirty="0">
                          <a:effectLst/>
                          <a:latin typeface="+mn-lt"/>
                          <a:ea typeface="Times New Roman" panose="02020603050405020304" pitchFamily="18" charset="0"/>
                          <a:cs typeface="Arial" panose="020B0604020202020204" pitchFamily="34" charset="0"/>
                        </a:rPr>
                        <a:t>Conditions of use</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tc>
                  <a:txBody>
                    <a:bodyPr/>
                    <a:lstStyle/>
                    <a:p>
                      <a:pPr marL="269875" indent="-269875" algn="ctr"/>
                      <a:r>
                        <a:rPr lang="ru-RU" sz="1400" dirty="0">
                          <a:effectLst/>
                          <a:latin typeface="+mn-lt"/>
                          <a:cs typeface="Arial" panose="020B0604020202020204" pitchFamily="34" charset="0"/>
                        </a:rPr>
                        <a:t> </a:t>
                      </a:r>
                      <a:endParaRPr lang="en-GB" sz="1400" dirty="0">
                        <a:effectLst/>
                        <a:latin typeface="+mn-lt"/>
                        <a:cs typeface="Arial" panose="020B0604020202020204" pitchFamily="34" charset="0"/>
                      </a:endParaRPr>
                    </a:p>
                    <a:p>
                      <a:pPr marL="269875" indent="-269875" algn="ctr"/>
                      <a:r>
                        <a:rPr lang="en-US" sz="1400" dirty="0">
                          <a:effectLst/>
                          <a:latin typeface="+mn-lt"/>
                          <a:ea typeface="Times New Roman" panose="02020603050405020304" pitchFamily="18" charset="0"/>
                          <a:cs typeface="Arial" panose="020B0604020202020204" pitchFamily="34" charset="0"/>
                        </a:rPr>
                        <a:t>Welding</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extLst>
                  <a:ext uri="{0D108BD9-81ED-4DB2-BD59-A6C34878D82A}">
                    <a16:rowId xmlns:a16="http://schemas.microsoft.com/office/drawing/2014/main" val="2646031413"/>
                  </a:ext>
                </a:extLst>
              </a:tr>
              <a:tr h="697955">
                <a:tc>
                  <a:txBody>
                    <a:bodyPr/>
                    <a:lstStyle/>
                    <a:p>
                      <a:pPr marL="269875" indent="-269875" algn="just"/>
                      <a:r>
                        <a:rPr lang="en-GB" sz="1400" dirty="0">
                          <a:effectLst/>
                          <a:latin typeface="+mn-lt"/>
                          <a:ea typeface="Times New Roman" panose="02020603050405020304" pitchFamily="18" charset="0"/>
                          <a:cs typeface="Arial" panose="020B0604020202020204" pitchFamily="34" charset="0"/>
                        </a:rPr>
                        <a:t>Rolled sections and sheets up to and including 40 mm thick</a:t>
                      </a:r>
                    </a:p>
                  </a:txBody>
                  <a:tcPr marL="59698" marR="59698" marT="0" marB="0"/>
                </a:tc>
                <a:tc>
                  <a:txBody>
                    <a:bodyPr/>
                    <a:lstStyle/>
                    <a:p>
                      <a:pPr marL="269875" indent="-269875" algn="just"/>
                      <a:r>
                        <a:rPr lang="en-GB" sz="1400" dirty="0">
                          <a:effectLst/>
                          <a:latin typeface="+mn-lt"/>
                          <a:cs typeface="Arial" panose="020B0604020202020204" pitchFamily="34" charset="0"/>
                        </a:rPr>
                        <a:t>BS EN 10025-1</a:t>
                      </a:r>
                    </a:p>
                    <a:p>
                      <a:pPr marL="269875" indent="-269875" algn="just"/>
                      <a:r>
                        <a:rPr lang="en-GB" sz="1400" dirty="0">
                          <a:effectLst/>
                          <a:latin typeface="+mn-lt"/>
                          <a:cs typeface="Arial" panose="020B0604020202020204" pitchFamily="34" charset="0"/>
                        </a:rPr>
                        <a:t>S275JR </a:t>
                      </a:r>
                      <a:r>
                        <a:rPr lang="en-US" sz="1400" dirty="0">
                          <a:effectLst/>
                          <a:latin typeface="+mn-lt"/>
                          <a:cs typeface="Arial" panose="020B0604020202020204" pitchFamily="34" charset="0"/>
                        </a:rPr>
                        <a:t>or</a:t>
                      </a:r>
                      <a:r>
                        <a:rPr lang="en-GB" sz="1400" dirty="0">
                          <a:effectLst/>
                          <a:latin typeface="+mn-lt"/>
                          <a:cs typeface="Arial" panose="020B0604020202020204" pitchFamily="34" charset="0"/>
                        </a:rPr>
                        <a:t> S355JR</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tc>
                  <a:txBody>
                    <a:bodyPr/>
                    <a:lstStyle/>
                    <a:p>
                      <a:pPr marL="269875" indent="-269875" algn="l"/>
                      <a:r>
                        <a:rPr lang="ru-RU" sz="1400" dirty="0">
                          <a:effectLst/>
                          <a:latin typeface="+mn-lt"/>
                          <a:cs typeface="Arial" panose="020B0604020202020204" pitchFamily="34" charset="0"/>
                        </a:rPr>
                        <a:t>-20°C, 27J </a:t>
                      </a:r>
                      <a:r>
                        <a:rPr lang="en-US" sz="1400" dirty="0">
                          <a:effectLst/>
                          <a:latin typeface="+mn-lt"/>
                          <a:cs typeface="Arial" panose="020B0604020202020204" pitchFamily="34" charset="0"/>
                        </a:rPr>
                        <a:t>min average</a:t>
                      </a:r>
                      <a:endParaRPr lang="en-GB" sz="1400" dirty="0">
                        <a:effectLst/>
                        <a:latin typeface="+mn-lt"/>
                        <a:cs typeface="Arial" panose="020B0604020202020204" pitchFamily="34" charset="0"/>
                      </a:endParaRPr>
                    </a:p>
                    <a:p>
                      <a:pPr marL="269875" indent="-269875" algn="just"/>
                      <a:r>
                        <a:rPr lang="ru-RU" sz="1400" dirty="0">
                          <a:effectLst/>
                          <a:latin typeface="+mn-lt"/>
                          <a:cs typeface="Arial" panose="020B0604020202020204" pitchFamily="34" charset="0"/>
                        </a:rPr>
                        <a:t>20J </a:t>
                      </a:r>
                      <a:r>
                        <a:rPr lang="en-US" sz="1400" dirty="0">
                          <a:effectLst/>
                          <a:latin typeface="+mn-lt"/>
                          <a:cs typeface="Arial" panose="020B0604020202020204" pitchFamily="34" charset="0"/>
                        </a:rPr>
                        <a:t>min individual</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tc>
                  <a:txBody>
                    <a:bodyPr/>
                    <a:lstStyle/>
                    <a:p>
                      <a:pPr marL="269875" indent="-269875" algn="just"/>
                      <a:r>
                        <a:rPr lang="en-US" sz="1400" dirty="0">
                          <a:effectLst/>
                          <a:latin typeface="+mn-lt"/>
                          <a:ea typeface="Times New Roman" panose="02020603050405020304" pitchFamily="18" charset="0"/>
                          <a:cs typeface="Arial" panose="020B0604020202020204" pitchFamily="34" charset="0"/>
                        </a:rPr>
                        <a:t>No</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tc>
                  <a:txBody>
                    <a:bodyPr/>
                    <a:lstStyle/>
                    <a:p>
                      <a:pPr marL="269875" indent="-269875" algn="just"/>
                      <a:r>
                        <a:rPr lang="en-US" sz="1400" dirty="0">
                          <a:effectLst/>
                          <a:latin typeface="+mn-lt"/>
                          <a:ea typeface="Times New Roman" panose="02020603050405020304" pitchFamily="18" charset="0"/>
                          <a:cs typeface="Arial" panose="020B0604020202020204" pitchFamily="34" charset="0"/>
                        </a:rPr>
                        <a:t>All structural elements</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tc>
                  <a:txBody>
                    <a:bodyPr/>
                    <a:lstStyle/>
                    <a:p>
                      <a:pPr marL="269875" indent="-269875" algn="just"/>
                      <a:r>
                        <a:rPr lang="en-GB" sz="1400" dirty="0">
                          <a:effectLst/>
                          <a:latin typeface="+mn-lt"/>
                          <a:cs typeface="Arial" panose="020B0604020202020204" pitchFamily="34" charset="0"/>
                        </a:rPr>
                        <a:t>Impact test required @ -20°C</a:t>
                      </a:r>
                      <a:endParaRPr lang="en-GB" sz="1400" dirty="0">
                        <a:effectLst/>
                        <a:latin typeface="+mn-lt"/>
                        <a:ea typeface="Times New Roman" panose="02020603050405020304" pitchFamily="18" charset="0"/>
                        <a:cs typeface="Arial" panose="020B0604020202020204" pitchFamily="34" charset="0"/>
                      </a:endParaRPr>
                    </a:p>
                  </a:txBody>
                  <a:tcPr marL="59698" marR="59698" marT="0" marB="0"/>
                </a:tc>
                <a:extLst>
                  <a:ext uri="{0D108BD9-81ED-4DB2-BD59-A6C34878D82A}">
                    <a16:rowId xmlns:a16="http://schemas.microsoft.com/office/drawing/2014/main" val="1821320199"/>
                  </a:ext>
                </a:extLst>
              </a:tr>
              <a:tr h="260873">
                <a:tc gridSpan="6">
                  <a:txBody>
                    <a:bodyPr/>
                    <a:lstStyle/>
                    <a:p>
                      <a:pPr marL="269875" indent="-269875" algn="just"/>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txBody>
                  <a:tcPr marL="59698" marR="59698"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60527"/>
                  </a:ext>
                </a:extLst>
              </a:tr>
            </a:tbl>
          </a:graphicData>
        </a:graphic>
      </p:graphicFrame>
      <p:sp>
        <p:nvSpPr>
          <p:cNvPr id="12" name="Rectangle 1">
            <a:extLst>
              <a:ext uri="{FF2B5EF4-FFF2-40B4-BE49-F238E27FC236}">
                <a16:creationId xmlns:a16="http://schemas.microsoft.com/office/drawing/2014/main" id="{C367E623-25A8-41DA-BED6-8E9E4FA20D89}"/>
              </a:ext>
            </a:extLst>
          </p:cNvPr>
          <p:cNvSpPr>
            <a:spLocks noChangeArrowheads="1"/>
          </p:cNvSpPr>
          <p:nvPr/>
        </p:nvSpPr>
        <p:spPr bwMode="auto">
          <a:xfrm>
            <a:off x="0" y="1156704"/>
            <a:ext cx="12192000" cy="394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31664" tIns="45720"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accent1"/>
                </a:solidFill>
                <a:effectLst/>
                <a:latin typeface="+mn-lt"/>
                <a:cs typeface="Arial" panose="020B0604020202020204" pitchFamily="34" charset="0"/>
              </a:rPr>
              <a:t>Eurocode grades of structural steel for buildings and structures with heating system</a:t>
            </a:r>
            <a:endParaRPr kumimoji="0" lang="ru-RU" altLang="en-US" sz="1600" b="1" i="0" u="none" strike="noStrike" cap="none" normalizeH="0" baseline="0" dirty="0">
              <a:ln>
                <a:noFill/>
              </a:ln>
              <a:solidFill>
                <a:schemeClr val="accent1"/>
              </a:solidFill>
              <a:effectLst/>
              <a:latin typeface="+mn-lt"/>
              <a:cs typeface="Arial" panose="020B0604020202020204" pitchFamily="34" charset="0"/>
            </a:endParaRPr>
          </a:p>
        </p:txBody>
      </p:sp>
      <p:sp>
        <p:nvSpPr>
          <p:cNvPr id="8" name="Footer Placeholder 1">
            <a:extLst>
              <a:ext uri="{FF2B5EF4-FFF2-40B4-BE49-F238E27FC236}">
                <a16:creationId xmlns:a16="http://schemas.microsoft.com/office/drawing/2014/main" id="{270636AA-FB39-4813-9E4B-9981363A0CCA}"/>
              </a:ext>
            </a:extLst>
          </p:cNvPr>
          <p:cNvSpPr txBox="1">
            <a:spLocks/>
          </p:cNvSpPr>
          <p:nvPr/>
        </p:nvSpPr>
        <p:spPr>
          <a:xfrm>
            <a:off x="866274" y="6610027"/>
            <a:ext cx="11325726"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8780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it-IT"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lang="en-GB" sz="3600" dirty="0">
                <a:solidFill>
                  <a:srgbClr val="01B1C9"/>
                </a:solidFill>
                <a:latin typeface="+mn-lt"/>
                <a:cs typeface="Arial" panose="020B0604020202020204" pitchFamily="34" charset="0"/>
              </a:rPr>
              <a:t>Consumption forecast, tons per annum</a:t>
            </a:r>
            <a:r>
              <a:rPr lang="en-US" sz="3600" dirty="0">
                <a:solidFill>
                  <a:srgbClr val="01B1C9"/>
                </a:solidFill>
                <a:latin typeface="+mn-lt"/>
                <a:cs typeface="Arial" panose="020B0604020202020204" pitchFamily="34" charset="0"/>
              </a:rPr>
              <a:t>*</a:t>
            </a:r>
            <a:endParaRPr kumimoji="0" lang="en-GB" sz="3600" i="0" u="none" strike="noStrike" kern="1200" cap="none" spc="0" normalizeH="0" baseline="0" noProof="0" dirty="0">
              <a:ln>
                <a:noFill/>
              </a:ln>
              <a:solidFill>
                <a:srgbClr val="01B1C9"/>
              </a:solidFill>
              <a:effectLst/>
              <a:uLnTx/>
              <a:uFillTx/>
              <a:latin typeface="+mn-lt"/>
              <a:cs typeface="Arial" panose="020B0604020202020204" pitchFamily="34" charset="0"/>
            </a:endParaRPr>
          </a:p>
        </p:txBody>
      </p:sp>
      <p:graphicFrame>
        <p:nvGraphicFramePr>
          <p:cNvPr id="2" name="Table 1">
            <a:extLst>
              <a:ext uri="{FF2B5EF4-FFF2-40B4-BE49-F238E27FC236}">
                <a16:creationId xmlns:a16="http://schemas.microsoft.com/office/drawing/2014/main" id="{84480754-805E-4628-93BD-4A9B73787B3A}"/>
              </a:ext>
            </a:extLst>
          </p:cNvPr>
          <p:cNvGraphicFramePr>
            <a:graphicFrameLocks noGrp="1"/>
          </p:cNvGraphicFramePr>
          <p:nvPr/>
        </p:nvGraphicFramePr>
        <p:xfrm>
          <a:off x="1187532" y="1413165"/>
          <a:ext cx="9019152" cy="2853390"/>
        </p:xfrm>
        <a:graphic>
          <a:graphicData uri="http://schemas.openxmlformats.org/drawingml/2006/table">
            <a:tbl>
              <a:tblPr firstRow="1" bandRow="1">
                <a:tableStyleId>{7DF18680-E054-41AD-8BC1-D1AEF772440D}</a:tableStyleId>
              </a:tblPr>
              <a:tblGrid>
                <a:gridCol w="4049967">
                  <a:extLst>
                    <a:ext uri="{9D8B030D-6E8A-4147-A177-3AD203B41FA5}">
                      <a16:colId xmlns:a16="http://schemas.microsoft.com/office/drawing/2014/main" val="3453481979"/>
                    </a:ext>
                  </a:extLst>
                </a:gridCol>
                <a:gridCol w="1009101">
                  <a:extLst>
                    <a:ext uri="{9D8B030D-6E8A-4147-A177-3AD203B41FA5}">
                      <a16:colId xmlns:a16="http://schemas.microsoft.com/office/drawing/2014/main" val="4143633625"/>
                    </a:ext>
                  </a:extLst>
                </a:gridCol>
                <a:gridCol w="915822">
                  <a:extLst>
                    <a:ext uri="{9D8B030D-6E8A-4147-A177-3AD203B41FA5}">
                      <a16:colId xmlns:a16="http://schemas.microsoft.com/office/drawing/2014/main" val="3638649288"/>
                    </a:ext>
                  </a:extLst>
                </a:gridCol>
                <a:gridCol w="1009101">
                  <a:extLst>
                    <a:ext uri="{9D8B030D-6E8A-4147-A177-3AD203B41FA5}">
                      <a16:colId xmlns:a16="http://schemas.microsoft.com/office/drawing/2014/main" val="3574917146"/>
                    </a:ext>
                  </a:extLst>
                </a:gridCol>
                <a:gridCol w="983661">
                  <a:extLst>
                    <a:ext uri="{9D8B030D-6E8A-4147-A177-3AD203B41FA5}">
                      <a16:colId xmlns:a16="http://schemas.microsoft.com/office/drawing/2014/main" val="2332552099"/>
                    </a:ext>
                  </a:extLst>
                </a:gridCol>
                <a:gridCol w="1051500">
                  <a:extLst>
                    <a:ext uri="{9D8B030D-6E8A-4147-A177-3AD203B41FA5}">
                      <a16:colId xmlns:a16="http://schemas.microsoft.com/office/drawing/2014/main" val="292717061"/>
                    </a:ext>
                  </a:extLst>
                </a:gridCol>
              </a:tblGrid>
              <a:tr h="892560">
                <a:tc>
                  <a:txBody>
                    <a:bodyPr/>
                    <a:lstStyle/>
                    <a:p>
                      <a:pPr algn="l" fontAlgn="t"/>
                      <a:r>
                        <a:rPr lang="en-US" sz="1400" u="none" strike="noStrike" dirty="0">
                          <a:effectLst/>
                          <a:latin typeface="+mn-lt"/>
                        </a:rPr>
                        <a:t>Category</a:t>
                      </a:r>
                      <a:endParaRPr lang="en-GB" sz="1400" u="none" strike="noStrike" dirty="0">
                        <a:effectLst/>
                        <a:latin typeface="+mn-lt"/>
                      </a:endParaRPr>
                    </a:p>
                  </a:txBody>
                  <a:tcPr marL="9525" marR="9525" marT="9525" marB="0" anchor="ctr"/>
                </a:tc>
                <a:tc>
                  <a:txBody>
                    <a:bodyPr/>
                    <a:lstStyle/>
                    <a:p>
                      <a:pPr algn="ctr" fontAlgn="t"/>
                      <a:r>
                        <a:rPr lang="en-US" sz="1400" u="none" strike="noStrike" dirty="0">
                          <a:effectLst/>
                          <a:latin typeface="+mn-lt"/>
                        </a:rPr>
                        <a:t>Year</a:t>
                      </a:r>
                      <a:r>
                        <a:rPr lang="ru-RU" sz="1400" u="none" strike="noStrike" dirty="0">
                          <a:effectLst/>
                          <a:latin typeface="+mn-lt"/>
                        </a:rPr>
                        <a:t> 1</a:t>
                      </a:r>
                      <a:endParaRPr lang="en-GB" sz="1400" u="none" strike="noStrike" dirty="0">
                        <a:effectLst/>
                        <a:latin typeface="+mn-lt"/>
                      </a:endParaRPr>
                    </a:p>
                  </a:txBody>
                  <a:tcPr marL="9525" marR="9525" marT="9525" marB="0" anchor="ctr"/>
                </a:tc>
                <a:tc>
                  <a:txBody>
                    <a:bodyPr/>
                    <a:lstStyle/>
                    <a:p>
                      <a:pPr algn="ctr" fontAlgn="t"/>
                      <a:r>
                        <a:rPr lang="en-US" sz="1400" u="none" strike="noStrike" dirty="0">
                          <a:effectLst/>
                          <a:latin typeface="+mn-lt"/>
                        </a:rPr>
                        <a:t>Year</a:t>
                      </a:r>
                      <a:r>
                        <a:rPr lang="ru-RU" sz="1400" u="none" strike="noStrike" dirty="0">
                          <a:effectLst/>
                          <a:latin typeface="+mn-lt"/>
                        </a:rPr>
                        <a:t> 2</a:t>
                      </a:r>
                      <a:endParaRPr lang="en-GB" sz="1400" u="none" strike="noStrike" dirty="0">
                        <a:effectLst/>
                        <a:latin typeface="+mn-lt"/>
                      </a:endParaRPr>
                    </a:p>
                  </a:txBody>
                  <a:tcPr marL="9525" marR="9525" marT="9525" marB="0" anchor="ctr"/>
                </a:tc>
                <a:tc>
                  <a:txBody>
                    <a:bodyPr/>
                    <a:lstStyle/>
                    <a:p>
                      <a:pPr algn="ctr" fontAlgn="t"/>
                      <a:r>
                        <a:rPr lang="en-US" sz="1400" u="none" strike="noStrike" dirty="0">
                          <a:effectLst/>
                          <a:latin typeface="+mn-lt"/>
                        </a:rPr>
                        <a:t>Year</a:t>
                      </a:r>
                      <a:r>
                        <a:rPr lang="ru-RU" sz="1400" u="none" strike="noStrike" dirty="0">
                          <a:effectLst/>
                          <a:latin typeface="+mn-lt"/>
                        </a:rPr>
                        <a:t> 3</a:t>
                      </a:r>
                      <a:endParaRPr lang="en-GB" sz="1400" u="none" strike="noStrike" dirty="0">
                        <a:effectLst/>
                        <a:latin typeface="+mn-lt"/>
                      </a:endParaRPr>
                    </a:p>
                  </a:txBody>
                  <a:tcPr marL="9525" marR="9525" marT="9525" marB="0" anchor="ctr"/>
                </a:tc>
                <a:tc>
                  <a:txBody>
                    <a:bodyPr/>
                    <a:lstStyle/>
                    <a:p>
                      <a:pPr algn="ctr" fontAlgn="t"/>
                      <a:r>
                        <a:rPr lang="en-US" sz="1400" u="none" strike="noStrike" dirty="0">
                          <a:effectLst/>
                          <a:latin typeface="+mn-lt"/>
                        </a:rPr>
                        <a:t>Year</a:t>
                      </a:r>
                      <a:r>
                        <a:rPr lang="ru-RU" sz="1400" u="none" strike="noStrike" dirty="0">
                          <a:effectLst/>
                          <a:latin typeface="+mn-lt"/>
                        </a:rPr>
                        <a:t> 4</a:t>
                      </a:r>
                      <a:endParaRPr lang="en-GB" sz="1400" u="none" strike="noStrike" dirty="0">
                        <a:effectLst/>
                        <a:latin typeface="+mn-lt"/>
                      </a:endParaRPr>
                    </a:p>
                  </a:txBody>
                  <a:tcPr marL="9525" marR="9525" marT="9525" marB="0" anchor="ctr"/>
                </a:tc>
                <a:tc>
                  <a:txBody>
                    <a:bodyPr/>
                    <a:lstStyle/>
                    <a:p>
                      <a:pPr algn="ctr" fontAlgn="t"/>
                      <a:r>
                        <a:rPr lang="en-US" sz="1400" u="none" strike="noStrike" dirty="0">
                          <a:effectLst/>
                          <a:latin typeface="+mn-lt"/>
                        </a:rPr>
                        <a:t>Year</a:t>
                      </a:r>
                      <a:r>
                        <a:rPr lang="ru-RU" sz="1400" u="none" strike="noStrike" dirty="0">
                          <a:effectLst/>
                          <a:latin typeface="+mn-lt"/>
                        </a:rPr>
                        <a:t> 5</a:t>
                      </a:r>
                      <a:endParaRPr lang="en-GB" sz="1400" u="none" strike="noStrike" dirty="0">
                        <a:effectLst/>
                        <a:latin typeface="+mn-lt"/>
                      </a:endParaRPr>
                    </a:p>
                  </a:txBody>
                  <a:tcPr marL="9525" marR="9525" marT="9525" marB="0" anchor="ctr"/>
                </a:tc>
                <a:extLst>
                  <a:ext uri="{0D108BD9-81ED-4DB2-BD59-A6C34878D82A}">
                    <a16:rowId xmlns:a16="http://schemas.microsoft.com/office/drawing/2014/main" val="4200239480"/>
                  </a:ext>
                </a:extLst>
              </a:tr>
              <a:tr h="315662">
                <a:tc>
                  <a:txBody>
                    <a:bodyPr/>
                    <a:lstStyle/>
                    <a:p>
                      <a:pPr algn="l" fontAlgn="t"/>
                      <a:r>
                        <a:rPr lang="en-US" sz="1400" b="1" i="0" u="none" strike="noStrike" dirty="0">
                          <a:effectLst/>
                          <a:latin typeface="+mn-lt"/>
                        </a:rPr>
                        <a:t>Beam</a:t>
                      </a:r>
                      <a:endParaRPr lang="en-GB" sz="1400" b="1" i="0" u="none" strike="noStrike" dirty="0">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278</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276</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285</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330</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322</a:t>
                      </a:r>
                      <a:r>
                        <a:rPr lang="en-US" sz="1400" b="0" i="0" u="none" strike="noStrike" dirty="0">
                          <a:solidFill>
                            <a:srgbClr val="002060"/>
                          </a:solidFill>
                          <a:effectLst/>
                          <a:latin typeface="+mn-lt"/>
                        </a:rPr>
                        <a:t>  </a:t>
                      </a:r>
                      <a:endParaRPr lang="en-GB" sz="1400" b="0" i="0" u="none" strike="noStrike" dirty="0">
                        <a:solidFill>
                          <a:srgbClr val="002060"/>
                        </a:solidFill>
                        <a:effectLst/>
                        <a:latin typeface="+mn-lt"/>
                      </a:endParaRPr>
                    </a:p>
                  </a:txBody>
                  <a:tcPr marL="9525" marR="9525" marT="9525" marB="0" anchor="ctr"/>
                </a:tc>
                <a:extLst>
                  <a:ext uri="{0D108BD9-81ED-4DB2-BD59-A6C34878D82A}">
                    <a16:rowId xmlns:a16="http://schemas.microsoft.com/office/drawing/2014/main" val="706179553"/>
                  </a:ext>
                </a:extLst>
              </a:tr>
              <a:tr h="337727">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effectLst/>
                          <a:latin typeface="+mn-lt"/>
                        </a:rPr>
                        <a:t>Channel</a:t>
                      </a:r>
                      <a:endParaRPr lang="en-GB" sz="1400" b="1" i="0" u="none" strike="noStrike" dirty="0">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184</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174</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182</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235</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215</a:t>
                      </a:r>
                      <a:endParaRPr lang="en-GB" sz="1400" b="0" i="0" u="none" strike="noStrike" dirty="0">
                        <a:solidFill>
                          <a:srgbClr val="002060"/>
                        </a:solidFill>
                        <a:effectLst/>
                        <a:latin typeface="+mn-lt"/>
                      </a:endParaRPr>
                    </a:p>
                  </a:txBody>
                  <a:tcPr marL="9525" marR="9525" marT="9525" marB="0" anchor="ctr"/>
                </a:tc>
                <a:extLst>
                  <a:ext uri="{0D108BD9-81ED-4DB2-BD59-A6C34878D82A}">
                    <a16:rowId xmlns:a16="http://schemas.microsoft.com/office/drawing/2014/main" val="1715153265"/>
                  </a:ext>
                </a:extLst>
              </a:tr>
              <a:tr h="306245">
                <a:tc>
                  <a:txBody>
                    <a:bodyPr/>
                    <a:lstStyle/>
                    <a:p>
                      <a:pPr algn="l" fontAlgn="t"/>
                      <a:r>
                        <a:rPr lang="en-US" sz="1400" b="1" i="0" u="none" strike="noStrike" dirty="0">
                          <a:effectLst/>
                          <a:latin typeface="+mn-lt"/>
                        </a:rPr>
                        <a:t>Angle </a:t>
                      </a:r>
                      <a:endParaRPr lang="en-GB" sz="1400" b="1" i="0" u="none" strike="noStrike" dirty="0">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67</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57</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63</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71</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84</a:t>
                      </a:r>
                      <a:endParaRPr lang="en-GB" sz="1400" b="0" i="0" u="none" strike="noStrike" dirty="0">
                        <a:solidFill>
                          <a:srgbClr val="002060"/>
                        </a:solidFill>
                        <a:effectLst/>
                        <a:latin typeface="+mn-lt"/>
                      </a:endParaRPr>
                    </a:p>
                  </a:txBody>
                  <a:tcPr marL="9525" marR="9525" marT="9525" marB="0" anchor="ctr"/>
                </a:tc>
                <a:extLst>
                  <a:ext uri="{0D108BD9-81ED-4DB2-BD59-A6C34878D82A}">
                    <a16:rowId xmlns:a16="http://schemas.microsoft.com/office/drawing/2014/main" val="4137357684"/>
                  </a:ext>
                </a:extLst>
              </a:tr>
              <a:tr h="369872">
                <a:tc>
                  <a:txBody>
                    <a:bodyPr/>
                    <a:lstStyle/>
                    <a:p>
                      <a:pPr marL="0" algn="l" defTabSz="914400" rtl="0" eaLnBrk="1" fontAlgn="t" latinLnBrk="0" hangingPunct="1"/>
                      <a:r>
                        <a:rPr lang="en-US" sz="1400" b="1" i="0" u="none" strike="noStrike" kern="1200" dirty="0">
                          <a:solidFill>
                            <a:schemeClr val="dk1"/>
                          </a:solidFill>
                          <a:effectLst/>
                          <a:latin typeface="+mn-lt"/>
                          <a:ea typeface="+mn-ea"/>
                          <a:cs typeface="+mn-cs"/>
                        </a:rPr>
                        <a:t>Rolled steel</a:t>
                      </a:r>
                      <a:endParaRPr lang="ru-RU" sz="1400" b="1" i="0" u="none" strike="noStrike" kern="1200" dirty="0">
                        <a:solidFill>
                          <a:schemeClr val="dk1"/>
                        </a:solidFill>
                        <a:effectLst/>
                        <a:latin typeface="+mn-lt"/>
                        <a:ea typeface="+mn-ea"/>
                        <a:cs typeface="+mn-cs"/>
                      </a:endParaRPr>
                    </a:p>
                  </a:txBody>
                  <a:tcPr marL="9525" marR="9525" marT="9525" marB="0" anchor="ctr"/>
                </a:tc>
                <a:tc>
                  <a:txBody>
                    <a:bodyPr/>
                    <a:lstStyle/>
                    <a:p>
                      <a:pPr algn="ctr" fontAlgn="t"/>
                      <a:r>
                        <a:rPr lang="ru-RU" sz="1400" b="0" i="0" u="none" strike="noStrike" dirty="0">
                          <a:solidFill>
                            <a:srgbClr val="002060"/>
                          </a:solidFill>
                          <a:effectLst/>
                          <a:latin typeface="+mn-lt"/>
                        </a:rPr>
                        <a:t>27</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23</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29</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29</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35</a:t>
                      </a:r>
                      <a:endParaRPr lang="en-GB" sz="1400" b="0" i="0" u="none" strike="noStrike" dirty="0">
                        <a:solidFill>
                          <a:srgbClr val="002060"/>
                        </a:solidFill>
                        <a:effectLst/>
                        <a:latin typeface="+mn-lt"/>
                      </a:endParaRPr>
                    </a:p>
                  </a:txBody>
                  <a:tcPr marL="9525" marR="9525" marT="9525" marB="0" anchor="ctr"/>
                </a:tc>
                <a:extLst>
                  <a:ext uri="{0D108BD9-81ED-4DB2-BD59-A6C34878D82A}">
                    <a16:rowId xmlns:a16="http://schemas.microsoft.com/office/drawing/2014/main" val="3029937519"/>
                  </a:ext>
                </a:extLst>
              </a:tr>
              <a:tr h="315662">
                <a:tc>
                  <a:txBody>
                    <a:bodyPr/>
                    <a:lstStyle/>
                    <a:p>
                      <a:pPr marL="0" algn="l" defTabSz="914400" rtl="0" eaLnBrk="1" fontAlgn="t" latinLnBrk="0" hangingPunct="1"/>
                      <a:r>
                        <a:rPr lang="en-US" sz="1400" b="1" i="0" u="none" strike="noStrike" kern="1200" dirty="0">
                          <a:solidFill>
                            <a:schemeClr val="dk1"/>
                          </a:solidFill>
                          <a:effectLst/>
                          <a:latin typeface="+mn-lt"/>
                          <a:ea typeface="+mn-ea"/>
                          <a:cs typeface="+mn-cs"/>
                        </a:rPr>
                        <a:t>Pipe electric weld</a:t>
                      </a:r>
                      <a:endParaRPr lang="ru-RU" sz="1400" b="1" i="0" u="none" strike="noStrike" kern="1200" dirty="0">
                        <a:solidFill>
                          <a:schemeClr val="dk1"/>
                        </a:solidFill>
                        <a:effectLst/>
                        <a:latin typeface="+mn-lt"/>
                        <a:ea typeface="+mn-ea"/>
                        <a:cs typeface="+mn-cs"/>
                      </a:endParaRPr>
                    </a:p>
                  </a:txBody>
                  <a:tcPr marL="9525" marR="9525" marT="9525" marB="0" anchor="ctr"/>
                </a:tc>
                <a:tc>
                  <a:txBody>
                    <a:bodyPr/>
                    <a:lstStyle/>
                    <a:p>
                      <a:pPr algn="ctr" fontAlgn="t"/>
                      <a:r>
                        <a:rPr lang="ru-RU" sz="1400" b="0" i="0" u="none" strike="noStrike" dirty="0">
                          <a:solidFill>
                            <a:srgbClr val="002060"/>
                          </a:solidFill>
                          <a:effectLst/>
                          <a:latin typeface="+mn-lt"/>
                        </a:rPr>
                        <a:t>39</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35</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42</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43</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51</a:t>
                      </a:r>
                      <a:endParaRPr lang="en-GB" sz="1400" b="0" i="0" u="none" strike="noStrike" dirty="0">
                        <a:solidFill>
                          <a:srgbClr val="002060"/>
                        </a:solidFill>
                        <a:effectLst/>
                        <a:latin typeface="+mn-lt"/>
                      </a:endParaRPr>
                    </a:p>
                  </a:txBody>
                  <a:tcPr marL="9525" marR="9525" marT="9525" marB="0" anchor="ctr"/>
                </a:tc>
                <a:extLst>
                  <a:ext uri="{0D108BD9-81ED-4DB2-BD59-A6C34878D82A}">
                    <a16:rowId xmlns:a16="http://schemas.microsoft.com/office/drawing/2014/main" val="3057474968"/>
                  </a:ext>
                </a:extLst>
              </a:tr>
              <a:tr h="315662">
                <a:tc>
                  <a:txBody>
                    <a:bodyPr/>
                    <a:lstStyle/>
                    <a:p>
                      <a:pPr marL="0" algn="l" defTabSz="914400" rtl="0" eaLnBrk="1" fontAlgn="t" latinLnBrk="0" hangingPunct="1"/>
                      <a:r>
                        <a:rPr lang="en-US" sz="1400" b="1" i="0" u="none" strike="noStrike" kern="1200" dirty="0">
                          <a:solidFill>
                            <a:schemeClr val="dk1"/>
                          </a:solidFill>
                          <a:effectLst/>
                          <a:latin typeface="+mn-lt"/>
                          <a:ea typeface="+mn-ea"/>
                          <a:cs typeface="+mn-cs"/>
                        </a:rPr>
                        <a:t>Reinforcing bar</a:t>
                      </a:r>
                      <a:endParaRPr lang="ru-RU" sz="1400" b="1" i="0" u="none" strike="noStrike" kern="1200" dirty="0">
                        <a:solidFill>
                          <a:schemeClr val="dk1"/>
                        </a:solidFill>
                        <a:effectLst/>
                        <a:latin typeface="+mn-lt"/>
                        <a:ea typeface="+mn-ea"/>
                        <a:cs typeface="+mn-cs"/>
                      </a:endParaRPr>
                    </a:p>
                  </a:txBody>
                  <a:tcPr marL="9525" marR="9525" marT="9525" marB="0" anchor="ctr"/>
                </a:tc>
                <a:tc>
                  <a:txBody>
                    <a:bodyPr/>
                    <a:lstStyle/>
                    <a:p>
                      <a:pPr algn="ctr" fontAlgn="t"/>
                      <a:r>
                        <a:rPr lang="ru-RU" sz="1400" b="0" i="0" u="none" strike="noStrike" dirty="0">
                          <a:solidFill>
                            <a:srgbClr val="002060"/>
                          </a:solidFill>
                          <a:effectLst/>
                          <a:latin typeface="+mn-lt"/>
                        </a:rPr>
                        <a:t>92</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82</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90</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93</a:t>
                      </a:r>
                      <a:endParaRPr lang="en-GB" sz="1400" b="0" i="0" u="none" strike="noStrike" dirty="0">
                        <a:solidFill>
                          <a:srgbClr val="002060"/>
                        </a:solidFill>
                        <a:effectLst/>
                        <a:latin typeface="+mn-lt"/>
                      </a:endParaRPr>
                    </a:p>
                  </a:txBody>
                  <a:tcPr marL="9525" marR="9525" marT="9525" marB="0" anchor="ctr"/>
                </a:tc>
                <a:tc>
                  <a:txBody>
                    <a:bodyPr/>
                    <a:lstStyle/>
                    <a:p>
                      <a:pPr algn="ctr" fontAlgn="t"/>
                      <a:r>
                        <a:rPr lang="ru-RU" sz="1400" b="0" i="0" u="none" strike="noStrike" dirty="0">
                          <a:solidFill>
                            <a:srgbClr val="002060"/>
                          </a:solidFill>
                          <a:effectLst/>
                          <a:latin typeface="+mn-lt"/>
                        </a:rPr>
                        <a:t>113</a:t>
                      </a:r>
                      <a:endParaRPr lang="en-GB" sz="1400" b="0" i="0" u="none" strike="noStrike" dirty="0">
                        <a:solidFill>
                          <a:srgbClr val="002060"/>
                        </a:solidFill>
                        <a:effectLst/>
                        <a:latin typeface="+mn-lt"/>
                      </a:endParaRPr>
                    </a:p>
                  </a:txBody>
                  <a:tcPr marL="9525" marR="9525" marT="9525" marB="0" anchor="ctr"/>
                </a:tc>
                <a:extLst>
                  <a:ext uri="{0D108BD9-81ED-4DB2-BD59-A6C34878D82A}">
                    <a16:rowId xmlns:a16="http://schemas.microsoft.com/office/drawing/2014/main" val="1308787496"/>
                  </a:ext>
                </a:extLst>
              </a:tr>
            </a:tbl>
          </a:graphicData>
        </a:graphic>
      </p:graphicFrame>
      <p:sp>
        <p:nvSpPr>
          <p:cNvPr id="6" name="TextBox 5">
            <a:extLst>
              <a:ext uri="{FF2B5EF4-FFF2-40B4-BE49-F238E27FC236}">
                <a16:creationId xmlns:a16="http://schemas.microsoft.com/office/drawing/2014/main" id="{AC3BEA63-FA49-44AA-B317-918C9EE147D8}"/>
              </a:ext>
            </a:extLst>
          </p:cNvPr>
          <p:cNvSpPr txBox="1"/>
          <p:nvPr/>
        </p:nvSpPr>
        <p:spPr>
          <a:xfrm>
            <a:off x="720500" y="5207732"/>
            <a:ext cx="9691329" cy="338554"/>
          </a:xfrm>
          <a:prstGeom prst="rect">
            <a:avLst/>
          </a:prstGeom>
          <a:noFill/>
        </p:spPr>
        <p:txBody>
          <a:bodyPr wrap="square" rtlCol="0">
            <a:spAutoFit/>
          </a:bodyPr>
          <a:lstStyle/>
          <a:p>
            <a:pPr>
              <a:defRPr/>
            </a:pPr>
            <a:r>
              <a:rPr lang="en-GB" sz="1600" dirty="0">
                <a:solidFill>
                  <a:schemeClr val="accent5"/>
                </a:solidFill>
                <a:cs typeface="Arial" panose="020B0604020202020204" pitchFamily="34" charset="0"/>
              </a:rPr>
              <a:t> *</a:t>
            </a:r>
            <a:r>
              <a:rPr kumimoji="0" lang="en-GB" altLang="ko-KR" sz="1600" i="0" u="none" strike="noStrike" kern="1200" cap="none" spc="0" normalizeH="0" baseline="0" noProof="0" dirty="0">
                <a:ln>
                  <a:noFill/>
                </a:ln>
                <a:solidFill>
                  <a:srgbClr val="00ABC5"/>
                </a:solidFill>
                <a:effectLst/>
                <a:uLnTx/>
                <a:uFillTx/>
                <a:ea typeface="맑은 고딕" panose="020B0503020000020004" pitchFamily="34" charset="-127"/>
                <a:cs typeface="+mn-cs"/>
              </a:rPr>
              <a:t>The quantities are indicative and based on average historical consumption</a:t>
            </a:r>
          </a:p>
        </p:txBody>
      </p:sp>
      <p:sp>
        <p:nvSpPr>
          <p:cNvPr id="7" name="Footer Placeholder 1">
            <a:extLst>
              <a:ext uri="{FF2B5EF4-FFF2-40B4-BE49-F238E27FC236}">
                <a16:creationId xmlns:a16="http://schemas.microsoft.com/office/drawing/2014/main" id="{AEAE8E18-42D1-427F-968B-AE79A7BC502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972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120747-B5EA-4875-AE4D-E0C5BA50FE08}"/>
              </a:ext>
            </a:extLst>
          </p:cNvPr>
          <p:cNvSpPr>
            <a:spLocks noGrp="1"/>
          </p:cNvSpPr>
          <p:nvPr>
            <p:ph type="sldNum" sz="quarter" idx="10"/>
          </p:nvPr>
        </p:nvSpPr>
        <p:spPr>
          <a:xfrm>
            <a:off x="98854" y="6529089"/>
            <a:ext cx="327552"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16</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80B946F-B09C-41D1-9C48-EEB21F31FD69}"/>
              </a:ext>
            </a:extLst>
          </p:cNvPr>
          <p:cNvSpPr txBox="1"/>
          <p:nvPr/>
        </p:nvSpPr>
        <p:spPr>
          <a:xfrm>
            <a:off x="914400" y="1143389"/>
            <a:ext cx="4433456" cy="307777"/>
          </a:xfrm>
          <a:prstGeom prst="rect">
            <a:avLst/>
          </a:prstGeom>
          <a:solidFill>
            <a:schemeClr val="accent2"/>
          </a:solidFill>
        </p:spPr>
        <p:txBody>
          <a:bodyPr wrap="square" rtlCol="0">
            <a:spAutoFit/>
          </a:bodyPr>
          <a:lstStyle/>
          <a:p>
            <a:pPr algn="ctr"/>
            <a:r>
              <a:rPr lang="en-US" sz="1400" b="1" dirty="0">
                <a:latin typeface="Calibri" panose="020F0502020204030204" pitchFamily="34" charset="0"/>
                <a:cs typeface="Calibri" panose="020F0502020204030204" pitchFamily="34" charset="0"/>
              </a:rPr>
              <a:t>COMPANY’S SPECIFICATIONS</a:t>
            </a:r>
            <a:endParaRPr lang="ru-RU" sz="1400" b="1" dirty="0">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1C2F3A05-5F87-4493-9B35-78511FEE749C}"/>
              </a:ext>
            </a:extLst>
          </p:cNvPr>
          <p:cNvSpPr txBox="1">
            <a:spLocks/>
          </p:cNvSpPr>
          <p:nvPr/>
        </p:nvSpPr>
        <p:spPr>
          <a:xfrm>
            <a:off x="426406" y="18905"/>
            <a:ext cx="12192000" cy="656964"/>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solidFill>
                  <a:srgbClr val="01B1C9"/>
                </a:solidFill>
                <a:latin typeface="+mn-lt"/>
                <a:cs typeface="Arial" panose="020B0604020202020204" pitchFamily="34" charset="0"/>
              </a:rPr>
              <a:t>Main requirements of the Company’s </a:t>
            </a:r>
          </a:p>
          <a:p>
            <a:r>
              <a:rPr lang="en-GB" sz="3200" dirty="0">
                <a:solidFill>
                  <a:srgbClr val="01B1C9"/>
                </a:solidFill>
                <a:latin typeface="+mn-lt"/>
                <a:cs typeface="Arial" panose="020B0604020202020204" pitchFamily="34" charset="0"/>
              </a:rPr>
              <a:t>Technical Specifications</a:t>
            </a:r>
            <a:endParaRPr lang="ru-RU" sz="3200" dirty="0">
              <a:solidFill>
                <a:srgbClr val="01B1C9"/>
              </a:solidFill>
              <a:latin typeface="+mn-lt"/>
              <a:cs typeface="Arial" panose="020B0604020202020204" pitchFamily="34" charset="0"/>
            </a:endParaRPr>
          </a:p>
        </p:txBody>
      </p:sp>
      <p:sp>
        <p:nvSpPr>
          <p:cNvPr id="12" name="TextBox 11">
            <a:extLst>
              <a:ext uri="{FF2B5EF4-FFF2-40B4-BE49-F238E27FC236}">
                <a16:creationId xmlns:a16="http://schemas.microsoft.com/office/drawing/2014/main" id="{371F7F24-BD5F-4D9B-9531-C43D357FEAD4}"/>
              </a:ext>
            </a:extLst>
          </p:cNvPr>
          <p:cNvSpPr txBox="1"/>
          <p:nvPr/>
        </p:nvSpPr>
        <p:spPr>
          <a:xfrm>
            <a:off x="540328" y="1797784"/>
            <a:ext cx="5181599" cy="3262432"/>
          </a:xfrm>
          <a:prstGeom prst="rect">
            <a:avLst/>
          </a:prstGeom>
          <a:noFill/>
        </p:spPr>
        <p:txBody>
          <a:bodyPr wrap="square" rtlCol="0">
            <a:spAutoFit/>
          </a:bodyPr>
          <a:lstStyle/>
          <a:p>
            <a:pPr marL="285750" indent="-285750">
              <a:lnSpc>
                <a:spcPct val="150000"/>
              </a:lnSpc>
              <a:spcBef>
                <a:spcPts val="600"/>
              </a:spcBef>
              <a:spcAft>
                <a:spcPts val="600"/>
              </a:spcAft>
              <a:buClr>
                <a:srgbClr val="FFC000"/>
              </a:buClr>
              <a:buFont typeface="Wingdings" panose="05000000000000000000" pitchFamily="2" charset="2"/>
              <a:buChar char="ü"/>
            </a:pPr>
            <a:r>
              <a:rPr lang="en-US" sz="1200" b="1" dirty="0">
                <a:solidFill>
                  <a:schemeClr val="accent3"/>
                </a:solidFill>
                <a:latin typeface="Calibri" panose="020F0502020204030204" pitchFamily="34" charset="0"/>
                <a:cs typeface="Calibri" panose="020F0502020204030204" pitchFamily="34" charset="0"/>
              </a:rPr>
              <a:t>KPO-00-CVS-DTD-00104</a:t>
            </a:r>
            <a:r>
              <a:rPr lang="en-US" sz="1200" dirty="0">
                <a:solidFill>
                  <a:schemeClr val="accent3"/>
                </a:solidFill>
                <a:latin typeface="Calibri" panose="020F0502020204030204" pitchFamily="34" charset="0"/>
                <a:cs typeface="Calibri" panose="020F0502020204030204" pitchFamily="34" charset="0"/>
              </a:rPr>
              <a:t> – Steelworks details</a:t>
            </a:r>
            <a:r>
              <a:rPr lang="ru-RU" sz="1200" dirty="0">
                <a:solidFill>
                  <a:schemeClr val="accent3"/>
                </a:solidFill>
                <a:latin typeface="Calibri" panose="020F0502020204030204" pitchFamily="34" charset="0"/>
                <a:cs typeface="Calibri" panose="020F0502020204030204" pitchFamily="34" charset="0"/>
              </a:rPr>
              <a:t>.</a:t>
            </a:r>
            <a:r>
              <a:rPr lang="en-US" sz="1200" dirty="0">
                <a:solidFill>
                  <a:schemeClr val="accent3"/>
                </a:solidFill>
                <a:latin typeface="Calibri" panose="020F0502020204030204" pitchFamily="34" charset="0"/>
                <a:cs typeface="Calibri" panose="020F0502020204030204" pitchFamily="34" charset="0"/>
              </a:rPr>
              <a:t> General Notes.</a:t>
            </a:r>
            <a:endParaRPr lang="ru-RU" sz="1200" dirty="0">
              <a:solidFill>
                <a:schemeClr val="accent3"/>
              </a:solidFill>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en-US" sz="1200" b="1" dirty="0">
                <a:latin typeface="Calibri" panose="020F0502020204030204" pitchFamily="34" charset="0"/>
                <a:cs typeface="Calibri" panose="020F0502020204030204" pitchFamily="34" charset="0"/>
              </a:rPr>
              <a:t>KPO-00-CVS-SPC-00005 </a:t>
            </a:r>
            <a:r>
              <a:rPr lang="en-US" sz="1200" dirty="0">
                <a:latin typeface="Calibri" panose="020F0502020204030204" pitchFamily="34" charset="0"/>
                <a:cs typeface="Calibri" panose="020F0502020204030204" pitchFamily="34" charset="0"/>
              </a:rPr>
              <a:t>– Steelworks for Structures and Buildings – Materials and Fabrication</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KPO-00-CVS-STD-00001</a:t>
            </a:r>
            <a:r>
              <a:rPr lang="en-GB" sz="1200" dirty="0">
                <a:latin typeface="Calibri" panose="020F0502020204030204" pitchFamily="34" charset="0"/>
                <a:cs typeface="Calibri" panose="020F0502020204030204" pitchFamily="34" charset="0"/>
              </a:rPr>
              <a:t> </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Concrete Details</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General Notes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KPO-00-ENG-DTD-00003-ER</a:t>
            </a:r>
            <a:r>
              <a:rPr lang="ru-RU" sz="1200" b="1" dirty="0">
                <a:latin typeface="Calibri" panose="020F0502020204030204" pitchFamily="34" charset="0"/>
                <a:cs typeface="Calibri" panose="020F0502020204030204" pitchFamily="34" charset="0"/>
              </a:rPr>
              <a:t> </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 Fencing Details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KPO-00-CVS-DTD-00095</a:t>
            </a:r>
            <a:r>
              <a:rPr lang="ru-RU"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Typical Details</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Stairs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KPO-00-CVS-DTD-00096</a:t>
            </a:r>
            <a:r>
              <a:rPr lang="ru-RU"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Typical Details</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Steel Handrails</a:t>
            </a:r>
            <a:r>
              <a:rPr lang="ru-RU" sz="1200" dirty="0">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KPO-00-CVS-DTD-00097</a:t>
            </a:r>
            <a:r>
              <a:rPr lang="en-GB"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Typical Details</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 Steel Ladders</a:t>
            </a:r>
            <a:r>
              <a:rPr lang="ru-RU" sz="1200" dirty="0">
                <a:latin typeface="Calibri" panose="020F0502020204030204" pitchFamily="34" charset="0"/>
                <a:cs typeface="Calibri" panose="020F0502020204030204" pitchFamily="34" charset="0"/>
              </a:rPr>
              <a:t>.</a:t>
            </a:r>
          </a:p>
          <a:p>
            <a:pPr marL="285750" indent="-285750">
              <a:spcBef>
                <a:spcPts val="600"/>
              </a:spcBef>
              <a:spcAft>
                <a:spcPts val="600"/>
              </a:spcAft>
              <a:buClr>
                <a:srgbClr val="FFC000"/>
              </a:buClr>
              <a:buFont typeface="Wingdings" panose="05000000000000000000" pitchFamily="2" charset="2"/>
              <a:buChar char="ü"/>
            </a:pPr>
            <a:r>
              <a:rPr lang="en-GB" sz="1200" b="1" dirty="0">
                <a:latin typeface="Calibri" panose="020F0502020204030204" pitchFamily="34" charset="0"/>
                <a:cs typeface="Calibri" panose="020F0502020204030204" pitchFamily="34" charset="0"/>
              </a:rPr>
              <a:t>KPO-00-CVS-DTD-0009</a:t>
            </a:r>
            <a:r>
              <a:rPr lang="ru-RU" sz="1200" b="1" dirty="0">
                <a:latin typeface="Calibri" panose="020F0502020204030204" pitchFamily="34" charset="0"/>
                <a:cs typeface="Calibri" panose="020F0502020204030204" pitchFamily="34" charset="0"/>
              </a:rPr>
              <a:t>8</a:t>
            </a:r>
            <a:r>
              <a:rPr lang="en-GB" sz="1200" dirty="0">
                <a:latin typeface="Calibri" panose="020F0502020204030204" pitchFamily="34" charset="0"/>
                <a:cs typeface="Calibri" panose="020F0502020204030204" pitchFamily="34" charset="0"/>
              </a:rPr>
              <a:t> – </a:t>
            </a:r>
            <a:r>
              <a:rPr lang="en-US" sz="1200" dirty="0">
                <a:latin typeface="Calibri" panose="020F0502020204030204" pitchFamily="34" charset="0"/>
                <a:cs typeface="Calibri" panose="020F0502020204030204" pitchFamily="34" charset="0"/>
              </a:rPr>
              <a:t>Typical Details</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 Steel Flooring</a:t>
            </a:r>
            <a:r>
              <a:rPr lang="ru-RU" sz="1200" dirty="0">
                <a:latin typeface="Calibri" panose="020F0502020204030204" pitchFamily="34" charset="0"/>
                <a:cs typeface="Calibri" panose="020F0502020204030204" pitchFamily="34" charset="0"/>
              </a:rPr>
              <a:t>.</a:t>
            </a:r>
          </a:p>
          <a:p>
            <a:pPr>
              <a:spcBef>
                <a:spcPts val="600"/>
              </a:spcBef>
              <a:spcAft>
                <a:spcPts val="600"/>
              </a:spcAft>
              <a:buClr>
                <a:srgbClr val="FFC000"/>
              </a:buClr>
            </a:pPr>
            <a:endParaRPr lang="ru-RU"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CF3EAC8-29DD-4186-95A0-3CDDF056A92A}"/>
              </a:ext>
            </a:extLst>
          </p:cNvPr>
          <p:cNvSpPr txBox="1"/>
          <p:nvPr/>
        </p:nvSpPr>
        <p:spPr>
          <a:xfrm>
            <a:off x="6522406" y="1561769"/>
            <a:ext cx="4433456" cy="3370153"/>
          </a:xfrm>
          <a:prstGeom prst="rect">
            <a:avLst/>
          </a:prstGeom>
          <a:noFill/>
        </p:spPr>
        <p:txBody>
          <a:bodyPr wrap="square" rtlCol="0">
            <a:spAutoFit/>
          </a:bodyPr>
          <a:lstStyle/>
          <a:p>
            <a:pPr marL="285750" indent="-285750">
              <a:spcBef>
                <a:spcPts val="600"/>
              </a:spcBef>
              <a:spcAft>
                <a:spcPts val="600"/>
              </a:spcAft>
              <a:buClr>
                <a:srgbClr val="FFC000"/>
              </a:buClr>
              <a:buFont typeface="Wingdings" panose="05000000000000000000" pitchFamily="2" charset="2"/>
              <a:buChar char="ü"/>
            </a:pPr>
            <a:r>
              <a:rPr lang="en-US" sz="1200" b="1" dirty="0">
                <a:solidFill>
                  <a:schemeClr val="accent3"/>
                </a:solidFill>
                <a:latin typeface="Calibri" panose="020F0502020204030204" pitchFamily="34" charset="0"/>
                <a:cs typeface="Calibri" panose="020F0502020204030204" pitchFamily="34" charset="0"/>
              </a:rPr>
              <a:t>GOST</a:t>
            </a:r>
            <a:r>
              <a:rPr lang="ru-RU" sz="1200" b="1" dirty="0">
                <a:solidFill>
                  <a:schemeClr val="accent3"/>
                </a:solidFill>
                <a:latin typeface="Calibri" panose="020F0502020204030204" pitchFamily="34" charset="0"/>
                <a:cs typeface="Calibri" panose="020F0502020204030204" pitchFamily="34" charset="0"/>
              </a:rPr>
              <a:t> 26020-83</a:t>
            </a:r>
            <a:r>
              <a:rPr lang="en-US" sz="1200" b="1" dirty="0">
                <a:solidFill>
                  <a:schemeClr val="accent3"/>
                </a:solidFill>
                <a:latin typeface="Calibri" panose="020F0502020204030204" pitchFamily="34" charset="0"/>
                <a:cs typeface="Calibri" panose="020F0502020204030204" pitchFamily="34" charset="0"/>
              </a:rPr>
              <a:t>/BS EN10025:2004</a:t>
            </a:r>
            <a:r>
              <a:rPr lang="ru-RU" sz="1200" b="1" dirty="0">
                <a:solidFill>
                  <a:schemeClr val="accent3"/>
                </a:solidFill>
                <a:latin typeface="Calibri" panose="020F0502020204030204" pitchFamily="34" charset="0"/>
                <a:cs typeface="Calibri" panose="020F0502020204030204" pitchFamily="34" charset="0"/>
              </a:rPr>
              <a:t> </a:t>
            </a:r>
            <a:r>
              <a:rPr lang="ru-RU" sz="1200" dirty="0">
                <a:solidFill>
                  <a:schemeClr val="accent3"/>
                </a:solidFill>
                <a:latin typeface="Calibri" panose="020F0502020204030204" pitchFamily="34" charset="0"/>
                <a:cs typeface="Calibri" panose="020F0502020204030204" pitchFamily="34" charset="0"/>
              </a:rPr>
              <a:t>- </a:t>
            </a:r>
            <a:r>
              <a:rPr lang="en-GB" sz="1200" b="0" i="0" dirty="0">
                <a:solidFill>
                  <a:srgbClr val="2B2A29"/>
                </a:solidFill>
                <a:effectLst/>
              </a:rPr>
              <a:t>Hot-rolled steel 1-beam with parallel flange edges. Dimensions</a:t>
            </a:r>
            <a:endParaRPr lang="ru-RU" sz="1200" dirty="0">
              <a:solidFill>
                <a:schemeClr val="accent3"/>
              </a:solidFill>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en-US" sz="1200" b="1" dirty="0">
                <a:latin typeface="Calibri" panose="020F0502020204030204" pitchFamily="34" charset="0"/>
                <a:cs typeface="Calibri" panose="020F0502020204030204" pitchFamily="34" charset="0"/>
              </a:rPr>
              <a:t>GOST</a:t>
            </a:r>
            <a:r>
              <a:rPr lang="ru-RU" sz="1200" b="1" dirty="0">
                <a:latin typeface="Calibri" panose="020F0502020204030204" pitchFamily="34" charset="0"/>
                <a:cs typeface="Calibri" panose="020F0502020204030204" pitchFamily="34" charset="0"/>
              </a:rPr>
              <a:t> 8240-97</a:t>
            </a:r>
            <a:r>
              <a:rPr lang="en-US" sz="1200" b="1" dirty="0">
                <a:solidFill>
                  <a:schemeClr val="accent3"/>
                </a:solidFill>
                <a:latin typeface="Calibri" panose="020F0502020204030204" pitchFamily="34" charset="0"/>
                <a:cs typeface="Calibri" panose="020F0502020204030204" pitchFamily="34" charset="0"/>
              </a:rPr>
              <a:t>/BS EN10025:2004</a:t>
            </a:r>
            <a:r>
              <a:rPr lang="ru-RU" sz="1200" b="1" dirty="0">
                <a:latin typeface="Calibri" panose="020F0502020204030204" pitchFamily="34" charset="0"/>
                <a:cs typeface="Calibri" panose="020F0502020204030204" pitchFamily="34" charset="0"/>
              </a:rPr>
              <a:t> </a:t>
            </a:r>
            <a:r>
              <a:rPr lang="ru-RU" sz="1200" dirty="0">
                <a:latin typeface="Calibri" panose="020F0502020204030204" pitchFamily="34" charset="0"/>
                <a:cs typeface="Calibri" panose="020F0502020204030204" pitchFamily="34" charset="0"/>
              </a:rPr>
              <a:t>- </a:t>
            </a:r>
            <a:r>
              <a:rPr lang="en-GB" sz="1200" b="0" i="0" dirty="0">
                <a:solidFill>
                  <a:srgbClr val="000000"/>
                </a:solidFill>
                <a:effectLst/>
              </a:rPr>
              <a:t>Hot-rolled steel channels. </a:t>
            </a:r>
            <a:r>
              <a:rPr lang="en-US" sz="1200" b="0" i="0" dirty="0">
                <a:solidFill>
                  <a:srgbClr val="000000"/>
                </a:solidFill>
                <a:effectLst/>
              </a:rPr>
              <a:t>Dimensions</a:t>
            </a:r>
            <a:r>
              <a:rPr lang="en-GB" sz="1200" b="0" i="0" dirty="0">
                <a:solidFill>
                  <a:srgbClr val="000000"/>
                </a:solidFill>
                <a:effectLst/>
              </a:rPr>
              <a:t> </a:t>
            </a:r>
            <a:endParaRPr lang="ru-RU" sz="1200" b="0" i="0" dirty="0">
              <a:solidFill>
                <a:srgbClr val="000000"/>
              </a:solidFill>
              <a:effectLst/>
            </a:endParaRPr>
          </a:p>
          <a:p>
            <a:pPr marL="285750" indent="-285750">
              <a:spcBef>
                <a:spcPts val="600"/>
              </a:spcBef>
              <a:spcAft>
                <a:spcPts val="600"/>
              </a:spcAft>
              <a:buClr>
                <a:srgbClr val="FFC000"/>
              </a:buClr>
              <a:buFont typeface="Wingdings" panose="05000000000000000000" pitchFamily="2" charset="2"/>
              <a:buChar char="ü"/>
            </a:pPr>
            <a:r>
              <a:rPr lang="en-US" sz="1200" b="1" dirty="0">
                <a:solidFill>
                  <a:schemeClr val="accent3"/>
                </a:solidFill>
                <a:latin typeface="Calibri" panose="020F0502020204030204" pitchFamily="34" charset="0"/>
                <a:cs typeface="Calibri" panose="020F0502020204030204" pitchFamily="34" charset="0"/>
              </a:rPr>
              <a:t>GOST</a:t>
            </a:r>
            <a:r>
              <a:rPr lang="ru-RU" sz="1200" b="1" dirty="0">
                <a:solidFill>
                  <a:schemeClr val="accent3"/>
                </a:solidFill>
                <a:latin typeface="Calibri" panose="020F0502020204030204" pitchFamily="34" charset="0"/>
                <a:cs typeface="Calibri" panose="020F0502020204030204" pitchFamily="34" charset="0"/>
              </a:rPr>
              <a:t> 8509-93</a:t>
            </a:r>
            <a:r>
              <a:rPr lang="en-US" sz="1200" b="1" dirty="0">
                <a:solidFill>
                  <a:schemeClr val="accent3"/>
                </a:solidFill>
                <a:latin typeface="Calibri" panose="020F0502020204030204" pitchFamily="34" charset="0"/>
                <a:cs typeface="Calibri" panose="020F0502020204030204" pitchFamily="34" charset="0"/>
              </a:rPr>
              <a:t>/BS EN10025:2004</a:t>
            </a:r>
            <a:r>
              <a:rPr lang="ru-RU" sz="1200" b="1" dirty="0">
                <a:solidFill>
                  <a:schemeClr val="accent3"/>
                </a:solidFill>
                <a:latin typeface="Calibri" panose="020F0502020204030204" pitchFamily="34" charset="0"/>
                <a:cs typeface="Calibri" panose="020F0502020204030204" pitchFamily="34" charset="0"/>
              </a:rPr>
              <a:t> </a:t>
            </a:r>
            <a:r>
              <a:rPr lang="ru-RU" sz="1200" dirty="0">
                <a:solidFill>
                  <a:schemeClr val="accent3"/>
                </a:solidFill>
                <a:latin typeface="Calibri" panose="020F0502020204030204" pitchFamily="34" charset="0"/>
                <a:cs typeface="Calibri" panose="020F0502020204030204" pitchFamily="34" charset="0"/>
              </a:rPr>
              <a:t>- </a:t>
            </a:r>
            <a:r>
              <a:rPr lang="en-GB" sz="1200" b="0" i="0" dirty="0">
                <a:solidFill>
                  <a:srgbClr val="2B2A29"/>
                </a:solidFill>
                <a:effectLst/>
              </a:rPr>
              <a:t>Hot-rolled steel equal-leg angles. Dimensions</a:t>
            </a:r>
            <a:endParaRPr lang="ru-RU" sz="1200" dirty="0">
              <a:solidFill>
                <a:schemeClr val="accent3"/>
              </a:solidFill>
              <a:cs typeface="Calibri" panose="020F0502020204030204" pitchFamily="34" charset="0"/>
            </a:endParaRPr>
          </a:p>
          <a:p>
            <a:pPr marL="285750" indent="-285750">
              <a:spcBef>
                <a:spcPts val="600"/>
              </a:spcBef>
              <a:spcAft>
                <a:spcPts val="600"/>
              </a:spcAft>
              <a:buClr>
                <a:srgbClr val="FFC000"/>
              </a:buClr>
              <a:buFont typeface="Wingdings" panose="05000000000000000000" pitchFamily="2" charset="2"/>
              <a:buChar char="ü"/>
            </a:pPr>
            <a:r>
              <a:rPr lang="en-US" sz="1200" b="1" dirty="0">
                <a:solidFill>
                  <a:schemeClr val="accent3"/>
                </a:solidFill>
                <a:latin typeface="Calibri" panose="020F0502020204030204" pitchFamily="34" charset="0"/>
                <a:cs typeface="Calibri" panose="020F0502020204030204" pitchFamily="34" charset="0"/>
              </a:rPr>
              <a:t>GOST</a:t>
            </a:r>
            <a:r>
              <a:rPr lang="ru-RU" sz="1200" b="1" dirty="0">
                <a:solidFill>
                  <a:schemeClr val="accent3"/>
                </a:solidFill>
                <a:latin typeface="Calibri" panose="020F0502020204030204" pitchFamily="34" charset="0"/>
                <a:cs typeface="Calibri" panose="020F0502020204030204" pitchFamily="34" charset="0"/>
              </a:rPr>
              <a:t> 19903-2015</a:t>
            </a:r>
            <a:r>
              <a:rPr lang="en-US" sz="1200" b="1" dirty="0">
                <a:solidFill>
                  <a:schemeClr val="accent3"/>
                </a:solidFill>
                <a:latin typeface="Calibri" panose="020F0502020204030204" pitchFamily="34" charset="0"/>
                <a:cs typeface="Calibri" panose="020F0502020204030204" pitchFamily="34" charset="0"/>
              </a:rPr>
              <a:t> /BS EN10025:2004</a:t>
            </a:r>
            <a:r>
              <a:rPr lang="ru-RU" sz="1200" b="1" dirty="0">
                <a:solidFill>
                  <a:schemeClr val="accent3"/>
                </a:solidFill>
                <a:latin typeface="Calibri" panose="020F0502020204030204" pitchFamily="34" charset="0"/>
                <a:cs typeface="Calibri" panose="020F0502020204030204" pitchFamily="34" charset="0"/>
              </a:rPr>
              <a:t> </a:t>
            </a:r>
            <a:r>
              <a:rPr lang="ru-RU" sz="1200" dirty="0">
                <a:solidFill>
                  <a:schemeClr val="accent3"/>
                </a:solidFill>
                <a:latin typeface="Calibri" panose="020F0502020204030204" pitchFamily="34" charset="0"/>
                <a:cs typeface="Calibri" panose="020F0502020204030204" pitchFamily="34" charset="0"/>
              </a:rPr>
              <a:t>- </a:t>
            </a:r>
            <a:r>
              <a:rPr lang="en-GB" sz="1200" b="0" i="0" dirty="0">
                <a:solidFill>
                  <a:srgbClr val="2B2A29"/>
                </a:solidFill>
                <a:effectLst/>
              </a:rPr>
              <a:t>Hot-rolled steel sheets. Dimensions</a:t>
            </a:r>
            <a:endParaRPr lang="ru-RU" sz="1200" dirty="0">
              <a:solidFill>
                <a:schemeClr val="accent3"/>
              </a:solidFill>
              <a:latin typeface="Calibri" panose="020F0502020204030204" pitchFamily="34" charset="0"/>
              <a:cs typeface="Calibri" panose="020F0502020204030204" pitchFamily="34" charset="0"/>
            </a:endParaRPr>
          </a:p>
          <a:p>
            <a:pPr marL="285750" indent="-285750">
              <a:spcAft>
                <a:spcPts val="600"/>
              </a:spcAft>
              <a:buClr>
                <a:srgbClr val="FFC000"/>
              </a:buClr>
              <a:buFont typeface="Wingdings" panose="05000000000000000000" pitchFamily="2" charset="2"/>
              <a:buChar char="ü"/>
            </a:pPr>
            <a:r>
              <a:rPr lang="en-US" sz="1200" b="1" dirty="0">
                <a:solidFill>
                  <a:schemeClr val="accent3"/>
                </a:solidFill>
                <a:latin typeface="Calibri" panose="020F0502020204030204" pitchFamily="34" charset="0"/>
                <a:cs typeface="Calibri" panose="020F0502020204030204" pitchFamily="34" charset="0"/>
              </a:rPr>
              <a:t>GOST</a:t>
            </a:r>
            <a:r>
              <a:rPr lang="ru-RU" sz="1200" b="1" dirty="0">
                <a:solidFill>
                  <a:schemeClr val="accent3"/>
                </a:solidFill>
                <a:latin typeface="Calibri" panose="020F0502020204030204" pitchFamily="34" charset="0"/>
                <a:cs typeface="Calibri" panose="020F0502020204030204" pitchFamily="34" charset="0"/>
              </a:rPr>
              <a:t> 10704-91</a:t>
            </a:r>
            <a:r>
              <a:rPr lang="en-US" sz="1200" b="1" dirty="0">
                <a:solidFill>
                  <a:schemeClr val="accent3"/>
                </a:solidFill>
                <a:latin typeface="Calibri" panose="020F0502020204030204" pitchFamily="34" charset="0"/>
                <a:cs typeface="Calibri" panose="020F0502020204030204" pitchFamily="34" charset="0"/>
              </a:rPr>
              <a:t>/EN 10210-2</a:t>
            </a:r>
            <a:r>
              <a:rPr lang="ru-RU" sz="1200" b="1" dirty="0">
                <a:solidFill>
                  <a:schemeClr val="accent3"/>
                </a:solidFill>
                <a:latin typeface="Calibri" panose="020F0502020204030204" pitchFamily="34" charset="0"/>
                <a:cs typeface="Calibri" panose="020F0502020204030204" pitchFamily="34" charset="0"/>
              </a:rPr>
              <a:t> </a:t>
            </a:r>
            <a:r>
              <a:rPr lang="ru-RU" sz="1200" dirty="0">
                <a:solidFill>
                  <a:schemeClr val="accent3"/>
                </a:solidFill>
                <a:latin typeface="Calibri" panose="020F0502020204030204" pitchFamily="34" charset="0"/>
                <a:cs typeface="Calibri" panose="020F0502020204030204" pitchFamily="34" charset="0"/>
              </a:rPr>
              <a:t>- </a:t>
            </a:r>
            <a:r>
              <a:rPr lang="en-GB" sz="1200" b="0" i="0" dirty="0">
                <a:solidFill>
                  <a:srgbClr val="2B2A29"/>
                </a:solidFill>
                <a:effectLst/>
              </a:rPr>
              <a:t>Electrically welded steel line-weld tubes. </a:t>
            </a:r>
            <a:r>
              <a:rPr lang="en-GB" sz="1200" dirty="0">
                <a:solidFill>
                  <a:srgbClr val="2B2A29"/>
                </a:solidFill>
              </a:rPr>
              <a:t>Dimensions</a:t>
            </a:r>
            <a:endParaRPr lang="ru-RU" sz="1200" dirty="0">
              <a:solidFill>
                <a:schemeClr val="accent3"/>
              </a:solidFill>
              <a:cs typeface="Calibri" panose="020F0502020204030204" pitchFamily="34" charset="0"/>
            </a:endParaRPr>
          </a:p>
          <a:p>
            <a:pPr marL="285750" indent="-285750">
              <a:spcAft>
                <a:spcPts val="600"/>
              </a:spcAft>
              <a:buClr>
                <a:srgbClr val="FFC000"/>
              </a:buClr>
              <a:buFont typeface="Wingdings" panose="05000000000000000000" pitchFamily="2" charset="2"/>
              <a:buChar char="ü"/>
            </a:pPr>
            <a:r>
              <a:rPr lang="en-US" sz="1200" b="1" dirty="0">
                <a:solidFill>
                  <a:schemeClr val="accent3"/>
                </a:solidFill>
                <a:latin typeface="Calibri" panose="020F0502020204030204" pitchFamily="34" charset="0"/>
                <a:cs typeface="Calibri" panose="020F0502020204030204" pitchFamily="34" charset="0"/>
              </a:rPr>
              <a:t>GOST</a:t>
            </a:r>
            <a:r>
              <a:rPr lang="ru-RU" sz="1200" b="1" dirty="0">
                <a:solidFill>
                  <a:schemeClr val="accent3"/>
                </a:solidFill>
                <a:latin typeface="Calibri" panose="020F0502020204030204" pitchFamily="34" charset="0"/>
                <a:cs typeface="Calibri" panose="020F0502020204030204" pitchFamily="34" charset="0"/>
              </a:rPr>
              <a:t> 34028-2016 </a:t>
            </a:r>
            <a:r>
              <a:rPr lang="ru-RU" sz="1200" dirty="0">
                <a:solidFill>
                  <a:schemeClr val="accent3"/>
                </a:solidFill>
                <a:latin typeface="Calibri" panose="020F0502020204030204" pitchFamily="34" charset="0"/>
                <a:cs typeface="Calibri" panose="020F0502020204030204" pitchFamily="34" charset="0"/>
              </a:rPr>
              <a:t>- </a:t>
            </a:r>
            <a:r>
              <a:rPr lang="en-GB" sz="1200" b="0" i="0" dirty="0">
                <a:solidFill>
                  <a:srgbClr val="2B2A29"/>
                </a:solidFill>
                <a:effectLst/>
              </a:rPr>
              <a:t>Reinforcing rolled products for reinforced concrete constructions. Specifications</a:t>
            </a:r>
            <a:endParaRPr lang="ru-RU" sz="1200" dirty="0">
              <a:solidFill>
                <a:schemeClr val="accent3"/>
              </a:solidFill>
              <a:cs typeface="Calibri" panose="020F0502020204030204" pitchFamily="34" charset="0"/>
            </a:endParaRPr>
          </a:p>
          <a:p>
            <a:pPr marL="285750" indent="-285750">
              <a:spcAft>
                <a:spcPts val="600"/>
              </a:spcAft>
              <a:buClr>
                <a:srgbClr val="FFC000"/>
              </a:buClr>
              <a:buFont typeface="Wingdings" panose="05000000000000000000" pitchFamily="2" charset="2"/>
              <a:buChar char="ü"/>
            </a:pPr>
            <a:r>
              <a:rPr lang="ru-RU" sz="1200" b="1" dirty="0">
                <a:solidFill>
                  <a:schemeClr val="accent3"/>
                </a:solidFill>
                <a:latin typeface="Calibri" panose="020F0502020204030204" pitchFamily="34" charset="0"/>
                <a:cs typeface="Calibri" panose="020F0502020204030204" pitchFamily="34" charset="0"/>
              </a:rPr>
              <a:t>ГОСТ 27772-2021 </a:t>
            </a:r>
            <a:r>
              <a:rPr lang="ru-RU" sz="1200" dirty="0">
                <a:solidFill>
                  <a:schemeClr val="accent3"/>
                </a:solidFill>
                <a:latin typeface="Calibri" panose="020F0502020204030204" pitchFamily="34" charset="0"/>
                <a:cs typeface="Calibri" panose="020F0502020204030204" pitchFamily="34" charset="0"/>
              </a:rPr>
              <a:t>- </a:t>
            </a:r>
            <a:r>
              <a:rPr lang="en-GB" sz="1200" b="0" i="0" dirty="0">
                <a:solidFill>
                  <a:srgbClr val="2B2A29"/>
                </a:solidFill>
                <a:effectLst/>
              </a:rPr>
              <a:t>Rolled products for structural steel constructions. General specifications</a:t>
            </a:r>
          </a:p>
        </p:txBody>
      </p:sp>
      <p:sp>
        <p:nvSpPr>
          <p:cNvPr id="14" name="TextBox 13">
            <a:extLst>
              <a:ext uri="{FF2B5EF4-FFF2-40B4-BE49-F238E27FC236}">
                <a16:creationId xmlns:a16="http://schemas.microsoft.com/office/drawing/2014/main" id="{4F4831AB-6E1F-44B7-BF20-1BE5FDB26081}"/>
              </a:ext>
            </a:extLst>
          </p:cNvPr>
          <p:cNvSpPr txBox="1"/>
          <p:nvPr/>
        </p:nvSpPr>
        <p:spPr>
          <a:xfrm>
            <a:off x="6522406" y="1143389"/>
            <a:ext cx="4433456" cy="307777"/>
          </a:xfrm>
          <a:prstGeom prst="rect">
            <a:avLst/>
          </a:prstGeom>
          <a:solidFill>
            <a:schemeClr val="accent2"/>
          </a:solidFill>
        </p:spPr>
        <p:txBody>
          <a:bodyPr wrap="square" rtlCol="0">
            <a:spAutoFit/>
          </a:bodyPr>
          <a:lstStyle/>
          <a:p>
            <a:pPr algn="ctr"/>
            <a:r>
              <a:rPr lang="en-US" sz="1400" b="1" dirty="0">
                <a:latin typeface="Calibri" panose="020F0502020204030204" pitchFamily="34" charset="0"/>
                <a:cs typeface="Calibri" panose="020F0502020204030204" pitchFamily="34" charset="0"/>
              </a:rPr>
              <a:t>ROK AND EUROCODE REQUIREMENTS</a:t>
            </a:r>
            <a:endParaRPr lang="ru-RU" sz="1400" b="1"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BA3758B-062F-494F-86D3-AEF6B5FCF615}"/>
              </a:ext>
            </a:extLst>
          </p:cNvPr>
          <p:cNvSpPr txBox="1"/>
          <p:nvPr/>
        </p:nvSpPr>
        <p:spPr>
          <a:xfrm>
            <a:off x="3660106" y="5142342"/>
            <a:ext cx="4433456" cy="307777"/>
          </a:xfrm>
          <a:prstGeom prst="rect">
            <a:avLst/>
          </a:prstGeom>
          <a:solidFill>
            <a:schemeClr val="accent1"/>
          </a:solidFill>
        </p:spPr>
        <p:txBody>
          <a:bodyPr wrap="square" rtlCol="0">
            <a:spAutoFit/>
          </a:bodyPr>
          <a:lstStyle/>
          <a:p>
            <a:pPr algn="ctr"/>
            <a:r>
              <a:rPr lang="en-US" sz="1400" b="1" dirty="0">
                <a:solidFill>
                  <a:schemeClr val="bg1"/>
                </a:solidFill>
                <a:latin typeface="Calibri" panose="020F0502020204030204" pitchFamily="34" charset="0"/>
                <a:cs typeface="Calibri" panose="020F0502020204030204" pitchFamily="34" charset="0"/>
              </a:rPr>
              <a:t>ACCOMPANYING DOCUMENTS</a:t>
            </a:r>
            <a:endParaRPr lang="ru-RU" sz="1400" b="1" dirty="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1BFA6A6-6CD0-411D-B876-17CC7576E55B}"/>
              </a:ext>
            </a:extLst>
          </p:cNvPr>
          <p:cNvSpPr txBox="1"/>
          <p:nvPr/>
        </p:nvSpPr>
        <p:spPr>
          <a:xfrm>
            <a:off x="3167682" y="5508082"/>
            <a:ext cx="5418305" cy="646331"/>
          </a:xfrm>
          <a:prstGeom prst="rect">
            <a:avLst/>
          </a:prstGeom>
          <a:noFill/>
        </p:spPr>
        <p:txBody>
          <a:bodyPr wrap="square" rtlCol="0">
            <a:spAutoFit/>
          </a:bodyPr>
          <a:lstStyle/>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Material Specification</a:t>
            </a:r>
            <a:endParaRPr lang="ru-RU" sz="1200" dirty="0">
              <a:solidFill>
                <a:schemeClr val="accent3"/>
              </a:solidFill>
              <a:latin typeface="Calibri" panose="020F0502020204030204" pitchFamily="34" charset="0"/>
              <a:cs typeface="Calibri" panose="020F0502020204030204" pitchFamily="34" charset="0"/>
            </a:endParaRP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Product’s Certificate of Origin</a:t>
            </a:r>
            <a:endParaRPr lang="ru-RU" sz="1200" dirty="0">
              <a:solidFill>
                <a:schemeClr val="accent3"/>
              </a:solidFill>
              <a:latin typeface="Calibri" panose="020F0502020204030204" pitchFamily="34" charset="0"/>
              <a:cs typeface="Calibri" panose="020F0502020204030204" pitchFamily="34" charset="0"/>
            </a:endParaRPr>
          </a:p>
          <a:p>
            <a:pPr marL="342900" indent="-342900">
              <a:buClr>
                <a:srgbClr val="FFC000"/>
              </a:buClr>
              <a:buFont typeface="+mj-lt"/>
              <a:buAutoNum type="arabicPeriod"/>
            </a:pPr>
            <a:r>
              <a:rPr lang="en-US" sz="1200" dirty="0">
                <a:solidFill>
                  <a:schemeClr val="accent3"/>
                </a:solidFill>
                <a:latin typeface="Calibri" panose="020F0502020204030204" pitchFamily="34" charset="0"/>
                <a:cs typeface="Calibri" panose="020F0502020204030204" pitchFamily="34" charset="0"/>
              </a:rPr>
              <a:t>Test Report</a:t>
            </a:r>
            <a:r>
              <a:rPr lang="ru-RU" sz="1200" dirty="0">
                <a:solidFill>
                  <a:schemeClr val="accent3"/>
                </a:solidFill>
                <a:latin typeface="Calibri" panose="020F0502020204030204" pitchFamily="34" charset="0"/>
                <a:cs typeface="Calibri" panose="020F0502020204030204" pitchFamily="34" charset="0"/>
              </a:rPr>
              <a:t>.</a:t>
            </a:r>
          </a:p>
        </p:txBody>
      </p:sp>
      <p:sp>
        <p:nvSpPr>
          <p:cNvPr id="15" name="Footer Placeholder 1">
            <a:extLst>
              <a:ext uri="{FF2B5EF4-FFF2-40B4-BE49-F238E27FC236}">
                <a16:creationId xmlns:a16="http://schemas.microsoft.com/office/drawing/2014/main" id="{645A882E-28CC-4754-9868-7005E7D52662}"/>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1273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3634965" y="3958360"/>
            <a:ext cx="5756169"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THANK YOU FOR YOUR ATTENTION</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t>
            </a:r>
          </a:p>
        </p:txBody>
      </p:sp>
      <p:sp>
        <p:nvSpPr>
          <p:cNvPr id="4" name="Footer Placeholder 1">
            <a:extLst>
              <a:ext uri="{FF2B5EF4-FFF2-40B4-BE49-F238E27FC236}">
                <a16:creationId xmlns:a16="http://schemas.microsoft.com/office/drawing/2014/main" id="{29E9A6A5-E016-4C0E-8288-510647175F19}"/>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GB" sz="800">
                <a:solidFill>
                  <a:srgbClr val="FFFFFF">
                    <a:lumMod val="50000"/>
                  </a:srgbClr>
                </a:solidFill>
              </a:rPr>
              <a:t>04</a:t>
            </a:r>
            <a:r>
              <a:rPr lang="en-GB" sz="800">
                <a:solidFill>
                  <a:srgbClr val="FFFFFF">
                    <a:lumMod val="50000"/>
                  </a:srgbClr>
                </a:solidFill>
                <a:latin typeface="Calibri" panose="020F0502020204030204" pitchFamily="34" charset="0"/>
                <a:cs typeface="Calibri" panose="020F0502020204030204" pitchFamily="34" charset="0"/>
              </a:rPr>
              <a:t>/03/2025                                                                                                                                                                                   КОНФИДЕНЦИАЛЬНО                                                                                                                         КАРАЧАГАНАК ПЕТРОЛИУМ ОПЕРЕЙТИНГ Б.В.</a:t>
            </a:r>
          </a:p>
        </p:txBody>
      </p:sp>
      <p:sp>
        <p:nvSpPr>
          <p:cNvPr id="5" name="Slide Number Placeholder 2">
            <a:extLst>
              <a:ext uri="{FF2B5EF4-FFF2-40B4-BE49-F238E27FC236}">
                <a16:creationId xmlns:a16="http://schemas.microsoft.com/office/drawing/2014/main" id="{199B230E-62A6-4CF8-AFEA-E7A62BF2BD5F}"/>
              </a:ext>
            </a:extLst>
          </p:cNvPr>
          <p:cNvSpPr txBox="1">
            <a:spLocks/>
          </p:cNvSpPr>
          <p:nvPr/>
        </p:nvSpPr>
        <p:spPr>
          <a:xfrm>
            <a:off x="98854" y="6529089"/>
            <a:ext cx="327552" cy="3289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17</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3999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 of IMB Center's activities</a:t>
            </a:r>
          </a:p>
          <a:p>
            <a:pPr marL="0" marR="0" lvl="0" indent="0" algn="ctr" defTabSz="457212" rtl="0" eaLnBrk="1" fontAlgn="auto" latinLnBrk="0" hangingPunct="1">
              <a:lnSpc>
                <a:spcPct val="100000"/>
              </a:lnSpc>
              <a:spcBef>
                <a:spcPts val="366"/>
              </a:spcBef>
              <a:spcAft>
                <a:spcPts val="366"/>
              </a:spcAft>
              <a:buClrTx/>
              <a:buSzTx/>
              <a:buFontTx/>
              <a:buNone/>
              <a:tabLst/>
              <a:defRPr/>
            </a:pPr>
            <a:endPar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KPO TECHNICAL WEBINAR ON</a:t>
            </a:r>
            <a:r>
              <a:rPr kumimoji="0" lang="ru-RU"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Steel &amp; metal materials</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4" name="Footer Placeholder 1">
            <a:extLst>
              <a:ext uri="{FF2B5EF4-FFF2-40B4-BE49-F238E27FC236}">
                <a16:creationId xmlns:a16="http://schemas.microsoft.com/office/drawing/2014/main" id="{EB950E54-C10D-4FA4-847E-DD08EFD0B292}"/>
              </a:ext>
            </a:extLst>
          </p:cNvPr>
          <p:cNvSpPr txBox="1">
            <a:spLocks/>
          </p:cNvSpPr>
          <p:nvPr/>
        </p:nvSpPr>
        <p:spPr>
          <a:xfrm>
            <a:off x="1090862" y="6610027"/>
            <a:ext cx="1110113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1939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en-US" sz="2800" b="1">
                <a:solidFill>
                  <a:schemeClr val="bg1"/>
                </a:solidFill>
                <a:latin typeface="Arial" panose="020B0604020202020204" pitchFamily="34" charset="0"/>
                <a:cs typeface="Arial" panose="020B0604020202020204" pitchFamily="34" charset="0"/>
              </a:rPr>
              <a:t>SCOPE OF ACTIVITIES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38438" y="1911422"/>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15977" y="3731963"/>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4978" y="3816571"/>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8489" y="3662021"/>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870294" y="1429528"/>
            <a:ext cx="4579844" cy="3278503"/>
            <a:chOff x="3788323" y="1736637"/>
            <a:chExt cx="4579844" cy="3278503"/>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04715" y="1736637"/>
              <a:ext cx="20504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DATA PROCESSING &amp; CONSOLIDATION</a:t>
              </a:r>
              <a:endParaRPr kumimoji="0" lang="en-US" sz="1200" b="1" i="0" u="none" strike="noStrike" kern="1200" cap="none" spc="0" normalizeH="0" baseline="0" noProof="0" dirty="0">
                <a:ln w="0">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544E46E-6F02-8000-8974-77D005CA3473}"/>
                </a:ext>
              </a:extLst>
            </p:cNvPr>
            <p:cNvSpPr txBox="1"/>
            <p:nvPr/>
          </p:nvSpPr>
          <p:spPr>
            <a:xfrm>
              <a:off x="6395693" y="1759100"/>
              <a:ext cx="1972472" cy="276999"/>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ADVOCACY ISSUES</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53299" y="4368809"/>
              <a:ext cx="2114868" cy="646331"/>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LOCALIZATION</a:t>
              </a:r>
              <a:b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&amp; TECHNOLOGY TRANSFER</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788323" y="4329036"/>
              <a:ext cx="1990872" cy="646331"/>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noFill/>
                  </a:ln>
                  <a:solidFill>
                    <a:prstClr val="black"/>
                  </a:solidFill>
                  <a:effectLst/>
                  <a:uLnTx/>
                  <a:uFillTx/>
                  <a:latin typeface="Arial" panose="020B0604020202020204" pitchFamily="34" charset="0"/>
                  <a:ea typeface="+mn-ea"/>
                  <a:cs typeface="Arial" panose="020B0604020202020204" pitchFamily="34" charset="0"/>
                </a:rPr>
                <a:t>LOCAL MARKET ANALYSIS &amp; CAPACITY DEVELOPMENT</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441141" y="2038644"/>
            <a:ext cx="3228087" cy="1105431"/>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Major Operators</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Consolidation of efforts provision of quantitative and technical data </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357995" y="3022375"/>
            <a:ext cx="3234011"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0" cap="all"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Government</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Facilitation and stimulation</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a:ln>
                  <a:noFill/>
                </a:ln>
                <a:solidFill>
                  <a:prstClr val="black"/>
                </a:solidFill>
                <a:effectLst/>
                <a:uLnTx/>
                <a:uFillTx/>
                <a:latin typeface="Arial"/>
                <a:ea typeface="+mn-ea"/>
                <a:cs typeface="Arial"/>
              </a:rPr>
              <a:t>Preferences &amp; subsidies </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531889" y="5481474"/>
            <a:ext cx="3391351" cy="828432"/>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en-US" sz="1400" b="1" i="0" u="none" strike="noStrike" kern="1200" cap="all" spc="0" normalizeH="0" baseline="0" noProof="0" dirty="0">
                <a:ln>
                  <a:noFill/>
                </a:ln>
                <a:solidFill>
                  <a:prstClr val="black"/>
                </a:solidFill>
                <a:effectLst/>
                <a:uLnTx/>
                <a:uFillTx/>
                <a:latin typeface="Arial"/>
                <a:ea typeface="+mn-ea"/>
                <a:cs typeface="Arial"/>
              </a:rPr>
              <a:t>Machine building industry</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dirty="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en-US" sz="1200" b="0" i="0" u="none" strike="noStrike" kern="1200" cap="all" spc="0" normalizeH="0" baseline="0" noProof="0" dirty="0">
                <a:ln>
                  <a:noFill/>
                </a:ln>
                <a:solidFill>
                  <a:prstClr val="black"/>
                </a:solidFill>
                <a:effectLst/>
                <a:uLnTx/>
                <a:uFillTx/>
                <a:latin typeface="Arial"/>
                <a:ea typeface="+mn-ea"/>
                <a:cs typeface="Arial"/>
              </a:rPr>
              <a:t>Capacity development, international standards, Technology transfer</a:t>
            </a: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email">
            <a:duotone>
              <a:prstClr val="black"/>
              <a:schemeClr val="bg1">
                <a:tint val="45000"/>
                <a:satMod val="400000"/>
              </a:schemeClr>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email">
            <a:biLevel thresh="25000"/>
            <a:extLst>
              <a:ext uri="{BEBA8EAE-BF5A-486C-A8C5-ECC9F3942E4B}">
                <a14:imgProps xmlns:a14="http://schemas.microsoft.com/office/drawing/2010/main">
                  <a14:imgLayer r:embed="rId15">
                    <a14:imgEffect>
                      <a14:colorTemperature colorTemp="15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email">
            <a:biLevel thresh="25000"/>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email">
            <a:biLevel thresh="25000"/>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email">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818178-9123-568E-8A81-2E9B4A5A9BD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
        <p:nvSpPr>
          <p:cNvPr id="51" name="Footer Placeholder 1">
            <a:extLst>
              <a:ext uri="{FF2B5EF4-FFF2-40B4-BE49-F238E27FC236}">
                <a16:creationId xmlns:a16="http://schemas.microsoft.com/office/drawing/2014/main" id="{D00CB290-1CF6-47D7-982E-2859E5004A02}"/>
              </a:ext>
            </a:extLst>
          </p:cNvPr>
          <p:cNvSpPr txBox="1">
            <a:spLocks/>
          </p:cNvSpPr>
          <p:nvPr/>
        </p:nvSpPr>
        <p:spPr>
          <a:xfrm>
            <a:off x="1002632" y="6610027"/>
            <a:ext cx="11189368"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43" name="Slide Number Placeholder 2">
            <a:extLst>
              <a:ext uri="{FF2B5EF4-FFF2-40B4-BE49-F238E27FC236}">
                <a16:creationId xmlns:a16="http://schemas.microsoft.com/office/drawing/2014/main" id="{852DDD0B-222B-4677-862E-50073D83AB62}"/>
              </a:ext>
            </a:extLst>
          </p:cNvPr>
          <p:cNvSpPr txBox="1">
            <a:spLocks/>
          </p:cNvSpPr>
          <p:nvPr/>
        </p:nvSpPr>
        <p:spPr>
          <a:xfrm>
            <a:off x="98854" y="6529089"/>
            <a:ext cx="327552" cy="3289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19</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5039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D59DA9-67C5-4164-AE37-6AFB8C7BA24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63B8A0BA-84EC-4D56-9B27-527BDEF8C5A7}"/>
              </a:ext>
            </a:extLst>
          </p:cNvPr>
          <p:cNvSpPr txBox="1">
            <a:spLocks/>
          </p:cNvSpPr>
          <p:nvPr/>
        </p:nvSpPr>
        <p:spPr>
          <a:xfrm>
            <a:off x="104274" y="6525526"/>
            <a:ext cx="616226" cy="332474"/>
          </a:xfrm>
          <a:prstGeom prst="rect">
            <a:avLst/>
          </a:prstGeom>
        </p:spPr>
        <p:txBody>
          <a:bodyPr vert="horz" lIns="91440" tIns="45720" rIns="91440" bIns="45720" rtlCol="0" anchor="ctr"/>
          <a:lstStyle>
            <a:defPPr>
              <a:defRPr lang="en-US"/>
            </a:defPPr>
            <a:lvl1pPr marL="0" algn="l" defTabSz="457200" rtl="0" eaLnBrk="1" fontAlgn="t"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2</a:t>
            </a:fld>
            <a:endParaRPr kumimoji="0" lang="it-IT"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B6E33B2-657F-4052-9FFA-B5DE14555847}"/>
              </a:ext>
            </a:extLst>
          </p:cNvPr>
          <p:cNvSpPr txBox="1"/>
          <p:nvPr/>
        </p:nvSpPr>
        <p:spPr>
          <a:xfrm>
            <a:off x="0" y="206883"/>
            <a:ext cx="12191999"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rPr>
              <a:t>AGENDA</a:t>
            </a:r>
            <a:endParaRPr kumimoji="0" lang="ko-KR" altLang="en-US" sz="3200" b="0"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39" name="Rectangle 11">
            <a:extLst>
              <a:ext uri="{FF2B5EF4-FFF2-40B4-BE49-F238E27FC236}">
                <a16:creationId xmlns:a16="http://schemas.microsoft.com/office/drawing/2014/main" id="{8A7EAAE3-7721-41D1-BACE-B30DC759459D}"/>
              </a:ext>
            </a:extLst>
          </p:cNvPr>
          <p:cNvSpPr>
            <a:spLocks noChangeArrowheads="1"/>
          </p:cNvSpPr>
          <p:nvPr/>
        </p:nvSpPr>
        <p:spPr bwMode="auto">
          <a:xfrm>
            <a:off x="412387" y="1232623"/>
            <a:ext cx="11273477" cy="3944670"/>
          </a:xfrm>
          <a:prstGeom prst="rect">
            <a:avLst/>
          </a:prstGeom>
          <a:noFill/>
          <a:ln>
            <a:noFill/>
          </a:ln>
          <a:effectLst/>
        </p:spPr>
        <p:txBody>
          <a:bodyPr wrap="square">
            <a:spAutoFit/>
          </a:bodyPr>
          <a:lstStyle/>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WELCOME </a:t>
            </a: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PEECH </a:t>
            </a:r>
          </a:p>
          <a:p>
            <a:pPr marL="0" lvl="1" indent="-571500">
              <a:spcBef>
                <a:spcPts val="500"/>
              </a:spcBef>
              <a:spcAft>
                <a:spcPts val="500"/>
              </a:spcAft>
              <a:buClr>
                <a:srgbClr val="FFC000"/>
              </a:buClr>
              <a:buFont typeface="Wingdings" panose="05000000000000000000" pitchFamily="2" charset="2"/>
              <a:buChar char="§"/>
              <a:defRPr/>
            </a:pPr>
            <a:r>
              <a:rPr lang="en-GB" sz="2400" dirty="0">
                <a:solidFill>
                  <a:srgbClr val="00ABC5"/>
                </a:solidFill>
                <a:latin typeface="Calibri" panose="020F0502020204030204"/>
                <a:cs typeface="Calibri" panose="020F0502020204030204" pitchFamily="34" charset="0"/>
              </a:rPr>
              <a:t>O</a:t>
            </a:r>
            <a:r>
              <a:rPr lang="en-US" sz="2400" dirty="0">
                <a:solidFill>
                  <a:srgbClr val="00ABC5"/>
                </a:solidFill>
                <a:latin typeface="Calibri" panose="020F0502020204030204"/>
                <a:cs typeface="Calibri" panose="020F0502020204030204" pitchFamily="34" charset="0"/>
              </a:rPr>
              <a:t>VERVIEW OF RANGES. PERSPECTIVES FOR LOCALIZATION IN KPO OPERATIONS</a:t>
            </a:r>
          </a:p>
          <a:p>
            <a:pPr marL="0" lvl="1" indent="-571500">
              <a:spcBef>
                <a:spcPts val="500"/>
              </a:spcBef>
              <a:spcAft>
                <a:spcPts val="500"/>
              </a:spcAft>
              <a:buClr>
                <a:srgbClr val="FFC000"/>
              </a:buClr>
              <a:buFont typeface="Wingdings" panose="05000000000000000000" pitchFamily="2" charset="2"/>
              <a:buChar char="§"/>
              <a:defRPr/>
            </a:pPr>
            <a:r>
              <a:rPr lang="en-GB" sz="2400" dirty="0">
                <a:solidFill>
                  <a:srgbClr val="00ABC5"/>
                </a:solidFill>
                <a:latin typeface="Calibri" panose="020F0502020204030204"/>
                <a:cs typeface="Calibri" panose="020F0502020204030204" pitchFamily="34" charset="0"/>
              </a:rPr>
              <a:t>OVERVIEW OF THE IMBC ACTIVITIES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SUPPLIERS DATABASE</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PROCUREMENT PROCESS</a:t>
            </a:r>
            <a:endParaRPr kumimoji="0" lang="kk-KZ"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GENERAL HSE REQUIREMENTS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LOCAL CONTENT</a:t>
            </a: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MECHANISMS</a:t>
            </a:r>
          </a:p>
          <a:p>
            <a:pPr marL="0" marR="0" lvl="1" indent="-571500" algn="l" defTabSz="457200" rtl="0" eaLnBrk="1" fontAlgn="auto" latinLnBrk="0" hangingPunct="1">
              <a:lnSpc>
                <a:spcPct val="100000"/>
              </a:lnSpc>
              <a:spcBef>
                <a:spcPts val="500"/>
              </a:spcBef>
              <a:spcAft>
                <a:spcPts val="500"/>
              </a:spcAft>
              <a:buClr>
                <a:srgbClr val="FFC000"/>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Q&amp;A SESSION</a:t>
            </a:r>
          </a:p>
        </p:txBody>
      </p:sp>
      <p:sp>
        <p:nvSpPr>
          <p:cNvPr id="10" name="Footer Placeholder 1">
            <a:extLst>
              <a:ext uri="{FF2B5EF4-FFF2-40B4-BE49-F238E27FC236}">
                <a16:creationId xmlns:a16="http://schemas.microsoft.com/office/drawing/2014/main" id="{765E22BE-7BEC-4D92-A4B4-929C524BACAD}"/>
              </a:ext>
            </a:extLst>
          </p:cNvPr>
          <p:cNvSpPr txBox="1">
            <a:spLocks/>
          </p:cNvSpPr>
          <p:nvPr/>
        </p:nvSpPr>
        <p:spPr>
          <a:xfrm>
            <a:off x="720500" y="6610027"/>
            <a:ext cx="11471499"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940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en-US" sz="2800" b="1" cap="all">
                <a:solidFill>
                  <a:prstClr val="white"/>
                </a:solidFill>
                <a:latin typeface="Arial" panose="020B0604020202020204" pitchFamily="34" charset="0"/>
                <a:cs typeface="Arial" panose="020B0604020202020204" pitchFamily="34" charset="0"/>
              </a:rPr>
              <a:t>Commodities of interest</a:t>
            </a:r>
            <a:endParaRPr lang="ru-RU" sz="2800" b="1" cap="all">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According to the statistical data of  Situational-analytical center of the Fuel and Energy complex of the Republic of Kazakhstan</a:t>
            </a:r>
            <a:endParaRPr kumimoji="0" lang="ru-RU"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our analyses of demands and identifying localization priorities, we utilize the FPAL coding system</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8890969"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1.09</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Electrical Equipment and Materials</a:t>
            </a: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Instrumentation / Process Control Equipment / Materials</a:t>
            </a: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Valves and Accessories</a:t>
            </a: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4</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Pumps and Seals</a:t>
            </a: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Process Filters</a:t>
            </a: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HVAC</a:t>
            </a: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Line pipe</a:t>
            </a:r>
          </a:p>
        </p:txBody>
      </p:sp>
      <p:sp>
        <p:nvSpPr>
          <p:cNvPr id="20" name="TextBox 19">
            <a:extLst>
              <a:ext uri="{FF2B5EF4-FFF2-40B4-BE49-F238E27FC236}">
                <a16:creationId xmlns:a16="http://schemas.microsoft.com/office/drawing/2014/main" id="{AB1CA3B5-E2F3-E7A5-7FD2-B4EBB17C324B}"/>
              </a:ext>
            </a:extLst>
          </p:cNvPr>
          <p:cNvSpPr txBox="1"/>
          <p:nvPr/>
        </p:nvSpPr>
        <p:spPr>
          <a:xfrm>
            <a:off x="2783881" y="5427930"/>
            <a:ext cx="83959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Procurement in above commodity groups accounts for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75% of all procurement of goods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three Operators **</a:t>
            </a:r>
            <a:endPar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1.07</a:t>
            </a:r>
            <a:b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Heat Exchangers / Heat Transfer Equipment</a:t>
            </a: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1.16</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Firefighting Equipment</a:t>
            </a: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2.07</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Chemical / Oils / Paints</a:t>
            </a: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2.08</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Insulation / Refractory Materials</a:t>
            </a: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FPAL Commodity Codes</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Drilling Equipment</a:t>
            </a: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Material and Product Handling Equipment</a:t>
            </a: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Other Products / Equipment and Materials</a:t>
            </a: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Commodity Group 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371274"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Commodity Group 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414379" y="2064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Compressors / Expanders / Blowers and Accessories</a:t>
            </a: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414379" y="271267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Drivers and Accessories</a:t>
            </a: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414379" y="3355055"/>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Steel / Metal Materials</a:t>
            </a: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414379" y="400477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Workshop and Handtools</a:t>
            </a:r>
          </a:p>
        </p:txBody>
      </p:sp>
      <p:sp>
        <p:nvSpPr>
          <p:cNvPr id="15" name="Right Brace 14">
            <a:extLst>
              <a:ext uri="{FF2B5EF4-FFF2-40B4-BE49-F238E27FC236}">
                <a16:creationId xmlns:a16="http://schemas.microsoft.com/office/drawing/2014/main" id="{8696920A-85B9-233C-E3B6-0348376E427A}"/>
              </a:ext>
            </a:extLst>
          </p:cNvPr>
          <p:cNvSpPr/>
          <p:nvPr/>
        </p:nvSpPr>
        <p:spPr>
          <a:xfrm rot="5400000">
            <a:off x="6891091" y="1139165"/>
            <a:ext cx="181554" cy="8395973"/>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ooter Placeholder 1">
            <a:extLst>
              <a:ext uri="{FF2B5EF4-FFF2-40B4-BE49-F238E27FC236}">
                <a16:creationId xmlns:a16="http://schemas.microsoft.com/office/drawing/2014/main" id="{280DDCDC-7241-4F8C-9BAE-6C66B3346406}"/>
              </a:ext>
            </a:extLst>
          </p:cNvPr>
          <p:cNvSpPr txBox="1">
            <a:spLocks/>
          </p:cNvSpPr>
          <p:nvPr/>
        </p:nvSpPr>
        <p:spPr>
          <a:xfrm>
            <a:off x="994610" y="6610027"/>
            <a:ext cx="11197389"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36" name="Slide Number Placeholder 2">
            <a:extLst>
              <a:ext uri="{FF2B5EF4-FFF2-40B4-BE49-F238E27FC236}">
                <a16:creationId xmlns:a16="http://schemas.microsoft.com/office/drawing/2014/main" id="{44260AB6-62C1-4831-96D8-9B47760E83BC}"/>
              </a:ext>
            </a:extLst>
          </p:cNvPr>
          <p:cNvSpPr txBox="1">
            <a:spLocks/>
          </p:cNvSpPr>
          <p:nvPr/>
        </p:nvSpPr>
        <p:spPr>
          <a:xfrm>
            <a:off x="98854" y="6529089"/>
            <a:ext cx="327552" cy="3289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20</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1462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172959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2669978"/>
            <a:ext cx="2143048" cy="41501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131698"/>
            <a:ext cx="2143048" cy="40096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1704994"/>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7</a:t>
            </a:r>
            <a:r>
              <a:rPr lang="kk-KZ" sz="1200">
                <a:solidFill>
                  <a:schemeClr val="tx1"/>
                </a:solidFill>
                <a:latin typeface="Arial Narrow" panose="020B0606020202030204" pitchFamily="34" charset="0"/>
                <a:cs typeface="Arial" panose="020B0604020202020204" pitchFamily="34" charset="0"/>
              </a:rPr>
              <a:t> </a:t>
            </a:r>
            <a:r>
              <a:rPr lang="en-GB" sz="1200">
                <a:solidFill>
                  <a:schemeClr val="tx1"/>
                </a:solidFill>
                <a:latin typeface="Arial Narrow" panose="020B0606020202030204" pitchFamily="34" charset="0"/>
                <a:cs typeface="Arial" panose="020B0604020202020204" pitchFamily="34" charset="0"/>
              </a:rPr>
              <a:t>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lang="en-GB" sz="1200">
              <a:solidFill>
                <a:schemeClr val="tx1"/>
              </a:solidFill>
              <a:latin typeface="Arial Narrow" panose="020B0606020202030204" pitchFamily="34" charset="0"/>
              <a:cs typeface="Arial" panose="020B0604020202020204" pitchFamily="34" charset="0"/>
            </a:endParaRP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172959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235075"/>
            <a:ext cx="2143048" cy="393747"/>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2669979"/>
            <a:ext cx="2143048" cy="393747"/>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122362"/>
            <a:ext cx="2143048" cy="41104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3640225"/>
            <a:ext cx="2143048" cy="40602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290743"/>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5692" y="4190206"/>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172959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235074"/>
            <a:ext cx="2143048" cy="40027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2669979"/>
            <a:ext cx="2143048" cy="40027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122362"/>
            <a:ext cx="2143048" cy="41030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3642580"/>
            <a:ext cx="2143048" cy="40327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47994" y="4185349"/>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272114"/>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2591094"/>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more than 80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 identified</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056740"/>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50 site surveys conducted</a:t>
            </a: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272977"/>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5650" y="4180690"/>
            <a:ext cx="2143048" cy="467826"/>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231980"/>
            <a:ext cx="2143048" cy="41380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573256" y="6362500"/>
            <a:ext cx="9154145" cy="223892"/>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b="1">
                <a:solidFill>
                  <a:schemeClr val="tx1"/>
                </a:solidFill>
                <a:latin typeface="Arial" panose="020B0604020202020204" pitchFamily="34" charset="0"/>
                <a:cs typeface="Arial" panose="020B0604020202020204" pitchFamily="34" charset="0"/>
              </a:rPr>
              <a:t>Recommendations to Operators</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30136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Commodity Group 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33796" y="1721286"/>
            <a:ext cx="2109509"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Demands analysis</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33796" y="2191673"/>
            <a:ext cx="213126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High demand goods identified</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33796" y="2630354"/>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Market analysis,</a:t>
            </a:r>
            <a:r>
              <a:rPr lang="ru-RU" sz="1200">
                <a:solidFill>
                  <a:schemeClr val="tx1"/>
                </a:solidFill>
                <a:latin typeface="Arial Narrow" panose="020B0606020202030204" pitchFamily="34" charset="0"/>
                <a:cs typeface="Arial" panose="020B0604020202020204" pitchFamily="34" charset="0"/>
              </a:rPr>
              <a:t> </a:t>
            </a:r>
            <a:r>
              <a:rPr lang="en-GB" sz="1200">
                <a:solidFill>
                  <a:schemeClr val="tx1"/>
                </a:solidFill>
                <a:latin typeface="Arial Narrow" panose="020B0606020202030204" pitchFamily="34" charset="0"/>
                <a:cs typeface="Arial" panose="020B0604020202020204" pitchFamily="34" charset="0"/>
              </a:rPr>
              <a:t>longlist from available resources</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3796" y="3078561"/>
            <a:ext cx="2146460"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Site surveys, </a:t>
            </a:r>
            <a:r>
              <a:rPr lang="en-US" sz="1200">
                <a:solidFill>
                  <a:schemeClr val="tx1"/>
                </a:solidFill>
                <a:latin typeface="Arial Narrow" panose="020B0606020202030204" pitchFamily="34" charset="0"/>
                <a:cs typeface="Arial" panose="020B0604020202020204" pitchFamily="34" charset="0"/>
              </a:rPr>
              <a:t>manufacturers who expressed interest</a:t>
            </a:r>
            <a:endParaRPr lang="en-GB" sz="1200">
              <a:solidFill>
                <a:schemeClr val="tx1"/>
              </a:solidFill>
              <a:latin typeface="Arial Narrow" panose="020B0606020202030204" pitchFamily="34" charset="0"/>
              <a:cs typeface="Arial" panose="020B0604020202020204" pitchFamily="34" charset="0"/>
            </a:endParaRP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30936" y="3553992"/>
            <a:ext cx="2145904"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Shortlisting, </a:t>
            </a:r>
            <a:r>
              <a:rPr lang="en-US" sz="1200">
                <a:solidFill>
                  <a:schemeClr val="tx1"/>
                </a:solidFill>
                <a:latin typeface="Arial Narrow" panose="020B0606020202030204" pitchFamily="34" charset="0"/>
                <a:cs typeface="Arial" panose="020B0604020202020204" pitchFamily="34" charset="0"/>
              </a:rPr>
              <a:t>manufacturers</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producing  types of goods with</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high demands</a:t>
            </a:r>
            <a:endParaRPr lang="en-GB" sz="1200">
              <a:solidFill>
                <a:schemeClr val="tx1"/>
              </a:solidFill>
              <a:latin typeface="Arial Narrow" panose="020B0606020202030204" pitchFamily="34" charset="0"/>
              <a:cs typeface="Arial" panose="020B0604020202020204" pitchFamily="34" charset="0"/>
            </a:endParaRP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0936" y="4151545"/>
            <a:ext cx="210273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Summarized Technical Requirements</a:t>
            </a:r>
            <a:endParaRPr lang="ru-RU" sz="1200">
              <a:solidFill>
                <a:schemeClr val="tx1"/>
              </a:solidFill>
              <a:latin typeface="Arial Narrow" panose="020B0606020202030204" pitchFamily="34" charset="0"/>
              <a:cs typeface="Arial" panose="020B0604020202020204" pitchFamily="34" charset="0"/>
            </a:endParaRP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30936" y="5261290"/>
            <a:ext cx="210339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Implementation </a:t>
            </a:r>
            <a:br>
              <a:rPr lang="ru-RU" sz="1200">
                <a:solidFill>
                  <a:schemeClr val="tx1"/>
                </a:solidFill>
                <a:latin typeface="Arial Narrow" panose="020B0606020202030204" pitchFamily="34" charset="0"/>
                <a:cs typeface="Arial" panose="020B0604020202020204" pitchFamily="34" charset="0"/>
              </a:rPr>
            </a:br>
            <a:r>
              <a:rPr lang="en-GB" sz="1200">
                <a:solidFill>
                  <a:schemeClr val="tx1"/>
                </a:solidFill>
                <a:latin typeface="Arial Narrow" panose="020B0606020202030204" pitchFamily="34" charset="0"/>
                <a:cs typeface="Arial" panose="020B0604020202020204" pitchFamily="34" charset="0"/>
              </a:rPr>
              <a:t>of capacity development</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167596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35 000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kumimoji="0" lang="ru-RU"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194647"/>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defRPr/>
            </a:pPr>
            <a:r>
              <a:rPr lang="en-US" sz="1200">
                <a:solidFill>
                  <a:schemeClr val="tx1"/>
                </a:solidFill>
                <a:latin typeface="Arial Narrow" panose="020B0606020202030204" pitchFamily="34" charset="0"/>
                <a:cs typeface="Arial" panose="020B0604020202020204" pitchFamily="34" charset="0"/>
              </a:rPr>
              <a:t>22</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types of goods</a:t>
            </a:r>
            <a:endParaRPr lang="ru-RU" sz="1200">
              <a:solidFill>
                <a:schemeClr val="tx1"/>
              </a:solidFill>
              <a:latin typeface="Arial Narrow" panose="020B0606020202030204" pitchFamily="34" charset="0"/>
              <a:cs typeface="Arial" panose="020B0604020202020204" pitchFamily="34" charset="0"/>
            </a:endParaRP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2597456"/>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more than 90 </a:t>
            </a:r>
            <a:b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b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manufacturers identified</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043138"/>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81</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site surveys conducted</a:t>
            </a:r>
            <a:endParaRPr lang="ru-RU" sz="1200">
              <a:solidFill>
                <a:schemeClr val="tx1"/>
              </a:solidFill>
              <a:latin typeface="Arial Narrow" panose="020B0606020202030204" pitchFamily="34" charset="0"/>
              <a:cs typeface="Arial" panose="020B0604020202020204" pitchFamily="34" charset="0"/>
            </a:endParaRP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3554560"/>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23 </a:t>
            </a:r>
            <a:r>
              <a:rPr lang="en-US" sz="1200">
                <a:solidFill>
                  <a:schemeClr val="tx1"/>
                </a:solidFill>
                <a:latin typeface="Arial Narrow" panose="020B0606020202030204" pitchFamily="34" charset="0"/>
                <a:cs typeface="Arial" panose="020B0604020202020204" pitchFamily="34" charset="0"/>
              </a:rPr>
              <a:t>manufacturers shortlisted</a:t>
            </a:r>
            <a:endParaRPr lang="ru-RU" sz="1200">
              <a:solidFill>
                <a:schemeClr val="tx1"/>
              </a:solidFill>
              <a:latin typeface="Arial Narrow" panose="020B0606020202030204" pitchFamily="34" charset="0"/>
              <a:cs typeface="Arial" panose="020B0604020202020204" pitchFamily="34" charset="0"/>
            </a:endParaRP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2334619" y="4196450"/>
            <a:ext cx="1998733"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12</a:t>
            </a:r>
            <a:r>
              <a:rPr lang="en-US" sz="1200">
                <a:solidFill>
                  <a:schemeClr val="tx1"/>
                </a:solidFill>
                <a:latin typeface="Arial Narrow" panose="020B0606020202030204" pitchFamily="34" charset="0"/>
                <a:cs typeface="Arial" panose="020B0604020202020204" pitchFamily="34" charset="0"/>
              </a:rPr>
              <a:t> STRs developed</a:t>
            </a:r>
            <a:endParaRPr lang="ru-RU" sz="1200">
              <a:solidFill>
                <a:schemeClr val="tx1"/>
              </a:solidFill>
              <a:latin typeface="Arial Narrow" panose="020B0606020202030204" pitchFamily="34" charset="0"/>
              <a:cs typeface="Arial" panose="020B0604020202020204" pitchFamily="34" charset="0"/>
            </a:endParaRP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2350950" y="5227424"/>
            <a:ext cx="20121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3 </a:t>
            </a:r>
            <a:r>
              <a:rPr lang="en-US" sz="1200">
                <a:solidFill>
                  <a:schemeClr val="tx1"/>
                </a:solidFill>
                <a:latin typeface="Arial Narrow" panose="020B0606020202030204" pitchFamily="34" charset="0"/>
                <a:cs typeface="Arial" panose="020B0604020202020204" pitchFamily="34" charset="0"/>
              </a:rPr>
              <a:t>recommended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a:t>
            </a:r>
            <a:endParaRPr lang="ru-RU" sz="1200">
              <a:solidFill>
                <a:schemeClr val="tx1"/>
              </a:solidFill>
              <a:latin typeface="Arial Narrow" panose="020B0606020202030204" pitchFamily="34" charset="0"/>
              <a:cs typeface="Arial" panose="020B0604020202020204" pitchFamily="34" charset="0"/>
            </a:endParaRP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167596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55 000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lang="en-GB" sz="1200">
              <a:solidFill>
                <a:schemeClr val="tx1"/>
              </a:solidFill>
              <a:latin typeface="Arial Narrow" panose="020B0606020202030204" pitchFamily="34" charset="0"/>
              <a:cs typeface="Arial" panose="020B0604020202020204" pitchFamily="34" charset="0"/>
            </a:endParaRP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150203"/>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defRPr/>
            </a:pPr>
            <a:r>
              <a:rPr lang="en-US" sz="1200">
                <a:solidFill>
                  <a:schemeClr val="tx1"/>
                </a:solidFill>
                <a:latin typeface="Arial Narrow" panose="020B0606020202030204" pitchFamily="34" charset="0"/>
                <a:cs typeface="Arial" panose="020B0604020202020204" pitchFamily="34" charset="0"/>
              </a:rPr>
              <a:t>19 types of goods</a:t>
            </a: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2589563"/>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more than 100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 identified</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049043"/>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73 site surveys conducted</a:t>
            </a: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212382"/>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2 </a:t>
            </a:r>
            <a:r>
              <a:rPr lang="en-US" sz="1200">
                <a:solidFill>
                  <a:schemeClr val="tx1"/>
                </a:solidFill>
                <a:latin typeface="Arial Narrow" panose="020B0606020202030204" pitchFamily="34" charset="0"/>
                <a:cs typeface="Arial" panose="020B0604020202020204" pitchFamily="34" charset="0"/>
              </a:rPr>
              <a:t>recommended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a:t>
            </a:r>
            <a:endParaRPr lang="ru-RU" sz="1200">
              <a:solidFill>
                <a:schemeClr val="tx1"/>
              </a:solidFill>
              <a:latin typeface="Arial Narrow" panose="020B0606020202030204" pitchFamily="34" charset="0"/>
              <a:cs typeface="Arial" panose="020B0604020202020204" pitchFamily="34" charset="0"/>
            </a:endParaRP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29333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b="1">
                <a:solidFill>
                  <a:schemeClr val="tx1"/>
                </a:solidFill>
                <a:latin typeface="Arial Narrow" panose="020B0606020202030204" pitchFamily="34" charset="0"/>
                <a:cs typeface="Arial" panose="020B0604020202020204" pitchFamily="34" charset="0"/>
              </a:rPr>
              <a:t>Commodity Group 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3589407"/>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1</a:t>
            </a:r>
            <a:r>
              <a:rPr lang="ru-RU" sz="1200">
                <a:solidFill>
                  <a:schemeClr val="tx1"/>
                </a:solidFill>
                <a:latin typeface="Arial Narrow" panose="020B0606020202030204" pitchFamily="34" charset="0"/>
                <a:cs typeface="Arial" panose="020B0604020202020204" pitchFamily="34" charset="0"/>
              </a:rPr>
              <a:t>6</a:t>
            </a:r>
            <a:r>
              <a:rPr lang="en-US" sz="1200">
                <a:solidFill>
                  <a:schemeClr val="tx1"/>
                </a:solidFill>
                <a:latin typeface="Arial Narrow" panose="020B0606020202030204" pitchFamily="34" charset="0"/>
                <a:cs typeface="Arial" panose="020B0604020202020204" pitchFamily="34" charset="0"/>
              </a:rPr>
              <a:t> manufacturers shortlisted</a:t>
            </a: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162872"/>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lang="en-US" sz="1200">
                <a:solidFill>
                  <a:schemeClr val="tx1"/>
                </a:solidFill>
                <a:latin typeface="Arial Narrow" panose="020B0606020202030204" pitchFamily="34" charset="0"/>
                <a:cs typeface="Arial" panose="020B0604020202020204" pitchFamily="34" charset="0"/>
              </a:rPr>
              <a:t>27</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types of goods</a:t>
            </a:r>
            <a:endPar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7640744" y="4103716"/>
            <a:ext cx="154270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In process</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20253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30711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b="1">
                <a:solidFill>
                  <a:schemeClr val="tx1"/>
                </a:solidFill>
                <a:latin typeface="Arial Narrow" panose="020B0606020202030204" pitchFamily="34" charset="0"/>
                <a:cs typeface="Arial" panose="020B0604020202020204" pitchFamily="34" charset="0"/>
              </a:rPr>
              <a:t>Commodity Group 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27211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47" name="Rectangle: Rounded Corners 174">
            <a:extLst>
              <a:ext uri="{FF2B5EF4-FFF2-40B4-BE49-F238E27FC236}">
                <a16:creationId xmlns:a16="http://schemas.microsoft.com/office/drawing/2014/main" id="{D63C28CD-CFB6-CFBF-2B39-0E6F8B2E6AEA}"/>
              </a:ext>
            </a:extLst>
          </p:cNvPr>
          <p:cNvSpPr/>
          <p:nvPr/>
        </p:nvSpPr>
        <p:spPr>
          <a:xfrm>
            <a:off x="4849512" y="4179477"/>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8 </a:t>
            </a:r>
            <a:r>
              <a:rPr lang="en-US" sz="1200">
                <a:solidFill>
                  <a:schemeClr val="tx1"/>
                </a:solidFill>
                <a:latin typeface="Arial Narrow" panose="020B0606020202030204" pitchFamily="34" charset="0"/>
                <a:cs typeface="Arial" panose="020B0604020202020204" pitchFamily="34" charset="0"/>
              </a:rPr>
              <a:t>STRs developed</a:t>
            </a:r>
            <a:endParaRPr lang="ru-RU" sz="1200">
              <a:solidFill>
                <a:schemeClr val="tx1"/>
              </a:solidFill>
              <a:latin typeface="Arial Narrow" panose="020B0606020202030204" pitchFamily="34" charset="0"/>
              <a:cs typeface="Arial" panose="020B0604020202020204" pitchFamily="34" charset="0"/>
            </a:endParaRP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3640225"/>
            <a:ext cx="2143048" cy="400962"/>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3570693"/>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In process</a:t>
            </a:r>
          </a:p>
        </p:txBody>
      </p:sp>
      <p:sp>
        <p:nvSpPr>
          <p:cNvPr id="4" name="Полилиния: фигура 48">
            <a:extLst>
              <a:ext uri="{FF2B5EF4-FFF2-40B4-BE49-F238E27FC236}">
                <a16:creationId xmlns:a16="http://schemas.microsoft.com/office/drawing/2014/main" id="{57037754-76B8-6E8C-FE62-D795A77BE92D}"/>
              </a:ext>
            </a:extLst>
          </p:cNvPr>
          <p:cNvSpPr/>
          <p:nvPr/>
        </p:nvSpPr>
        <p:spPr>
          <a:xfrm rot="10800000">
            <a:off x="9813901" y="173598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E4EB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2676360"/>
            <a:ext cx="2143048" cy="39388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accent1">
              <a:lumMod val="20000"/>
              <a:lumOff val="80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1711375"/>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12 000 </a:t>
            </a: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items </a:t>
            </a:r>
            <a:r>
              <a:rPr kumimoji="0" lang="en-US" sz="1200" b="0" i="0" u="none" strike="noStrike" kern="1200" cap="none" spc="0" normalizeH="0" baseline="0" noProof="0" err="1">
                <a:ln>
                  <a:noFill/>
                </a:ln>
                <a:solidFill>
                  <a:schemeClr val="tx1"/>
                </a:solidFill>
                <a:effectLst/>
                <a:uLnTx/>
                <a:uFillTx/>
                <a:latin typeface="Arial Narrow" panose="020B0606020202030204" pitchFamily="34" charset="0"/>
                <a:cs typeface="Arial" panose="020B0604020202020204" pitchFamily="34" charset="0"/>
              </a:rPr>
              <a:t>analysed</a:t>
            </a:r>
            <a:endParaRPr lang="en-GB" sz="1200">
              <a:solidFill>
                <a:schemeClr val="tx1"/>
              </a:solidFill>
              <a:latin typeface="Arial Narrow" panose="020B0606020202030204" pitchFamily="34" charset="0"/>
              <a:cs typeface="Arial" panose="020B0604020202020204" pitchFamily="34" charset="0"/>
            </a:endParaRP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1041" y="4191730"/>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278495"/>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2597474"/>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21">
              <a:spcBef>
                <a:spcPct val="0"/>
              </a:spcBef>
              <a:spcAft>
                <a:spcPct val="0"/>
              </a:spcAft>
              <a:defRPr/>
            </a:pPr>
            <a:r>
              <a:rPr lang="en-US" sz="1200">
                <a:solidFill>
                  <a:schemeClr val="tx1"/>
                </a:solidFill>
                <a:latin typeface="Arial Narrow" panose="020B0606020202030204" pitchFamily="34" charset="0"/>
                <a:cs typeface="Arial" panose="020B0604020202020204" pitchFamily="34" charset="0"/>
              </a:rPr>
              <a:t>more than 150 </a:t>
            </a:r>
            <a:br>
              <a:rPr lang="en-US" sz="1200">
                <a:solidFill>
                  <a:schemeClr val="tx1"/>
                </a:solidFill>
                <a:latin typeface="Arial Narrow" panose="020B0606020202030204" pitchFamily="34" charset="0"/>
                <a:cs typeface="Arial" panose="020B0604020202020204" pitchFamily="34" charset="0"/>
              </a:rPr>
            </a:br>
            <a:r>
              <a:rPr lang="en-US" sz="1200">
                <a:solidFill>
                  <a:schemeClr val="tx1"/>
                </a:solidFill>
                <a:latin typeface="Arial Narrow" panose="020B0606020202030204" pitchFamily="34" charset="0"/>
                <a:cs typeface="Arial" panose="020B0604020202020204" pitchFamily="34" charset="0"/>
              </a:rPr>
              <a:t>manufacturers identified</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238362"/>
            <a:ext cx="2143048" cy="39698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accent1">
              <a:lumMod val="20000"/>
              <a:lumOff val="80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164491"/>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221">
              <a:spcBef>
                <a:spcPct val="0"/>
              </a:spcBef>
              <a:spcAft>
                <a:spcPct val="0"/>
              </a:spcAf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39 </a:t>
            </a:r>
            <a:r>
              <a:rPr lang="en-US" sz="1200">
                <a:solidFill>
                  <a:schemeClr val="tx1"/>
                </a:solidFill>
                <a:latin typeface="Arial Narrow" panose="020B0606020202030204" pitchFamily="34" charset="0"/>
                <a:cs typeface="Arial" panose="020B0604020202020204" pitchFamily="34" charset="0"/>
              </a:rPr>
              <a:t>types of goods</a:t>
            </a:r>
            <a:endPar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3530" y="4110189"/>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endPar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endParaRP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218440"/>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31349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Commodity Group 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3646605"/>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3591357"/>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TBC</a:t>
            </a:r>
          </a:p>
        </p:txBody>
      </p:sp>
      <p:grpSp>
        <p:nvGrpSpPr>
          <p:cNvPr id="17" name="Group 16">
            <a:extLst>
              <a:ext uri="{FF2B5EF4-FFF2-40B4-BE49-F238E27FC236}">
                <a16:creationId xmlns:a16="http://schemas.microsoft.com/office/drawing/2014/main" id="{8EFEA0F6-3B1F-BC96-94F1-723874527A6E}"/>
              </a:ext>
            </a:extLst>
          </p:cNvPr>
          <p:cNvGrpSpPr/>
          <p:nvPr/>
        </p:nvGrpSpPr>
        <p:grpSpPr>
          <a:xfrm>
            <a:off x="2404318" y="916211"/>
            <a:ext cx="9404436" cy="369911"/>
            <a:chOff x="2404318" y="916213"/>
            <a:chExt cx="9404436" cy="573449"/>
          </a:xfrm>
        </p:grpSpPr>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3" cstate="email">
              <a:alphaModFix/>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4867967" y="988004"/>
              <a:ext cx="40979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8" y="938684"/>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5" cstate="email">
                <a:alphaModFix/>
                <a:biLevel thresh="75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7" cstate="email">
                <a:alphaModFix/>
                <a:biLevel thresh="7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9" cstate="email">
                <a:alphaModFix/>
                <a:biLevel thresh="75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1">
              <a:biLevel thresh="75000"/>
              <a:extLst>
                <a:ext uri="{28A0092B-C50C-407E-A947-70E740481C1C}">
                  <a14:useLocalDpi xmlns:a14="http://schemas.microsoft.com/office/drawing/2010/main"/>
                </a:ext>
              </a:extLst>
            </a:blip>
            <a:stretch>
              <a:fillRect/>
            </a:stretch>
          </p:blipFill>
          <p:spPr>
            <a:xfrm>
              <a:off x="3826191" y="979605"/>
              <a:ext cx="353160"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2" cstate="email">
              <a:alphaModFix/>
              <a:biLevel thresh="75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tretch>
              <a:fillRect/>
            </a:stretch>
          </p:blipFill>
          <p:spPr>
            <a:xfrm>
              <a:off x="3077599" y="919061"/>
              <a:ext cx="433930"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4">
              <a:alphaModFix/>
              <a:biLevel thresh="75000"/>
              <a:extLst>
                <a:ext uri="{28A0092B-C50C-407E-A947-70E740481C1C}">
                  <a14:useLocalDpi xmlns:a14="http://schemas.microsoft.com/office/drawing/2010/main"/>
                </a:ext>
              </a:extLst>
            </a:blip>
            <a:stretch>
              <a:fillRect/>
            </a:stretch>
          </p:blipFill>
          <p:spPr>
            <a:xfrm>
              <a:off x="5428524" y="916213"/>
              <a:ext cx="486118"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5" cstate="email">
              <a:alphaModFix/>
              <a:biLevel thresh="75000"/>
              <a:extLst>
                <a:ext uri="{28A0092B-C50C-407E-A947-70E740481C1C}">
                  <a14:useLocalDpi xmlns:a14="http://schemas.microsoft.com/office/drawing/2010/main"/>
                </a:ext>
              </a:extLst>
            </a:blip>
            <a:stretch>
              <a:fillRect/>
            </a:stretch>
          </p:blipFill>
          <p:spPr>
            <a:xfrm>
              <a:off x="6035078" y="968253"/>
              <a:ext cx="386491" cy="482834"/>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6" cstate="email">
              <a:alphaModFix/>
              <a:biLevel thresh="75000"/>
              <a:extLst>
                <a:ext uri="{28A0092B-C50C-407E-A947-70E740481C1C}">
                  <a14:useLocalDpi xmlns:a14="http://schemas.microsoft.com/office/drawing/2010/main"/>
                </a:ext>
              </a:extLst>
            </a:blip>
            <a:stretch>
              <a:fillRect/>
            </a:stretch>
          </p:blipFill>
          <p:spPr>
            <a:xfrm>
              <a:off x="6538073" y="952200"/>
              <a:ext cx="345253" cy="444128"/>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7" cstate="email">
              <a:alphaModFix/>
              <a:biLevel thresh="75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a:ext>
              </a:extLst>
            </a:blip>
            <a:stretch>
              <a:fillRect/>
            </a:stretch>
          </p:blipFill>
          <p:spPr>
            <a:xfrm>
              <a:off x="7374103" y="997753"/>
              <a:ext cx="348938"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9" cstate="email">
              <a:alphaModFix/>
              <a:biLevel thresh="75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a:ext>
              </a:extLst>
            </a:blip>
            <a:stretch>
              <a:fillRect/>
            </a:stretch>
          </p:blipFill>
          <p:spPr>
            <a:xfrm>
              <a:off x="7805566" y="106180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01606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1" cstate="email">
                <a:alphaModFix/>
                <a:biLevel thresh="75000"/>
                <a:extLst>
                  <a:ext uri="{BEBA8EAE-BF5A-486C-A8C5-ECC9F3942E4B}">
                    <a14:imgProps xmlns:a14="http://schemas.microsoft.com/office/drawing/2010/main">
                      <a14:imgLayer r:embed="rId22">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3" cstate="email">
                <a:alphaModFix/>
                <a:biLevel thresh="75000"/>
                <a:extLst>
                  <a:ext uri="{BEBA8EAE-BF5A-486C-A8C5-ECC9F3942E4B}">
                    <a14:imgProps xmlns:a14="http://schemas.microsoft.com/office/drawing/2010/main">
                      <a14:imgLayer r:embed="rId24">
                        <a14:imgEffect>
                          <a14:artisticPhotocopy/>
                        </a14:imgEffect>
                      </a14:imgLayer>
                    </a14:imgProps>
                  </a:ext>
                  <a:ext uri="{28A0092B-C50C-407E-A947-70E740481C1C}">
                    <a14:useLocalDpi xmlns:a14="http://schemas.microsoft.com/office/drawing/2010/main"/>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5" cstate="email">
                <a:alphaModFix/>
                <a:biLevel thresh="75000"/>
                <a:extLst>
                  <a:ext uri="{BEBA8EAE-BF5A-486C-A8C5-ECC9F3942E4B}">
                    <a14:imgProps xmlns:a14="http://schemas.microsoft.com/office/drawing/2010/main">
                      <a14:imgLayer r:embed="rId26">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7" cstate="email">
              <a:alphaModFix/>
              <a:biLevel thresh="75000"/>
              <a:extLst>
                <a:ext uri="{BEBA8EAE-BF5A-486C-A8C5-ECC9F3942E4B}">
                  <a14:imgProps xmlns:a14="http://schemas.microsoft.com/office/drawing/2010/main">
                    <a14:imgLayer r:embed="rId28">
                      <a14:imgEffect>
                        <a14:artisticPhotocopy/>
                      </a14:imgEffect>
                    </a14:imgLayer>
                  </a14:imgProps>
                </a:ext>
                <a:ext uri="{28A0092B-C50C-407E-A947-70E740481C1C}">
                  <a14:useLocalDpi xmlns:a14="http://schemas.microsoft.com/office/drawing/2010/main"/>
                </a:ext>
              </a:extLst>
            </a:blip>
            <a:stretch>
              <a:fillRect/>
            </a:stretch>
          </p:blipFill>
          <p:spPr>
            <a:xfrm>
              <a:off x="9032955" y="98757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9">
              <a:alphaModFix/>
              <a:biLevel thresh="75000"/>
              <a:extLst>
                <a:ext uri="{BEBA8EAE-BF5A-486C-A8C5-ECC9F3942E4B}">
                  <a14:imgProps xmlns:a14="http://schemas.microsoft.com/office/drawing/2010/main">
                    <a14:imgLayer r:embed="rId30">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8638331" y="989941"/>
              <a:ext cx="495562" cy="495562"/>
            </a:xfrm>
            <a:prstGeom prst="rect">
              <a:avLst/>
            </a:prstGeom>
          </p:spPr>
        </p:pic>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838734" y="932109"/>
              <a:ext cx="405165"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0367684" y="921381"/>
              <a:ext cx="437339"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0954852" y="945391"/>
              <a:ext cx="363383"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1505305" y="933918"/>
              <a:ext cx="303449" cy="470414"/>
            </a:xfrm>
            <a:prstGeom prst="rect">
              <a:avLst/>
            </a:prstGeom>
          </p:spPr>
        </p:pic>
      </p:grpSp>
      <p:sp>
        <p:nvSpPr>
          <p:cNvPr id="18" name="Полилиния: фигура 32">
            <a:extLst>
              <a:ext uri="{FF2B5EF4-FFF2-40B4-BE49-F238E27FC236}">
                <a16:creationId xmlns:a16="http://schemas.microsoft.com/office/drawing/2014/main" id="{A678FFC7-B9DA-4283-E6D2-FAAD1E476B28}"/>
              </a:ext>
            </a:extLst>
          </p:cNvPr>
          <p:cNvSpPr/>
          <p:nvPr/>
        </p:nvSpPr>
        <p:spPr>
          <a:xfrm rot="10800000">
            <a:off x="2273761" y="5928820"/>
            <a:ext cx="2143048" cy="40602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9" name="Полилиния: фигура 54">
            <a:extLst>
              <a:ext uri="{FF2B5EF4-FFF2-40B4-BE49-F238E27FC236}">
                <a16:creationId xmlns:a16="http://schemas.microsoft.com/office/drawing/2014/main" id="{38FC811E-1FA8-56EA-153F-4088F63EA0A6}"/>
              </a:ext>
            </a:extLst>
          </p:cNvPr>
          <p:cNvSpPr/>
          <p:nvPr/>
        </p:nvSpPr>
        <p:spPr>
          <a:xfrm rot="10800000">
            <a:off x="7346063" y="5910190"/>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CF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20" name="Полилиния: фигура 32">
            <a:extLst>
              <a:ext uri="{FF2B5EF4-FFF2-40B4-BE49-F238E27FC236}">
                <a16:creationId xmlns:a16="http://schemas.microsoft.com/office/drawing/2014/main" id="{B9BFCCA3-DB70-1821-FC43-E58853A5651B}"/>
              </a:ext>
            </a:extLst>
          </p:cNvPr>
          <p:cNvSpPr/>
          <p:nvPr/>
        </p:nvSpPr>
        <p:spPr>
          <a:xfrm rot="10800000">
            <a:off x="4771134" y="5911054"/>
            <a:ext cx="2143048" cy="406480"/>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21" name="Rectangle: Rounded Corners 91">
            <a:extLst>
              <a:ext uri="{FF2B5EF4-FFF2-40B4-BE49-F238E27FC236}">
                <a16:creationId xmlns:a16="http://schemas.microsoft.com/office/drawing/2014/main" id="{98617B43-3B0E-60F8-21DC-451DA66F0A71}"/>
              </a:ext>
            </a:extLst>
          </p:cNvPr>
          <p:cNvSpPr/>
          <p:nvPr/>
        </p:nvSpPr>
        <p:spPr>
          <a:xfrm>
            <a:off x="33797" y="5899367"/>
            <a:ext cx="209574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lnSpc>
                <a:spcPts val="1400"/>
              </a:lnSpc>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Localization Cases</a:t>
            </a:r>
            <a:endParaRPr lang="ru-RU" sz="1200">
              <a:solidFill>
                <a:schemeClr val="tx1"/>
              </a:solidFill>
              <a:latin typeface="Arial Narrow" panose="020B0606020202030204" pitchFamily="34" charset="0"/>
              <a:cs typeface="Arial" panose="020B0604020202020204" pitchFamily="34" charset="0"/>
            </a:endParaRPr>
          </a:p>
        </p:txBody>
      </p:sp>
      <p:sp>
        <p:nvSpPr>
          <p:cNvPr id="22" name="Rectangle: Rounded Corners 98">
            <a:extLst>
              <a:ext uri="{FF2B5EF4-FFF2-40B4-BE49-F238E27FC236}">
                <a16:creationId xmlns:a16="http://schemas.microsoft.com/office/drawing/2014/main" id="{5FDE6135-7F63-B6C2-3783-D5CFCC6BAE3E}"/>
              </a:ext>
            </a:extLst>
          </p:cNvPr>
          <p:cNvSpPr/>
          <p:nvPr/>
        </p:nvSpPr>
        <p:spPr>
          <a:xfrm>
            <a:off x="2346159" y="5855975"/>
            <a:ext cx="20121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13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23" name="Rectangle: Rounded Corners 104">
            <a:extLst>
              <a:ext uri="{FF2B5EF4-FFF2-40B4-BE49-F238E27FC236}">
                <a16:creationId xmlns:a16="http://schemas.microsoft.com/office/drawing/2014/main" id="{E6DDEDCE-9689-1CF2-AD32-335E87CFBBC8}"/>
              </a:ext>
            </a:extLst>
          </p:cNvPr>
          <p:cNvSpPr/>
          <p:nvPr/>
        </p:nvSpPr>
        <p:spPr>
          <a:xfrm>
            <a:off x="4936402" y="5840933"/>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5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28" name="Полилиния: фигура 54">
            <a:extLst>
              <a:ext uri="{FF2B5EF4-FFF2-40B4-BE49-F238E27FC236}">
                <a16:creationId xmlns:a16="http://schemas.microsoft.com/office/drawing/2014/main" id="{27FFC5EC-B7B0-7032-D631-3FF2CEE81E0E}"/>
              </a:ext>
            </a:extLst>
          </p:cNvPr>
          <p:cNvSpPr/>
          <p:nvPr/>
        </p:nvSpPr>
        <p:spPr>
          <a:xfrm rot="10800000">
            <a:off x="9809110" y="5916572"/>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CF1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0" name="Полилиния: фигура 33">
            <a:extLst>
              <a:ext uri="{FF2B5EF4-FFF2-40B4-BE49-F238E27FC236}">
                <a16:creationId xmlns:a16="http://schemas.microsoft.com/office/drawing/2014/main" id="{31F8DDFB-347E-60D9-23FE-A2862FEB2631}"/>
              </a:ext>
            </a:extLst>
          </p:cNvPr>
          <p:cNvSpPr/>
          <p:nvPr/>
        </p:nvSpPr>
        <p:spPr>
          <a:xfrm rot="10800000">
            <a:off x="2275692" y="4725300"/>
            <a:ext cx="2143048" cy="467824"/>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1" name="Полилиния: фигура 53">
            <a:extLst>
              <a:ext uri="{FF2B5EF4-FFF2-40B4-BE49-F238E27FC236}">
                <a16:creationId xmlns:a16="http://schemas.microsoft.com/office/drawing/2014/main" id="{39AC73CA-8276-CC0E-BEDA-71D0036729A8}"/>
              </a:ext>
            </a:extLst>
          </p:cNvPr>
          <p:cNvSpPr/>
          <p:nvPr/>
        </p:nvSpPr>
        <p:spPr>
          <a:xfrm rot="10800000">
            <a:off x="7347994" y="4720443"/>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3" name="Полилиния: фигура 33">
            <a:extLst>
              <a:ext uri="{FF2B5EF4-FFF2-40B4-BE49-F238E27FC236}">
                <a16:creationId xmlns:a16="http://schemas.microsoft.com/office/drawing/2014/main" id="{5E8C7685-CD41-9894-55A2-BFBBFC1A3F6D}"/>
              </a:ext>
            </a:extLst>
          </p:cNvPr>
          <p:cNvSpPr/>
          <p:nvPr/>
        </p:nvSpPr>
        <p:spPr>
          <a:xfrm rot="10800000">
            <a:off x="4785650" y="4715784"/>
            <a:ext cx="2143048" cy="467826"/>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35" name="Rectangle: Rounded Corners 90">
            <a:extLst>
              <a:ext uri="{FF2B5EF4-FFF2-40B4-BE49-F238E27FC236}">
                <a16:creationId xmlns:a16="http://schemas.microsoft.com/office/drawing/2014/main" id="{BB9B2D31-5FC7-257C-EA81-25A0441BD45D}"/>
              </a:ext>
            </a:extLst>
          </p:cNvPr>
          <p:cNvSpPr/>
          <p:nvPr/>
        </p:nvSpPr>
        <p:spPr>
          <a:xfrm>
            <a:off x="30936" y="4686639"/>
            <a:ext cx="210273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893199">
              <a:spcBef>
                <a:spcPct val="0"/>
              </a:spcBef>
              <a:spcAft>
                <a:spcPct val="0"/>
              </a:spcAft>
            </a:pPr>
            <a:r>
              <a:rPr lang="en-GB" sz="1200">
                <a:solidFill>
                  <a:schemeClr val="tx1"/>
                </a:solidFill>
                <a:latin typeface="Arial Narrow" panose="020B0606020202030204" pitchFamily="34" charset="0"/>
                <a:cs typeface="Arial" panose="020B0604020202020204" pitchFamily="34" charset="0"/>
              </a:rPr>
              <a:t>Capacity development</a:t>
            </a:r>
          </a:p>
        </p:txBody>
      </p:sp>
      <p:sp>
        <p:nvSpPr>
          <p:cNvPr id="37" name="Rectangle: Rounded Corners 97">
            <a:extLst>
              <a:ext uri="{FF2B5EF4-FFF2-40B4-BE49-F238E27FC236}">
                <a16:creationId xmlns:a16="http://schemas.microsoft.com/office/drawing/2014/main" id="{DEAA36D4-EBBA-0E0F-9395-44C7466D3E2E}"/>
              </a:ext>
            </a:extLst>
          </p:cNvPr>
          <p:cNvSpPr/>
          <p:nvPr/>
        </p:nvSpPr>
        <p:spPr>
          <a:xfrm>
            <a:off x="2348090" y="4723000"/>
            <a:ext cx="1998733"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10</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CDPs developed</a:t>
            </a:r>
            <a:endParaRPr lang="ru-RU" sz="1200">
              <a:solidFill>
                <a:schemeClr val="tx1"/>
              </a:solidFill>
              <a:latin typeface="Arial Narrow" panose="020B0606020202030204" pitchFamily="34" charset="0"/>
              <a:cs typeface="Arial" panose="020B0604020202020204" pitchFamily="34" charset="0"/>
            </a:endParaRPr>
          </a:p>
        </p:txBody>
      </p:sp>
      <p:sp>
        <p:nvSpPr>
          <p:cNvPr id="39" name="Rectangle: Rounded Corners 178">
            <a:extLst>
              <a:ext uri="{FF2B5EF4-FFF2-40B4-BE49-F238E27FC236}">
                <a16:creationId xmlns:a16="http://schemas.microsoft.com/office/drawing/2014/main" id="{499CC5BB-B941-C42F-650A-6B2F23EC6DB6}"/>
              </a:ext>
            </a:extLst>
          </p:cNvPr>
          <p:cNvSpPr/>
          <p:nvPr/>
        </p:nvSpPr>
        <p:spPr>
          <a:xfrm>
            <a:off x="8010483" y="4657950"/>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40" name="Rectangle: Rounded Corners 174">
            <a:extLst>
              <a:ext uri="{FF2B5EF4-FFF2-40B4-BE49-F238E27FC236}">
                <a16:creationId xmlns:a16="http://schemas.microsoft.com/office/drawing/2014/main" id="{CC478BA2-F8D2-10D8-EE1C-1AB8ED2D8A3E}"/>
              </a:ext>
            </a:extLst>
          </p:cNvPr>
          <p:cNvSpPr/>
          <p:nvPr/>
        </p:nvSpPr>
        <p:spPr>
          <a:xfrm>
            <a:off x="4802814" y="474681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4</a:t>
            </a:r>
            <a:r>
              <a:rPr lang="ru-RU" sz="1200">
                <a:solidFill>
                  <a:schemeClr val="tx1"/>
                </a:solidFill>
                <a:latin typeface="Arial Narrow" panose="020B0606020202030204" pitchFamily="34" charset="0"/>
                <a:cs typeface="Arial" panose="020B0604020202020204" pitchFamily="34" charset="0"/>
              </a:rPr>
              <a:t> </a:t>
            </a:r>
            <a:r>
              <a:rPr lang="en-US" sz="1200">
                <a:solidFill>
                  <a:schemeClr val="tx1"/>
                </a:solidFill>
                <a:latin typeface="Arial Narrow" panose="020B0606020202030204" pitchFamily="34" charset="0"/>
                <a:cs typeface="Arial" panose="020B0604020202020204" pitchFamily="34" charset="0"/>
              </a:rPr>
              <a:t>CDPs developed</a:t>
            </a:r>
            <a:endParaRPr lang="ru-RU" sz="1200">
              <a:solidFill>
                <a:schemeClr val="tx1"/>
              </a:solidFill>
              <a:latin typeface="Arial Narrow" panose="020B0606020202030204" pitchFamily="34" charset="0"/>
              <a:cs typeface="Arial" panose="020B0604020202020204" pitchFamily="34" charset="0"/>
            </a:endParaRPr>
          </a:p>
        </p:txBody>
      </p:sp>
      <p:sp>
        <p:nvSpPr>
          <p:cNvPr id="41" name="Полилиния: фигура 53">
            <a:extLst>
              <a:ext uri="{FF2B5EF4-FFF2-40B4-BE49-F238E27FC236}">
                <a16:creationId xmlns:a16="http://schemas.microsoft.com/office/drawing/2014/main" id="{54FBA92C-81AB-9E3F-90B6-6B4092259DB0}"/>
              </a:ext>
            </a:extLst>
          </p:cNvPr>
          <p:cNvSpPr/>
          <p:nvPr/>
        </p:nvSpPr>
        <p:spPr>
          <a:xfrm rot="10800000">
            <a:off x="9811041" y="4726824"/>
            <a:ext cx="2143048" cy="400961"/>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42" name="Rectangle: Rounded Corners 178">
            <a:extLst>
              <a:ext uri="{FF2B5EF4-FFF2-40B4-BE49-F238E27FC236}">
                <a16:creationId xmlns:a16="http://schemas.microsoft.com/office/drawing/2014/main" id="{6BCA2E0E-B7FF-8F6C-2AE5-A83A660D7465}"/>
              </a:ext>
            </a:extLst>
          </p:cNvPr>
          <p:cNvSpPr/>
          <p:nvPr/>
        </p:nvSpPr>
        <p:spPr>
          <a:xfrm>
            <a:off x="10473530" y="4645283"/>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Narrow" panose="020B0606020202030204" pitchFamily="34" charset="0"/>
                <a:cs typeface="Arial" panose="020B0604020202020204" pitchFamily="34" charset="0"/>
              </a:rPr>
              <a:t>TBC</a:t>
            </a:r>
          </a:p>
        </p:txBody>
      </p:sp>
      <p:sp>
        <p:nvSpPr>
          <p:cNvPr id="43" name="Rectangle: Rounded Corners 104">
            <a:extLst>
              <a:ext uri="{FF2B5EF4-FFF2-40B4-BE49-F238E27FC236}">
                <a16:creationId xmlns:a16="http://schemas.microsoft.com/office/drawing/2014/main" id="{BF4C6C01-E6E5-5BDB-B5FE-D7C138B30A48}"/>
              </a:ext>
            </a:extLst>
          </p:cNvPr>
          <p:cNvSpPr/>
          <p:nvPr/>
        </p:nvSpPr>
        <p:spPr>
          <a:xfrm>
            <a:off x="7520573" y="5842487"/>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4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46" name="Rectangle: Rounded Corners 104">
            <a:extLst>
              <a:ext uri="{FF2B5EF4-FFF2-40B4-BE49-F238E27FC236}">
                <a16:creationId xmlns:a16="http://schemas.microsoft.com/office/drawing/2014/main" id="{0435CFA8-2B40-A5D1-9088-E7CFE6850BBB}"/>
              </a:ext>
            </a:extLst>
          </p:cNvPr>
          <p:cNvSpPr/>
          <p:nvPr/>
        </p:nvSpPr>
        <p:spPr>
          <a:xfrm>
            <a:off x="9969643" y="5833730"/>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lnSpc>
                <a:spcPts val="1400"/>
              </a:lnSpc>
              <a:spcBef>
                <a:spcPct val="0"/>
              </a:spcBef>
              <a:spcAft>
                <a:spcPct val="0"/>
              </a:spcAft>
            </a:pPr>
            <a:r>
              <a:rPr lang="ru-RU" sz="1200">
                <a:solidFill>
                  <a:schemeClr val="tx1"/>
                </a:solidFill>
                <a:latin typeface="Arial Narrow" panose="020B0606020202030204" pitchFamily="34" charset="0"/>
                <a:cs typeface="Arial" panose="020B0604020202020204" pitchFamily="34" charset="0"/>
              </a:rPr>
              <a:t>1 </a:t>
            </a:r>
            <a:r>
              <a:rPr lang="en-US" sz="1200">
                <a:solidFill>
                  <a:schemeClr val="tx1"/>
                </a:solidFill>
                <a:latin typeface="Arial Narrow" panose="020B0606020202030204" pitchFamily="34" charset="0"/>
                <a:cs typeface="Arial" panose="020B0604020202020204" pitchFamily="34" charset="0"/>
              </a:rPr>
              <a:t>LC cases developed with investors</a:t>
            </a:r>
            <a:endParaRPr lang="ru-RU" sz="1200">
              <a:solidFill>
                <a:schemeClr val="tx1"/>
              </a:solidFill>
              <a:latin typeface="Arial Narrow" panose="020B0606020202030204" pitchFamily="34" charset="0"/>
              <a:cs typeface="Arial" panose="020B0604020202020204" pitchFamily="34" charset="0"/>
            </a:endParaRPr>
          </a:p>
        </p:txBody>
      </p:sp>
      <p:sp>
        <p:nvSpPr>
          <p:cNvPr id="24" name="Title 1">
            <a:extLst>
              <a:ext uri="{FF2B5EF4-FFF2-40B4-BE49-F238E27FC236}">
                <a16:creationId xmlns:a16="http://schemas.microsoft.com/office/drawing/2014/main" id="{E5950067-9A58-9AB3-6640-57B5FBFEA778}"/>
              </a:ext>
            </a:extLst>
          </p:cNvPr>
          <p:cNvSpPr txBox="1">
            <a:spLocks/>
          </p:cNvSpPr>
          <p:nvPr/>
        </p:nvSpPr>
        <p:spPr>
          <a:xfrm>
            <a:off x="2339999" y="108000"/>
            <a:ext cx="9360000" cy="720000"/>
          </a:xfrm>
          <a:prstGeom prst="rect">
            <a:avLst/>
          </a:prstGeom>
        </p:spPr>
        <p:txBody>
          <a:bodyPr anchor="ctr"/>
          <a:lstStyle>
            <a:lvl1pPr algn="l" defTabSz="914400" rtl="0" eaLnBrk="1" latinLnBrk="0" hangingPunct="1">
              <a:lnSpc>
                <a:spcPct val="90000"/>
              </a:lnSpc>
              <a:spcBef>
                <a:spcPct val="0"/>
              </a:spcBef>
              <a:buNone/>
              <a:defRPr sz="2800" b="1" kern="1200" baseline="0">
                <a:solidFill>
                  <a:schemeClr val="bg1"/>
                </a:solidFill>
                <a:latin typeface="Arial" panose="020B0604020202020204" pitchFamily="34" charset="0"/>
                <a:ea typeface="+mj-ea"/>
                <a:cs typeface="Arial" panose="020B0604020202020204" pitchFamily="34" charset="0"/>
              </a:defRPr>
            </a:lvl1pPr>
          </a:lstStyle>
          <a:p>
            <a:pPr defTabSz="342908">
              <a:defRPr/>
            </a:pPr>
            <a:r>
              <a:rPr lang="en-US" sz="2400" b="1" cap="all" dirty="0">
                <a:solidFill>
                  <a:prstClr val="white"/>
                </a:solidFill>
                <a:latin typeface="Arial" panose="020B0604020202020204" pitchFamily="34" charset="0"/>
                <a:cs typeface="Arial" panose="020B0604020202020204" pitchFamily="34" charset="0"/>
              </a:rPr>
              <a:t>PROGRESS UNDER COMMODITY GROUPS</a:t>
            </a:r>
            <a:endParaRPr lang="ru-RU" sz="2600" cap="all" dirty="0"/>
          </a:p>
        </p:txBody>
      </p:sp>
      <p:sp>
        <p:nvSpPr>
          <p:cNvPr id="6" name="Полилиния: фигура 52">
            <a:extLst>
              <a:ext uri="{FF2B5EF4-FFF2-40B4-BE49-F238E27FC236}">
                <a16:creationId xmlns:a16="http://schemas.microsoft.com/office/drawing/2014/main" id="{723334FC-F159-A0C6-F32A-DC9F226BE357}"/>
              </a:ext>
            </a:extLst>
          </p:cNvPr>
          <p:cNvSpPr/>
          <p:nvPr/>
        </p:nvSpPr>
        <p:spPr>
          <a:xfrm rot="10800000">
            <a:off x="9813078" y="3128527"/>
            <a:ext cx="2143048" cy="40096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200">
              <a:solidFill>
                <a:schemeClr val="tx1"/>
              </a:solidFill>
              <a:latin typeface="Arial Narrow" panose="020B0606020202030204" pitchFamily="34" charset="0"/>
            </a:endParaRPr>
          </a:p>
        </p:txBody>
      </p:sp>
      <p:sp>
        <p:nvSpPr>
          <p:cNvPr id="11" name="Rectangle: Rounded Corners 25">
            <a:extLst>
              <a:ext uri="{FF2B5EF4-FFF2-40B4-BE49-F238E27FC236}">
                <a16:creationId xmlns:a16="http://schemas.microsoft.com/office/drawing/2014/main" id="{62472759-FC45-DFAB-124D-8F57A8CCD25B}"/>
              </a:ext>
            </a:extLst>
          </p:cNvPr>
          <p:cNvSpPr/>
          <p:nvPr/>
        </p:nvSpPr>
        <p:spPr>
          <a:xfrm>
            <a:off x="9672344" y="305356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3199">
              <a:spcBef>
                <a:spcPct val="0"/>
              </a:spcBef>
              <a:spcAft>
                <a:spcPct val="0"/>
              </a:spcAft>
            </a:pPr>
            <a:r>
              <a:rPr lang="en-US" sz="1200">
                <a:solidFill>
                  <a:schemeClr val="tx1"/>
                </a:solidFill>
                <a:latin typeface="Arial Narrow" panose="020B0606020202030204" pitchFamily="34" charset="0"/>
                <a:cs typeface="Arial" panose="020B0604020202020204" pitchFamily="34" charset="0"/>
              </a:rPr>
              <a:t>55 site surveys conducted</a:t>
            </a:r>
          </a:p>
        </p:txBody>
      </p:sp>
      <p:sp>
        <p:nvSpPr>
          <p:cNvPr id="126" name="Slide Number Placeholder 2">
            <a:extLst>
              <a:ext uri="{FF2B5EF4-FFF2-40B4-BE49-F238E27FC236}">
                <a16:creationId xmlns:a16="http://schemas.microsoft.com/office/drawing/2014/main" id="{97A2857A-BA44-40D8-B052-EE388B38C536}"/>
              </a:ext>
            </a:extLst>
          </p:cNvPr>
          <p:cNvSpPr txBox="1">
            <a:spLocks/>
          </p:cNvSpPr>
          <p:nvPr/>
        </p:nvSpPr>
        <p:spPr>
          <a:xfrm>
            <a:off x="98854" y="6529089"/>
            <a:ext cx="327552" cy="3289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21</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51" name="Footer Placeholder 1">
            <a:extLst>
              <a:ext uri="{FF2B5EF4-FFF2-40B4-BE49-F238E27FC236}">
                <a16:creationId xmlns:a16="http://schemas.microsoft.com/office/drawing/2014/main" id="{59B56809-0CA8-44DB-AE58-27668A3A4BA6}"/>
              </a:ext>
            </a:extLst>
          </p:cNvPr>
          <p:cNvSpPr txBox="1">
            <a:spLocks/>
          </p:cNvSpPr>
          <p:nvPr/>
        </p:nvSpPr>
        <p:spPr>
          <a:xfrm>
            <a:off x="1100050" y="6610027"/>
            <a:ext cx="11091949"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3659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71CAA-827E-7B96-13F3-818918FED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37008-FCFE-D3A9-4CDC-DC01F0758F64}"/>
              </a:ext>
            </a:extLst>
          </p:cNvPr>
          <p:cNvSpPr>
            <a:spLocks noGrp="1"/>
          </p:cNvSpPr>
          <p:nvPr>
            <p:ph type="title"/>
          </p:nvPr>
        </p:nvSpPr>
        <p:spPr/>
        <p:txBody>
          <a:bodyPr/>
          <a:lstStyle/>
          <a:p>
            <a:pPr defTabSz="342900">
              <a:lnSpc>
                <a:spcPct val="100000"/>
              </a:lnSpc>
              <a:spcBef>
                <a:spcPts val="0"/>
              </a:spcBef>
              <a:defRPr/>
            </a:pPr>
            <a:r>
              <a:rPr lang="en-US" cap="all" dirty="0"/>
              <a:t>Demand: </a:t>
            </a:r>
            <a:r>
              <a:rPr lang="en-US" b="1" cap="all" dirty="0">
                <a:latin typeface="Arial" panose="020B0604020202020204" pitchFamily="34" charset="0"/>
                <a:cs typeface="Arial" panose="020B0604020202020204" pitchFamily="34" charset="0"/>
              </a:rPr>
              <a:t>STEEL &amp; METAL MATERIALS</a:t>
            </a:r>
          </a:p>
        </p:txBody>
      </p:sp>
      <p:sp>
        <p:nvSpPr>
          <p:cNvPr id="5" name="Прямоугольник 14">
            <a:extLst>
              <a:ext uri="{FF2B5EF4-FFF2-40B4-BE49-F238E27FC236}">
                <a16:creationId xmlns:a16="http://schemas.microsoft.com/office/drawing/2014/main" id="{64E6D729-8DF7-9E06-E58C-D062B8784473}"/>
              </a:ext>
            </a:extLst>
          </p:cNvPr>
          <p:cNvSpPr/>
          <p:nvPr/>
        </p:nvSpPr>
        <p:spPr>
          <a:xfrm>
            <a:off x="353827" y="2855005"/>
            <a:ext cx="11596639" cy="347472"/>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44"/>
              </a:spcAft>
              <a:buSzPct val="100000"/>
            </a:pPr>
            <a:r>
              <a:rPr lang="en-US" sz="1400" b="1" dirty="0">
                <a:solidFill>
                  <a:schemeClr val="tx1"/>
                </a:solidFill>
                <a:latin typeface="Arial" panose="020B0604020202020204" pitchFamily="34" charset="0"/>
                <a:cs typeface="Arial" panose="020B0604020202020204" pitchFamily="34" charset="0"/>
              </a:rPr>
              <a:t>STEEL &amp; METAL MATERIALS</a:t>
            </a:r>
          </a:p>
        </p:txBody>
      </p:sp>
      <p:sp>
        <p:nvSpPr>
          <p:cNvPr id="23" name="TextBox 22">
            <a:extLst>
              <a:ext uri="{FF2B5EF4-FFF2-40B4-BE49-F238E27FC236}">
                <a16:creationId xmlns:a16="http://schemas.microsoft.com/office/drawing/2014/main" id="{C1CC9772-B5AD-1C2E-A049-2FB1170F43AE}"/>
              </a:ext>
            </a:extLst>
          </p:cNvPr>
          <p:cNvSpPr txBox="1"/>
          <p:nvPr/>
        </p:nvSpPr>
        <p:spPr>
          <a:xfrm>
            <a:off x="1414008" y="3264690"/>
            <a:ext cx="1469125" cy="784830"/>
          </a:xfrm>
          <a:prstGeom prst="rect">
            <a:avLst/>
          </a:prstGeom>
          <a:noFill/>
        </p:spPr>
        <p:txBody>
          <a:bodyPr wrap="square">
            <a:spAutoFit/>
          </a:bodyPr>
          <a:lstStyle/>
          <a:p>
            <a:pPr marL="57150" algn="ctr" fontAlgn="b"/>
            <a:r>
              <a:rPr lang="en-US" sz="900">
                <a:latin typeface="Arial" panose="020B0604020202020204" pitchFamily="34" charset="0"/>
                <a:cs typeface="Arial" panose="020B0604020202020204" pitchFamily="34" charset="0"/>
              </a:rPr>
              <a:t>Plates &amp; sheets (carbon, stainless steel, </a:t>
            </a:r>
            <a:r>
              <a:rPr lang="en-US" sz="900" err="1">
                <a:latin typeface="Arial" panose="020B0604020202020204" pitchFamily="34" charset="0"/>
                <a:cs typeface="Arial" panose="020B0604020202020204" pitchFamily="34" charset="0"/>
              </a:rPr>
              <a:t>aluminium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inconel</a:t>
            </a:r>
            <a:r>
              <a:rPr lang="en-US" sz="900">
                <a:latin typeface="Arial" panose="020B0604020202020204" pitchFamily="34" charset="0"/>
                <a:cs typeface="Arial" panose="020B0604020202020204" pitchFamily="34" charset="0"/>
              </a:rPr>
              <a:t>)</a:t>
            </a:r>
          </a:p>
          <a:p>
            <a:pPr marL="57150" algn="ctr" fontAlgn="b"/>
            <a:r>
              <a:rPr lang="en-US" sz="900" b="1">
                <a:latin typeface="Arial" panose="020B0604020202020204" pitchFamily="34" charset="0"/>
                <a:cs typeface="Arial" panose="020B0604020202020204" pitchFamily="34" charset="0"/>
              </a:rPr>
              <a:t>24,860 ea/kg/lg/</a:t>
            </a:r>
            <a:r>
              <a:rPr lang="en-US" sz="900" b="1" err="1">
                <a:latin typeface="Arial" panose="020B0604020202020204" pitchFamily="34" charset="0"/>
                <a:cs typeface="Arial" panose="020B0604020202020204" pitchFamily="34" charset="0"/>
              </a:rPr>
              <a:t>sh</a:t>
            </a:r>
            <a:r>
              <a:rPr lang="en-US" sz="900" b="1">
                <a:latin typeface="Arial" panose="020B0604020202020204" pitchFamily="34" charset="0"/>
                <a:cs typeface="Arial" panose="020B0604020202020204" pitchFamily="34" charset="0"/>
              </a:rPr>
              <a:t>/m2/pc</a:t>
            </a:r>
          </a:p>
        </p:txBody>
      </p:sp>
      <p:sp>
        <p:nvSpPr>
          <p:cNvPr id="27" name="TextBox 26">
            <a:extLst>
              <a:ext uri="{FF2B5EF4-FFF2-40B4-BE49-F238E27FC236}">
                <a16:creationId xmlns:a16="http://schemas.microsoft.com/office/drawing/2014/main" id="{C6455FD9-6071-5535-39AA-D38ECCD7C8F1}"/>
              </a:ext>
            </a:extLst>
          </p:cNvPr>
          <p:cNvSpPr txBox="1"/>
          <p:nvPr/>
        </p:nvSpPr>
        <p:spPr>
          <a:xfrm>
            <a:off x="3641351" y="3494087"/>
            <a:ext cx="815151" cy="369332"/>
          </a:xfrm>
          <a:prstGeom prst="rect">
            <a:avLst/>
          </a:prstGeom>
          <a:noFill/>
        </p:spPr>
        <p:txBody>
          <a:bodyPr wrap="square">
            <a:spAutoFit/>
          </a:bodyPr>
          <a:lstStyle/>
          <a:p>
            <a:pPr marL="57150" algn="ctr" fontAlgn="b"/>
            <a:r>
              <a:rPr lang="en-US" sz="900">
                <a:latin typeface="Arial" panose="020B0604020202020204" pitchFamily="34" charset="0"/>
                <a:cs typeface="Arial" panose="020B0604020202020204" pitchFamily="34" charset="0"/>
              </a:rPr>
              <a:t>Grating</a:t>
            </a:r>
          </a:p>
          <a:p>
            <a:pPr marL="57150" algn="ctr" fontAlgn="b"/>
            <a:r>
              <a:rPr lang="en-US" sz="900" b="1">
                <a:latin typeface="Arial" panose="020B0604020202020204" pitchFamily="34" charset="0"/>
                <a:cs typeface="Arial" panose="020B0604020202020204" pitchFamily="34" charset="0"/>
              </a:rPr>
              <a:t>1,589 </a:t>
            </a:r>
            <a:r>
              <a:rPr lang="en-US" sz="900" b="1" err="1">
                <a:latin typeface="Arial" panose="020B0604020202020204" pitchFamily="34" charset="0"/>
                <a:cs typeface="Arial" panose="020B0604020202020204" pitchFamily="34" charset="0"/>
              </a:rPr>
              <a:t>st</a:t>
            </a:r>
            <a:endParaRPr lang="en-US" sz="900" b="1">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B8D2F9BF-D681-BE2B-BE97-B5B54D519DCF}"/>
              </a:ext>
            </a:extLst>
          </p:cNvPr>
          <p:cNvSpPr txBox="1"/>
          <p:nvPr/>
        </p:nvSpPr>
        <p:spPr>
          <a:xfrm>
            <a:off x="5371962" y="3240916"/>
            <a:ext cx="1298542" cy="784830"/>
          </a:xfrm>
          <a:prstGeom prst="rect">
            <a:avLst/>
          </a:prstGeom>
          <a:noFill/>
        </p:spPr>
        <p:txBody>
          <a:bodyPr wrap="square">
            <a:spAutoFit/>
          </a:bodyPr>
          <a:lstStyle/>
          <a:p>
            <a:pPr marL="57150" algn="ctr" fontAlgn="b"/>
            <a:r>
              <a:rPr lang="en-US" sz="900">
                <a:latin typeface="Arial" panose="020B0604020202020204" pitchFamily="34" charset="0"/>
                <a:cs typeface="Arial" panose="020B0604020202020204" pitchFamily="34" charset="0"/>
              </a:rPr>
              <a:t>Bar alloy, Angle, Rods, Channels, Bar (hex, flat, bronze)</a:t>
            </a:r>
          </a:p>
          <a:p>
            <a:pPr marL="57150" algn="ctr" fontAlgn="b"/>
            <a:r>
              <a:rPr lang="en-US" sz="900" b="1">
                <a:latin typeface="Arial" panose="020B0604020202020204" pitchFamily="34" charset="0"/>
                <a:cs typeface="Arial" panose="020B0604020202020204" pitchFamily="34" charset="0"/>
              </a:rPr>
              <a:t> 152,734 ea/lg/pk/kg/m</a:t>
            </a:r>
          </a:p>
        </p:txBody>
      </p:sp>
      <p:sp>
        <p:nvSpPr>
          <p:cNvPr id="59" name="TextBox 58">
            <a:extLst>
              <a:ext uri="{FF2B5EF4-FFF2-40B4-BE49-F238E27FC236}">
                <a16:creationId xmlns:a16="http://schemas.microsoft.com/office/drawing/2014/main" id="{CB5DBBB2-EC14-ECD2-EFAC-35972B4DB119}"/>
              </a:ext>
            </a:extLst>
          </p:cNvPr>
          <p:cNvSpPr txBox="1"/>
          <p:nvPr/>
        </p:nvSpPr>
        <p:spPr>
          <a:xfrm>
            <a:off x="9139791" y="3456733"/>
            <a:ext cx="768957" cy="507831"/>
          </a:xfrm>
          <a:prstGeom prst="rect">
            <a:avLst/>
          </a:prstGeom>
          <a:noFill/>
        </p:spPr>
        <p:txBody>
          <a:bodyPr wrap="square">
            <a:spAutoFit/>
          </a:bodyPr>
          <a:lstStyle/>
          <a:p>
            <a:pPr marL="57150" algn="ctr" fontAlgn="b"/>
            <a:r>
              <a:rPr lang="en-US" sz="900">
                <a:latin typeface="Arial" panose="020B0604020202020204" pitchFamily="34" charset="0"/>
                <a:cs typeface="Arial" panose="020B0604020202020204" pitchFamily="34" charset="0"/>
              </a:rPr>
              <a:t>V-belts, belts</a:t>
            </a:r>
          </a:p>
          <a:p>
            <a:pPr marL="57150" algn="ctr" fontAlgn="b"/>
            <a:r>
              <a:rPr lang="en-US" sz="900" b="1">
                <a:latin typeface="Arial" panose="020B0604020202020204" pitchFamily="34" charset="0"/>
                <a:cs typeface="Arial" panose="020B0604020202020204" pitchFamily="34" charset="0"/>
              </a:rPr>
              <a:t>3,261 ea</a:t>
            </a:r>
          </a:p>
        </p:txBody>
      </p:sp>
      <p:sp>
        <p:nvSpPr>
          <p:cNvPr id="60" name="TextBox 59">
            <a:extLst>
              <a:ext uri="{FF2B5EF4-FFF2-40B4-BE49-F238E27FC236}">
                <a16:creationId xmlns:a16="http://schemas.microsoft.com/office/drawing/2014/main" id="{DBF09DE3-CB35-3D9F-6A4A-A99E60E00B55}"/>
              </a:ext>
            </a:extLst>
          </p:cNvPr>
          <p:cNvSpPr txBox="1"/>
          <p:nvPr/>
        </p:nvSpPr>
        <p:spPr>
          <a:xfrm>
            <a:off x="10779034" y="3174927"/>
            <a:ext cx="1309421" cy="923330"/>
          </a:xfrm>
          <a:prstGeom prst="rect">
            <a:avLst/>
          </a:prstGeom>
          <a:noFill/>
        </p:spPr>
        <p:txBody>
          <a:bodyPr wrap="square">
            <a:spAutoFit/>
          </a:bodyPr>
          <a:lstStyle/>
          <a:p>
            <a:pPr marL="57150" algn="ctr" fontAlgn="b"/>
            <a:r>
              <a:rPr lang="en-US" sz="900">
                <a:latin typeface="Arial" panose="020B0604020202020204" pitchFamily="34" charset="0"/>
                <a:cs typeface="Arial" panose="020B0604020202020204" pitchFamily="34" charset="0"/>
              </a:rPr>
              <a:t>Fasteners (Anchors, anchor bolts, nuts, washers, pins, screws, bolts)</a:t>
            </a:r>
          </a:p>
          <a:p>
            <a:pPr marL="57150" algn="ctr" fontAlgn="b"/>
            <a:r>
              <a:rPr lang="en-US" sz="900" b="1">
                <a:latin typeface="Arial" panose="020B0604020202020204" pitchFamily="34" charset="0"/>
                <a:cs typeface="Arial" panose="020B0604020202020204" pitchFamily="34" charset="0"/>
              </a:rPr>
              <a:t>4,567,818 ea/set/cs/pk/</a:t>
            </a:r>
            <a:r>
              <a:rPr lang="en-US" sz="900" b="1" err="1">
                <a:latin typeface="Arial" panose="020B0604020202020204" pitchFamily="34" charset="0"/>
                <a:cs typeface="Arial" panose="020B0604020202020204" pitchFamily="34" charset="0"/>
              </a:rPr>
              <a:t>st</a:t>
            </a:r>
            <a:endParaRPr lang="en-US" sz="900" b="1">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D9C673AA-7DBA-3E01-A2E6-C206588E8CF6}"/>
              </a:ext>
            </a:extLst>
          </p:cNvPr>
          <p:cNvSpPr txBox="1"/>
          <p:nvPr/>
        </p:nvSpPr>
        <p:spPr>
          <a:xfrm>
            <a:off x="7429733" y="3192848"/>
            <a:ext cx="1164553" cy="784830"/>
          </a:xfrm>
          <a:prstGeom prst="rect">
            <a:avLst/>
          </a:prstGeom>
          <a:noFill/>
        </p:spPr>
        <p:txBody>
          <a:bodyPr wrap="square">
            <a:spAutoFit/>
          </a:bodyPr>
          <a:lstStyle/>
          <a:p>
            <a:pPr marL="57150" algn="ctr" fontAlgn="b"/>
            <a:r>
              <a:rPr lang="en-US" sz="900">
                <a:latin typeface="Arial" panose="020B0604020202020204" pitchFamily="34" charset="0"/>
                <a:cs typeface="Arial" panose="020B0604020202020204" pitchFamily="34" charset="0"/>
              </a:rPr>
              <a:t>Bearings (ball, plain, thrust), Spares, Accessories</a:t>
            </a:r>
          </a:p>
          <a:p>
            <a:pPr marL="57150" algn="ctr" fontAlgn="b"/>
            <a:r>
              <a:rPr lang="en-US" sz="900" b="1">
                <a:latin typeface="Arial" panose="020B0604020202020204" pitchFamily="34" charset="0"/>
                <a:cs typeface="Arial" panose="020B0604020202020204" pitchFamily="34" charset="0"/>
              </a:rPr>
              <a:t> 46,959 ea/pr/set</a:t>
            </a:r>
          </a:p>
        </p:txBody>
      </p:sp>
      <p:pic>
        <p:nvPicPr>
          <p:cNvPr id="1048" name="Рисунок 1047" descr="Изображение выглядит как книга, Материальная собственность, канцтовары, дизайн&#10;&#10;Автоматически созданное описание">
            <a:extLst>
              <a:ext uri="{FF2B5EF4-FFF2-40B4-BE49-F238E27FC236}">
                <a16:creationId xmlns:a16="http://schemas.microsoft.com/office/drawing/2014/main" id="{203166CD-D5D3-70FC-9B23-DCE0C6EB2C1D}"/>
              </a:ext>
            </a:extLst>
          </p:cNvPr>
          <p:cNvPicPr>
            <a:picLocks noChangeAspect="1"/>
          </p:cNvPicPr>
          <p:nvPr/>
        </p:nvPicPr>
        <p:blipFill>
          <a:blip r:embed="rId3" cstate="email">
            <a:extLst>
              <a:ext uri="{28A0092B-C50C-407E-A947-70E740481C1C}">
                <a14:useLocalDpi xmlns:a14="http://schemas.microsoft.com/office/drawing/2010/main"/>
              </a:ext>
            </a:extLst>
          </a:blip>
          <a:srcRect l="4051" t="14606" r="1822" b="14407"/>
          <a:stretch/>
        </p:blipFill>
        <p:spPr>
          <a:xfrm>
            <a:off x="469670" y="3344888"/>
            <a:ext cx="969967" cy="731520"/>
          </a:xfrm>
          <a:prstGeom prst="rect">
            <a:avLst/>
          </a:prstGeom>
        </p:spPr>
      </p:pic>
      <p:pic>
        <p:nvPicPr>
          <p:cNvPr id="1058" name="Рисунок 1057" descr="Изображение выглядит как решетка, металл&#10;&#10;Автоматически созданное описание">
            <a:extLst>
              <a:ext uri="{FF2B5EF4-FFF2-40B4-BE49-F238E27FC236}">
                <a16:creationId xmlns:a16="http://schemas.microsoft.com/office/drawing/2014/main" id="{311D46BF-D9D6-2A22-F32A-0A63683C86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5321" y="3358002"/>
            <a:ext cx="776126" cy="731520"/>
          </a:xfrm>
          <a:prstGeom prst="rect">
            <a:avLst/>
          </a:prstGeom>
        </p:spPr>
      </p:pic>
      <p:pic>
        <p:nvPicPr>
          <p:cNvPr id="1060" name="Рисунок 1059" descr="Изображение выглядит как металл, цилиндр&#10;&#10;Автоматически созданное описание">
            <a:extLst>
              <a:ext uri="{FF2B5EF4-FFF2-40B4-BE49-F238E27FC236}">
                <a16:creationId xmlns:a16="http://schemas.microsoft.com/office/drawing/2014/main" id="{C81A15C0-389B-83DF-C9EC-6F127F3E5825}"/>
              </a:ext>
            </a:extLst>
          </p:cNvPr>
          <p:cNvPicPr>
            <a:picLocks noChangeAspect="1"/>
          </p:cNvPicPr>
          <p:nvPr/>
        </p:nvPicPr>
        <p:blipFill>
          <a:blip r:embed="rId5" cstate="email">
            <a:extLst>
              <a:ext uri="{28A0092B-C50C-407E-A947-70E740481C1C}">
                <a14:useLocalDpi xmlns:a14="http://schemas.microsoft.com/office/drawing/2010/main"/>
              </a:ext>
            </a:extLst>
          </a:blip>
          <a:srcRect l="6906" t="4854" r="3585" b="6985"/>
          <a:stretch/>
        </p:blipFill>
        <p:spPr>
          <a:xfrm>
            <a:off x="4659814" y="3332010"/>
            <a:ext cx="742706" cy="731520"/>
          </a:xfrm>
          <a:prstGeom prst="rect">
            <a:avLst/>
          </a:prstGeom>
        </p:spPr>
      </p:pic>
      <p:pic>
        <p:nvPicPr>
          <p:cNvPr id="1062" name="Рисунок 1061" descr="Изображение выглядит как круг, автокомпонент, искусство&#10;&#10;Автоматически созданное описание">
            <a:extLst>
              <a:ext uri="{FF2B5EF4-FFF2-40B4-BE49-F238E27FC236}">
                <a16:creationId xmlns:a16="http://schemas.microsoft.com/office/drawing/2014/main" id="{88A8B5C7-1E91-C40C-F1D8-C45EE9373E20}"/>
              </a:ext>
            </a:extLst>
          </p:cNvPr>
          <p:cNvPicPr>
            <a:picLocks noChangeAspect="1"/>
          </p:cNvPicPr>
          <p:nvPr/>
        </p:nvPicPr>
        <p:blipFill>
          <a:blip r:embed="rId6" cstate="email">
            <a:extLst>
              <a:ext uri="{28A0092B-C50C-407E-A947-70E740481C1C}">
                <a14:useLocalDpi xmlns:a14="http://schemas.microsoft.com/office/drawing/2010/main"/>
              </a:ext>
            </a:extLst>
          </a:blip>
          <a:srcRect l="11639" t="6246" r="9835" b="11211"/>
          <a:stretch/>
        </p:blipFill>
        <p:spPr>
          <a:xfrm>
            <a:off x="6812979" y="3332010"/>
            <a:ext cx="695919" cy="731520"/>
          </a:xfrm>
          <a:prstGeom prst="rect">
            <a:avLst/>
          </a:prstGeom>
        </p:spPr>
      </p:pic>
      <p:pic>
        <p:nvPicPr>
          <p:cNvPr id="1064" name="Рисунок 1063" descr="Изображение выглядит как серебряный, платина, кольцо&#10;&#10;Автоматически созданное описание">
            <a:extLst>
              <a:ext uri="{FF2B5EF4-FFF2-40B4-BE49-F238E27FC236}">
                <a16:creationId xmlns:a16="http://schemas.microsoft.com/office/drawing/2014/main" id="{7BE4522B-C174-D5EF-DF35-48F84D909FBE}"/>
              </a:ext>
            </a:extLst>
          </p:cNvPr>
          <p:cNvPicPr>
            <a:picLocks noChangeAspect="1"/>
          </p:cNvPicPr>
          <p:nvPr/>
        </p:nvPicPr>
        <p:blipFill>
          <a:blip r:embed="rId7" cstate="email">
            <a:extLst>
              <a:ext uri="{28A0092B-C50C-407E-A947-70E740481C1C}">
                <a14:useLocalDpi xmlns:a14="http://schemas.microsoft.com/office/drawing/2010/main"/>
              </a:ext>
            </a:extLst>
          </a:blip>
          <a:srcRect l="17519" t="12830" r="9488" b="9092"/>
          <a:stretch/>
        </p:blipFill>
        <p:spPr>
          <a:xfrm>
            <a:off x="8623358" y="3350172"/>
            <a:ext cx="683900" cy="731520"/>
          </a:xfrm>
          <a:prstGeom prst="rect">
            <a:avLst/>
          </a:prstGeom>
        </p:spPr>
      </p:pic>
      <p:pic>
        <p:nvPicPr>
          <p:cNvPr id="1069" name="Рисунок 1068" descr="Изображение выглядит как металлоизделия, Бытовая техника, крепление, металл&#10;&#10;Автоматически созданное описание">
            <a:extLst>
              <a:ext uri="{FF2B5EF4-FFF2-40B4-BE49-F238E27FC236}">
                <a16:creationId xmlns:a16="http://schemas.microsoft.com/office/drawing/2014/main" id="{6850291B-DA37-C743-B7FD-02A444189C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72186" y="3312993"/>
            <a:ext cx="816429" cy="731520"/>
          </a:xfrm>
          <a:prstGeom prst="rect">
            <a:avLst/>
          </a:prstGeom>
        </p:spPr>
      </p:pic>
      <p:sp>
        <p:nvSpPr>
          <p:cNvPr id="16" name="Slide Number Placeholder 2">
            <a:extLst>
              <a:ext uri="{FF2B5EF4-FFF2-40B4-BE49-F238E27FC236}">
                <a16:creationId xmlns:a16="http://schemas.microsoft.com/office/drawing/2014/main" id="{6ED7ED69-6AEE-4CD0-A4EC-E502B8E17E60}"/>
              </a:ext>
            </a:extLst>
          </p:cNvPr>
          <p:cNvSpPr txBox="1">
            <a:spLocks/>
          </p:cNvSpPr>
          <p:nvPr/>
        </p:nvSpPr>
        <p:spPr>
          <a:xfrm>
            <a:off x="98854" y="6529089"/>
            <a:ext cx="327552" cy="3289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22</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7" name="Footer Placeholder 1">
            <a:extLst>
              <a:ext uri="{FF2B5EF4-FFF2-40B4-BE49-F238E27FC236}">
                <a16:creationId xmlns:a16="http://schemas.microsoft.com/office/drawing/2014/main" id="{762D6D54-415D-45D3-88CD-DB12B7E4847C}"/>
              </a:ext>
            </a:extLst>
          </p:cNvPr>
          <p:cNvSpPr txBox="1">
            <a:spLocks/>
          </p:cNvSpPr>
          <p:nvPr/>
        </p:nvSpPr>
        <p:spPr>
          <a:xfrm>
            <a:off x="1100050" y="6610027"/>
            <a:ext cx="11091949"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3038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458910"/>
            <a:ext cx="9991897" cy="1531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range and specificity of services for assistance in the development of the potential of manufacturers, offered by IMBC, are limited and are subject to provision on an individual basis, depending on the readiness of the manufacturer to supply their manufactured goods in line with the requirements of the Operators.</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Assistance from IMBC does not oblige any retaliatory action from the potential manufacturer. The services of IMBC do not represent a guarantee of the successful participation and / or successful award of Contracts to the manufacturer in the procurement processes of the Operators.</a:t>
            </a:r>
          </a:p>
        </p:txBody>
      </p:sp>
      <p:pic>
        <p:nvPicPr>
          <p:cNvPr id="2" name="Graphic 5" descr="Email outline">
            <a:extLst>
              <a:ext uri="{FF2B5EF4-FFF2-40B4-BE49-F238E27FC236}">
                <a16:creationId xmlns:a16="http://schemas.microsoft.com/office/drawing/2014/main" id="{BAD5528B-DFCF-9B9B-852C-66A42FBD67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769" y="1981941"/>
            <a:ext cx="360000" cy="360000"/>
          </a:xfrm>
          <a:prstGeom prst="rect">
            <a:avLst/>
          </a:prstGeom>
        </p:spPr>
      </p:pic>
      <p:pic>
        <p:nvPicPr>
          <p:cNvPr id="9" name="Graphic 6" descr="Telephone outline">
            <a:extLst>
              <a:ext uri="{FF2B5EF4-FFF2-40B4-BE49-F238E27FC236}">
                <a16:creationId xmlns:a16="http://schemas.microsoft.com/office/drawing/2014/main" id="{A827FE2A-49C0-7337-CD69-E559F08C9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769" y="2717013"/>
            <a:ext cx="360000" cy="360000"/>
          </a:xfrm>
          <a:prstGeom prst="rect">
            <a:avLst/>
          </a:prstGeom>
        </p:spPr>
      </p:pic>
      <p:pic>
        <p:nvPicPr>
          <p:cNvPr id="10" name="Graphic 7" descr="World outline">
            <a:extLst>
              <a:ext uri="{FF2B5EF4-FFF2-40B4-BE49-F238E27FC236}">
                <a16:creationId xmlns:a16="http://schemas.microsoft.com/office/drawing/2014/main" id="{AF53FC88-E7E8-A1C8-5DD8-C29CC83608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1599" y="3480660"/>
            <a:ext cx="360000" cy="360000"/>
          </a:xfrm>
          <a:prstGeom prst="rect">
            <a:avLst/>
          </a:prstGeom>
        </p:spPr>
      </p:pic>
      <p:sp>
        <p:nvSpPr>
          <p:cNvPr id="11" name="TextBox 10">
            <a:extLst>
              <a:ext uri="{FF2B5EF4-FFF2-40B4-BE49-F238E27FC236}">
                <a16:creationId xmlns:a16="http://schemas.microsoft.com/office/drawing/2014/main" id="{2C44C63D-BE4B-0885-D825-A6AED1252353}"/>
              </a:ext>
            </a:extLst>
          </p:cNvPr>
          <p:cNvSpPr txBox="1"/>
          <p:nvPr/>
        </p:nvSpPr>
        <p:spPr>
          <a:xfrm>
            <a:off x="1920428" y="2014792"/>
            <a:ext cx="3467456"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infoimbc@imbc.kz</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Footer Placeholder 1">
            <a:extLst>
              <a:ext uri="{FF2B5EF4-FFF2-40B4-BE49-F238E27FC236}">
                <a16:creationId xmlns:a16="http://schemas.microsoft.com/office/drawing/2014/main" id="{5E3C5F62-3648-4E8D-B905-23C8EE710A70}"/>
              </a:ext>
            </a:extLst>
          </p:cNvPr>
          <p:cNvSpPr txBox="1">
            <a:spLocks/>
          </p:cNvSpPr>
          <p:nvPr/>
        </p:nvSpPr>
        <p:spPr>
          <a:xfrm>
            <a:off x="1100050" y="6610027"/>
            <a:ext cx="11091949"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12" name="Slide Number Placeholder 2">
            <a:extLst>
              <a:ext uri="{FF2B5EF4-FFF2-40B4-BE49-F238E27FC236}">
                <a16:creationId xmlns:a16="http://schemas.microsoft.com/office/drawing/2014/main" id="{3334BCB0-8A4D-4268-8FCC-FB943BC96F0E}"/>
              </a:ext>
            </a:extLst>
          </p:cNvPr>
          <p:cNvSpPr txBox="1">
            <a:spLocks/>
          </p:cNvSpPr>
          <p:nvPr/>
        </p:nvSpPr>
        <p:spPr>
          <a:xfrm>
            <a:off x="98854" y="6529089"/>
            <a:ext cx="327552" cy="3289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23</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73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94713" y="4270557"/>
            <a:ext cx="5848350" cy="1754326"/>
          </a:xfrm>
          <a:prstGeom prst="rect">
            <a:avLst/>
          </a:prstGeom>
          <a:noFill/>
        </p:spPr>
        <p:txBody>
          <a:bodyPr wrap="square" rtlCol="0">
            <a:spAutoFit/>
          </a:bodyPr>
          <a:lstStyle/>
          <a:p>
            <a:pPr algn="l"/>
            <a:r>
              <a:rPr lang="en-GB" dirty="0">
                <a:solidFill>
                  <a:schemeClr val="bg1"/>
                </a:solidFill>
                <a:latin typeface="Calibri" panose="020F0502020204030204" pitchFamily="34" charset="0"/>
                <a:cs typeface="Calibri" panose="020F0502020204030204" pitchFamily="34" charset="0"/>
              </a:rPr>
              <a:t>KPO Supplier          Database</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
        <p:nvSpPr>
          <p:cNvPr id="12" name="Footer Placeholder 1">
            <a:extLst>
              <a:ext uri="{FF2B5EF4-FFF2-40B4-BE49-F238E27FC236}">
                <a16:creationId xmlns:a16="http://schemas.microsoft.com/office/drawing/2014/main" id="{8F48266E-C40A-43CB-BEBD-05D171C8D709}"/>
              </a:ext>
            </a:extLst>
          </p:cNvPr>
          <p:cNvSpPr txBox="1">
            <a:spLocks/>
          </p:cNvSpPr>
          <p:nvPr/>
        </p:nvSpPr>
        <p:spPr>
          <a:xfrm>
            <a:off x="641684" y="6610027"/>
            <a:ext cx="11550316"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533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176220"/>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KPO SUPPLIERS DATABASE</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 </a:t>
            </a:r>
          </a:p>
        </p:txBody>
      </p:sp>
      <p:grpSp>
        <p:nvGrpSpPr>
          <p:cNvPr id="6" name="Group 5">
            <a:extLst>
              <a:ext uri="{FF2B5EF4-FFF2-40B4-BE49-F238E27FC236}">
                <a16:creationId xmlns:a16="http://schemas.microsoft.com/office/drawing/2014/main" id="{308F3A4E-3EF6-41EC-98EF-5CBBFAB71703}"/>
              </a:ext>
            </a:extLst>
          </p:cNvPr>
          <p:cNvGrpSpPr/>
          <p:nvPr/>
        </p:nvGrpSpPr>
        <p:grpSpPr>
          <a:xfrm>
            <a:off x="526687" y="1142637"/>
            <a:ext cx="11373213" cy="5244932"/>
            <a:chOff x="-1" y="-277576"/>
            <a:chExt cx="11660698" cy="7132014"/>
          </a:xfrm>
        </p:grpSpPr>
        <p:pic>
          <p:nvPicPr>
            <p:cNvPr id="4" name="Picture 3">
              <a:extLst>
                <a:ext uri="{FF2B5EF4-FFF2-40B4-BE49-F238E27FC236}">
                  <a16:creationId xmlns:a16="http://schemas.microsoft.com/office/drawing/2014/main" id="{28E13AF8-EDC0-4D2C-A260-3C63403D7D27}"/>
                </a:ext>
              </a:extLst>
            </p:cNvPr>
            <p:cNvPicPr>
              <a:picLocks noChangeAspect="1"/>
            </p:cNvPicPr>
            <p:nvPr/>
          </p:nvPicPr>
          <p:blipFill rotWithShape="1">
            <a:blip r:embed="rId2"/>
            <a:srcRect r="52150" b="6348"/>
            <a:stretch/>
          </p:blipFill>
          <p:spPr>
            <a:xfrm>
              <a:off x="-1" y="-277576"/>
              <a:ext cx="11660698" cy="7132014"/>
            </a:xfrm>
            <a:prstGeom prst="rect">
              <a:avLst/>
            </a:prstGeom>
          </p:spPr>
        </p:pic>
        <p:sp>
          <p:nvSpPr>
            <p:cNvPr id="5" name="Rectangle: Rounded Corners 4">
              <a:extLst>
                <a:ext uri="{FF2B5EF4-FFF2-40B4-BE49-F238E27FC236}">
                  <a16:creationId xmlns:a16="http://schemas.microsoft.com/office/drawing/2014/main" id="{8FA7F987-055D-4DF3-866E-844B18288C2C}"/>
                </a:ext>
              </a:extLst>
            </p:cNvPr>
            <p:cNvSpPr/>
            <p:nvPr/>
          </p:nvSpPr>
          <p:spPr>
            <a:xfrm>
              <a:off x="6845417" y="1082180"/>
              <a:ext cx="1266737" cy="4446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9" name="Footer Placeholder 1">
            <a:extLst>
              <a:ext uri="{FF2B5EF4-FFF2-40B4-BE49-F238E27FC236}">
                <a16:creationId xmlns:a16="http://schemas.microsoft.com/office/drawing/2014/main" id="{5BF91984-0809-44D7-9ACB-D76AB514A381}"/>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61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33126"/>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 </a:t>
            </a:r>
          </a:p>
        </p:txBody>
      </p:sp>
      <p:sp>
        <p:nvSpPr>
          <p:cNvPr id="8" name="Content Placeholder 2">
            <a:extLst>
              <a:ext uri="{FF2B5EF4-FFF2-40B4-BE49-F238E27FC236}">
                <a16:creationId xmlns:a16="http://schemas.microsoft.com/office/drawing/2014/main" id="{8870E0A9-7BBD-4585-B805-9EE0DEE63B6F}"/>
              </a:ext>
            </a:extLst>
          </p:cNvPr>
          <p:cNvSpPr txBox="1">
            <a:spLocks/>
          </p:cNvSpPr>
          <p:nvPr/>
        </p:nvSpPr>
        <p:spPr>
          <a:xfrm>
            <a:off x="720500" y="1118981"/>
            <a:ext cx="11088303" cy="56473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200"/>
              </a:spcBef>
              <a:spcAft>
                <a:spcPts val="1200"/>
              </a:spcAft>
              <a:buClrTx/>
              <a:buSzPct val="70000"/>
              <a:buFont typeface="Arial" panose="020B0604020202020204" pitchFamily="34" charset="0"/>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All potential suppliers shall be registered in KPO Database</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5FDAA8-ADF1-4AD8-94AE-804063560E66}"/>
              </a:ext>
            </a:extLst>
          </p:cNvPr>
          <p:cNvSpPr/>
          <p:nvPr/>
        </p:nvSpPr>
        <p:spPr>
          <a:xfrm>
            <a:off x="721895" y="16601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Arial"/>
              </a:rPr>
              <a:t>REGISTRATION PROCESS </a:t>
            </a:r>
          </a:p>
        </p:txBody>
      </p:sp>
      <p:sp>
        <p:nvSpPr>
          <p:cNvPr id="10" name="Rectangle 9">
            <a:extLst>
              <a:ext uri="{FF2B5EF4-FFF2-40B4-BE49-F238E27FC236}">
                <a16:creationId xmlns:a16="http://schemas.microsoft.com/office/drawing/2014/main" id="{009DC0E2-B73D-4A84-BD81-A47CB2F2E722}"/>
              </a:ext>
            </a:extLst>
          </p:cNvPr>
          <p:cNvSpPr/>
          <p:nvPr/>
        </p:nvSpPr>
        <p:spPr bwMode="auto">
          <a:xfrm>
            <a:off x="2082775" y="16543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Arial"/>
              </a:rPr>
              <a:t>REGISTRATION </a:t>
            </a:r>
          </a:p>
        </p:txBody>
      </p:sp>
      <p:sp>
        <p:nvSpPr>
          <p:cNvPr id="11" name="Rectangle 10">
            <a:extLst>
              <a:ext uri="{FF2B5EF4-FFF2-40B4-BE49-F238E27FC236}">
                <a16:creationId xmlns:a16="http://schemas.microsoft.com/office/drawing/2014/main" id="{06DBAA63-8597-4BFD-AA58-6B1235B14461}"/>
              </a:ext>
            </a:extLst>
          </p:cNvPr>
          <p:cNvSpPr/>
          <p:nvPr/>
        </p:nvSpPr>
        <p:spPr bwMode="auto">
          <a:xfrm>
            <a:off x="4489093" y="16498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Provision of information on: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Technical Competency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Work Experience in the declared categories of goods and / or works and / or services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Personnel Availability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Financial Turnover </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etc.</a:t>
            </a:r>
          </a:p>
        </p:txBody>
      </p:sp>
      <p:sp>
        <p:nvSpPr>
          <p:cNvPr id="12" name="Rectangle 11">
            <a:extLst>
              <a:ext uri="{FF2B5EF4-FFF2-40B4-BE49-F238E27FC236}">
                <a16:creationId xmlns:a16="http://schemas.microsoft.com/office/drawing/2014/main" id="{91974ABF-A463-422A-894E-44E271893F1B}"/>
              </a:ext>
            </a:extLst>
          </p:cNvPr>
          <p:cNvSpPr/>
          <p:nvPr/>
        </p:nvSpPr>
        <p:spPr bwMode="auto">
          <a:xfrm>
            <a:off x="2082775" y="31224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rPr>
              <a:t>ETHICAL DUE DILIGENCE</a:t>
            </a:r>
          </a:p>
        </p:txBody>
      </p:sp>
      <p:sp>
        <p:nvSpPr>
          <p:cNvPr id="13" name="Rectangle 12">
            <a:extLst>
              <a:ext uri="{FF2B5EF4-FFF2-40B4-BE49-F238E27FC236}">
                <a16:creationId xmlns:a16="http://schemas.microsoft.com/office/drawing/2014/main" id="{33996E96-B089-425C-87C3-84A0D019CF59}"/>
              </a:ext>
            </a:extLst>
          </p:cNvPr>
          <p:cNvSpPr/>
          <p:nvPr/>
        </p:nvSpPr>
        <p:spPr bwMode="auto">
          <a:xfrm>
            <a:off x="4489092" y="31887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Define an Ethical Due Diligence level in accordance with KPO Legal requirements: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a:ea typeface="+mn-ea"/>
              <a:cs typeface="Arial"/>
            </a:endParaRP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Kazakhstan and Foreign legislation</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Compliance with Company internal regulations</a:t>
            </a:r>
          </a:p>
          <a:p>
            <a:pPr marL="171450" marR="0" lvl="0" indent="-171450" algn="just"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Arial"/>
              </a:rPr>
              <a:t>Submission of potential suppliers shareholder lists</a:t>
            </a:r>
          </a:p>
        </p:txBody>
      </p:sp>
      <p:sp>
        <p:nvSpPr>
          <p:cNvPr id="15" name="Rectangle 14">
            <a:extLst>
              <a:ext uri="{FF2B5EF4-FFF2-40B4-BE49-F238E27FC236}">
                <a16:creationId xmlns:a16="http://schemas.microsoft.com/office/drawing/2014/main" id="{FDB36BC6-B501-448D-878D-792C10F22617}"/>
              </a:ext>
            </a:extLst>
          </p:cNvPr>
          <p:cNvSpPr/>
          <p:nvPr/>
        </p:nvSpPr>
        <p:spPr>
          <a:xfrm>
            <a:off x="721895" y="4778286"/>
            <a:ext cx="10895798" cy="1677382"/>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0"/>
              </a:spcAft>
              <a:buClrTx/>
              <a:buSzPct val="70000"/>
              <a:buFontTx/>
              <a:buNone/>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Vendor registration in KPO Vendor Database does not guarantee the participation in a tender or contract award, but suggests that a registered company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may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be considered as a market research participant </a:t>
            </a:r>
            <a:r>
              <a:rPr kumimoji="0" lang="en-US"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for provision of </a:t>
            </a:r>
            <a:r>
              <a:rPr kumimoji="0" lang="en-GB" sz="20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rPr>
              <a:t>goods, works and services for further pre-qualification process or tender as the need arises.</a:t>
            </a:r>
          </a:p>
          <a:p>
            <a:pPr marL="0" marR="0" lvl="0" indent="0" algn="just" defTabSz="457200" rtl="0" eaLnBrk="1" fontAlgn="auto" latinLnBrk="0" hangingPunct="1">
              <a:lnSpc>
                <a:spcPct val="100000"/>
              </a:lnSpc>
              <a:spcBef>
                <a:spcPts val="600"/>
              </a:spcBef>
              <a:spcAft>
                <a:spcPts val="0"/>
              </a:spcAft>
              <a:buClrTx/>
              <a:buSzPct val="70000"/>
              <a:buFontTx/>
              <a:buNone/>
              <a:tabLst/>
              <a:defRPr/>
            </a:pPr>
            <a:endParaRPr kumimoji="0" lang="en-GB" sz="18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p:txBody>
      </p:sp>
      <p:sp>
        <p:nvSpPr>
          <p:cNvPr id="16" name="Footer Placeholder 1">
            <a:extLst>
              <a:ext uri="{FF2B5EF4-FFF2-40B4-BE49-F238E27FC236}">
                <a16:creationId xmlns:a16="http://schemas.microsoft.com/office/drawing/2014/main" id="{1BF68F3F-F2E0-4C94-A0FC-72FB726B1CB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21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8687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VENDOR REGISTRATION </a:t>
            </a:r>
          </a:p>
        </p:txBody>
      </p:sp>
      <p:sp>
        <p:nvSpPr>
          <p:cNvPr id="7" name="Content Placeholder 2">
            <a:extLst>
              <a:ext uri="{FF2B5EF4-FFF2-40B4-BE49-F238E27FC236}">
                <a16:creationId xmlns:a16="http://schemas.microsoft.com/office/drawing/2014/main" id="{3FBA6906-4A4F-4F77-86E3-2D5F22B2C6B2}"/>
              </a:ext>
            </a:extLst>
          </p:cNvPr>
          <p:cNvSpPr txBox="1">
            <a:spLocks/>
          </p:cNvSpPr>
          <p:nvPr/>
        </p:nvSpPr>
        <p:spPr>
          <a:xfrm>
            <a:off x="1040235" y="1325461"/>
            <a:ext cx="10762214" cy="5033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To register in KPO Vendor Database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potential supplies shall</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
            </a:r>
            <a:endPar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Download a </a:t>
            </a: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questionnaire on KPO website </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Fill in the questionnaire for the preliminary vendor assessment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and indicate activity codes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Attach copies of required documents</a:t>
            </a: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Submit the completed pack of documents for vendor assessment and registration by e-mail at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a:p>
            <a:pPr marL="1063625"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phone</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+7 (711336) </a:t>
            </a:r>
            <a:r>
              <a:rPr kumimoji="0" lang="en-US" sz="2000" b="0" i="0" u="none" strike="noStrike" kern="1200" cap="none" spc="0" normalizeH="0" baseline="0" noProof="0" dirty="0" err="1">
                <a:ln>
                  <a:noFill/>
                </a:ln>
                <a:solidFill>
                  <a:srgbClr val="00ABC5"/>
                </a:solidFill>
                <a:effectLst/>
                <a:uLnTx/>
                <a:uFillTx/>
                <a:latin typeface="Calibri" panose="020F0502020204030204"/>
                <a:ea typeface="+mn-ea"/>
                <a:cs typeface="Calibri" panose="020F0502020204030204" pitchFamily="34" charset="0"/>
              </a:rPr>
              <a:t>ext</a:t>
            </a:r>
            <a:r>
              <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 </a:t>
            </a:r>
            <a:r>
              <a:rPr kumimoji="0" lang="en-US"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4943, 4946, 2192</a:t>
            </a:r>
          </a:p>
          <a:p>
            <a:pPr marL="720725" marR="0" lvl="1" indent="0" algn="l" defTabSz="914400" rtl="0" eaLnBrk="1" fontAlgn="auto" latinLnBrk="0" hangingPunct="1">
              <a:lnSpc>
                <a:spcPct val="90000"/>
              </a:lnSpc>
              <a:spcBef>
                <a:spcPts val="500"/>
              </a:spcBef>
              <a:spcAft>
                <a:spcPts val="0"/>
              </a:spcAft>
              <a:buClr>
                <a:srgbClr val="004990"/>
              </a:buClr>
              <a:buSzTx/>
              <a:buFont typeface="Arial" panose="020B0604020202020204" pitchFamily="34" charset="0"/>
              <a:buNone/>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endParaRPr>
          </a:p>
          <a:p>
            <a:pPr marL="228600" marR="0" lvl="1" indent="-228600" algn="l" defTabSz="914400" rtl="0" eaLnBrk="1" fontAlgn="auto" latinLnBrk="0" hangingPunct="1">
              <a:lnSpc>
                <a:spcPct val="90000"/>
              </a:lnSpc>
              <a:spcBef>
                <a:spcPts val="1000"/>
              </a:spcBef>
              <a:spcAft>
                <a:spcPts val="600"/>
              </a:spcAft>
              <a:buClr>
                <a:srgbClr val="FFC000"/>
              </a:buClr>
              <a:buSzPct val="108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KPO encourages Suppliers to update registration data on an ongoing basis, related to:</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Work Experience in the declared categories of goods, works, services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Certification, accreditation </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Reorganization</a:t>
            </a:r>
          </a:p>
          <a:p>
            <a:pPr marL="1073150" marR="0" lvl="2" indent="-352425"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Calibri" panose="020F0502020204030204" pitchFamily="34" charset="0"/>
              </a:rPr>
              <a:t>Contact persons </a:t>
            </a: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ru-RU" sz="2200" b="0" i="0" u="none" strike="noStrike" kern="1200" cap="none" spc="0" normalizeH="0" baseline="0" noProof="0" dirty="0">
              <a:ln>
                <a:noFill/>
              </a:ln>
              <a:solidFill>
                <a:srgbClr val="00ABC5"/>
              </a:solidFill>
              <a:effectLst/>
              <a:uLnTx/>
              <a:uFillTx/>
              <a:latin typeface="Calibri" panose="020F0502020204030204"/>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sp>
        <p:nvSpPr>
          <p:cNvPr id="6" name="Footer Placeholder 1">
            <a:extLst>
              <a:ext uri="{FF2B5EF4-FFF2-40B4-BE49-F238E27FC236}">
                <a16:creationId xmlns:a16="http://schemas.microsoft.com/office/drawing/2014/main" id="{90ED3914-D37D-4BCF-AFAC-9B9F4FBC78BC}"/>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904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1DF50F-C0AB-4E9C-8A9C-8C0EBBE947FA}"/>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01D90F9-9FB6-4015-8591-4D208BB58A73}"/>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MARKET RESEARCH</a:t>
            </a:r>
          </a:p>
        </p:txBody>
      </p:sp>
      <p:grpSp>
        <p:nvGrpSpPr>
          <p:cNvPr id="5" name="Group 4">
            <a:extLst>
              <a:ext uri="{FF2B5EF4-FFF2-40B4-BE49-F238E27FC236}">
                <a16:creationId xmlns:a16="http://schemas.microsoft.com/office/drawing/2014/main" id="{7F3B331C-5595-4C2A-8B66-18CC793D38B5}"/>
              </a:ext>
            </a:extLst>
          </p:cNvPr>
          <p:cNvGrpSpPr/>
          <p:nvPr/>
        </p:nvGrpSpPr>
        <p:grpSpPr>
          <a:xfrm>
            <a:off x="2224159" y="3763989"/>
            <a:ext cx="8722504" cy="1576221"/>
            <a:chOff x="1291353" y="1755670"/>
            <a:chExt cx="7025063" cy="1816297"/>
          </a:xfrm>
          <a:solidFill>
            <a:schemeClr val="bg2">
              <a:lumMod val="50000"/>
            </a:schemeClr>
          </a:solidFill>
        </p:grpSpPr>
        <p:sp>
          <p:nvSpPr>
            <p:cNvPr id="6" name="Block Arc 5">
              <a:extLst>
                <a:ext uri="{FF2B5EF4-FFF2-40B4-BE49-F238E27FC236}">
                  <a16:creationId xmlns:a16="http://schemas.microsoft.com/office/drawing/2014/main" id="{53C2D382-F2C3-4ADB-9773-B120032D55EF}"/>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7" name="Rectangle 6">
              <a:extLst>
                <a:ext uri="{FF2B5EF4-FFF2-40B4-BE49-F238E27FC236}">
                  <a16:creationId xmlns:a16="http://schemas.microsoft.com/office/drawing/2014/main" id="{9A0756C8-E6EA-4211-B3D6-9CE0DFD8E110}"/>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CB8055B9-0F88-4563-8CB0-8A330949732B}"/>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CABE6016-1736-4F77-ADDE-F03C5E765B26}"/>
              </a:ext>
            </a:extLst>
          </p:cNvPr>
          <p:cNvGrpSpPr/>
          <p:nvPr/>
        </p:nvGrpSpPr>
        <p:grpSpPr>
          <a:xfrm>
            <a:off x="1592469" y="3231268"/>
            <a:ext cx="1135343" cy="1128501"/>
            <a:chOff x="5364088" y="2787774"/>
            <a:chExt cx="914400" cy="914400"/>
          </a:xfrm>
        </p:grpSpPr>
        <p:sp>
          <p:nvSpPr>
            <p:cNvPr id="10" name="Oval 9">
              <a:extLst>
                <a:ext uri="{FF2B5EF4-FFF2-40B4-BE49-F238E27FC236}">
                  <a16:creationId xmlns:a16="http://schemas.microsoft.com/office/drawing/2014/main" id="{36324F0E-3F47-4EA2-BF51-1E4DAC6B810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1" name="Oval 10">
              <a:extLst>
                <a:ext uri="{FF2B5EF4-FFF2-40B4-BE49-F238E27FC236}">
                  <a16:creationId xmlns:a16="http://schemas.microsoft.com/office/drawing/2014/main" id="{F4E69AFE-0B43-4AC7-8914-6D3917EDDD3B}"/>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7CE3A04F-7A60-482D-8908-3FF8AEB88834}"/>
              </a:ext>
            </a:extLst>
          </p:cNvPr>
          <p:cNvGrpSpPr/>
          <p:nvPr/>
        </p:nvGrpSpPr>
        <p:grpSpPr>
          <a:xfrm>
            <a:off x="4929319" y="3231268"/>
            <a:ext cx="1135343" cy="1128501"/>
            <a:chOff x="5364088" y="2787774"/>
            <a:chExt cx="914400" cy="914400"/>
          </a:xfrm>
        </p:grpSpPr>
        <p:sp>
          <p:nvSpPr>
            <p:cNvPr id="13" name="Oval 12">
              <a:extLst>
                <a:ext uri="{FF2B5EF4-FFF2-40B4-BE49-F238E27FC236}">
                  <a16:creationId xmlns:a16="http://schemas.microsoft.com/office/drawing/2014/main" id="{84CC036E-D80D-4C9A-ADCD-F0EDA582C7CF}"/>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4" name="Oval 13">
              <a:extLst>
                <a:ext uri="{FF2B5EF4-FFF2-40B4-BE49-F238E27FC236}">
                  <a16:creationId xmlns:a16="http://schemas.microsoft.com/office/drawing/2014/main" id="{0A8DA202-C933-41E9-BB5D-67514C17DC0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E10FDFE-339A-4628-90F9-16A29EDB399A}"/>
              </a:ext>
            </a:extLst>
          </p:cNvPr>
          <p:cNvGrpSpPr/>
          <p:nvPr/>
        </p:nvGrpSpPr>
        <p:grpSpPr>
          <a:xfrm>
            <a:off x="8266169" y="3231268"/>
            <a:ext cx="1135343" cy="1128501"/>
            <a:chOff x="5364088" y="2787774"/>
            <a:chExt cx="914400" cy="914400"/>
          </a:xfrm>
        </p:grpSpPr>
        <p:sp>
          <p:nvSpPr>
            <p:cNvPr id="16" name="Oval 15">
              <a:extLst>
                <a:ext uri="{FF2B5EF4-FFF2-40B4-BE49-F238E27FC236}">
                  <a16:creationId xmlns:a16="http://schemas.microsoft.com/office/drawing/2014/main" id="{A597F9C4-4AF6-4CA5-A609-C73BD7E20872}"/>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7" name="Oval 16">
              <a:extLst>
                <a:ext uri="{FF2B5EF4-FFF2-40B4-BE49-F238E27FC236}">
                  <a16:creationId xmlns:a16="http://schemas.microsoft.com/office/drawing/2014/main" id="{E2FDCD34-0836-4038-A9A4-425E6274D200}"/>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18" name="Group 17">
            <a:extLst>
              <a:ext uri="{FF2B5EF4-FFF2-40B4-BE49-F238E27FC236}">
                <a16:creationId xmlns:a16="http://schemas.microsoft.com/office/drawing/2014/main" id="{0635A129-ED4F-41D8-BD44-453E791F34B4}"/>
              </a:ext>
            </a:extLst>
          </p:cNvPr>
          <p:cNvGrpSpPr/>
          <p:nvPr/>
        </p:nvGrpSpPr>
        <p:grpSpPr>
          <a:xfrm>
            <a:off x="3348584" y="4730439"/>
            <a:ext cx="1135343" cy="1128501"/>
            <a:chOff x="5364087" y="2787774"/>
            <a:chExt cx="914400" cy="914400"/>
          </a:xfrm>
        </p:grpSpPr>
        <p:sp>
          <p:nvSpPr>
            <p:cNvPr id="19" name="Oval 18">
              <a:extLst>
                <a:ext uri="{FF2B5EF4-FFF2-40B4-BE49-F238E27FC236}">
                  <a16:creationId xmlns:a16="http://schemas.microsoft.com/office/drawing/2014/main" id="{284E7586-FD5E-4CA1-BDD1-8A1C0AA5D7AE}"/>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0" name="Oval 19">
              <a:extLst>
                <a:ext uri="{FF2B5EF4-FFF2-40B4-BE49-F238E27FC236}">
                  <a16:creationId xmlns:a16="http://schemas.microsoft.com/office/drawing/2014/main" id="{82032E55-45EB-4E7B-981F-AA50A7126CCF}"/>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1" name="Group 20">
            <a:extLst>
              <a:ext uri="{FF2B5EF4-FFF2-40B4-BE49-F238E27FC236}">
                <a16:creationId xmlns:a16="http://schemas.microsoft.com/office/drawing/2014/main" id="{9D7CAF1F-61C4-40F8-8879-685CA363C2C2}"/>
              </a:ext>
            </a:extLst>
          </p:cNvPr>
          <p:cNvGrpSpPr/>
          <p:nvPr/>
        </p:nvGrpSpPr>
        <p:grpSpPr>
          <a:xfrm>
            <a:off x="6685435" y="4730439"/>
            <a:ext cx="1135343" cy="1128501"/>
            <a:chOff x="5364088" y="2787774"/>
            <a:chExt cx="914400" cy="914400"/>
          </a:xfrm>
        </p:grpSpPr>
        <p:sp>
          <p:nvSpPr>
            <p:cNvPr id="22" name="Oval 21">
              <a:extLst>
                <a:ext uri="{FF2B5EF4-FFF2-40B4-BE49-F238E27FC236}">
                  <a16:creationId xmlns:a16="http://schemas.microsoft.com/office/drawing/2014/main" id="{61AEA8B7-A9E8-4BD3-9D48-0B88A9F26D2A}"/>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Oval 22">
              <a:extLst>
                <a:ext uri="{FF2B5EF4-FFF2-40B4-BE49-F238E27FC236}">
                  <a16:creationId xmlns:a16="http://schemas.microsoft.com/office/drawing/2014/main" id="{5B4C737A-0521-42C7-962F-CE96272163EE}"/>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grpSp>
      <p:grpSp>
        <p:nvGrpSpPr>
          <p:cNvPr id="24" name="Group 23">
            <a:extLst>
              <a:ext uri="{FF2B5EF4-FFF2-40B4-BE49-F238E27FC236}">
                <a16:creationId xmlns:a16="http://schemas.microsoft.com/office/drawing/2014/main" id="{58889DC1-7D56-4CC0-995A-A6E5B2687EEA}"/>
              </a:ext>
            </a:extLst>
          </p:cNvPr>
          <p:cNvGrpSpPr/>
          <p:nvPr/>
        </p:nvGrpSpPr>
        <p:grpSpPr>
          <a:xfrm>
            <a:off x="3638099" y="3606198"/>
            <a:ext cx="380935" cy="378639"/>
            <a:chOff x="1547664" y="3147814"/>
            <a:chExt cx="720080" cy="720080"/>
          </a:xfrm>
        </p:grpSpPr>
        <p:sp>
          <p:nvSpPr>
            <p:cNvPr id="25" name="Oval 24">
              <a:extLst>
                <a:ext uri="{FF2B5EF4-FFF2-40B4-BE49-F238E27FC236}">
                  <a16:creationId xmlns:a16="http://schemas.microsoft.com/office/drawing/2014/main" id="{AD23F211-BD2B-4C5F-85AF-43E8EDD891F6}"/>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Chevron 19">
              <a:extLst>
                <a:ext uri="{FF2B5EF4-FFF2-40B4-BE49-F238E27FC236}">
                  <a16:creationId xmlns:a16="http://schemas.microsoft.com/office/drawing/2014/main" id="{D86109E9-9E6C-4B7B-874F-158ACC2CDF98}"/>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27" name="Group 26">
            <a:extLst>
              <a:ext uri="{FF2B5EF4-FFF2-40B4-BE49-F238E27FC236}">
                <a16:creationId xmlns:a16="http://schemas.microsoft.com/office/drawing/2014/main" id="{63D88AB4-20A5-4E2D-AB30-DFE1E761B1B4}"/>
              </a:ext>
            </a:extLst>
          </p:cNvPr>
          <p:cNvGrpSpPr/>
          <p:nvPr/>
        </p:nvGrpSpPr>
        <p:grpSpPr>
          <a:xfrm>
            <a:off x="6974949" y="3606198"/>
            <a:ext cx="380935" cy="378639"/>
            <a:chOff x="1547664" y="3147814"/>
            <a:chExt cx="720080" cy="720080"/>
          </a:xfrm>
        </p:grpSpPr>
        <p:sp>
          <p:nvSpPr>
            <p:cNvPr id="28" name="Oval 27">
              <a:extLst>
                <a:ext uri="{FF2B5EF4-FFF2-40B4-BE49-F238E27FC236}">
                  <a16:creationId xmlns:a16="http://schemas.microsoft.com/office/drawing/2014/main" id="{6DABD648-02EE-441E-BBF2-B8F6EA5AE06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9" name="Chevron 24">
              <a:extLst>
                <a:ext uri="{FF2B5EF4-FFF2-40B4-BE49-F238E27FC236}">
                  <a16:creationId xmlns:a16="http://schemas.microsoft.com/office/drawing/2014/main" id="{C4E33874-2613-4124-9291-83ECC7B8624D}"/>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0" name="Group 29">
            <a:extLst>
              <a:ext uri="{FF2B5EF4-FFF2-40B4-BE49-F238E27FC236}">
                <a16:creationId xmlns:a16="http://schemas.microsoft.com/office/drawing/2014/main" id="{A61684B4-FF0D-4961-AD19-263510F61406}"/>
              </a:ext>
            </a:extLst>
          </p:cNvPr>
          <p:cNvGrpSpPr/>
          <p:nvPr/>
        </p:nvGrpSpPr>
        <p:grpSpPr>
          <a:xfrm rot="10800000">
            <a:off x="5394214" y="5105371"/>
            <a:ext cx="380935" cy="378639"/>
            <a:chOff x="1547664" y="3147814"/>
            <a:chExt cx="720080" cy="720080"/>
          </a:xfrm>
        </p:grpSpPr>
        <p:sp>
          <p:nvSpPr>
            <p:cNvPr id="31" name="Oval 30">
              <a:extLst>
                <a:ext uri="{FF2B5EF4-FFF2-40B4-BE49-F238E27FC236}">
                  <a16:creationId xmlns:a16="http://schemas.microsoft.com/office/drawing/2014/main" id="{38B97BE8-7BB0-4830-AD41-6414C2D130FE}"/>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2" name="Chevron 27">
              <a:extLst>
                <a:ext uri="{FF2B5EF4-FFF2-40B4-BE49-F238E27FC236}">
                  <a16:creationId xmlns:a16="http://schemas.microsoft.com/office/drawing/2014/main" id="{FEC82A00-76CE-4E60-99BD-309F8794128A}"/>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grpSp>
        <p:nvGrpSpPr>
          <p:cNvPr id="33" name="Group 32">
            <a:extLst>
              <a:ext uri="{FF2B5EF4-FFF2-40B4-BE49-F238E27FC236}">
                <a16:creationId xmlns:a16="http://schemas.microsoft.com/office/drawing/2014/main" id="{D5F3C697-4C6E-4A73-916C-4F5ACF51EBC6}"/>
              </a:ext>
            </a:extLst>
          </p:cNvPr>
          <p:cNvGrpSpPr/>
          <p:nvPr/>
        </p:nvGrpSpPr>
        <p:grpSpPr>
          <a:xfrm rot="5400000">
            <a:off x="10679590" y="4034666"/>
            <a:ext cx="378639" cy="380935"/>
            <a:chOff x="1547664" y="3147814"/>
            <a:chExt cx="720080" cy="720080"/>
          </a:xfrm>
        </p:grpSpPr>
        <p:sp>
          <p:nvSpPr>
            <p:cNvPr id="34" name="Oval 33">
              <a:extLst>
                <a:ext uri="{FF2B5EF4-FFF2-40B4-BE49-F238E27FC236}">
                  <a16:creationId xmlns:a16="http://schemas.microsoft.com/office/drawing/2014/main" id="{3040DCB9-A0D3-43F9-A5C4-413B77BE6A9B}"/>
                </a:ext>
              </a:extLst>
            </p:cNvPr>
            <p:cNvSpPr/>
            <p:nvPr/>
          </p:nvSpPr>
          <p:spPr>
            <a:xfrm>
              <a:off x="1547664" y="3147814"/>
              <a:ext cx="720080" cy="72008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35" name="Chevron 30">
              <a:extLst>
                <a:ext uri="{FF2B5EF4-FFF2-40B4-BE49-F238E27FC236}">
                  <a16:creationId xmlns:a16="http://schemas.microsoft.com/office/drawing/2014/main" id="{3724F13A-CFF4-4232-9DF8-3CD97DA0BED2}"/>
                </a:ext>
              </a:extLst>
            </p:cNvPr>
            <p:cNvSpPr/>
            <p:nvPr/>
          </p:nvSpPr>
          <p:spPr>
            <a:xfrm>
              <a:off x="1741237" y="3312127"/>
              <a:ext cx="391455" cy="39145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41" name="TextBox 40">
            <a:extLst>
              <a:ext uri="{FF2B5EF4-FFF2-40B4-BE49-F238E27FC236}">
                <a16:creationId xmlns:a16="http://schemas.microsoft.com/office/drawing/2014/main" id="{C2D750C1-615F-4F41-BD05-88F71EF783EE}"/>
              </a:ext>
            </a:extLst>
          </p:cNvPr>
          <p:cNvSpPr txBox="1"/>
          <p:nvPr/>
        </p:nvSpPr>
        <p:spPr>
          <a:xfrm>
            <a:off x="903641" y="4450623"/>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Demand determination and vendor searching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4" name="TextBox 43">
            <a:extLst>
              <a:ext uri="{FF2B5EF4-FFF2-40B4-BE49-F238E27FC236}">
                <a16:creationId xmlns:a16="http://schemas.microsoft.com/office/drawing/2014/main" id="{80FA76CA-2824-46AE-A5A3-FC4132FFEA2A}"/>
              </a:ext>
            </a:extLst>
          </p:cNvPr>
          <p:cNvSpPr txBox="1"/>
          <p:nvPr/>
        </p:nvSpPr>
        <p:spPr>
          <a:xfrm>
            <a:off x="4240489" y="4450625"/>
            <a:ext cx="2513000" cy="7320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Issue of Invitation Letter for Expression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47" name="TextBox 46">
            <a:extLst>
              <a:ext uri="{FF2B5EF4-FFF2-40B4-BE49-F238E27FC236}">
                <a16:creationId xmlns:a16="http://schemas.microsoft.com/office/drawing/2014/main" id="{753FEA48-615E-47F0-805E-2BCC8B5408C9}"/>
              </a:ext>
            </a:extLst>
          </p:cNvPr>
          <p:cNvSpPr txBox="1"/>
          <p:nvPr/>
        </p:nvSpPr>
        <p:spPr>
          <a:xfrm>
            <a:off x="7577336" y="4450625"/>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Market Intelligence Report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0" name="TextBox 49">
            <a:extLst>
              <a:ext uri="{FF2B5EF4-FFF2-40B4-BE49-F238E27FC236}">
                <a16:creationId xmlns:a16="http://schemas.microsoft.com/office/drawing/2014/main" id="{9C940F7A-7227-4CFB-AF6C-3D681A42BC9F}"/>
              </a:ext>
            </a:extLst>
          </p:cNvPr>
          <p:cNvSpPr txBox="1"/>
          <p:nvPr/>
        </p:nvSpPr>
        <p:spPr>
          <a:xfrm>
            <a:off x="2675235" y="5959294"/>
            <a:ext cx="2513000" cy="51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Tender List</a:t>
            </a: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4" name="TextBox 53">
            <a:extLst>
              <a:ext uri="{FF2B5EF4-FFF2-40B4-BE49-F238E27FC236}">
                <a16:creationId xmlns:a16="http://schemas.microsoft.com/office/drawing/2014/main" id="{C12DB16D-B5F0-40C3-80C3-626CEF1AC0A1}"/>
              </a:ext>
            </a:extLst>
          </p:cNvPr>
          <p:cNvSpPr txBox="1"/>
          <p:nvPr/>
        </p:nvSpPr>
        <p:spPr>
          <a:xfrm>
            <a:off x="6130404" y="6015646"/>
            <a:ext cx="2513000" cy="5185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Approvals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00ABC5"/>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58" name="Rectangle 7">
            <a:extLst>
              <a:ext uri="{FF2B5EF4-FFF2-40B4-BE49-F238E27FC236}">
                <a16:creationId xmlns:a16="http://schemas.microsoft.com/office/drawing/2014/main" id="{A8A61588-B36A-4CB8-A3C6-E28398973B01}"/>
              </a:ext>
            </a:extLst>
          </p:cNvPr>
          <p:cNvSpPr/>
          <p:nvPr/>
        </p:nvSpPr>
        <p:spPr>
          <a:xfrm rot="18900000">
            <a:off x="2085052" y="3578336"/>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0" name="Diamond 5">
            <a:extLst>
              <a:ext uri="{FF2B5EF4-FFF2-40B4-BE49-F238E27FC236}">
                <a16:creationId xmlns:a16="http://schemas.microsoft.com/office/drawing/2014/main" id="{C55515B9-225D-4D5A-ABFB-078BE76B58A6}"/>
              </a:ext>
            </a:extLst>
          </p:cNvPr>
          <p:cNvSpPr/>
          <p:nvPr/>
        </p:nvSpPr>
        <p:spPr>
          <a:xfrm>
            <a:off x="5225503" y="3485688"/>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1" name="Oval 44">
            <a:extLst>
              <a:ext uri="{FF2B5EF4-FFF2-40B4-BE49-F238E27FC236}">
                <a16:creationId xmlns:a16="http://schemas.microsoft.com/office/drawing/2014/main" id="{F58606D4-424B-4CC2-A0E9-C87F2E8A074F}"/>
              </a:ext>
            </a:extLst>
          </p:cNvPr>
          <p:cNvSpPr>
            <a:spLocks noChangeAspect="1"/>
          </p:cNvSpPr>
          <p:nvPr/>
        </p:nvSpPr>
        <p:spPr>
          <a:xfrm>
            <a:off x="8656612" y="3491046"/>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2" name="Frame 17">
            <a:extLst>
              <a:ext uri="{FF2B5EF4-FFF2-40B4-BE49-F238E27FC236}">
                <a16:creationId xmlns:a16="http://schemas.microsoft.com/office/drawing/2014/main" id="{12CE321E-1811-4054-9BBC-F97CE180C054}"/>
              </a:ext>
            </a:extLst>
          </p:cNvPr>
          <p:cNvSpPr/>
          <p:nvPr/>
        </p:nvSpPr>
        <p:spPr>
          <a:xfrm>
            <a:off x="6999029" y="5032471"/>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3" name="Donut 24">
            <a:extLst>
              <a:ext uri="{FF2B5EF4-FFF2-40B4-BE49-F238E27FC236}">
                <a16:creationId xmlns:a16="http://schemas.microsoft.com/office/drawing/2014/main" id="{2224091E-A819-400E-A54F-09033294B4A3}"/>
              </a:ext>
            </a:extLst>
          </p:cNvPr>
          <p:cNvSpPr/>
          <p:nvPr/>
        </p:nvSpPr>
        <p:spPr>
          <a:xfrm>
            <a:off x="3622981" y="4975794"/>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4" name="Rectangle 63">
            <a:extLst>
              <a:ext uri="{FF2B5EF4-FFF2-40B4-BE49-F238E27FC236}">
                <a16:creationId xmlns:a16="http://schemas.microsoft.com/office/drawing/2014/main" id="{BE9E85F9-6DBC-4E2B-A9E4-ABB4FA96E7DA}"/>
              </a:ext>
            </a:extLst>
          </p:cNvPr>
          <p:cNvSpPr/>
          <p:nvPr/>
        </p:nvSpPr>
        <p:spPr bwMode="auto">
          <a:xfrm>
            <a:off x="623293" y="1088546"/>
            <a:ext cx="1450206" cy="129661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4990"/>
                </a:solidFill>
                <a:effectLst/>
                <a:uLnTx/>
                <a:uFillTx/>
                <a:latin typeface="Arial"/>
                <a:ea typeface="+mn-ea"/>
                <a:cs typeface="Arial"/>
              </a:rPr>
              <a:t>Purpose</a:t>
            </a:r>
          </a:p>
        </p:txBody>
      </p:sp>
      <p:sp>
        <p:nvSpPr>
          <p:cNvPr id="65" name="Rectangle 64">
            <a:extLst>
              <a:ext uri="{FF2B5EF4-FFF2-40B4-BE49-F238E27FC236}">
                <a16:creationId xmlns:a16="http://schemas.microsoft.com/office/drawing/2014/main" id="{732D7EF9-7D4E-4051-8C21-98649423BDF1}"/>
              </a:ext>
            </a:extLst>
          </p:cNvPr>
          <p:cNvSpPr/>
          <p:nvPr/>
        </p:nvSpPr>
        <p:spPr bwMode="auto">
          <a:xfrm>
            <a:off x="2304506" y="1088545"/>
            <a:ext cx="9439755" cy="129661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Define potential suppliers of goods, works, services who can perform as per KPO requirements </a:t>
            </a:r>
          </a:p>
          <a:p>
            <a:pPr marL="458788" marR="0" lvl="1" indent="-285750" algn="just" defTabSz="914400" rtl="0" eaLnBrk="1" fontAlgn="auto" latinLnBrk="0"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ABC5"/>
                </a:solidFill>
                <a:effectLst/>
                <a:uLnTx/>
                <a:uFillTx/>
                <a:latin typeface="Calibri" panose="020F0502020204030204"/>
                <a:ea typeface="+mn-ea"/>
                <a:cs typeface="Arial"/>
              </a:rPr>
              <a:t>Ensure free competition for KPO tenders </a:t>
            </a:r>
          </a:p>
        </p:txBody>
      </p:sp>
      <p:sp>
        <p:nvSpPr>
          <p:cNvPr id="66" name="Rectangle 65">
            <a:extLst>
              <a:ext uri="{FF2B5EF4-FFF2-40B4-BE49-F238E27FC236}">
                <a16:creationId xmlns:a16="http://schemas.microsoft.com/office/drawing/2014/main" id="{EE184BDE-98D6-4DF0-9B8D-38C410645A9C}"/>
              </a:ext>
            </a:extLst>
          </p:cNvPr>
          <p:cNvSpPr/>
          <p:nvPr/>
        </p:nvSpPr>
        <p:spPr bwMode="auto">
          <a:xfrm>
            <a:off x="694495" y="2532406"/>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PROCESS</a:t>
            </a:r>
          </a:p>
        </p:txBody>
      </p:sp>
      <p:sp>
        <p:nvSpPr>
          <p:cNvPr id="49" name="Footer Placeholder 1">
            <a:extLst>
              <a:ext uri="{FF2B5EF4-FFF2-40B4-BE49-F238E27FC236}">
                <a16:creationId xmlns:a16="http://schemas.microsoft.com/office/drawing/2014/main" id="{B8752DA1-3623-4E79-8459-477D577E4E68}"/>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9325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0" y="25661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‘’SINGLE WINDOW’’ SYSTEM</a:t>
            </a:r>
            <a:endPar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4A2F1491-8CB5-4E2F-B688-630EB58AD6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39" y="1116927"/>
            <a:ext cx="6474828" cy="4378998"/>
          </a:xfrm>
          <a:prstGeom prst="rect">
            <a:avLst/>
          </a:prstGeom>
        </p:spPr>
      </p:pic>
      <p:pic>
        <p:nvPicPr>
          <p:cNvPr id="9" name="Picture 8">
            <a:extLst>
              <a:ext uri="{FF2B5EF4-FFF2-40B4-BE49-F238E27FC236}">
                <a16:creationId xmlns:a16="http://schemas.microsoft.com/office/drawing/2014/main" id="{1EC791A2-8BAD-454D-B505-1FD54D56DCB5}"/>
              </a:ext>
            </a:extLst>
          </p:cNvPr>
          <p:cNvPicPr>
            <a:picLocks noChangeAspect="1"/>
          </p:cNvPicPr>
          <p:nvPr/>
        </p:nvPicPr>
        <p:blipFill>
          <a:blip r:embed="rId3"/>
          <a:stretch>
            <a:fillRect/>
          </a:stretch>
        </p:blipFill>
        <p:spPr>
          <a:xfrm>
            <a:off x="6615112" y="1116927"/>
            <a:ext cx="5233988" cy="5408600"/>
          </a:xfrm>
          <a:prstGeom prst="rect">
            <a:avLst/>
          </a:prstGeom>
        </p:spPr>
      </p:pic>
      <p:sp>
        <p:nvSpPr>
          <p:cNvPr id="8" name="Footer Placeholder 1">
            <a:extLst>
              <a:ext uri="{FF2B5EF4-FFF2-40B4-BE49-F238E27FC236}">
                <a16:creationId xmlns:a16="http://schemas.microsoft.com/office/drawing/2014/main" id="{535109CC-80EF-4153-8558-617BA6A6FC72}"/>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288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3</a:t>
            </a:fld>
            <a:endParaRPr lang="it-IT" sz="800"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US" sz="3200" dirty="0">
                <a:solidFill>
                  <a:schemeClr val="accent1"/>
                </a:solidFill>
                <a:latin typeface="Calibri" panose="020F0502020204030204" pitchFamily="34" charset="0"/>
              </a:rPr>
              <a:t>DISCLAIMER</a:t>
            </a:r>
            <a:endParaRPr lang="en-GB" sz="3200"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E04F82FA-36B1-4AD1-913E-BA366B1A7EEC}"/>
              </a:ext>
            </a:extLst>
          </p:cNvPr>
          <p:cNvSpPr txBox="1"/>
          <p:nvPr/>
        </p:nvSpPr>
        <p:spPr>
          <a:xfrm>
            <a:off x="560172" y="1491603"/>
            <a:ext cx="11071654" cy="3416320"/>
          </a:xfrm>
          <a:prstGeom prst="rect">
            <a:avLst/>
          </a:prstGeom>
          <a:noFill/>
        </p:spPr>
        <p:txBody>
          <a:bodyPr wrap="square" rtlCol="0">
            <a:spAutoFit/>
          </a:bodyPr>
          <a:lstStyle/>
          <a:p>
            <a:pPr algn="just"/>
            <a:r>
              <a:rPr lang="en-GB" sz="2400" dirty="0">
                <a:ln w="0"/>
                <a:solidFill>
                  <a:schemeClr val="accent1"/>
                </a:solidFill>
              </a:rPr>
              <a:t>The information contained in these slides is made available for consideration. It represents KPO's preliminary description of the KPO demands as presently envisaged, but KPO reserves the right to change this information in the course of planning and implementing the projects, and KPO cannot be held responsible for any loss, damage or expense arising from reliance on this information. The information will not form part of any agreement between KPO and business partners participating in the workshop.</a:t>
            </a:r>
          </a:p>
          <a:p>
            <a:pPr algn="just"/>
            <a:endParaRPr lang="en-GB" sz="2400" dirty="0">
              <a:ln w="0"/>
              <a:solidFill>
                <a:schemeClr val="accent1"/>
              </a:solidFill>
            </a:endParaRPr>
          </a:p>
          <a:p>
            <a:pPr algn="just"/>
            <a:r>
              <a:rPr lang="en-GB" sz="2400" dirty="0">
                <a:ln w="0"/>
                <a:solidFill>
                  <a:schemeClr val="accent1"/>
                </a:solidFill>
              </a:rPr>
              <a:t>Today's engagement is one of many steps which KPO and its stakeholders are taking to develop local content.</a:t>
            </a:r>
          </a:p>
        </p:txBody>
      </p:sp>
      <p:sp>
        <p:nvSpPr>
          <p:cNvPr id="7" name="Footer Placeholder 1">
            <a:extLst>
              <a:ext uri="{FF2B5EF4-FFF2-40B4-BE49-F238E27FC236}">
                <a16:creationId xmlns:a16="http://schemas.microsoft.com/office/drawing/2014/main" id="{48FA635F-C875-49A2-8848-5B570183D20F}"/>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401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595573" y="4084897"/>
            <a:ext cx="6136280"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Procurement </a:t>
            </a:r>
          </a:p>
          <a:p>
            <a:pPr marL="0" marR="0" lvl="0" indent="0" algn="l" defTabSz="1219170" rtl="0" eaLnBrk="1" fontAlgn="auto" latinLnBrk="1"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Process</a:t>
            </a:r>
          </a:p>
        </p:txBody>
      </p:sp>
      <p:sp>
        <p:nvSpPr>
          <p:cNvPr id="14" name="Footer Placeholder 1">
            <a:extLst>
              <a:ext uri="{FF2B5EF4-FFF2-40B4-BE49-F238E27FC236}">
                <a16:creationId xmlns:a16="http://schemas.microsoft.com/office/drawing/2014/main" id="{6D966F7D-4A87-4E5D-8792-D9D8219CA57F}"/>
              </a:ext>
            </a:extLst>
          </p:cNvPr>
          <p:cNvSpPr txBox="1">
            <a:spLocks/>
          </p:cNvSpPr>
          <p:nvPr/>
        </p:nvSpPr>
        <p:spPr>
          <a:xfrm>
            <a:off x="1010652" y="6610027"/>
            <a:ext cx="1118134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15" name="Slide Number Placeholder 2">
            <a:extLst>
              <a:ext uri="{FF2B5EF4-FFF2-40B4-BE49-F238E27FC236}">
                <a16:creationId xmlns:a16="http://schemas.microsoft.com/office/drawing/2014/main" id="{65BAB1C1-B322-465A-9DB0-4889152ABCD1}"/>
              </a:ext>
            </a:extLst>
          </p:cNvPr>
          <p:cNvSpPr txBox="1">
            <a:spLocks/>
          </p:cNvSpPr>
          <p:nvPr/>
        </p:nvSpPr>
        <p:spPr>
          <a:xfrm>
            <a:off x="72190" y="6610027"/>
            <a:ext cx="561473" cy="3324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DC8EB68E-E012-4BA0-8FC2-4838E88C4766}" type="slidenum">
              <a:rPr lang="it-IT" sz="1000" smtClean="0">
                <a:solidFill>
                  <a:srgbClr val="000000">
                    <a:lumMod val="50000"/>
                    <a:lumOff val="50000"/>
                  </a:srgbClr>
                </a:solidFill>
                <a:latin typeface="Calibri" panose="020F0502020204030204"/>
              </a:rPr>
              <a:pPr algn="r" fontAlgn="base">
                <a:spcBef>
                  <a:spcPct val="0"/>
                </a:spcBef>
                <a:spcAft>
                  <a:spcPct val="0"/>
                </a:spcAft>
                <a:defRPr/>
              </a:pPr>
              <a:t>30</a:t>
            </a:fld>
            <a:endParaRPr lang="it-IT" sz="1000" dirty="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3689137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3039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PROCUREMENT PROCESS</a:t>
            </a:r>
          </a:p>
        </p:txBody>
      </p:sp>
      <p:sp>
        <p:nvSpPr>
          <p:cNvPr id="23" name="Rectangle 22">
            <a:extLst>
              <a:ext uri="{FF2B5EF4-FFF2-40B4-BE49-F238E27FC236}">
                <a16:creationId xmlns:a16="http://schemas.microsoft.com/office/drawing/2014/main" id="{002CEAD6-D562-4DA8-AC9B-3CDF635A5E63}"/>
              </a:ext>
            </a:extLst>
          </p:cNvPr>
          <p:cNvSpPr/>
          <p:nvPr/>
        </p:nvSpPr>
        <p:spPr bwMode="auto">
          <a:xfrm>
            <a:off x="478559" y="1290077"/>
            <a:ext cx="11170299" cy="1729961"/>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457200" rtl="0" eaLnBrk="1" fontAlgn="auto" latinLnBrk="0" hangingPunct="1">
              <a:lnSpc>
                <a:spcPct val="100000"/>
              </a:lnSpc>
              <a:spcBef>
                <a:spcPts val="300"/>
              </a:spcBef>
              <a:spcAft>
                <a:spcPts val="300"/>
              </a:spcAft>
              <a:buClrTx/>
              <a:buSzTx/>
              <a:buFontTx/>
              <a:buNone/>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KPO shall perform the procurement activities in accordance with: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the Final Production Sharing Agreement (confidential and intended only for the use of KPO, its Shareholders and the Republic) and the Joint Operating Committee’s Tender Procedures (JOC)</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current legislation </a:t>
            </a:r>
          </a:p>
          <a:p>
            <a:pPr marL="742950" marR="0" lvl="1" indent="-285750" algn="l" defTabSz="457200" rtl="0" eaLnBrk="1" fontAlgn="auto" latinLnBrk="0"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ABC5"/>
                </a:solidFill>
                <a:effectLst/>
                <a:uLnTx/>
                <a:uFillTx/>
                <a:latin typeface="Calibri" panose="020F0502020204030204"/>
                <a:ea typeface="+mn-ea"/>
                <a:cs typeface="+mn-cs"/>
              </a:rPr>
              <a:t>approved budget and work program</a:t>
            </a:r>
          </a:p>
        </p:txBody>
      </p:sp>
      <p:sp>
        <p:nvSpPr>
          <p:cNvPr id="24" name="Rectangle 23">
            <a:extLst>
              <a:ext uri="{FF2B5EF4-FFF2-40B4-BE49-F238E27FC236}">
                <a16:creationId xmlns:a16="http://schemas.microsoft.com/office/drawing/2014/main" id="{2C1521C6-147A-4928-862B-06C8CA671EC3}"/>
              </a:ext>
            </a:extLst>
          </p:cNvPr>
          <p:cNvSpPr/>
          <p:nvPr/>
        </p:nvSpPr>
        <p:spPr bwMode="auto">
          <a:xfrm>
            <a:off x="478559" y="3267493"/>
            <a:ext cx="11236471" cy="31763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Arial"/>
              </a:rPr>
              <a:t>PROCESS</a:t>
            </a:r>
          </a:p>
        </p:txBody>
      </p:sp>
      <p:grpSp>
        <p:nvGrpSpPr>
          <p:cNvPr id="25" name="Group 24">
            <a:extLst>
              <a:ext uri="{FF2B5EF4-FFF2-40B4-BE49-F238E27FC236}">
                <a16:creationId xmlns:a16="http://schemas.microsoft.com/office/drawing/2014/main" id="{A33E4B67-8B6D-4ACC-BDCE-22579341A871}"/>
              </a:ext>
            </a:extLst>
          </p:cNvPr>
          <p:cNvGrpSpPr/>
          <p:nvPr/>
        </p:nvGrpSpPr>
        <p:grpSpPr>
          <a:xfrm>
            <a:off x="1904757" y="3619219"/>
            <a:ext cx="9959519" cy="848820"/>
            <a:chOff x="-1565713" y="4563572"/>
            <a:chExt cx="16818648" cy="980982"/>
          </a:xfrm>
        </p:grpSpPr>
        <p:grpSp>
          <p:nvGrpSpPr>
            <p:cNvPr id="26" name="Group 25">
              <a:extLst>
                <a:ext uri="{FF2B5EF4-FFF2-40B4-BE49-F238E27FC236}">
                  <a16:creationId xmlns:a16="http://schemas.microsoft.com/office/drawing/2014/main" id="{48BC604E-77D1-42BD-90BA-29C7E7181518}"/>
                </a:ext>
              </a:extLst>
            </p:cNvPr>
            <p:cNvGrpSpPr/>
            <p:nvPr/>
          </p:nvGrpSpPr>
          <p:grpSpPr>
            <a:xfrm>
              <a:off x="-1565713" y="4563572"/>
              <a:ext cx="14384491" cy="980982"/>
              <a:chOff x="-1565713" y="4563572"/>
              <a:chExt cx="14384491" cy="980982"/>
            </a:xfrm>
          </p:grpSpPr>
          <p:sp>
            <p:nvSpPr>
              <p:cNvPr id="28" name="Pentagon 9">
                <a:extLst>
                  <a:ext uri="{FF2B5EF4-FFF2-40B4-BE49-F238E27FC236}">
                    <a16:creationId xmlns:a16="http://schemas.microsoft.com/office/drawing/2014/main" id="{458CFA57-97D8-487C-924A-5D1ED73F2763}"/>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INVITATION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 TO TENDER</a:t>
                </a:r>
              </a:p>
            </p:txBody>
          </p:sp>
          <p:sp>
            <p:nvSpPr>
              <p:cNvPr id="29" name="Pentagon 10">
                <a:extLst>
                  <a:ext uri="{FF2B5EF4-FFF2-40B4-BE49-F238E27FC236}">
                    <a16:creationId xmlns:a16="http://schemas.microsoft.com/office/drawing/2014/main" id="{CBBA4F39-465F-4CDC-84C0-33560014AF80}"/>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TENDERING PERIOD</a:t>
                </a:r>
              </a:p>
            </p:txBody>
          </p:sp>
          <p:sp>
            <p:nvSpPr>
              <p:cNvPr id="30" name="Pentagon 11">
                <a:extLst>
                  <a:ext uri="{FF2B5EF4-FFF2-40B4-BE49-F238E27FC236}">
                    <a16:creationId xmlns:a16="http://schemas.microsoft.com/office/drawing/2014/main" id="{7AF1DFBF-E678-4D67-B118-0D1B7170071B}"/>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EVALUATION OF TENDERS </a:t>
                </a:r>
              </a:p>
            </p:txBody>
          </p:sp>
          <p:sp>
            <p:nvSpPr>
              <p:cNvPr id="31" name="Pentagon 13">
                <a:extLst>
                  <a:ext uri="{FF2B5EF4-FFF2-40B4-BE49-F238E27FC236}">
                    <a16:creationId xmlns:a16="http://schemas.microsoft.com/office/drawing/2014/main" id="{8E8B0B6C-04B7-4536-BE10-1FAAAF846915}"/>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TENDER DUE DATE </a:t>
                </a:r>
              </a:p>
            </p:txBody>
          </p:sp>
          <p:sp>
            <p:nvSpPr>
              <p:cNvPr id="32" name="Pentagon 12">
                <a:extLst>
                  <a:ext uri="{FF2B5EF4-FFF2-40B4-BE49-F238E27FC236}">
                    <a16:creationId xmlns:a16="http://schemas.microsoft.com/office/drawing/2014/main" id="{5EA8B3CE-5631-4C60-92B0-7BECBFD14615}"/>
                  </a:ext>
                </a:extLst>
              </p:cNvPr>
              <p:cNvSpPr/>
              <p:nvPr/>
            </p:nvSpPr>
            <p:spPr>
              <a:xfrm>
                <a:off x="8170916" y="4563572"/>
                <a:ext cx="2213704"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Arial"/>
                  </a:rPr>
                  <a:t>CONTRACT AWARD</a:t>
                </a:r>
              </a:p>
            </p:txBody>
          </p:sp>
          <p:sp>
            <p:nvSpPr>
              <p:cNvPr id="33" name="Pentagon 14">
                <a:extLst>
                  <a:ext uri="{FF2B5EF4-FFF2-40B4-BE49-F238E27FC236}">
                    <a16:creationId xmlns:a16="http://schemas.microsoft.com/office/drawing/2014/main" id="{A7E40D68-B723-427C-8B1F-555F812E5C38}"/>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SIGNING</a:t>
                </a:r>
              </a:p>
            </p:txBody>
          </p:sp>
        </p:grpSp>
        <p:sp>
          <p:nvSpPr>
            <p:cNvPr id="27" name="Pentagon 17">
              <a:extLst>
                <a:ext uri="{FF2B5EF4-FFF2-40B4-BE49-F238E27FC236}">
                  <a16:creationId xmlns:a16="http://schemas.microsoft.com/office/drawing/2014/main" id="{0DB3DCEC-323E-46FE-B881-69F7BC01CC75}"/>
                </a:ext>
              </a:extLst>
            </p:cNvPr>
            <p:cNvSpPr/>
            <p:nvPr/>
          </p:nvSpPr>
          <p:spPr>
            <a:xfrm>
              <a:off x="13039230"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CONTRACT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PERFORMANCE</a:t>
              </a:r>
            </a:p>
          </p:txBody>
        </p:sp>
      </p:grpSp>
      <p:sp>
        <p:nvSpPr>
          <p:cNvPr id="34" name="Pentagon 15">
            <a:extLst>
              <a:ext uri="{FF2B5EF4-FFF2-40B4-BE49-F238E27FC236}">
                <a16:creationId xmlns:a16="http://schemas.microsoft.com/office/drawing/2014/main" id="{A7DE6919-1A13-4F50-98A7-0130C329E7FF}"/>
              </a:ext>
            </a:extLst>
          </p:cNvPr>
          <p:cNvSpPr/>
          <p:nvPr/>
        </p:nvSpPr>
        <p:spPr>
          <a:xfrm>
            <a:off x="478559" y="3619219"/>
            <a:ext cx="1310892" cy="848820"/>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rPr>
              <a:t>MARKET RESEARCH</a:t>
            </a:r>
            <a:r>
              <a:rPr kumimoji="0" lang="ru-RU" sz="1000" b="1" i="0" u="none" strike="noStrike" kern="1200" cap="none" spc="0" normalizeH="0" baseline="0" noProof="0" dirty="0">
                <a:ln>
                  <a:noFill/>
                </a:ln>
                <a:solidFill>
                  <a:prstClr val="white"/>
                </a:solidFill>
                <a:effectLst/>
                <a:uLnTx/>
                <a:uFillTx/>
                <a:latin typeface="Calibri" panose="020F0502020204030204"/>
                <a:ea typeface="+mn-ea"/>
                <a:cs typeface="Arial"/>
              </a:rPr>
              <a:t> /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Arial"/>
              </a:rPr>
              <a:t>PREQUALIFICATION</a:t>
            </a:r>
            <a:endPar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sp>
        <p:nvSpPr>
          <p:cNvPr id="19" name="Footer Placeholder 1">
            <a:extLst>
              <a:ext uri="{FF2B5EF4-FFF2-40B4-BE49-F238E27FC236}">
                <a16:creationId xmlns:a16="http://schemas.microsoft.com/office/drawing/2014/main" id="{1CAE83B7-36FC-402E-8D81-F02C3E510CFB}"/>
              </a:ext>
            </a:extLst>
          </p:cNvPr>
          <p:cNvSpPr txBox="1">
            <a:spLocks/>
          </p:cNvSpPr>
          <p:nvPr/>
        </p:nvSpPr>
        <p:spPr>
          <a:xfrm>
            <a:off x="1010652" y="6610027"/>
            <a:ext cx="1118134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324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33333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MAXIMUM ATTENTION SHALL BE PAID TO</a:t>
            </a:r>
          </a:p>
        </p:txBody>
      </p:sp>
      <p:sp>
        <p:nvSpPr>
          <p:cNvPr id="7" name="Rectangle 6">
            <a:extLst>
              <a:ext uri="{FF2B5EF4-FFF2-40B4-BE49-F238E27FC236}">
                <a16:creationId xmlns:a16="http://schemas.microsoft.com/office/drawing/2014/main" id="{81034ECF-D96B-4DBE-AAD8-1A86C9CCA1CA}"/>
              </a:ext>
            </a:extLst>
          </p:cNvPr>
          <p:cNvSpPr/>
          <p:nvPr/>
        </p:nvSpPr>
        <p:spPr bwMode="auto">
          <a:xfrm>
            <a:off x="488016" y="4366479"/>
            <a:ext cx="2606041"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a:t>
            </a:r>
          </a:p>
        </p:txBody>
      </p:sp>
      <p:sp>
        <p:nvSpPr>
          <p:cNvPr id="8" name="Rectangle 7">
            <a:extLst>
              <a:ext uri="{FF2B5EF4-FFF2-40B4-BE49-F238E27FC236}">
                <a16:creationId xmlns:a16="http://schemas.microsoft.com/office/drawing/2014/main" id="{A7483872-E049-4B53-A735-D31B43ED428C}"/>
              </a:ext>
            </a:extLst>
          </p:cNvPr>
          <p:cNvSpPr/>
          <p:nvPr/>
        </p:nvSpPr>
        <p:spPr bwMode="auto">
          <a:xfrm>
            <a:off x="6027475" y="4365192"/>
            <a:ext cx="2614586"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INSTRUCTIONS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TO TENDERERS</a:t>
            </a:r>
          </a:p>
        </p:txBody>
      </p:sp>
      <p:sp>
        <p:nvSpPr>
          <p:cNvPr id="9" name="Rectangle 8">
            <a:extLst>
              <a:ext uri="{FF2B5EF4-FFF2-40B4-BE49-F238E27FC236}">
                <a16:creationId xmlns:a16="http://schemas.microsoft.com/office/drawing/2014/main" id="{4B69FF11-C9AA-46F7-A9D7-6BEB63D4C368}"/>
              </a:ext>
            </a:extLst>
          </p:cNvPr>
          <p:cNvSpPr/>
          <p:nvPr/>
        </p:nvSpPr>
        <p:spPr bwMode="auto">
          <a:xfrm>
            <a:off x="8790263" y="4366478"/>
            <a:ext cx="2614587" cy="117735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DUE DATE / TIME</a:t>
            </a:r>
          </a:p>
        </p:txBody>
      </p:sp>
      <p:sp>
        <p:nvSpPr>
          <p:cNvPr id="10" name="Rectangle 9">
            <a:extLst>
              <a:ext uri="{FF2B5EF4-FFF2-40B4-BE49-F238E27FC236}">
                <a16:creationId xmlns:a16="http://schemas.microsoft.com/office/drawing/2014/main" id="{8E766773-F864-42B6-AD75-DD4735601B0F}"/>
              </a:ext>
            </a:extLst>
          </p:cNvPr>
          <p:cNvSpPr/>
          <p:nvPr/>
        </p:nvSpPr>
        <p:spPr bwMode="auto">
          <a:xfrm>
            <a:off x="3242259" y="4366479"/>
            <a:ext cx="2637014" cy="1178644"/>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4990"/>
                </a:solidFill>
                <a:effectLst/>
                <a:uLnTx/>
                <a:uFillTx/>
                <a:latin typeface="Calibri" panose="020F0502020204030204"/>
                <a:ea typeface="+mn-ea"/>
                <a:cs typeface="Arial"/>
              </a:rPr>
              <a:t>TENDER PACKAGES SUBMISSION REQUIREMENTS THROUGH E-BIDDING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hlinkClick r:id="rId2">
                  <a:extLst>
                    <a:ext uri="{A12FA001-AC4F-418D-AE19-62706E023703}">
                      <ahyp:hlinkClr xmlns:ahyp="http://schemas.microsoft.com/office/drawing/2018/hyperlinkcolor" val="tx"/>
                    </a:ext>
                  </a:extLst>
                </a:hlinkClick>
              </a:rPr>
              <a:t>Link to the instructions</a:t>
            </a:r>
            <a:r>
              <a:rPr kumimoji="0" lang="en-US" sz="1200" b="1" i="0" u="none" strike="noStrike" kern="1200" cap="none" spc="0" normalizeH="0" baseline="0" noProof="0" dirty="0">
                <a:ln>
                  <a:noFill/>
                </a:ln>
                <a:solidFill>
                  <a:srgbClr val="004990"/>
                </a:solidFill>
                <a:effectLst/>
                <a:uLnTx/>
                <a:uFillTx/>
                <a:latin typeface="Calibri" panose="020F0502020204030204"/>
                <a:ea typeface="+mn-ea"/>
                <a:cs typeface="Arial"/>
              </a:rPr>
              <a:t>)</a:t>
            </a:r>
            <a:endParaRPr kumimoji="0" lang="en-GB" sz="1200" b="1" i="0" u="none" strike="noStrike" kern="1200" cap="none" spc="0" normalizeH="0" baseline="0" noProof="0" dirty="0">
              <a:ln>
                <a:noFill/>
              </a:ln>
              <a:solidFill>
                <a:srgbClr val="004990"/>
              </a:solidFill>
              <a:effectLst/>
              <a:uLnTx/>
              <a:uFillTx/>
              <a:latin typeface="Calibri" panose="020F0502020204030204"/>
              <a:ea typeface="+mn-ea"/>
              <a:cs typeface="Arial"/>
            </a:endParaRPr>
          </a:p>
        </p:txBody>
      </p:sp>
      <p:pic>
        <p:nvPicPr>
          <p:cNvPr id="11" name="Picture 10">
            <a:extLst>
              <a:ext uri="{FF2B5EF4-FFF2-40B4-BE49-F238E27FC236}">
                <a16:creationId xmlns:a16="http://schemas.microsoft.com/office/drawing/2014/main" id="{B1C92530-C2EB-42C8-A105-0EF03C03BE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12" name="Picture 11">
            <a:extLst>
              <a:ext uri="{FF2B5EF4-FFF2-40B4-BE49-F238E27FC236}">
                <a16:creationId xmlns:a16="http://schemas.microsoft.com/office/drawing/2014/main" id="{086422AF-C254-49E1-88CB-3E4D23517CAC}"/>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13" name="Picture 12">
            <a:extLst>
              <a:ext uri="{FF2B5EF4-FFF2-40B4-BE49-F238E27FC236}">
                <a16:creationId xmlns:a16="http://schemas.microsoft.com/office/drawing/2014/main" id="{E9C3ADBB-8036-4C05-BE3F-68D402D1E79F}"/>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15" name="Picture 14">
            <a:extLst>
              <a:ext uri="{FF2B5EF4-FFF2-40B4-BE49-F238E27FC236}">
                <a16:creationId xmlns:a16="http://schemas.microsoft.com/office/drawing/2014/main" id="{08DC068C-7973-46D1-9587-1C666D0B273D}"/>
              </a:ext>
            </a:extLst>
          </p:cNvPr>
          <p:cNvPicPr>
            <a:picLocks noChangeAspect="1"/>
          </p:cNvPicPr>
          <p:nvPr/>
        </p:nvPicPr>
        <p:blipFill>
          <a:blip r:embed="rId6"/>
          <a:stretch>
            <a:fillRect/>
          </a:stretch>
        </p:blipFill>
        <p:spPr>
          <a:xfrm>
            <a:off x="8790263" y="1748603"/>
            <a:ext cx="2619214" cy="2180729"/>
          </a:xfrm>
          <a:prstGeom prst="rect">
            <a:avLst/>
          </a:prstGeom>
        </p:spPr>
      </p:pic>
      <p:sp>
        <p:nvSpPr>
          <p:cNvPr id="17" name="Footer Placeholder 1">
            <a:extLst>
              <a:ext uri="{FF2B5EF4-FFF2-40B4-BE49-F238E27FC236}">
                <a16:creationId xmlns:a16="http://schemas.microsoft.com/office/drawing/2014/main" id="{6EBE5F0B-57C4-458E-89A6-DCC1A1141386}"/>
              </a:ext>
            </a:extLst>
          </p:cNvPr>
          <p:cNvSpPr txBox="1">
            <a:spLocks/>
          </p:cNvSpPr>
          <p:nvPr/>
        </p:nvSpPr>
        <p:spPr>
          <a:xfrm>
            <a:off x="1010652" y="6610027"/>
            <a:ext cx="1118134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969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7210" y="22172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Calibri" panose="020F0502020204030204" pitchFamily="34" charset="0"/>
              </a:rPr>
              <a:t>TENDER DOCUMENTATION CONTENTS</a:t>
            </a:r>
          </a:p>
        </p:txBody>
      </p:sp>
      <p:sp>
        <p:nvSpPr>
          <p:cNvPr id="7" name="Rectangle 6">
            <a:extLst>
              <a:ext uri="{FF2B5EF4-FFF2-40B4-BE49-F238E27FC236}">
                <a16:creationId xmlns:a16="http://schemas.microsoft.com/office/drawing/2014/main" id="{17F5BDFD-E239-489C-A344-C88C37E6D56C}"/>
              </a:ext>
            </a:extLst>
          </p:cNvPr>
          <p:cNvSpPr/>
          <p:nvPr/>
        </p:nvSpPr>
        <p:spPr>
          <a:xfrm>
            <a:off x="535516" y="1053748"/>
            <a:ext cx="11120967" cy="550920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Cover letter</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Forms, that shall be mandatorily signed, stamped and provided within timeframe specified:</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Tender Acknowledgement and Confidentiality Agreement</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Form of Tender</a:t>
            </a:r>
            <a:endPar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Certificate of Corporate Ownership and Declaration of Compliance</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A package of documents related directly to the tender subject itself </a:t>
            </a:r>
          </a:p>
          <a:p>
            <a:pPr marL="228600" marR="0" lvl="0" indent="-228600" algn="l" defTabSz="914400" rtl="0" eaLnBrk="1" fontAlgn="base" latinLnBrk="0" hangingPunct="1">
              <a:lnSpc>
                <a:spcPct val="100000"/>
              </a:lnSpc>
              <a:spcBef>
                <a:spcPct val="0"/>
              </a:spcBef>
              <a:spcAft>
                <a:spcPts val="600"/>
              </a:spcAft>
              <a:buClrTx/>
              <a:buSzTx/>
              <a:buFont typeface="+mj-lt"/>
              <a:buAutoNum type="arabicPeriod" startAt="3"/>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Tenderers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Contract includes: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Form of Agreement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A – General Terms and Conditions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B – Scope of Goods/Services to be Supplied and Specifications</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C – Compensation and Payment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D – Health, Safety and Environment (HSE) requirements </a:t>
            </a:r>
          </a:p>
          <a:p>
            <a:pPr marL="896938" marR="0" lvl="0" indent="0" algn="l" defTabSz="4572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E – Special Conditions</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Schedule F – Statement of Local Content</a:t>
            </a:r>
          </a:p>
          <a:p>
            <a:pPr marL="896938"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a:ea typeface="+mn-ea"/>
                <a:cs typeface="+mn-cs"/>
              </a:rPr>
              <a:t>S</a:t>
            </a: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chedule H – Industrial Relations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Questionnaire for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List of goods and technical delivery conditions (if applicable)</a:t>
            </a:r>
          </a:p>
          <a:p>
            <a:pPr marL="361950" marR="0" lvl="0" indent="-361950" algn="just" defTabSz="457200" rtl="0" eaLnBrk="1" fontAlgn="base" latinLnBrk="0" hangingPunct="1">
              <a:lnSpc>
                <a:spcPct val="100000"/>
              </a:lnSpc>
              <a:spcBef>
                <a:spcPct val="0"/>
              </a:spcBef>
              <a:spcAft>
                <a:spcPts val="600"/>
              </a:spcAft>
              <a:buClrTx/>
              <a:buSzTx/>
              <a:buFont typeface="+mj-lt"/>
              <a:buAutoNum type="arabicPeriod" startAt="5"/>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for preparing a tender proposal:</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Instructions to Tender Participants</a:t>
            </a:r>
          </a:p>
          <a:p>
            <a:pPr marL="715963" marR="0" lvl="0" indent="-271463" algn="l" defTabSz="914400" rtl="0" eaLnBrk="1" fontAlgn="base" latinLnBrk="0" hangingPunct="1">
              <a:lnSpc>
                <a:spcPct val="100000"/>
              </a:lnSpc>
              <a:spcBef>
                <a:spcPct val="0"/>
              </a:spcBef>
              <a:spcAft>
                <a:spcPts val="600"/>
              </a:spcAft>
              <a:buClrTx/>
              <a:buSzTx/>
              <a:buFont typeface="Calibri" panose="020F0502020204030204" pitchFamily="34" charset="0"/>
              <a:buChar char="–"/>
              <a:tabLst/>
              <a:defRPr/>
            </a:pPr>
            <a:r>
              <a:rPr kumimoji="0" lang="en-GB" sz="1200" b="0" i="0" u="none" strike="noStrike" kern="1200" cap="none" spc="0" normalizeH="0" baseline="0" noProof="0" dirty="0">
                <a:ln>
                  <a:noFill/>
                </a:ln>
                <a:solidFill>
                  <a:srgbClr val="00ABC5"/>
                </a:solidFill>
                <a:effectLst/>
                <a:uLnTx/>
                <a:uFillTx/>
                <a:latin typeface="Calibri" panose="020F0502020204030204"/>
                <a:ea typeface="+mn-ea"/>
                <a:cs typeface="+mn-cs"/>
              </a:rPr>
              <a:t>Bid marking template</a:t>
            </a:r>
          </a:p>
        </p:txBody>
      </p:sp>
      <p:sp>
        <p:nvSpPr>
          <p:cNvPr id="8" name="Footer Placeholder 1">
            <a:extLst>
              <a:ext uri="{FF2B5EF4-FFF2-40B4-BE49-F238E27FC236}">
                <a16:creationId xmlns:a16="http://schemas.microsoft.com/office/drawing/2014/main" id="{C89DBF33-1159-4BD9-A055-4CF5D92BCE04}"/>
              </a:ext>
            </a:extLst>
          </p:cNvPr>
          <p:cNvSpPr txBox="1">
            <a:spLocks/>
          </p:cNvSpPr>
          <p:nvPr/>
        </p:nvSpPr>
        <p:spPr>
          <a:xfrm>
            <a:off x="1010652" y="6610027"/>
            <a:ext cx="1118134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5007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AEEB-C150-00D7-66A7-D7A516C5A4D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0F2EF15-332A-694F-6B64-4059A4CF59B7}"/>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1A90B6C5-1047-BA2A-5A08-A0DFFA7C2290}"/>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587A63E4-A808-8416-24C9-DF21D96FAAB4}"/>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B79D95A3-5328-9423-43E3-1910681FCACD}"/>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55A47901-37F7-871F-3721-03EC597AE79F}"/>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4C90C71A-994E-01B0-07CB-3F8AFECE1FA5}"/>
              </a:ext>
            </a:extLst>
          </p:cNvPr>
          <p:cNvSpPr txBox="1">
            <a:spLocks noGrp="1"/>
          </p:cNvSpPr>
          <p:nvPr>
            <p:ph type="ctrTitle"/>
          </p:nvPr>
        </p:nvSpPr>
        <p:spPr>
          <a:xfrm>
            <a:off x="1620642" y="4175989"/>
            <a:ext cx="4041249" cy="1754326"/>
          </a:xfrm>
          <a:prstGeom prst="rect">
            <a:avLst/>
          </a:prstGeom>
          <a:noFill/>
        </p:spPr>
        <p:txBody>
          <a:bodyPr wrap="square" rtlCol="0">
            <a:spAutoFit/>
          </a:bodyPr>
          <a:lstStyle/>
          <a:p>
            <a:pPr algn="l"/>
            <a:r>
              <a:rPr lang="en-GB"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KPO General HSE requirements</a:t>
            </a:r>
            <a:br>
              <a:rPr lang="en-GB"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p:txBody>
      </p:sp>
      <p:sp>
        <p:nvSpPr>
          <p:cNvPr id="12" name="Footer Placeholder 1">
            <a:extLst>
              <a:ext uri="{FF2B5EF4-FFF2-40B4-BE49-F238E27FC236}">
                <a16:creationId xmlns:a16="http://schemas.microsoft.com/office/drawing/2014/main" id="{B398A321-23AD-DD33-8C37-A019A8D8293F}"/>
              </a:ext>
            </a:extLst>
          </p:cNvPr>
          <p:cNvSpPr txBox="1">
            <a:spLocks/>
          </p:cNvSpPr>
          <p:nvPr/>
        </p:nvSpPr>
        <p:spPr>
          <a:xfrm>
            <a:off x="641684" y="6610027"/>
            <a:ext cx="11550316"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595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879CDD-45F9-4008-807E-DEB3E9D04C7E}"/>
              </a:ext>
            </a:extLst>
          </p:cNvPr>
          <p:cNvSpPr>
            <a:spLocks noGrp="1"/>
          </p:cNvSpPr>
          <p:nvPr>
            <p:ph type="dt" sz="half" idx="10"/>
          </p:nvPr>
        </p:nvSpPr>
        <p:spPr/>
        <p:txBody>
          <a:bodyPr/>
          <a:lstStyle/>
          <a:p>
            <a:pPr marL="0" marR="0" lvl="0" indent="0" algn="l" defTabSz="457200" rtl="0" eaLnBrk="1" fontAlgn="t" latinLnBrk="0" hangingPunct="1">
              <a:lnSpc>
                <a:spcPct val="100000"/>
              </a:lnSpc>
              <a:spcBef>
                <a:spcPts val="0"/>
              </a:spcBef>
              <a:spcAft>
                <a:spcPts val="0"/>
              </a:spcAft>
              <a:buClrTx/>
              <a:buSzTx/>
              <a:buFontTx/>
              <a:buNone/>
              <a:tabLst/>
              <a:defRPr/>
            </a:pPr>
            <a:fld id="{D00A0AF6-E3A1-46D2-A4E3-F374DCDE6AA2}" type="datetime1">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l" defTabSz="457200" rtl="0" eaLnBrk="1" fontAlgn="t" latinLnBrk="0" hangingPunct="1">
                <a:lnSpc>
                  <a:spcPct val="100000"/>
                </a:lnSpc>
                <a:spcBef>
                  <a:spcPts val="0"/>
                </a:spcBef>
                <a:spcAft>
                  <a:spcPts val="0"/>
                </a:spcAft>
                <a:buClrTx/>
                <a:buSzTx/>
                <a:buFontTx/>
                <a:buNone/>
                <a:tabLst/>
                <a:defRPr/>
              </a:pPr>
              <a:t>26/03/2025</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611358C-C513-41E1-B06D-D276CC75E7C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CONFIDENTIAL                                                                                                             KARACHAGANAK PETROLEUM OPERATING B.V.</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E11A40F-B75A-472F-AF5F-697D1A7910F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8E2D3384-EED8-4BD6-9FA5-71391A661ED0}"/>
              </a:ext>
            </a:extLst>
          </p:cNvPr>
          <p:cNvSpPr/>
          <p:nvPr/>
        </p:nvSpPr>
        <p:spPr>
          <a:xfrm rot="250247">
            <a:off x="3884763" y="2205804"/>
            <a:ext cx="1985415" cy="2065066"/>
          </a:xfrm>
          <a:custGeom>
            <a:avLst/>
            <a:gdLst>
              <a:gd name="connsiteX0" fmla="*/ 1441011 w 3587311"/>
              <a:gd name="connsiteY0" fmla="*/ 0 h 4165600"/>
              <a:gd name="connsiteX1" fmla="*/ 3587311 w 3587311"/>
              <a:gd name="connsiteY1" fmla="*/ 2082800 h 4165600"/>
              <a:gd name="connsiteX2" fmla="*/ 1441011 w 3587311"/>
              <a:gd name="connsiteY2" fmla="*/ 4165600 h 4165600"/>
              <a:gd name="connsiteX3" fmla="*/ 75765 w 3587311"/>
              <a:gd name="connsiteY3" fmla="*/ 3689990 h 4165600"/>
              <a:gd name="connsiteX4" fmla="*/ 0 w 3587311"/>
              <a:gd name="connsiteY4" fmla="*/ 3623168 h 4165600"/>
              <a:gd name="connsiteX5" fmla="*/ 76653 w 3587311"/>
              <a:gd name="connsiteY5" fmla="*/ 3555562 h 4165600"/>
              <a:gd name="connsiteX6" fmla="*/ 705289 w 3587311"/>
              <a:gd name="connsiteY6" fmla="*/ 2082800 h 4165600"/>
              <a:gd name="connsiteX7" fmla="*/ 76653 w 3587311"/>
              <a:gd name="connsiteY7" fmla="*/ 610038 h 4165600"/>
              <a:gd name="connsiteX8" fmla="*/ 0 w 3587311"/>
              <a:gd name="connsiteY8" fmla="*/ 542433 h 4165600"/>
              <a:gd name="connsiteX9" fmla="*/ 75765 w 3587311"/>
              <a:gd name="connsiteY9" fmla="*/ 475610 h 4165600"/>
              <a:gd name="connsiteX10" fmla="*/ 1441011 w 3587311"/>
              <a:gd name="connsiteY10"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311" h="4165600">
                <a:moveTo>
                  <a:pt x="1441011" y="0"/>
                </a:moveTo>
                <a:cubicBezTo>
                  <a:pt x="2626380" y="0"/>
                  <a:pt x="3587311" y="932501"/>
                  <a:pt x="3587311" y="2082800"/>
                </a:cubicBezTo>
                <a:cubicBezTo>
                  <a:pt x="3587311" y="3233099"/>
                  <a:pt x="2626380" y="4165600"/>
                  <a:pt x="1441011" y="4165600"/>
                </a:cubicBezTo>
                <a:cubicBezTo>
                  <a:pt x="922412" y="4165600"/>
                  <a:pt x="446772" y="3987114"/>
                  <a:pt x="75765" y="3689990"/>
                </a:cubicBezTo>
                <a:lnTo>
                  <a:pt x="0" y="3623168"/>
                </a:lnTo>
                <a:lnTo>
                  <a:pt x="76653" y="3555562"/>
                </a:lnTo>
                <a:cubicBezTo>
                  <a:pt x="465057" y="3178650"/>
                  <a:pt x="705289" y="2657950"/>
                  <a:pt x="705289" y="2082800"/>
                </a:cubicBezTo>
                <a:cubicBezTo>
                  <a:pt x="705289" y="1507651"/>
                  <a:pt x="465057" y="986951"/>
                  <a:pt x="76653" y="610038"/>
                </a:cubicBezTo>
                <a:lnTo>
                  <a:pt x="0" y="542433"/>
                </a:lnTo>
                <a:lnTo>
                  <a:pt x="75765" y="475610"/>
                </a:lnTo>
                <a:cubicBezTo>
                  <a:pt x="446772" y="178487"/>
                  <a:pt x="922412" y="0"/>
                  <a:pt x="1441011" y="0"/>
                </a:cubicBezTo>
                <a:close/>
              </a:path>
            </a:pathLst>
          </a:custGeom>
          <a:solidFill>
            <a:srgbClr val="FFE94E">
              <a:alpha val="59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4A0C99D4-14A1-472D-A096-5BAB93FD1E11}"/>
              </a:ext>
            </a:extLst>
          </p:cNvPr>
          <p:cNvSpPr/>
          <p:nvPr/>
        </p:nvSpPr>
        <p:spPr>
          <a:xfrm rot="14520084">
            <a:off x="2006614" y="1970320"/>
            <a:ext cx="1837513" cy="2231283"/>
          </a:xfrm>
          <a:custGeom>
            <a:avLst/>
            <a:gdLst>
              <a:gd name="connsiteX0" fmla="*/ 1441011 w 3587311"/>
              <a:gd name="connsiteY0" fmla="*/ 0 h 4165600"/>
              <a:gd name="connsiteX1" fmla="*/ 3587311 w 3587311"/>
              <a:gd name="connsiteY1" fmla="*/ 2082800 h 4165600"/>
              <a:gd name="connsiteX2" fmla="*/ 1441011 w 3587311"/>
              <a:gd name="connsiteY2" fmla="*/ 4165600 h 4165600"/>
              <a:gd name="connsiteX3" fmla="*/ 75765 w 3587311"/>
              <a:gd name="connsiteY3" fmla="*/ 3689990 h 4165600"/>
              <a:gd name="connsiteX4" fmla="*/ 0 w 3587311"/>
              <a:gd name="connsiteY4" fmla="*/ 3623168 h 4165600"/>
              <a:gd name="connsiteX5" fmla="*/ 76653 w 3587311"/>
              <a:gd name="connsiteY5" fmla="*/ 3555562 h 4165600"/>
              <a:gd name="connsiteX6" fmla="*/ 705289 w 3587311"/>
              <a:gd name="connsiteY6" fmla="*/ 2082800 h 4165600"/>
              <a:gd name="connsiteX7" fmla="*/ 76653 w 3587311"/>
              <a:gd name="connsiteY7" fmla="*/ 610038 h 4165600"/>
              <a:gd name="connsiteX8" fmla="*/ 0 w 3587311"/>
              <a:gd name="connsiteY8" fmla="*/ 542433 h 4165600"/>
              <a:gd name="connsiteX9" fmla="*/ 75765 w 3587311"/>
              <a:gd name="connsiteY9" fmla="*/ 475610 h 4165600"/>
              <a:gd name="connsiteX10" fmla="*/ 1441011 w 3587311"/>
              <a:gd name="connsiteY10"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311" h="4165600">
                <a:moveTo>
                  <a:pt x="1441011" y="0"/>
                </a:moveTo>
                <a:cubicBezTo>
                  <a:pt x="2626380" y="0"/>
                  <a:pt x="3587311" y="932501"/>
                  <a:pt x="3587311" y="2082800"/>
                </a:cubicBezTo>
                <a:cubicBezTo>
                  <a:pt x="3587311" y="3233099"/>
                  <a:pt x="2626380" y="4165600"/>
                  <a:pt x="1441011" y="4165600"/>
                </a:cubicBezTo>
                <a:cubicBezTo>
                  <a:pt x="922412" y="4165600"/>
                  <a:pt x="446772" y="3987114"/>
                  <a:pt x="75765" y="3689990"/>
                </a:cubicBezTo>
                <a:lnTo>
                  <a:pt x="0" y="3623168"/>
                </a:lnTo>
                <a:lnTo>
                  <a:pt x="76653" y="3555562"/>
                </a:lnTo>
                <a:cubicBezTo>
                  <a:pt x="465057" y="3178650"/>
                  <a:pt x="705289" y="2657950"/>
                  <a:pt x="705289" y="2082800"/>
                </a:cubicBezTo>
                <a:cubicBezTo>
                  <a:pt x="705289" y="1507651"/>
                  <a:pt x="465057" y="986951"/>
                  <a:pt x="76653" y="610038"/>
                </a:cubicBezTo>
                <a:lnTo>
                  <a:pt x="0" y="542433"/>
                </a:lnTo>
                <a:lnTo>
                  <a:pt x="75765" y="475610"/>
                </a:lnTo>
                <a:cubicBezTo>
                  <a:pt x="446772" y="178487"/>
                  <a:pt x="922412" y="0"/>
                  <a:pt x="1441011" y="0"/>
                </a:cubicBezTo>
                <a:close/>
              </a:path>
            </a:pathLst>
          </a:custGeom>
          <a:solidFill>
            <a:schemeClr val="accent1">
              <a:alpha val="59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8A2B24DF-E2C2-47E2-B1AD-B22BC2221CB4}"/>
              </a:ext>
            </a:extLst>
          </p:cNvPr>
          <p:cNvSpPr/>
          <p:nvPr/>
        </p:nvSpPr>
        <p:spPr>
          <a:xfrm rot="7332554">
            <a:off x="2921834" y="3668220"/>
            <a:ext cx="1778384" cy="2305472"/>
          </a:xfrm>
          <a:custGeom>
            <a:avLst/>
            <a:gdLst>
              <a:gd name="connsiteX0" fmla="*/ 1441011 w 3587311"/>
              <a:gd name="connsiteY0" fmla="*/ 0 h 4165600"/>
              <a:gd name="connsiteX1" fmla="*/ 3587311 w 3587311"/>
              <a:gd name="connsiteY1" fmla="*/ 2082800 h 4165600"/>
              <a:gd name="connsiteX2" fmla="*/ 1441011 w 3587311"/>
              <a:gd name="connsiteY2" fmla="*/ 4165600 h 4165600"/>
              <a:gd name="connsiteX3" fmla="*/ 75765 w 3587311"/>
              <a:gd name="connsiteY3" fmla="*/ 3689990 h 4165600"/>
              <a:gd name="connsiteX4" fmla="*/ 0 w 3587311"/>
              <a:gd name="connsiteY4" fmla="*/ 3623168 h 4165600"/>
              <a:gd name="connsiteX5" fmla="*/ 76653 w 3587311"/>
              <a:gd name="connsiteY5" fmla="*/ 3555562 h 4165600"/>
              <a:gd name="connsiteX6" fmla="*/ 705289 w 3587311"/>
              <a:gd name="connsiteY6" fmla="*/ 2082800 h 4165600"/>
              <a:gd name="connsiteX7" fmla="*/ 76653 w 3587311"/>
              <a:gd name="connsiteY7" fmla="*/ 610038 h 4165600"/>
              <a:gd name="connsiteX8" fmla="*/ 0 w 3587311"/>
              <a:gd name="connsiteY8" fmla="*/ 542433 h 4165600"/>
              <a:gd name="connsiteX9" fmla="*/ 75765 w 3587311"/>
              <a:gd name="connsiteY9" fmla="*/ 475610 h 4165600"/>
              <a:gd name="connsiteX10" fmla="*/ 1441011 w 3587311"/>
              <a:gd name="connsiteY10"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311" h="4165600">
                <a:moveTo>
                  <a:pt x="1441011" y="0"/>
                </a:moveTo>
                <a:cubicBezTo>
                  <a:pt x="2626380" y="0"/>
                  <a:pt x="3587311" y="932501"/>
                  <a:pt x="3587311" y="2082800"/>
                </a:cubicBezTo>
                <a:cubicBezTo>
                  <a:pt x="3587311" y="3233099"/>
                  <a:pt x="2626380" y="4165600"/>
                  <a:pt x="1441011" y="4165600"/>
                </a:cubicBezTo>
                <a:cubicBezTo>
                  <a:pt x="922412" y="4165600"/>
                  <a:pt x="446772" y="3987114"/>
                  <a:pt x="75765" y="3689990"/>
                </a:cubicBezTo>
                <a:lnTo>
                  <a:pt x="0" y="3623168"/>
                </a:lnTo>
                <a:lnTo>
                  <a:pt x="76653" y="3555562"/>
                </a:lnTo>
                <a:cubicBezTo>
                  <a:pt x="465057" y="3178650"/>
                  <a:pt x="705289" y="2657950"/>
                  <a:pt x="705289" y="2082800"/>
                </a:cubicBezTo>
                <a:cubicBezTo>
                  <a:pt x="705289" y="1507651"/>
                  <a:pt x="465057" y="986951"/>
                  <a:pt x="76653" y="610038"/>
                </a:cubicBezTo>
                <a:lnTo>
                  <a:pt x="0" y="542433"/>
                </a:lnTo>
                <a:lnTo>
                  <a:pt x="75765" y="475610"/>
                </a:lnTo>
                <a:cubicBezTo>
                  <a:pt x="446772" y="178487"/>
                  <a:pt x="922412" y="0"/>
                  <a:pt x="1441011" y="0"/>
                </a:cubicBezTo>
                <a:close/>
              </a:path>
            </a:pathLst>
          </a:custGeom>
          <a:solidFill>
            <a:srgbClr val="92D050">
              <a:alpha val="59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5665C33-62A8-4BED-A893-0A4A537B4714}"/>
              </a:ext>
            </a:extLst>
          </p:cNvPr>
          <p:cNvSpPr/>
          <p:nvPr/>
        </p:nvSpPr>
        <p:spPr>
          <a:xfrm>
            <a:off x="2669318" y="2607176"/>
            <a:ext cx="535723"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ABC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677A7E23-46C2-45BC-A6D1-C3EA97E72A5E}"/>
              </a:ext>
            </a:extLst>
          </p:cNvPr>
          <p:cNvSpPr/>
          <p:nvPr/>
        </p:nvSpPr>
        <p:spPr>
          <a:xfrm>
            <a:off x="3599550" y="4551360"/>
            <a:ext cx="535723"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ABC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3</a:t>
            </a:r>
          </a:p>
        </p:txBody>
      </p:sp>
      <p:sp>
        <p:nvSpPr>
          <p:cNvPr id="11" name="Rectangle 10">
            <a:extLst>
              <a:ext uri="{FF2B5EF4-FFF2-40B4-BE49-F238E27FC236}">
                <a16:creationId xmlns:a16="http://schemas.microsoft.com/office/drawing/2014/main" id="{EB77CBCE-7DA2-4F0F-9257-1653929F0899}"/>
              </a:ext>
            </a:extLst>
          </p:cNvPr>
          <p:cNvSpPr/>
          <p:nvPr/>
        </p:nvSpPr>
        <p:spPr>
          <a:xfrm>
            <a:off x="4692949" y="2717279"/>
            <a:ext cx="535723"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00ABC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C5032FAC-3E2C-41DF-A736-318784856262}"/>
              </a:ext>
            </a:extLst>
          </p:cNvPr>
          <p:cNvSpPr txBox="1"/>
          <p:nvPr/>
        </p:nvSpPr>
        <p:spPr>
          <a:xfrm>
            <a:off x="628136" y="1421573"/>
            <a:ext cx="2953264"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0850" algn="l"/>
                <a:tab pos="5842000" algn="r"/>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Arial" panose="020B0604020202020204" pitchFamily="34" charset="0"/>
              </a:rPr>
              <a:t>1 GENERAL PROVISIONS</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Scope</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Contractor HSE Plan</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Compliance</a:t>
            </a:r>
          </a:p>
        </p:txBody>
      </p:sp>
      <p:sp>
        <p:nvSpPr>
          <p:cNvPr id="15" name="TextBox 14">
            <a:extLst>
              <a:ext uri="{FF2B5EF4-FFF2-40B4-BE49-F238E27FC236}">
                <a16:creationId xmlns:a16="http://schemas.microsoft.com/office/drawing/2014/main" id="{4FB2EF39-26C3-4172-87FA-2C5334A87302}"/>
              </a:ext>
            </a:extLst>
          </p:cNvPr>
          <p:cNvSpPr txBox="1"/>
          <p:nvPr/>
        </p:nvSpPr>
        <p:spPr>
          <a:xfrm>
            <a:off x="629732" y="4896079"/>
            <a:ext cx="2462496"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a:ea typeface="+mn-ea"/>
                <a:cs typeface="+mn-cs"/>
              </a:rPr>
              <a:t>3 MINIMUM LIST OF HSE PROCEDURES FOR COMPLIANCE BY CONTRACTOR</a:t>
            </a:r>
          </a:p>
        </p:txBody>
      </p:sp>
      <p:sp>
        <p:nvSpPr>
          <p:cNvPr id="17" name="TextBox 16">
            <a:extLst>
              <a:ext uri="{FF2B5EF4-FFF2-40B4-BE49-F238E27FC236}">
                <a16:creationId xmlns:a16="http://schemas.microsoft.com/office/drawing/2014/main" id="{9622ED39-C2F9-481E-BB24-21A0F3F4DDF5}"/>
              </a:ext>
            </a:extLst>
          </p:cNvPr>
          <p:cNvSpPr txBox="1"/>
          <p:nvPr/>
        </p:nvSpPr>
        <p:spPr>
          <a:xfrm>
            <a:off x="6000361" y="1127674"/>
            <a:ext cx="3418743" cy="378565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0850" algn="l"/>
                <a:tab pos="5842000" algn="r"/>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Arial" panose="020B0604020202020204" pitchFamily="34" charset="0"/>
              </a:rPr>
              <a:t>2 EXECUTION OF THE CONTRACT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Leadership and Commitment</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policy</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Planning</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Legislation</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Risk Management</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450850" algn="l"/>
                <a:tab pos="5842000" algn="r"/>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Support</a:t>
            </a:r>
            <a:endParaRPr kumimoji="0" lang="en-GB" alt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Personnel</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Competence Requirements</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Training and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Induction</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Communications</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Meetings</a:t>
            </a:r>
            <a:endParaRPr kumimoji="0" lang="en-GB" altLang="en-US" sz="12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00" b="0" i="1" u="none" strike="noStrike" kern="1200" cap="none" spc="0" normalizeH="0" baseline="0" noProof="0" dirty="0">
                <a:ln>
                  <a:noFill/>
                </a:ln>
                <a:solidFill>
                  <a:srgbClr val="000000"/>
                </a:solidFill>
                <a:effectLst/>
                <a:uLnTx/>
                <a:uFillTx/>
                <a:latin typeface="Calibri" panose="020F0502020204030204"/>
                <a:ea typeface="Yu Mincho" panose="02020400000000000000" pitchFamily="18" charset="-128"/>
                <a:cs typeface="Times New Roman" panose="02020603050405020304" pitchFamily="18" charset="0"/>
              </a:rPr>
              <a:t>HSE Procedures</a:t>
            </a:r>
          </a:p>
        </p:txBody>
      </p:sp>
      <p:sp>
        <p:nvSpPr>
          <p:cNvPr id="19" name="TextBox 18">
            <a:extLst>
              <a:ext uri="{FF2B5EF4-FFF2-40B4-BE49-F238E27FC236}">
                <a16:creationId xmlns:a16="http://schemas.microsoft.com/office/drawing/2014/main" id="{B4B8170B-5EE4-4219-AA83-34805A0D6B54}"/>
              </a:ext>
            </a:extLst>
          </p:cNvPr>
          <p:cNvSpPr txBox="1"/>
          <p:nvPr/>
        </p:nvSpPr>
        <p:spPr>
          <a:xfrm>
            <a:off x="8556770" y="3241095"/>
            <a:ext cx="3682846" cy="335476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mn-ea"/>
                <a:cs typeface="+mn-cs"/>
              </a:rPr>
              <a:t>Implementation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Equipment Maintenance and Inspection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Occupational Health and Hygiene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Environment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Road Transport Safety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PPE Requirements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Emergency Response Interaction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Subcontractor management</a:t>
            </a:r>
            <a:endParaRPr kumimoji="0" lang="ru-RU" altLang="en-US" sz="14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a:ea typeface="+mn-ea"/>
                <a:cs typeface="+mn-cs"/>
              </a:rPr>
              <a:t>Control and Monitoring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HSE Observations and Reporting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Incident Investigation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HSE Audits and Inspections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Safety Reporting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Environmental </a:t>
            </a:r>
            <a:r>
              <a:rPr kumimoji="0" lang="en-US" altLang="en-US" sz="1400" b="0" i="1" u="none" strike="noStrike" kern="1200" cap="none" spc="0" normalizeH="0" baseline="0" noProof="0" dirty="0">
                <a:ln>
                  <a:noFill/>
                </a:ln>
                <a:solidFill>
                  <a:srgbClr val="000000"/>
                </a:solidFill>
                <a:effectLst/>
                <a:uLnTx/>
                <a:uFillTx/>
                <a:latin typeface="Calibri" panose="020F0502020204030204"/>
                <a:ea typeface="+mn-ea"/>
                <a:cs typeface="+mn-cs"/>
              </a:rPr>
              <a:t>Reporting</a:t>
            </a:r>
          </a:p>
        </p:txBody>
      </p:sp>
      <p:pic>
        <p:nvPicPr>
          <p:cNvPr id="20" name="Picture 3" descr="Monochrome simple communication icon Royalty Free Vector">
            <a:extLst>
              <a:ext uri="{FF2B5EF4-FFF2-40B4-BE49-F238E27FC236}">
                <a16:creationId xmlns:a16="http://schemas.microsoft.com/office/drawing/2014/main" id="{6C0C0487-AE46-4F35-9DA8-67B7C139D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913"/>
          <a:stretch/>
        </p:blipFill>
        <p:spPr bwMode="auto">
          <a:xfrm>
            <a:off x="7713481" y="5143077"/>
            <a:ext cx="848425" cy="7979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isk Icon on Speedometer. High Risk Mete Graphic by DG-Studio · Creative  Fabrica">
            <a:extLst>
              <a:ext uri="{FF2B5EF4-FFF2-40B4-BE49-F238E27FC236}">
                <a16:creationId xmlns:a16="http://schemas.microsoft.com/office/drawing/2014/main" id="{C4099762-5B97-4349-8ADB-D35EB387AB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87" t="16642" r="18490" b="11845"/>
          <a:stretch/>
        </p:blipFill>
        <p:spPr bwMode="auto">
          <a:xfrm>
            <a:off x="6698888" y="5332211"/>
            <a:ext cx="800564" cy="6013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Road-Safety Icons - Free SVG &amp; PNG Road-Safety Images - Noun Project">
            <a:extLst>
              <a:ext uri="{FF2B5EF4-FFF2-40B4-BE49-F238E27FC236}">
                <a16:creationId xmlns:a16="http://schemas.microsoft.com/office/drawing/2014/main" id="{B67AB9D7-8465-48A7-A47C-88C7F8497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820" y="1127674"/>
            <a:ext cx="854675" cy="8546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mergency Response Icon Images – Browse 16,943 Stock Photos, Vectors, and  Video | Adobe Stock">
            <a:extLst>
              <a:ext uri="{FF2B5EF4-FFF2-40B4-BE49-F238E27FC236}">
                <a16:creationId xmlns:a16="http://schemas.microsoft.com/office/drawing/2014/main" id="{02EC0F42-8653-428E-BD62-28BE1CAA3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71" t="25195" r="21172" b="23393"/>
          <a:stretch/>
        </p:blipFill>
        <p:spPr bwMode="auto">
          <a:xfrm>
            <a:off x="9372113" y="2107143"/>
            <a:ext cx="1064087" cy="9488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06D0E2E-346E-4484-A8F1-51C1E2DE3780}"/>
              </a:ext>
            </a:extLst>
          </p:cNvPr>
          <p:cNvPicPr>
            <a:picLocks noChangeAspect="1"/>
          </p:cNvPicPr>
          <p:nvPr/>
        </p:nvPicPr>
        <p:blipFill>
          <a:blip r:embed="rId6"/>
          <a:stretch>
            <a:fillRect/>
          </a:stretch>
        </p:blipFill>
        <p:spPr>
          <a:xfrm>
            <a:off x="10859308" y="1420743"/>
            <a:ext cx="858238" cy="1635211"/>
          </a:xfrm>
          <a:prstGeom prst="rect">
            <a:avLst/>
          </a:prstGeom>
        </p:spPr>
      </p:pic>
      <p:sp>
        <p:nvSpPr>
          <p:cNvPr id="26" name="Title 1">
            <a:extLst>
              <a:ext uri="{FF2B5EF4-FFF2-40B4-BE49-F238E27FC236}">
                <a16:creationId xmlns:a16="http://schemas.microsoft.com/office/drawing/2014/main" id="{534F3D80-18E7-4C7E-ABF8-F3BF8D515C85}"/>
              </a:ext>
            </a:extLst>
          </p:cNvPr>
          <p:cNvSpPr>
            <a:spLocks noGrp="1"/>
          </p:cNvSpPr>
          <p:nvPr>
            <p:ph type="title"/>
          </p:nvPr>
        </p:nvSpPr>
        <p:spPr>
          <a:xfrm>
            <a:off x="3010729" y="286148"/>
            <a:ext cx="6170542" cy="473075"/>
          </a:xfrm>
        </p:spPr>
        <p:txBody>
          <a:bodyPr/>
          <a:lstStyle/>
          <a:p>
            <a:r>
              <a:rPr lang="en-US" b="0" dirty="0">
                <a:solidFill>
                  <a:srgbClr val="00ABC5"/>
                </a:solidFill>
                <a:latin typeface="Calibri" panose="020F0502020204030204" pitchFamily="34" charset="0"/>
                <a:cs typeface="Calibri" panose="020F0502020204030204" pitchFamily="34" charset="0"/>
              </a:rPr>
              <a:t>KPO General HSE requirements</a:t>
            </a:r>
            <a:endParaRPr lang="en-GB" b="0" dirty="0">
              <a:solidFill>
                <a:srgbClr val="00ABC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7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636220" y="4295693"/>
            <a:ext cx="3998998" cy="1077218"/>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lvl="0" algn="l">
              <a:defRPr/>
            </a:pPr>
            <a:r>
              <a:rPr lang="en-GB" sz="3200" b="1" dirty="0">
                <a:solidFill>
                  <a:srgbClr val="FFFFFF"/>
                </a:solidFill>
                <a:latin typeface="Calibri" panose="020F0502020204030204" pitchFamily="34" charset="0"/>
                <a:cs typeface="Calibri" panose="020F0502020204030204" pitchFamily="34" charset="0"/>
              </a:rPr>
              <a:t>Local Content </a:t>
            </a:r>
          </a:p>
          <a:p>
            <a:pPr lvl="0" algn="l">
              <a:defRPr/>
            </a:pPr>
            <a:r>
              <a:rPr lang="en-GB" sz="3200" b="1" dirty="0">
                <a:solidFill>
                  <a:srgbClr val="FFFFFF"/>
                </a:solidFill>
                <a:latin typeface="Calibri" panose="020F0502020204030204" pitchFamily="34" charset="0"/>
                <a:cs typeface="Calibri" panose="020F0502020204030204" pitchFamily="34" charset="0"/>
              </a:rPr>
              <a:t>Mechanisms</a:t>
            </a:r>
            <a:endParaRPr lang="en-GB" sz="32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Footer Placeholder 1">
            <a:extLst>
              <a:ext uri="{FF2B5EF4-FFF2-40B4-BE49-F238E27FC236}">
                <a16:creationId xmlns:a16="http://schemas.microsoft.com/office/drawing/2014/main" id="{4C75F38C-3D61-4843-B03C-2004C7B544AF}"/>
              </a:ext>
            </a:extLst>
          </p:cNvPr>
          <p:cNvSpPr txBox="1">
            <a:spLocks/>
          </p:cNvSpPr>
          <p:nvPr/>
        </p:nvSpPr>
        <p:spPr>
          <a:xfrm>
            <a:off x="1010652" y="6610027"/>
            <a:ext cx="1118134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15" name="Slide Number Placeholder 2">
            <a:extLst>
              <a:ext uri="{FF2B5EF4-FFF2-40B4-BE49-F238E27FC236}">
                <a16:creationId xmlns:a16="http://schemas.microsoft.com/office/drawing/2014/main" id="{5E898740-6B58-44F1-8450-854CC17032EB}"/>
              </a:ext>
            </a:extLst>
          </p:cNvPr>
          <p:cNvSpPr txBox="1">
            <a:spLocks/>
          </p:cNvSpPr>
          <p:nvPr/>
        </p:nvSpPr>
        <p:spPr>
          <a:xfrm>
            <a:off x="104274" y="6525526"/>
            <a:ext cx="616226" cy="3324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DC8EB68E-E012-4BA0-8FC2-4838E88C4766}" type="slidenum">
              <a:rPr lang="it-IT" sz="1000" smtClean="0">
                <a:solidFill>
                  <a:srgbClr val="000000">
                    <a:lumMod val="50000"/>
                    <a:lumOff val="50000"/>
                  </a:srgbClr>
                </a:solidFill>
                <a:latin typeface="Calibri" panose="020F0502020204030204"/>
              </a:rPr>
              <a:pPr algn="r" fontAlgn="base">
                <a:spcBef>
                  <a:spcPct val="0"/>
                </a:spcBef>
                <a:spcAft>
                  <a:spcPct val="0"/>
                </a:spcAft>
                <a:defRPr/>
              </a:pPr>
              <a:t>36</a:t>
            </a:fld>
            <a:endParaRPr lang="it-IT" sz="1000" dirty="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491249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249009" y="392524"/>
            <a:ext cx="11693982" cy="523220"/>
          </a:xfrm>
          <a:prstGeom prst="rect">
            <a:avLst/>
          </a:prstGeom>
          <a:noFill/>
        </p:spPr>
        <p:txBody>
          <a:bodyPr wrap="square">
            <a:spAutoFit/>
          </a:bodyPr>
          <a:lstStyle/>
          <a:p>
            <a:pPr algn="ctr"/>
            <a:r>
              <a:rPr lang="en-US" sz="2800" b="1" dirty="0">
                <a:solidFill>
                  <a:schemeClr val="accent1"/>
                </a:solidFill>
                <a:latin typeface="Calibri" panose="020F0502020204030204"/>
                <a:ea typeface="+mj-ea"/>
                <a:cs typeface="+mj-cs"/>
              </a:rPr>
              <a:t>S</a:t>
            </a:r>
            <a:r>
              <a:rPr lang="en-GB" sz="2800" b="1" dirty="0">
                <a:solidFill>
                  <a:schemeClr val="accent1"/>
                </a:solidFill>
                <a:latin typeface="Calibri" panose="020F0502020204030204"/>
                <a:ea typeface="+mj-ea"/>
                <a:cs typeface="+mj-cs"/>
              </a:rPr>
              <a:t>UPPORTING MECHANISMS FOR LOCAL COMPANIES</a:t>
            </a:r>
            <a:endParaRPr lang="en-GB" sz="2800" b="1" dirty="0">
              <a:solidFill>
                <a:srgbClr val="FF0000"/>
              </a:solidFill>
              <a:latin typeface="Calibri" panose="020F0502020204030204"/>
              <a:ea typeface="+mj-ea"/>
              <a:cs typeface="+mj-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a:xfrm>
            <a:off x="104274" y="6525526"/>
            <a:ext cx="616226" cy="33247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5441179"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txBody>
            <a:bodyPr/>
            <a:lstStyle/>
            <a:p>
              <a:endParaRPr lang="en-GB"/>
            </a:p>
          </p:txBody>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53" name="Group 23">
            <a:extLst>
              <a:ext uri="{FF2B5EF4-FFF2-40B4-BE49-F238E27FC236}">
                <a16:creationId xmlns:a16="http://schemas.microsoft.com/office/drawing/2014/main" id="{3BD270F3-8730-4A0E-8B79-A63C31DDC92F}"/>
              </a:ext>
            </a:extLst>
          </p:cNvPr>
          <p:cNvGrpSpPr/>
          <p:nvPr/>
        </p:nvGrpSpPr>
        <p:grpSpPr>
          <a:xfrm>
            <a:off x="9506235" y="1214019"/>
            <a:ext cx="3970165" cy="6072152"/>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txBody>
            <a:bodyPr/>
            <a:lstStyle/>
            <a:p>
              <a:endParaRPr lang="en-GB"/>
            </a:p>
          </p:txBody>
        </p:sp>
      </p:grpSp>
      <p:sp>
        <p:nvSpPr>
          <p:cNvPr id="55" name="TextBox 25">
            <a:extLst>
              <a:ext uri="{FF2B5EF4-FFF2-40B4-BE49-F238E27FC236}">
                <a16:creationId xmlns:a16="http://schemas.microsoft.com/office/drawing/2014/main" id="{20D9F927-C373-4A21-A812-E41570F0DB76}"/>
              </a:ext>
            </a:extLst>
          </p:cNvPr>
          <p:cNvSpPr txBox="1"/>
          <p:nvPr/>
        </p:nvSpPr>
        <p:spPr>
          <a:xfrm>
            <a:off x="386840" y="4529335"/>
            <a:ext cx="5441179" cy="358431"/>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r>
              <a:rPr lang="en-US" dirty="0">
                <a:latin typeface="+mn-lt"/>
              </a:rPr>
              <a:t>CONTRACT IN </a:t>
            </a:r>
            <a:r>
              <a:rPr lang="en-US" b="1" dirty="0">
                <a:latin typeface="+mn-lt"/>
              </a:rPr>
              <a:t>EXCHANGE</a:t>
            </a:r>
            <a:r>
              <a:rPr lang="en-US" dirty="0">
                <a:latin typeface="+mn-lt"/>
              </a:rPr>
              <a:t> FOR INVESTMENTS</a:t>
            </a:r>
            <a:r>
              <a:rPr lang="ru-RU" dirty="0">
                <a:latin typeface="+mn-lt"/>
              </a:rPr>
              <a:t> (</a:t>
            </a:r>
            <a:r>
              <a:rPr lang="en-US" dirty="0">
                <a:latin typeface="+mn-lt"/>
              </a:rPr>
              <a:t>UNDER REVISION)</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881738"/>
            <a:ext cx="2583469" cy="576633"/>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for testing a trial batch of GOODs from Kazakhstani suppliers</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algn="ctr"/>
              <a:r>
                <a:rPr lang="en-US" sz="1600" b="1" dirty="0">
                  <a:solidFill>
                    <a:srgbClr val="000000"/>
                  </a:solidFill>
                </a:rPr>
                <a:t>TRIAL ORDER</a:t>
              </a: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algn="ctr"/>
              <a:r>
                <a:rPr lang="en-US" sz="1600" b="1" dirty="0">
                  <a:solidFill>
                    <a:srgbClr val="000000"/>
                  </a:solidFill>
                </a:rPr>
                <a:t>EARLY TENDER</a:t>
              </a: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algn="ctr">
              <a:spcBef>
                <a:spcPct val="0"/>
              </a:spcBef>
            </a:pPr>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algn="ctr"/>
              <a:r>
                <a:rPr lang="en-US" sz="1600" b="1" dirty="0">
                  <a:solidFill>
                    <a:srgbClr val="000000"/>
                  </a:solidFill>
                </a:rPr>
                <a:t>KAZAKH TENDER</a:t>
              </a: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62473" y="2824156"/>
            <a:ext cx="2533528" cy="884409"/>
          </a:xfrm>
          <a:prstGeom prst="rect">
            <a:avLst/>
          </a:prstGeom>
        </p:spPr>
        <p:txBody>
          <a:bodyPr wrap="square" lIns="0" tIns="0" rIns="0" bIns="0" rtlCol="0" anchor="t">
            <a:spAutoFit/>
          </a:bodyPr>
          <a:lstStyle/>
          <a:p>
            <a:pPr algn="just">
              <a:lnSpc>
                <a:spcPts val="2415"/>
              </a:lnSpc>
            </a:pPr>
            <a:r>
              <a:rPr lang="en-US" sz="1200" dirty="0">
                <a:solidFill>
                  <a:srgbClr val="000000"/>
                </a:solidFill>
              </a:rPr>
              <a:t>C</a:t>
            </a:r>
            <a:r>
              <a:rPr lang="en-US" sz="1200" u="none" strike="noStrike" dirty="0">
                <a:solidFill>
                  <a:srgbClr val="000000"/>
                </a:solidFill>
              </a:rPr>
              <a:t>ontract is concluded for the supply of GOODS with a suspensive condition or with a long-term delivery schedule</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828178"/>
            <a:ext cx="2583469" cy="887038"/>
          </a:xfrm>
          <a:prstGeom prst="rect">
            <a:avLst/>
          </a:prstGeom>
        </p:spPr>
        <p:txBody>
          <a:bodyPr wrap="square" lIns="0" tIns="0" rIns="0" bIns="0" rtlCol="0" anchor="t">
            <a:spAutoFit/>
          </a:bodyPr>
          <a:lstStyle/>
          <a:p>
            <a:pPr algn="just">
              <a:lnSpc>
                <a:spcPts val="2415"/>
              </a:lnSpc>
            </a:pPr>
            <a:r>
              <a:rPr lang="en-US" sz="1200" dirty="0">
                <a:solidFill>
                  <a:srgbClr val="000000"/>
                </a:solidFill>
              </a:rPr>
              <a:t>Tenders exclusively among Kazakhstani Suppliers. The goal is to award contracts to Kazakhstani suppliers of GWS</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lvl="1" indent="0" algn="just">
              <a:lnSpc>
                <a:spcPts val="2552"/>
              </a:lnSpc>
              <a:spcBef>
                <a:spcPct val="0"/>
              </a:spcBef>
            </a:pPr>
            <a:r>
              <a:rPr lang="en-US" sz="1400" u="none" strike="noStrike" dirty="0">
                <a:solidFill>
                  <a:srgbClr val="000000"/>
                </a:solidFill>
              </a:rPr>
              <a:t>A contract in exchange for investment is a long-term contract concluded on a Single source basis, under which the supplier undertakes to produce goods of local origin that are the subject of a procurement contract in the territory of the Republic of Kazakhstan</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64" name="Footer Placeholder 1">
            <a:extLst>
              <a:ext uri="{FF2B5EF4-FFF2-40B4-BE49-F238E27FC236}">
                <a16:creationId xmlns:a16="http://schemas.microsoft.com/office/drawing/2014/main" id="{A0833694-3F44-4E08-BDDE-6206AB4F6580}"/>
              </a:ext>
            </a:extLst>
          </p:cNvPr>
          <p:cNvSpPr txBox="1">
            <a:spLocks/>
          </p:cNvSpPr>
          <p:nvPr/>
        </p:nvSpPr>
        <p:spPr>
          <a:xfrm>
            <a:off x="1010652" y="6610027"/>
            <a:ext cx="1118134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422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2006693" y="4094718"/>
            <a:ext cx="5268402"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defTabSz="1219170" rtl="0" eaLnBrk="1" fontAlgn="auto" latinLnBrk="1" hangingPunct="1">
              <a:lnSpc>
                <a:spcPct val="100000"/>
              </a:lnSpc>
              <a:spcBef>
                <a:spcPct val="0"/>
              </a:spcBef>
              <a:spcAft>
                <a:spcPts val="0"/>
              </a:spcAft>
              <a:buClrTx/>
              <a:buSzTx/>
              <a:buFontTx/>
              <a:buNone/>
              <a:tabLst/>
              <a:defRPr/>
            </a:pPr>
            <a:r>
              <a:rPr lang="en-US" sz="28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t>
            </a:r>
          </a:p>
        </p:txBody>
      </p:sp>
      <p:sp>
        <p:nvSpPr>
          <p:cNvPr id="4" name="Footer Placeholder 1">
            <a:extLst>
              <a:ext uri="{FF2B5EF4-FFF2-40B4-BE49-F238E27FC236}">
                <a16:creationId xmlns:a16="http://schemas.microsoft.com/office/drawing/2014/main" id="{5BF1A600-59F7-4AB2-BD1D-51161AEE3434}"/>
              </a:ext>
            </a:extLst>
          </p:cNvPr>
          <p:cNvSpPr txBox="1">
            <a:spLocks/>
          </p:cNvSpPr>
          <p:nvPr/>
        </p:nvSpPr>
        <p:spPr>
          <a:xfrm>
            <a:off x="1010652" y="6610027"/>
            <a:ext cx="11181347"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latinLnBrk="1">
              <a:defRPr/>
            </a:pPr>
            <a:r>
              <a:rPr lang="en-GB" sz="800" dirty="0">
                <a:solidFill>
                  <a:srgbClr val="767171"/>
                </a:solidFill>
              </a:rPr>
              <a:t>04/03/2025                                                                                                                                                                                               CONFIDENTIAL                                                                                                                                              KARACHAGANAK PETROLEUM OPERATING B.V</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
        <p:nvSpPr>
          <p:cNvPr id="6" name="Slide Number Placeholder 2">
            <a:extLst>
              <a:ext uri="{FF2B5EF4-FFF2-40B4-BE49-F238E27FC236}">
                <a16:creationId xmlns:a16="http://schemas.microsoft.com/office/drawing/2014/main" id="{5B0B84DA-3EEB-4749-8A03-C13C04DEC7A3}"/>
              </a:ext>
            </a:extLst>
          </p:cNvPr>
          <p:cNvSpPr txBox="1">
            <a:spLocks/>
          </p:cNvSpPr>
          <p:nvPr/>
        </p:nvSpPr>
        <p:spPr>
          <a:xfrm>
            <a:off x="104274" y="6525526"/>
            <a:ext cx="616226" cy="3324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DC8EB68E-E012-4BA0-8FC2-4838E88C4766}" type="slidenum">
              <a:rPr lang="it-IT" sz="900" smtClean="0">
                <a:solidFill>
                  <a:srgbClr val="000000">
                    <a:lumMod val="50000"/>
                    <a:lumOff val="50000"/>
                  </a:srgbClr>
                </a:solidFill>
                <a:latin typeface="Calibri" panose="020F0502020204030204"/>
              </a:rPr>
              <a:pPr fontAlgn="base">
                <a:spcBef>
                  <a:spcPct val="0"/>
                </a:spcBef>
                <a:spcAft>
                  <a:spcPct val="0"/>
                </a:spcAft>
                <a:defRPr/>
              </a:pPr>
              <a:t>38</a:t>
            </a:fld>
            <a:endParaRPr lang="it-IT" sz="1000" dirty="0">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1006604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78070" y="4103295"/>
            <a:ext cx="3970446" cy="1421928"/>
          </a:xfrm>
          <a:prstGeom prst="rect">
            <a:avLst/>
          </a:prstGeom>
          <a:noFill/>
        </p:spPr>
        <p:txBody>
          <a:bodyPr wrap="square" rtlCol="0">
            <a:spAutoFit/>
          </a:bodyPr>
          <a:lstStyle/>
          <a:p>
            <a:pPr algn="l"/>
            <a:r>
              <a:rPr lang="en-GB" sz="3200" dirty="0">
                <a:solidFill>
                  <a:schemeClr val="bg1"/>
                </a:solidFill>
                <a:latin typeface="Calibri" panose="020F0502020204030204" pitchFamily="34" charset="0"/>
                <a:cs typeface="Calibri" panose="020F0502020204030204" pitchFamily="34" charset="0"/>
              </a:rPr>
              <a:t>Steel sections. Localization perspectives.</a:t>
            </a:r>
            <a:endParaRPr lang="en-GB" sz="3200" b="0"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69387" cy="923330"/>
          </a:xfrm>
          <a:prstGeom prst="rect">
            <a:avLst/>
          </a:prstGeom>
          <a:noFill/>
        </p:spPr>
        <p:txBody>
          <a:bodyPr wrap="none" rtlCol="0">
            <a:spAutoFit/>
          </a:bodyPr>
          <a:lstStyle/>
          <a:p>
            <a:r>
              <a:rPr lang="en-GB" sz="5400" b="1">
                <a:solidFill>
                  <a:schemeClr val="bg1"/>
                </a:solidFill>
              </a:rPr>
              <a:t>1</a:t>
            </a:r>
          </a:p>
        </p:txBody>
      </p:sp>
    </p:spTree>
    <p:extLst>
      <p:ext uri="{BB962C8B-B14F-4D97-AF65-F5344CB8AC3E}">
        <p14:creationId xmlns:p14="http://schemas.microsoft.com/office/powerpoint/2010/main" val="2694721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684B83-3C6C-4F2A-A0E0-F50538C5A1C4}"/>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1854300-5EE6-47BF-8DA3-3AB660B4C919}"/>
              </a:ext>
            </a:extLst>
          </p:cNvPr>
          <p:cNvSpPr txBox="1">
            <a:spLocks/>
          </p:cNvSpPr>
          <p:nvPr/>
        </p:nvSpPr>
        <p:spPr>
          <a:xfrm>
            <a:off x="0" y="197491"/>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defTabSz="1219170" rtl="0" eaLnBrk="1" fontAlgn="auto" latinLnBrk="1" hangingPunct="1">
              <a:lnSpc>
                <a:spcPct val="100000"/>
              </a:lnSpc>
              <a:spcBef>
                <a:spcPct val="0"/>
              </a:spcBef>
              <a:spcAft>
                <a:spcPts val="0"/>
              </a:spcAft>
              <a:buClrTx/>
              <a:buSzTx/>
              <a:buFontTx/>
              <a:buNone/>
              <a:tabLst/>
              <a:defRPr/>
            </a:pPr>
            <a:r>
              <a:rPr lang="en-GB" sz="3200" dirty="0">
                <a:solidFill>
                  <a:schemeClr val="accent1"/>
                </a:solidFill>
                <a:latin typeface="Calibri" panose="020F0502020204030204" pitchFamily="34" charset="0"/>
              </a:rPr>
              <a:t>CONTENT</a:t>
            </a:r>
            <a:endParaRPr lang="en-US" sz="3200" dirty="0">
              <a:solidFill>
                <a:schemeClr val="accent1"/>
              </a:solidFill>
              <a:latin typeface="Calibri" panose="020F0502020204030204" pitchFamily="34" charset="0"/>
            </a:endParaRPr>
          </a:p>
        </p:txBody>
      </p:sp>
      <p:sp>
        <p:nvSpPr>
          <p:cNvPr id="6" name="Rectangle 3">
            <a:extLst>
              <a:ext uri="{FF2B5EF4-FFF2-40B4-BE49-F238E27FC236}">
                <a16:creationId xmlns:a16="http://schemas.microsoft.com/office/drawing/2014/main" id="{CD654DC5-1780-4C45-8872-FD1976BAB200}"/>
              </a:ext>
            </a:extLst>
          </p:cNvPr>
          <p:cNvSpPr>
            <a:spLocks/>
          </p:cNvSpPr>
          <p:nvPr/>
        </p:nvSpPr>
        <p:spPr bwMode="auto">
          <a:xfrm>
            <a:off x="985072" y="1157978"/>
            <a:ext cx="10566732" cy="487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nSpc>
                <a:spcPct val="130000"/>
              </a:lnSpc>
              <a:spcBef>
                <a:spcPts val="0"/>
              </a:spcBef>
              <a:spcAft>
                <a:spcPts val="0"/>
              </a:spcAft>
              <a:buFont typeface="+mj-lt"/>
              <a:buAutoNum type="arabicPeriod"/>
              <a:tabLst>
                <a:tab pos="457200" algn="l"/>
              </a:tabLst>
            </a:pPr>
            <a:r>
              <a:rPr lang="en-GB" sz="2800" dirty="0">
                <a:solidFill>
                  <a:schemeClr val="accent1"/>
                </a:solidFill>
                <a:ea typeface="+mj-ea"/>
                <a:cs typeface="Arial" panose="020B0604020202020204" pitchFamily="34" charset="0"/>
              </a:rPr>
              <a:t>Short description of the field</a:t>
            </a:r>
            <a:endParaRPr lang="ru-RU" sz="2800" dirty="0">
              <a:solidFill>
                <a:schemeClr val="accent1"/>
              </a:solidFill>
              <a:ea typeface="+mj-ea"/>
              <a:cs typeface="Arial" panose="020B0604020202020204" pitchFamily="34" charset="0"/>
            </a:endParaRPr>
          </a:p>
          <a:p>
            <a:pPr marL="342900" marR="0" lvl="0" indent="-342900">
              <a:lnSpc>
                <a:spcPct val="130000"/>
              </a:lnSpc>
              <a:spcBef>
                <a:spcPts val="0"/>
              </a:spcBef>
              <a:spcAft>
                <a:spcPts val="0"/>
              </a:spcAft>
              <a:buFont typeface="+mj-lt"/>
              <a:buAutoNum type="arabicPeriod"/>
              <a:tabLst>
                <a:tab pos="457200" algn="l"/>
              </a:tabLst>
            </a:pPr>
            <a:r>
              <a:rPr lang="en-GB" sz="2800" dirty="0">
                <a:solidFill>
                  <a:schemeClr val="accent1"/>
                </a:solidFill>
                <a:ea typeface="+mj-ea"/>
                <a:cs typeface="Arial" panose="020B0604020202020204" pitchFamily="34" charset="0"/>
              </a:rPr>
              <a:t>Introduction</a:t>
            </a:r>
            <a:endParaRPr lang="ru-RU" sz="2800" dirty="0">
              <a:solidFill>
                <a:schemeClr val="accent1"/>
              </a:solidFill>
              <a:ea typeface="+mj-ea"/>
              <a:cs typeface="Arial" panose="020B0604020202020204" pitchFamily="34" charset="0"/>
            </a:endParaRPr>
          </a:p>
          <a:p>
            <a:pPr marL="342900" marR="0" lvl="0" indent="-342900">
              <a:lnSpc>
                <a:spcPct val="130000"/>
              </a:lnSpc>
              <a:spcBef>
                <a:spcPts val="0"/>
              </a:spcBef>
              <a:spcAft>
                <a:spcPts val="0"/>
              </a:spcAft>
              <a:buFont typeface="+mj-lt"/>
              <a:buAutoNum type="arabicPeriod"/>
              <a:tabLst>
                <a:tab pos="457200" algn="l"/>
              </a:tabLst>
            </a:pPr>
            <a:r>
              <a:rPr lang="en-GB" sz="2800" dirty="0">
                <a:solidFill>
                  <a:schemeClr val="accent1"/>
                </a:solidFill>
                <a:ea typeface="+mj-ea"/>
                <a:cs typeface="Arial" panose="020B0604020202020204" pitchFamily="34" charset="0"/>
              </a:rPr>
              <a:t>Range as per GOST and Eurocode</a:t>
            </a:r>
            <a:endParaRPr lang="ru-RU" sz="2800" dirty="0">
              <a:solidFill>
                <a:schemeClr val="accent1"/>
              </a:solidFill>
              <a:ea typeface="+mj-ea"/>
              <a:cs typeface="Arial" panose="020B0604020202020204" pitchFamily="34" charset="0"/>
            </a:endParaRPr>
          </a:p>
          <a:p>
            <a:pPr marL="342900" marR="0" lvl="0" indent="-342900">
              <a:lnSpc>
                <a:spcPct val="130000"/>
              </a:lnSpc>
              <a:spcBef>
                <a:spcPts val="0"/>
              </a:spcBef>
              <a:spcAft>
                <a:spcPts val="0"/>
              </a:spcAft>
              <a:buFont typeface="+mj-lt"/>
              <a:buAutoNum type="arabicPeriod"/>
              <a:tabLst>
                <a:tab pos="457200" algn="l"/>
              </a:tabLst>
            </a:pPr>
            <a:r>
              <a:rPr lang="en-GB" sz="2800" dirty="0">
                <a:solidFill>
                  <a:schemeClr val="accent1"/>
                </a:solidFill>
                <a:ea typeface="+mj-ea"/>
                <a:cs typeface="Arial" panose="020B0604020202020204" pitchFamily="34" charset="0"/>
              </a:rPr>
              <a:t>Requirements for structural steel as per GOST</a:t>
            </a:r>
            <a:endParaRPr lang="ru-RU" sz="2800" dirty="0">
              <a:solidFill>
                <a:schemeClr val="accent1"/>
              </a:solidFill>
              <a:ea typeface="+mj-ea"/>
              <a:cs typeface="Arial" panose="020B0604020202020204" pitchFamily="34" charset="0"/>
            </a:endParaRPr>
          </a:p>
          <a:p>
            <a:pPr marL="342900" marR="0" lvl="0" indent="-342900">
              <a:lnSpc>
                <a:spcPct val="130000"/>
              </a:lnSpc>
              <a:spcBef>
                <a:spcPts val="0"/>
              </a:spcBef>
              <a:spcAft>
                <a:spcPts val="0"/>
              </a:spcAft>
              <a:buFont typeface="+mj-lt"/>
              <a:buAutoNum type="arabicPeriod"/>
              <a:tabLst>
                <a:tab pos="457200" algn="l"/>
              </a:tabLst>
            </a:pPr>
            <a:r>
              <a:rPr lang="en-GB" sz="2800" dirty="0">
                <a:solidFill>
                  <a:schemeClr val="accent1"/>
                </a:solidFill>
                <a:ea typeface="+mj-ea"/>
                <a:cs typeface="Arial" panose="020B0604020202020204" pitchFamily="34" charset="0"/>
              </a:rPr>
              <a:t>Requirements for structural steel as per Eurocode</a:t>
            </a:r>
            <a:endParaRPr lang="ru-RU" sz="2800" dirty="0">
              <a:solidFill>
                <a:schemeClr val="accent1"/>
              </a:solidFill>
              <a:ea typeface="+mj-ea"/>
              <a:cs typeface="Arial" panose="020B0604020202020204" pitchFamily="34" charset="0"/>
            </a:endParaRPr>
          </a:p>
          <a:p>
            <a:pPr marL="342900" marR="0" lvl="0" indent="-342900">
              <a:lnSpc>
                <a:spcPct val="130000"/>
              </a:lnSpc>
              <a:spcBef>
                <a:spcPts val="0"/>
              </a:spcBef>
              <a:spcAft>
                <a:spcPts val="0"/>
              </a:spcAft>
              <a:buFont typeface="+mj-lt"/>
              <a:buAutoNum type="arabicPeriod"/>
              <a:tabLst>
                <a:tab pos="457200" algn="l"/>
              </a:tabLst>
            </a:pPr>
            <a:r>
              <a:rPr lang="en-GB" sz="2800" dirty="0">
                <a:solidFill>
                  <a:schemeClr val="accent1"/>
                </a:solidFill>
                <a:ea typeface="+mj-ea"/>
                <a:cs typeface="Arial" panose="020B0604020202020204" pitchFamily="34" charset="0"/>
              </a:rPr>
              <a:t>Forecast of consumption of tons per year</a:t>
            </a:r>
            <a:endParaRPr lang="ru-RU" sz="2800" dirty="0">
              <a:solidFill>
                <a:schemeClr val="accent1"/>
              </a:solidFill>
              <a:ea typeface="+mj-ea"/>
              <a:cs typeface="Arial" panose="020B0604020202020204" pitchFamily="34" charset="0"/>
            </a:endParaRPr>
          </a:p>
          <a:p>
            <a:pPr marL="342900" marR="0" lvl="0" indent="-342900">
              <a:lnSpc>
                <a:spcPct val="130000"/>
              </a:lnSpc>
              <a:spcBef>
                <a:spcPts val="0"/>
              </a:spcBef>
              <a:spcAft>
                <a:spcPts val="0"/>
              </a:spcAft>
              <a:buFont typeface="+mj-lt"/>
              <a:buAutoNum type="arabicPeriod"/>
              <a:tabLst>
                <a:tab pos="457200" algn="l"/>
              </a:tabLst>
            </a:pPr>
            <a:r>
              <a:rPr lang="en-GB" sz="2800" dirty="0">
                <a:solidFill>
                  <a:schemeClr val="accent1"/>
                </a:solidFill>
                <a:ea typeface="+mj-ea"/>
                <a:cs typeface="Arial" panose="020B0604020202020204" pitchFamily="34" charset="0"/>
              </a:rPr>
              <a:t>Main requirements of Company’s Specifications</a:t>
            </a:r>
            <a:r>
              <a:rPr lang="en-US" sz="2800" dirty="0">
                <a:solidFill>
                  <a:schemeClr val="accent1"/>
                </a:solidFill>
                <a:ea typeface="+mj-ea"/>
                <a:cs typeface="Arial" panose="020B0604020202020204" pitchFamily="34" charset="0"/>
              </a:rPr>
              <a:t>.</a:t>
            </a:r>
            <a:endParaRPr lang="ru-RU" sz="2800" dirty="0">
              <a:solidFill>
                <a:schemeClr val="accent1"/>
              </a:solidFill>
              <a:ea typeface="+mj-ea"/>
              <a:cs typeface="Arial" panose="020B0604020202020204" pitchFamily="34" charset="0"/>
            </a:endParaRPr>
          </a:p>
        </p:txBody>
      </p:sp>
      <p:sp>
        <p:nvSpPr>
          <p:cNvPr id="7" name="Footer Placeholder 1">
            <a:extLst>
              <a:ext uri="{FF2B5EF4-FFF2-40B4-BE49-F238E27FC236}">
                <a16:creationId xmlns:a16="http://schemas.microsoft.com/office/drawing/2014/main" id="{1966E0AF-2756-4FFD-BEC0-567C0F3B3458}"/>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313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EB9DBC-8695-449F-A18B-03ECD232FF8D}"/>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6</a:t>
            </a:fld>
            <a:endParaRPr lang="it-IT"/>
          </a:p>
        </p:txBody>
      </p:sp>
      <p:sp>
        <p:nvSpPr>
          <p:cNvPr id="4" name="Title 3">
            <a:extLst>
              <a:ext uri="{FF2B5EF4-FFF2-40B4-BE49-F238E27FC236}">
                <a16:creationId xmlns:a16="http://schemas.microsoft.com/office/drawing/2014/main" id="{3AD55252-58BF-49FF-BE39-901D5AD1439B}"/>
              </a:ext>
            </a:extLst>
          </p:cNvPr>
          <p:cNvSpPr>
            <a:spLocks noGrp="1"/>
          </p:cNvSpPr>
          <p:nvPr>
            <p:ph type="title"/>
          </p:nvPr>
        </p:nvSpPr>
        <p:spPr>
          <a:xfrm>
            <a:off x="7210" y="342502"/>
            <a:ext cx="12184790" cy="623701"/>
          </a:xfrm>
        </p:spPr>
        <p:txBody>
          <a:bodyPr/>
          <a:lstStyle/>
          <a:p>
            <a:pPr algn="ctr"/>
            <a:r>
              <a:rPr lang="en-GB" dirty="0">
                <a:solidFill>
                  <a:schemeClr val="accent1"/>
                </a:solidFill>
                <a:cs typeface="+mj-cs"/>
              </a:rPr>
              <a:t>SHORT DESCRIPTION OF THE FIELD</a:t>
            </a:r>
          </a:p>
        </p:txBody>
      </p:sp>
      <p:sp>
        <p:nvSpPr>
          <p:cNvPr id="6" name="TextBox 5">
            <a:extLst>
              <a:ext uri="{FF2B5EF4-FFF2-40B4-BE49-F238E27FC236}">
                <a16:creationId xmlns:a16="http://schemas.microsoft.com/office/drawing/2014/main" id="{D693C228-7B34-49F9-BF9E-0DE4A3D400E3}"/>
              </a:ext>
            </a:extLst>
          </p:cNvPr>
          <p:cNvSpPr txBox="1"/>
          <p:nvPr/>
        </p:nvSpPr>
        <p:spPr>
          <a:xfrm>
            <a:off x="291829" y="1126005"/>
            <a:ext cx="11768366" cy="4613955"/>
          </a:xfrm>
          <a:prstGeom prst="rect">
            <a:avLst/>
          </a:prstGeom>
          <a:noFill/>
        </p:spPr>
        <p:txBody>
          <a:bodyPr wrap="square">
            <a:spAutoFit/>
          </a:bodyPr>
          <a:lstStyle/>
          <a:p>
            <a:pPr algn="ctr">
              <a:spcAft>
                <a:spcPts val="800"/>
              </a:spcAft>
            </a:pPr>
            <a:r>
              <a:rPr lang="en-GB" sz="1900" b="1" dirty="0">
                <a:solidFill>
                  <a:schemeClr val="accent1"/>
                </a:solidFill>
                <a:ea typeface="+mj-ea"/>
                <a:cs typeface="Arial" panose="020B0604020202020204" pitchFamily="34" charset="0"/>
              </a:rPr>
              <a:t>Karachaganak oil and gas condensate field (KOGCF) </a:t>
            </a:r>
          </a:p>
          <a:p>
            <a:pPr>
              <a:spcAft>
                <a:spcPts val="800"/>
              </a:spcAft>
            </a:pPr>
            <a:r>
              <a:rPr lang="en-GB" sz="1900" dirty="0">
                <a:solidFill>
                  <a:schemeClr val="accent1"/>
                </a:solidFill>
                <a:ea typeface="+mj-ea"/>
                <a:cs typeface="Arial" panose="020B0604020202020204" pitchFamily="34" charset="0"/>
              </a:rPr>
              <a:t>Karachaganak oil and gas condensate field is located in </a:t>
            </a:r>
            <a:r>
              <a:rPr lang="en-GB" sz="1900" dirty="0" err="1">
                <a:solidFill>
                  <a:schemeClr val="accent1"/>
                </a:solidFill>
                <a:ea typeface="+mj-ea"/>
                <a:cs typeface="Arial" panose="020B0604020202020204" pitchFamily="34" charset="0"/>
              </a:rPr>
              <a:t>Burlin</a:t>
            </a:r>
            <a:r>
              <a:rPr lang="en-GB" sz="1900" dirty="0">
                <a:solidFill>
                  <a:schemeClr val="accent1"/>
                </a:solidFill>
                <a:ea typeface="+mj-ea"/>
                <a:cs typeface="Arial" panose="020B0604020202020204" pitchFamily="34" charset="0"/>
              </a:rPr>
              <a:t> District, West-Kazakhstan Oblast, near </a:t>
            </a:r>
            <a:r>
              <a:rPr lang="en-GB" sz="1900" dirty="0" err="1">
                <a:solidFill>
                  <a:schemeClr val="accent1"/>
                </a:solidFill>
                <a:ea typeface="+mj-ea"/>
                <a:cs typeface="Arial" panose="020B0604020202020204" pitchFamily="34" charset="0"/>
              </a:rPr>
              <a:t>Aksay</a:t>
            </a:r>
            <a:r>
              <a:rPr lang="en-GB" sz="1900" dirty="0">
                <a:solidFill>
                  <a:schemeClr val="accent1"/>
                </a:solidFill>
                <a:ea typeface="+mj-ea"/>
                <a:cs typeface="Arial" panose="020B0604020202020204" pitchFamily="34" charset="0"/>
              </a:rPr>
              <a:t> town. It is a part of the Pre-Caspian oil and gas basin. Discovered in 1979 year. Industrial development started in mid-80s. Currently the field is operated by Karachaganak Petroleum Operating </a:t>
            </a:r>
            <a:r>
              <a:rPr lang="en-GB" sz="1900" dirty="0" err="1">
                <a:solidFill>
                  <a:schemeClr val="accent1"/>
                </a:solidFill>
                <a:ea typeface="+mj-ea"/>
                <a:cs typeface="Arial" panose="020B0604020202020204" pitchFamily="34" charset="0"/>
              </a:rPr>
              <a:t>b.v.</a:t>
            </a:r>
            <a:r>
              <a:rPr lang="en-GB" sz="1900" dirty="0">
                <a:solidFill>
                  <a:schemeClr val="accent1"/>
                </a:solidFill>
                <a:ea typeface="+mj-ea"/>
                <a:cs typeface="Arial" panose="020B0604020202020204" pitchFamily="34" charset="0"/>
              </a:rPr>
              <a:t> (KPO </a:t>
            </a:r>
            <a:r>
              <a:rPr lang="en-GB" sz="1900" dirty="0" err="1">
                <a:solidFill>
                  <a:schemeClr val="accent1"/>
                </a:solidFill>
                <a:ea typeface="+mj-ea"/>
                <a:cs typeface="Arial" panose="020B0604020202020204" pitchFamily="34" charset="0"/>
              </a:rPr>
              <a:t>b.v.</a:t>
            </a:r>
            <a:r>
              <a:rPr lang="en-GB" sz="1900" dirty="0">
                <a:solidFill>
                  <a:schemeClr val="accent1"/>
                </a:solidFill>
                <a:ea typeface="+mj-ea"/>
                <a:cs typeface="Arial" panose="020B0604020202020204" pitchFamily="34" charset="0"/>
              </a:rPr>
              <a:t>)</a:t>
            </a:r>
          </a:p>
          <a:p>
            <a:pPr>
              <a:spcAft>
                <a:spcPts val="800"/>
              </a:spcAft>
            </a:pPr>
            <a:endParaRPr lang="en-GB" sz="1900" dirty="0">
              <a:solidFill>
                <a:schemeClr val="accent1"/>
              </a:solidFill>
              <a:ea typeface="+mj-ea"/>
              <a:cs typeface="Arial" panose="020B0604020202020204" pitchFamily="34" charset="0"/>
            </a:endParaRPr>
          </a:p>
          <a:p>
            <a:pPr>
              <a:spcAft>
                <a:spcPts val="800"/>
              </a:spcAft>
            </a:pPr>
            <a:r>
              <a:rPr lang="en-GB" sz="1900" dirty="0">
                <a:solidFill>
                  <a:schemeClr val="accent1"/>
                </a:solidFill>
                <a:ea typeface="+mj-ea"/>
                <a:cs typeface="Arial" panose="020B0604020202020204" pitchFamily="34" charset="0"/>
              </a:rPr>
              <a:t>Characteristics of the field:</a:t>
            </a:r>
          </a:p>
          <a:p>
            <a:pPr marL="342900" indent="-342900">
              <a:lnSpc>
                <a:spcPct val="120000"/>
              </a:lnSpc>
              <a:buClr>
                <a:srgbClr val="FFC000"/>
              </a:buClr>
              <a:buSzPct val="70000"/>
              <a:buFont typeface="Wingdings" panose="05000000000000000000" pitchFamily="2" charset="2"/>
              <a:buChar char="§"/>
            </a:pPr>
            <a:r>
              <a:rPr lang="en-GB" sz="1900" dirty="0">
                <a:solidFill>
                  <a:schemeClr val="accent1"/>
                </a:solidFill>
                <a:ea typeface="+mj-ea"/>
                <a:cs typeface="Arial" panose="020B0604020202020204" pitchFamily="34" charset="0"/>
              </a:rPr>
              <a:t>Reservoir Area — 29×16 km</a:t>
            </a:r>
          </a:p>
          <a:p>
            <a:pPr marL="342900" indent="-342900">
              <a:lnSpc>
                <a:spcPct val="120000"/>
              </a:lnSpc>
              <a:buClr>
                <a:srgbClr val="FFC000"/>
              </a:buClr>
              <a:buSzPct val="70000"/>
              <a:buFont typeface="Wingdings" panose="05000000000000000000" pitchFamily="2" charset="2"/>
              <a:buChar char="§"/>
            </a:pPr>
            <a:r>
              <a:rPr lang="en-GB" sz="1900" dirty="0">
                <a:solidFill>
                  <a:schemeClr val="accent1"/>
                </a:solidFill>
                <a:ea typeface="+mj-ea"/>
                <a:cs typeface="Arial" panose="020B0604020202020204" pitchFamily="34" charset="0"/>
              </a:rPr>
              <a:t>Upper boundary of a group of fields is located at 3526 m. Gas oil contact - at 4950 m; oil water contact - at 5150 m.</a:t>
            </a:r>
          </a:p>
          <a:p>
            <a:pPr marL="342900" indent="-342900">
              <a:lnSpc>
                <a:spcPct val="120000"/>
              </a:lnSpc>
              <a:buClr>
                <a:srgbClr val="FFC000"/>
              </a:buClr>
              <a:buSzPct val="70000"/>
              <a:buFont typeface="Wingdings" panose="05000000000000000000" pitchFamily="2" charset="2"/>
              <a:buChar char="§"/>
            </a:pPr>
            <a:r>
              <a:rPr lang="en-GB" sz="1900" dirty="0">
                <a:solidFill>
                  <a:schemeClr val="accent1"/>
                </a:solidFill>
                <a:ea typeface="+mj-ea"/>
                <a:cs typeface="Arial" panose="020B0604020202020204" pitchFamily="34" charset="0"/>
              </a:rPr>
              <a:t>The initial reserves of the field consist of 1.35 trillion cubic metres of gas and 1.2 billion tonnes of oil and gas condensate.</a:t>
            </a:r>
          </a:p>
          <a:p>
            <a:pPr marL="342900" indent="-342900">
              <a:lnSpc>
                <a:spcPct val="120000"/>
              </a:lnSpc>
              <a:buClr>
                <a:srgbClr val="FFC000"/>
              </a:buClr>
              <a:buSzPct val="70000"/>
              <a:buFont typeface="Wingdings" panose="05000000000000000000" pitchFamily="2" charset="2"/>
              <a:buChar char="§"/>
            </a:pPr>
            <a:r>
              <a:rPr lang="en-GB" sz="1900" dirty="0">
                <a:solidFill>
                  <a:schemeClr val="accent1"/>
                </a:solidFill>
                <a:ea typeface="+mj-ea"/>
                <a:cs typeface="Arial" panose="020B0604020202020204" pitchFamily="34" charset="0"/>
              </a:rPr>
              <a:t>As per information from the Ministry as of 1 January 2024, remaining reserves of oil - 253 million tons, gas – 791.7 billion cubic meters.</a:t>
            </a:r>
          </a:p>
          <a:p>
            <a:pPr>
              <a:lnSpc>
                <a:spcPct val="107000"/>
              </a:lnSpc>
              <a:spcAft>
                <a:spcPts val="800"/>
              </a:spcAft>
            </a:pPr>
            <a:endParaRPr lang="ru-RU" sz="1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ooter Placeholder 1">
            <a:extLst>
              <a:ext uri="{FF2B5EF4-FFF2-40B4-BE49-F238E27FC236}">
                <a16:creationId xmlns:a16="http://schemas.microsoft.com/office/drawing/2014/main" id="{B7D3C9A4-D017-445F-88D9-FB8F3287BF5A}"/>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6200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D41A2C-A605-4D4B-B441-066B69F819D4}"/>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7</a:t>
            </a:fld>
            <a:endParaRPr lang="it-IT"/>
          </a:p>
        </p:txBody>
      </p:sp>
      <p:sp>
        <p:nvSpPr>
          <p:cNvPr id="5" name="Title 3">
            <a:extLst>
              <a:ext uri="{FF2B5EF4-FFF2-40B4-BE49-F238E27FC236}">
                <a16:creationId xmlns:a16="http://schemas.microsoft.com/office/drawing/2014/main" id="{D5446399-1C21-468F-9F08-DACD349AF675}"/>
              </a:ext>
            </a:extLst>
          </p:cNvPr>
          <p:cNvSpPr txBox="1">
            <a:spLocks/>
          </p:cNvSpPr>
          <p:nvPr/>
        </p:nvSpPr>
        <p:spPr>
          <a:xfrm>
            <a:off x="3624649" y="313603"/>
            <a:ext cx="4167206" cy="597221"/>
          </a:xfrm>
          <a:prstGeom prst="rect">
            <a:avLst/>
          </a:prstGeom>
        </p:spPr>
        <p:txBody>
          <a:bodyPr/>
          <a:lstStyle>
            <a:lvl1pPr algn="l" defTabSz="914400" rtl="0" eaLnBrk="1" latinLnBrk="0" hangingPunct="1">
              <a:lnSpc>
                <a:spcPct val="90000"/>
              </a:lnSpc>
              <a:spcBef>
                <a:spcPct val="0"/>
              </a:spcBef>
              <a:buNone/>
              <a:defRPr sz="3200" b="0" kern="1200" cap="none" spc="0">
                <a:ln w="0"/>
                <a:solidFill>
                  <a:schemeClr val="tx2"/>
                </a:solidFill>
                <a:effectLst/>
                <a:latin typeface="Calibri" panose="020F0502020204030204" pitchFamily="34" charset="0"/>
                <a:ea typeface="+mj-ea"/>
                <a:cs typeface="Calibri" panose="020F0502020204030204" pitchFamily="34" charset="0"/>
              </a:defRPr>
            </a:lvl1pPr>
          </a:lstStyle>
          <a:p>
            <a:pPr algn="ctr"/>
            <a:r>
              <a:rPr lang="en-GB" dirty="0">
                <a:solidFill>
                  <a:schemeClr val="accent1"/>
                </a:solidFill>
                <a:cs typeface="+mj-cs"/>
              </a:rPr>
              <a:t>INTRODUCTION</a:t>
            </a:r>
          </a:p>
        </p:txBody>
      </p:sp>
      <p:sp>
        <p:nvSpPr>
          <p:cNvPr id="6" name="TextBox 5">
            <a:extLst>
              <a:ext uri="{FF2B5EF4-FFF2-40B4-BE49-F238E27FC236}">
                <a16:creationId xmlns:a16="http://schemas.microsoft.com/office/drawing/2014/main" id="{7B8D4A61-432D-418D-8A03-618268343FAD}"/>
              </a:ext>
            </a:extLst>
          </p:cNvPr>
          <p:cNvSpPr txBox="1"/>
          <p:nvPr/>
        </p:nvSpPr>
        <p:spPr>
          <a:xfrm>
            <a:off x="389106" y="1126005"/>
            <a:ext cx="11556459" cy="4750018"/>
          </a:xfrm>
          <a:prstGeom prst="rect">
            <a:avLst/>
          </a:prstGeom>
          <a:noFill/>
        </p:spPr>
        <p:txBody>
          <a:bodyPr wrap="square">
            <a:spAutoFit/>
          </a:bodyPr>
          <a:lstStyle/>
          <a:p>
            <a:pPr>
              <a:spcAft>
                <a:spcPts val="800"/>
              </a:spcAft>
            </a:pPr>
            <a:r>
              <a:rPr lang="en-GB" sz="2000" dirty="0">
                <a:solidFill>
                  <a:schemeClr val="accent1"/>
                </a:solidFill>
                <a:ea typeface="+mj-ea"/>
                <a:cs typeface="Arial" panose="020B0604020202020204" pitchFamily="34" charset="0"/>
              </a:rPr>
              <a:t>For implementation of the projects Karachaganak oil and gas field requires more than 600 tons per year of different types of rolled metal products (beams, channels, angles, sheet metal, reinforcement bars and so on).</a:t>
            </a:r>
          </a:p>
          <a:p>
            <a:pPr>
              <a:spcAft>
                <a:spcPts val="800"/>
              </a:spcAft>
            </a:pPr>
            <a:r>
              <a:rPr lang="en-GB" sz="2000" dirty="0">
                <a:solidFill>
                  <a:schemeClr val="accent1"/>
                </a:solidFill>
                <a:ea typeface="+mj-ea"/>
                <a:cs typeface="Arial" panose="020B0604020202020204" pitchFamily="34" charset="0"/>
              </a:rPr>
              <a:t>According to requirements during designing, rolled metal products shall be selected according to GOST of the Republic of Kazakhstan. For example, beams shall be selected as per GOST 26020-83. During review it is not possible to find a supplier or manufacturer according to GOST 26020-83 on the territory of the Republic of Kazakhstan. Suppliers of rolled metal products which correspond to GOST R 57837-2017 have been found. These products are manufactured in the Russian Federation, but since GOST R57837-2017 is not updated and is not valid in the territory of the Republic of Kazakhstan, its use is impossible. </a:t>
            </a:r>
          </a:p>
          <a:p>
            <a:pPr>
              <a:spcAft>
                <a:spcPts val="800"/>
              </a:spcAft>
            </a:pPr>
            <a:r>
              <a:rPr lang="en-GB" sz="2000" dirty="0">
                <a:solidFill>
                  <a:schemeClr val="accent1"/>
                </a:solidFill>
                <a:ea typeface="+mj-ea"/>
                <a:cs typeface="Arial" panose="020B0604020202020204" pitchFamily="34" charset="0"/>
              </a:rPr>
              <a:t>In turn, lack of rolled metal products results in production losses as KPO is unable to procure the necessary products for implementation of the projects. </a:t>
            </a:r>
          </a:p>
          <a:p>
            <a:pPr>
              <a:spcAft>
                <a:spcPts val="800"/>
              </a:spcAft>
            </a:pPr>
            <a:r>
              <a:rPr lang="en-GB" sz="2000" dirty="0">
                <a:solidFill>
                  <a:schemeClr val="accent1"/>
                </a:solidFill>
                <a:ea typeface="+mj-ea"/>
                <a:cs typeface="Arial" panose="020B0604020202020204" pitchFamily="34" charset="0"/>
              </a:rPr>
              <a:t>Based on the above, the purpose of this presentation is to allow you to find potential suppliers and manufacturers of the required rolled metal products in accordance with GOST requirements, or to organise an alternative supply of materials in accordance with Eurocode requirements. </a:t>
            </a:r>
          </a:p>
          <a:p>
            <a:pPr>
              <a:spcAft>
                <a:spcPts val="800"/>
              </a:spcAft>
            </a:pPr>
            <a:endParaRPr lang="ru-RU" sz="16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1">
            <a:extLst>
              <a:ext uri="{FF2B5EF4-FFF2-40B4-BE49-F238E27FC236}">
                <a16:creationId xmlns:a16="http://schemas.microsoft.com/office/drawing/2014/main" id="{8D869B1D-57FD-7FD2-840F-D394B1D9D0C6}"/>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97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8</a:t>
            </a:fld>
            <a:endParaRPr lang="it-IT" sz="800">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6">
            <a:extLst>
              <a:ext uri="{FF2B5EF4-FFF2-40B4-BE49-F238E27FC236}">
                <a16:creationId xmlns:a16="http://schemas.microsoft.com/office/drawing/2014/main" id="{9E85F20F-9783-4C8B-8A40-6E92A8B7C77B}"/>
              </a:ext>
            </a:extLst>
          </p:cNvPr>
          <p:cNvGrpSpPr/>
          <p:nvPr/>
        </p:nvGrpSpPr>
        <p:grpSpPr>
          <a:xfrm>
            <a:off x="8792045" y="2984689"/>
            <a:ext cx="3601596" cy="812832"/>
            <a:chOff x="6976472" y="3197588"/>
            <a:chExt cx="2175465" cy="812832"/>
          </a:xfrm>
        </p:grpSpPr>
        <p:sp>
          <p:nvSpPr>
            <p:cNvPr id="5" name="TextBox 4">
              <a:extLst>
                <a:ext uri="{FF2B5EF4-FFF2-40B4-BE49-F238E27FC236}">
                  <a16:creationId xmlns:a16="http://schemas.microsoft.com/office/drawing/2014/main" id="{5C0C1910-DF85-4D97-B78A-F51A7E087B2B}"/>
                </a:ext>
              </a:extLst>
            </p:cNvPr>
            <p:cNvSpPr txBox="1"/>
            <p:nvPr/>
          </p:nvSpPr>
          <p:spPr>
            <a:xfrm>
              <a:off x="6976472" y="3197588"/>
              <a:ext cx="2175465" cy="338554"/>
            </a:xfrm>
            <a:prstGeom prst="rect">
              <a:avLst/>
            </a:prstGeom>
            <a:noFill/>
          </p:spPr>
          <p:txBody>
            <a:bodyPr wrap="square" rtlCol="0" anchor="ctr">
              <a:spAutoFit/>
            </a:bodyPr>
            <a:lstStyle/>
            <a:p>
              <a:r>
                <a:rPr lang="en-GB" sz="1600" b="1">
                  <a:solidFill>
                    <a:schemeClr val="tx1">
                      <a:lumMod val="75000"/>
                      <a:lumOff val="25000"/>
                    </a:schemeClr>
                  </a:solidFill>
                  <a:latin typeface="Calibri" panose="020F0502020204030204" pitchFamily="34" charset="0"/>
                  <a:cs typeface="Calibri" panose="020F0502020204030204" pitchFamily="34" charset="0"/>
                </a:rPr>
                <a:t>Hot-rolled steel sheets</a:t>
              </a:r>
            </a:p>
          </p:txBody>
        </p:sp>
        <p:sp>
          <p:nvSpPr>
            <p:cNvPr id="6" name="TextBox 5">
              <a:extLst>
                <a:ext uri="{FF2B5EF4-FFF2-40B4-BE49-F238E27FC236}">
                  <a16:creationId xmlns:a16="http://schemas.microsoft.com/office/drawing/2014/main" id="{77492127-8C91-4E67-8FA8-69A37D1F97C7}"/>
                </a:ext>
              </a:extLst>
            </p:cNvPr>
            <p:cNvSpPr txBox="1"/>
            <p:nvPr/>
          </p:nvSpPr>
          <p:spPr>
            <a:xfrm>
              <a:off x="6976473" y="3487200"/>
              <a:ext cx="2175464" cy="523220"/>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GOST 19903-2015</a:t>
              </a:r>
            </a:p>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BS EN10025:2004</a:t>
              </a:r>
            </a:p>
          </p:txBody>
        </p:sp>
      </p:grpSp>
      <p:grpSp>
        <p:nvGrpSpPr>
          <p:cNvPr id="7" name="Group 3">
            <a:extLst>
              <a:ext uri="{FF2B5EF4-FFF2-40B4-BE49-F238E27FC236}">
                <a16:creationId xmlns:a16="http://schemas.microsoft.com/office/drawing/2014/main" id="{08784F62-EEC1-4146-9FCA-18CA75840949}"/>
              </a:ext>
            </a:extLst>
          </p:cNvPr>
          <p:cNvGrpSpPr/>
          <p:nvPr/>
        </p:nvGrpSpPr>
        <p:grpSpPr>
          <a:xfrm>
            <a:off x="1311610" y="4617391"/>
            <a:ext cx="3956488" cy="813871"/>
            <a:chOff x="-2604" y="3185645"/>
            <a:chExt cx="2956124" cy="813871"/>
          </a:xfrm>
        </p:grpSpPr>
        <p:sp>
          <p:nvSpPr>
            <p:cNvPr id="8" name="TextBox 7">
              <a:extLst>
                <a:ext uri="{FF2B5EF4-FFF2-40B4-BE49-F238E27FC236}">
                  <a16:creationId xmlns:a16="http://schemas.microsoft.com/office/drawing/2014/main" id="{2407969F-1BFF-4D36-81B4-E1FDBC7EF3B8}"/>
                </a:ext>
              </a:extLst>
            </p:cNvPr>
            <p:cNvSpPr txBox="1"/>
            <p:nvPr/>
          </p:nvSpPr>
          <p:spPr>
            <a:xfrm>
              <a:off x="-2604" y="3185645"/>
              <a:ext cx="2175465" cy="338554"/>
            </a:xfrm>
            <a:prstGeom prst="rect">
              <a:avLst/>
            </a:prstGeom>
            <a:noFill/>
          </p:spPr>
          <p:txBody>
            <a:bodyPr wrap="square" rtlCol="0" anchor="ctr">
              <a:spAutoFit/>
            </a:bodyPr>
            <a:lstStyle/>
            <a:p>
              <a:pPr algn="r"/>
              <a:r>
                <a:rPr lang="en-GB" sz="1600" b="1">
                  <a:solidFill>
                    <a:schemeClr val="tx1">
                      <a:lumMod val="75000"/>
                      <a:lumOff val="25000"/>
                    </a:schemeClr>
                  </a:solidFill>
                  <a:latin typeface="Calibri" panose="020F0502020204030204" pitchFamily="34" charset="0"/>
                  <a:cs typeface="Calibri" panose="020F0502020204030204" pitchFamily="34" charset="0"/>
                </a:rPr>
                <a:t>Reinforcing bars</a:t>
              </a:r>
            </a:p>
          </p:txBody>
        </p:sp>
        <p:sp>
          <p:nvSpPr>
            <p:cNvPr id="9" name="TextBox 8">
              <a:extLst>
                <a:ext uri="{FF2B5EF4-FFF2-40B4-BE49-F238E27FC236}">
                  <a16:creationId xmlns:a16="http://schemas.microsoft.com/office/drawing/2014/main" id="{72FF65E9-092B-4BCB-BBA4-EA9F56EF711A}"/>
                </a:ext>
              </a:extLst>
            </p:cNvPr>
            <p:cNvSpPr txBox="1"/>
            <p:nvPr/>
          </p:nvSpPr>
          <p:spPr>
            <a:xfrm>
              <a:off x="778056" y="3476296"/>
              <a:ext cx="2175464" cy="523220"/>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GOST 34028-2016</a:t>
              </a:r>
              <a:br>
                <a:rPr lang="en-GB" sz="1400" dirty="0">
                  <a:solidFill>
                    <a:srgbClr val="000000"/>
                  </a:solidFill>
                  <a:effectLst/>
                  <a:latin typeface="Arial" panose="020B0604020202020204" pitchFamily="34" charset="0"/>
                  <a:cs typeface="Arial" panose="020B0604020202020204" pitchFamily="34" charset="0"/>
                </a:rPr>
              </a:br>
              <a:endParaRPr lang="en-GB" sz="1400" dirty="0">
                <a:solidFill>
                  <a:srgbClr val="000000"/>
                </a:solidFill>
                <a:effectLst/>
                <a:latin typeface="Arial" panose="020B0604020202020204" pitchFamily="34" charset="0"/>
                <a:cs typeface="Arial" panose="020B0604020202020204" pitchFamily="34" charset="0"/>
              </a:endParaRPr>
            </a:p>
          </p:txBody>
        </p:sp>
      </p:grpSp>
      <p:grpSp>
        <p:nvGrpSpPr>
          <p:cNvPr id="10" name="Group 7">
            <a:extLst>
              <a:ext uri="{FF2B5EF4-FFF2-40B4-BE49-F238E27FC236}">
                <a16:creationId xmlns:a16="http://schemas.microsoft.com/office/drawing/2014/main" id="{0E87ADAA-704D-4E2D-B794-0E5B6250F14A}"/>
              </a:ext>
            </a:extLst>
          </p:cNvPr>
          <p:cNvGrpSpPr/>
          <p:nvPr/>
        </p:nvGrpSpPr>
        <p:grpSpPr>
          <a:xfrm>
            <a:off x="7769244" y="1105246"/>
            <a:ext cx="3746588" cy="800004"/>
            <a:chOff x="6310076" y="1474757"/>
            <a:chExt cx="2175465" cy="800004"/>
          </a:xfrm>
        </p:grpSpPr>
        <p:sp>
          <p:nvSpPr>
            <p:cNvPr id="11" name="TextBox 10">
              <a:extLst>
                <a:ext uri="{FF2B5EF4-FFF2-40B4-BE49-F238E27FC236}">
                  <a16:creationId xmlns:a16="http://schemas.microsoft.com/office/drawing/2014/main" id="{CAE10687-8BCC-43EC-A328-3CB2EFA2DF77}"/>
                </a:ext>
              </a:extLst>
            </p:cNvPr>
            <p:cNvSpPr txBox="1"/>
            <p:nvPr/>
          </p:nvSpPr>
          <p:spPr>
            <a:xfrm>
              <a:off x="6310076" y="1474757"/>
              <a:ext cx="2175465" cy="338554"/>
            </a:xfrm>
            <a:prstGeom prst="rect">
              <a:avLst/>
            </a:prstGeom>
            <a:noFill/>
          </p:spPr>
          <p:txBody>
            <a:bodyPr wrap="square" rtlCol="0" anchor="ctr">
              <a:spAutoFit/>
            </a:bodyPr>
            <a:lstStyle/>
            <a:p>
              <a:r>
                <a:rPr lang="en-GB" sz="1600" b="1" dirty="0">
                  <a:solidFill>
                    <a:schemeClr val="tx1">
                      <a:lumMod val="75000"/>
                      <a:lumOff val="25000"/>
                    </a:schemeClr>
                  </a:solidFill>
                  <a:latin typeface="Calibri" panose="020F0502020204030204" pitchFamily="34" charset="0"/>
                  <a:cs typeface="Calibri" panose="020F0502020204030204" pitchFamily="34" charset="0"/>
                </a:rPr>
                <a:t>Channel</a:t>
              </a:r>
            </a:p>
          </p:txBody>
        </p:sp>
        <p:sp>
          <p:nvSpPr>
            <p:cNvPr id="12" name="TextBox 11">
              <a:extLst>
                <a:ext uri="{FF2B5EF4-FFF2-40B4-BE49-F238E27FC236}">
                  <a16:creationId xmlns:a16="http://schemas.microsoft.com/office/drawing/2014/main" id="{D0780300-D442-40C8-ADCD-4B26BC0FCB0A}"/>
                </a:ext>
              </a:extLst>
            </p:cNvPr>
            <p:cNvSpPr txBox="1"/>
            <p:nvPr/>
          </p:nvSpPr>
          <p:spPr>
            <a:xfrm>
              <a:off x="6310077" y="1751541"/>
              <a:ext cx="2175464" cy="523220"/>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GOST 8240-97</a:t>
              </a:r>
            </a:p>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BS EN10025:2004</a:t>
              </a:r>
            </a:p>
          </p:txBody>
        </p:sp>
      </p:grpSp>
      <p:grpSp>
        <p:nvGrpSpPr>
          <p:cNvPr id="16" name="Group 2">
            <a:extLst>
              <a:ext uri="{FF2B5EF4-FFF2-40B4-BE49-F238E27FC236}">
                <a16:creationId xmlns:a16="http://schemas.microsoft.com/office/drawing/2014/main" id="{3CEAD2B1-BACA-4430-801D-57C8F1608205}"/>
              </a:ext>
            </a:extLst>
          </p:cNvPr>
          <p:cNvGrpSpPr/>
          <p:nvPr/>
        </p:nvGrpSpPr>
        <p:grpSpPr>
          <a:xfrm>
            <a:off x="1025815" y="1166693"/>
            <a:ext cx="4555643" cy="791148"/>
            <a:chOff x="680501" y="1367121"/>
            <a:chExt cx="3073057" cy="1066786"/>
          </a:xfrm>
        </p:grpSpPr>
        <p:sp>
          <p:nvSpPr>
            <p:cNvPr id="17" name="TextBox 16">
              <a:extLst>
                <a:ext uri="{FF2B5EF4-FFF2-40B4-BE49-F238E27FC236}">
                  <a16:creationId xmlns:a16="http://schemas.microsoft.com/office/drawing/2014/main" id="{B5124E1D-CCE9-48F3-B7C7-17696B6461CA}"/>
                </a:ext>
              </a:extLst>
            </p:cNvPr>
            <p:cNvSpPr txBox="1"/>
            <p:nvPr/>
          </p:nvSpPr>
          <p:spPr>
            <a:xfrm>
              <a:off x="680501" y="1367121"/>
              <a:ext cx="2175465" cy="456508"/>
            </a:xfrm>
            <a:prstGeom prst="rect">
              <a:avLst/>
            </a:prstGeom>
            <a:noFill/>
          </p:spPr>
          <p:txBody>
            <a:bodyPr wrap="square" rtlCol="0" anchor="ctr">
              <a:spAutoFit/>
            </a:bodyPr>
            <a:lstStyle/>
            <a:p>
              <a:pPr algn="r"/>
              <a:r>
                <a:rPr lang="en-GB" sz="1600" b="1" dirty="0">
                  <a:solidFill>
                    <a:schemeClr val="tx1">
                      <a:lumMod val="75000"/>
                      <a:lumOff val="25000"/>
                    </a:schemeClr>
                  </a:solidFill>
                  <a:latin typeface="Calibri" panose="020F0502020204030204" pitchFamily="34" charset="0"/>
                  <a:cs typeface="Calibri" panose="020F0502020204030204" pitchFamily="34" charset="0"/>
                </a:rPr>
                <a:t>Beam</a:t>
              </a:r>
            </a:p>
          </p:txBody>
        </p:sp>
        <p:sp>
          <p:nvSpPr>
            <p:cNvPr id="18" name="TextBox 17">
              <a:extLst>
                <a:ext uri="{FF2B5EF4-FFF2-40B4-BE49-F238E27FC236}">
                  <a16:creationId xmlns:a16="http://schemas.microsoft.com/office/drawing/2014/main" id="{23F02A0B-F604-4F89-A389-C41F1F83D389}"/>
                </a:ext>
              </a:extLst>
            </p:cNvPr>
            <p:cNvSpPr txBox="1"/>
            <p:nvPr/>
          </p:nvSpPr>
          <p:spPr>
            <a:xfrm>
              <a:off x="1578094" y="1728396"/>
              <a:ext cx="2175464" cy="705511"/>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GOST 26020-83</a:t>
              </a:r>
            </a:p>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BS EN10025:2004</a:t>
              </a:r>
            </a:p>
          </p:txBody>
        </p:sp>
      </p:grpSp>
      <p:sp>
        <p:nvSpPr>
          <p:cNvPr id="24" name="Oval 56">
            <a:extLst>
              <a:ext uri="{FF2B5EF4-FFF2-40B4-BE49-F238E27FC236}">
                <a16:creationId xmlns:a16="http://schemas.microsoft.com/office/drawing/2014/main" id="{E4FE6A3B-00DC-456D-BB4E-FED97C67F48F}"/>
              </a:ext>
            </a:extLst>
          </p:cNvPr>
          <p:cNvSpPr/>
          <p:nvPr/>
        </p:nvSpPr>
        <p:spPr>
          <a:xfrm>
            <a:off x="4315218" y="1042929"/>
            <a:ext cx="1495257" cy="1518721"/>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5" name="Oval 57">
            <a:extLst>
              <a:ext uri="{FF2B5EF4-FFF2-40B4-BE49-F238E27FC236}">
                <a16:creationId xmlns:a16="http://schemas.microsoft.com/office/drawing/2014/main" id="{8C494370-ED06-4B20-A49C-8CE27F9E709C}"/>
              </a:ext>
            </a:extLst>
          </p:cNvPr>
          <p:cNvSpPr/>
          <p:nvPr/>
        </p:nvSpPr>
        <p:spPr>
          <a:xfrm>
            <a:off x="6185168" y="4266932"/>
            <a:ext cx="1495257" cy="1526122"/>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3" name="Oval 61">
            <a:extLst>
              <a:ext uri="{FF2B5EF4-FFF2-40B4-BE49-F238E27FC236}">
                <a16:creationId xmlns:a16="http://schemas.microsoft.com/office/drawing/2014/main" id="{FB14BEC5-FEA1-4A37-9ED4-5A6420BA7FD1}"/>
              </a:ext>
            </a:extLst>
          </p:cNvPr>
          <p:cNvSpPr/>
          <p:nvPr/>
        </p:nvSpPr>
        <p:spPr>
          <a:xfrm>
            <a:off x="4983016" y="2525406"/>
            <a:ext cx="2225967" cy="1809106"/>
          </a:xfrm>
          <a:prstGeom prst="ellipse">
            <a:avLst/>
          </a:prstGeom>
          <a:solidFill>
            <a:schemeClr val="bg1"/>
          </a:solidFill>
          <a:ln w="1143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34" name="Group 5">
            <a:extLst>
              <a:ext uri="{FF2B5EF4-FFF2-40B4-BE49-F238E27FC236}">
                <a16:creationId xmlns:a16="http://schemas.microsoft.com/office/drawing/2014/main" id="{C0FE885F-276D-454A-98BA-421458E29A74}"/>
              </a:ext>
            </a:extLst>
          </p:cNvPr>
          <p:cNvGrpSpPr/>
          <p:nvPr/>
        </p:nvGrpSpPr>
        <p:grpSpPr>
          <a:xfrm>
            <a:off x="7769244" y="4617391"/>
            <a:ext cx="2911652" cy="812338"/>
            <a:chOff x="6211429" y="4843829"/>
            <a:chExt cx="2175466" cy="812338"/>
          </a:xfrm>
        </p:grpSpPr>
        <p:sp>
          <p:nvSpPr>
            <p:cNvPr id="35" name="TextBox 34">
              <a:extLst>
                <a:ext uri="{FF2B5EF4-FFF2-40B4-BE49-F238E27FC236}">
                  <a16:creationId xmlns:a16="http://schemas.microsoft.com/office/drawing/2014/main" id="{CBC1EED0-3FBE-4660-A9F2-3335326A1784}"/>
                </a:ext>
              </a:extLst>
            </p:cNvPr>
            <p:cNvSpPr txBox="1"/>
            <p:nvPr/>
          </p:nvSpPr>
          <p:spPr>
            <a:xfrm>
              <a:off x="6211430" y="4843829"/>
              <a:ext cx="2175465" cy="338554"/>
            </a:xfrm>
            <a:prstGeom prst="rect">
              <a:avLst/>
            </a:prstGeom>
            <a:noFill/>
          </p:spPr>
          <p:txBody>
            <a:bodyPr wrap="square" rtlCol="0" anchor="ctr">
              <a:spAutoFit/>
            </a:bodyPr>
            <a:lstStyle/>
            <a:p>
              <a:r>
                <a:rPr lang="en-GB" sz="1600" b="1" dirty="0">
                  <a:solidFill>
                    <a:schemeClr val="tx1">
                      <a:lumMod val="75000"/>
                      <a:lumOff val="25000"/>
                    </a:schemeClr>
                  </a:solidFill>
                  <a:latin typeface="Calibri" panose="020F0502020204030204" pitchFamily="34" charset="0"/>
                  <a:cs typeface="Calibri" panose="020F0502020204030204" pitchFamily="34" charset="0"/>
                </a:rPr>
                <a:t>Pipe electric weld</a:t>
              </a:r>
            </a:p>
          </p:txBody>
        </p:sp>
        <p:sp>
          <p:nvSpPr>
            <p:cNvPr id="36" name="TextBox 35">
              <a:extLst>
                <a:ext uri="{FF2B5EF4-FFF2-40B4-BE49-F238E27FC236}">
                  <a16:creationId xmlns:a16="http://schemas.microsoft.com/office/drawing/2014/main" id="{82C07528-C76B-4C08-A9FF-5B838E3FD8FB}"/>
                </a:ext>
              </a:extLst>
            </p:cNvPr>
            <p:cNvSpPr txBox="1"/>
            <p:nvPr/>
          </p:nvSpPr>
          <p:spPr>
            <a:xfrm>
              <a:off x="6211429" y="5132947"/>
              <a:ext cx="2175464" cy="523220"/>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GOST 10704-91</a:t>
              </a:r>
            </a:p>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EN 10210-2</a:t>
              </a:r>
            </a:p>
          </p:txBody>
        </p:sp>
      </p:grpSp>
      <p:grpSp>
        <p:nvGrpSpPr>
          <p:cNvPr id="37" name="Group 3">
            <a:extLst>
              <a:ext uri="{FF2B5EF4-FFF2-40B4-BE49-F238E27FC236}">
                <a16:creationId xmlns:a16="http://schemas.microsoft.com/office/drawing/2014/main" id="{79A060A4-2E19-4DAE-AE3D-AE05F808DFCF}"/>
              </a:ext>
            </a:extLst>
          </p:cNvPr>
          <p:cNvGrpSpPr/>
          <p:nvPr/>
        </p:nvGrpSpPr>
        <p:grpSpPr>
          <a:xfrm>
            <a:off x="1311610" y="2987750"/>
            <a:ext cx="3001810" cy="789298"/>
            <a:chOff x="1428967" y="3041138"/>
            <a:chExt cx="2192305" cy="871430"/>
          </a:xfrm>
        </p:grpSpPr>
        <p:sp>
          <p:nvSpPr>
            <p:cNvPr id="38" name="TextBox 37">
              <a:extLst>
                <a:ext uri="{FF2B5EF4-FFF2-40B4-BE49-F238E27FC236}">
                  <a16:creationId xmlns:a16="http://schemas.microsoft.com/office/drawing/2014/main" id="{D0472C9D-E8FB-4980-8A6F-F843B2F5E1CC}"/>
                </a:ext>
              </a:extLst>
            </p:cNvPr>
            <p:cNvSpPr txBox="1"/>
            <p:nvPr/>
          </p:nvSpPr>
          <p:spPr>
            <a:xfrm>
              <a:off x="1428967" y="3041138"/>
              <a:ext cx="605422" cy="373782"/>
            </a:xfrm>
            <a:prstGeom prst="rect">
              <a:avLst/>
            </a:prstGeom>
            <a:noFill/>
          </p:spPr>
          <p:txBody>
            <a:bodyPr wrap="square" rtlCol="0" anchor="ctr">
              <a:spAutoFit/>
            </a:bodyPr>
            <a:lstStyle/>
            <a:p>
              <a:pPr algn="r"/>
              <a:r>
                <a:rPr lang="en-GB" sz="1600" b="1">
                  <a:solidFill>
                    <a:schemeClr val="tx1">
                      <a:lumMod val="75000"/>
                      <a:lumOff val="25000"/>
                    </a:schemeClr>
                  </a:solidFill>
                  <a:latin typeface="Calibri" panose="020F0502020204030204" pitchFamily="34" charset="0"/>
                  <a:cs typeface="Calibri" panose="020F0502020204030204" pitchFamily="34" charset="0"/>
                </a:rPr>
                <a:t>Angles</a:t>
              </a:r>
            </a:p>
          </p:txBody>
        </p:sp>
        <p:sp>
          <p:nvSpPr>
            <p:cNvPr id="39" name="TextBox 38">
              <a:extLst>
                <a:ext uri="{FF2B5EF4-FFF2-40B4-BE49-F238E27FC236}">
                  <a16:creationId xmlns:a16="http://schemas.microsoft.com/office/drawing/2014/main" id="{C60D1F1B-63FE-426E-9875-559FCF0DD756}"/>
                </a:ext>
              </a:extLst>
            </p:cNvPr>
            <p:cNvSpPr txBox="1"/>
            <p:nvPr/>
          </p:nvSpPr>
          <p:spPr>
            <a:xfrm>
              <a:off x="1445808" y="3334903"/>
              <a:ext cx="2175464" cy="577665"/>
            </a:xfrm>
            <a:prstGeom prst="rect">
              <a:avLst/>
            </a:prstGeom>
            <a:noFill/>
          </p:spPr>
          <p:txBody>
            <a:bodyPr wrap="square" rtlCol="0">
              <a:spAutoFit/>
            </a:bodyPr>
            <a:lstStyle/>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GOST 8509-93</a:t>
              </a:r>
            </a:p>
            <a:p>
              <a:pPr marL="285750" indent="-285750">
                <a:buClr>
                  <a:srgbClr val="FFC000"/>
                </a:buClr>
                <a:buFont typeface="Wingdings" panose="05000000000000000000" pitchFamily="2" charset="2"/>
                <a:buChar char="ü"/>
              </a:pPr>
              <a:r>
                <a:rPr lang="en-GB" sz="1400" dirty="0">
                  <a:solidFill>
                    <a:schemeClr val="accent3"/>
                  </a:solidFill>
                  <a:cs typeface="Arial" panose="020B0604020202020204" pitchFamily="34" charset="0"/>
                </a:rPr>
                <a:t>BS EN 10025:2004</a:t>
              </a:r>
            </a:p>
          </p:txBody>
        </p:sp>
      </p:grpSp>
      <p:sp>
        <p:nvSpPr>
          <p:cNvPr id="40" name="TextBox 39">
            <a:extLst>
              <a:ext uri="{FF2B5EF4-FFF2-40B4-BE49-F238E27FC236}">
                <a16:creationId xmlns:a16="http://schemas.microsoft.com/office/drawing/2014/main" id="{352B3668-4C0A-43C7-93FF-C8B799F16B00}"/>
              </a:ext>
            </a:extLst>
          </p:cNvPr>
          <p:cNvSpPr txBox="1"/>
          <p:nvPr/>
        </p:nvSpPr>
        <p:spPr>
          <a:xfrm>
            <a:off x="5105382" y="2537656"/>
            <a:ext cx="1650303" cy="646331"/>
          </a:xfrm>
          <a:prstGeom prst="rect">
            <a:avLst/>
          </a:prstGeom>
          <a:noFill/>
        </p:spPr>
        <p:txBody>
          <a:bodyPr wrap="square" rtlCol="0">
            <a:spAutoFit/>
          </a:bodyPr>
          <a:lstStyle/>
          <a:p>
            <a:pPr algn="ctr"/>
            <a:r>
              <a:rPr lang="en-GB" b="1" dirty="0">
                <a:solidFill>
                  <a:schemeClr val="tx1">
                    <a:lumMod val="75000"/>
                    <a:lumOff val="25000"/>
                  </a:schemeClr>
                </a:solidFill>
                <a:latin typeface="Calibri" panose="020F0502020204030204" pitchFamily="34" charset="0"/>
                <a:cs typeface="Calibri" panose="020F0502020204030204" pitchFamily="34" charset="0"/>
              </a:rPr>
              <a:t>The stated materials</a:t>
            </a: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en-GB" sz="3200" dirty="0">
                <a:ln w="0"/>
                <a:solidFill>
                  <a:schemeClr val="accent1"/>
                </a:solidFill>
                <a:latin typeface="Calibri" panose="020F0502020204030204" pitchFamily="34" charset="0"/>
              </a:rPr>
              <a:t>Range as per GOST and Eurocode</a:t>
            </a:r>
          </a:p>
        </p:txBody>
      </p:sp>
      <p:pic>
        <p:nvPicPr>
          <p:cNvPr id="58" name="Graphic 57" descr="Checklist RTL">
            <a:extLst>
              <a:ext uri="{FF2B5EF4-FFF2-40B4-BE49-F238E27FC236}">
                <a16:creationId xmlns:a16="http://schemas.microsoft.com/office/drawing/2014/main" id="{0D7053A7-8A5F-4A4E-8E6A-1BC4ACEC43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48592" y="3207185"/>
            <a:ext cx="985146" cy="985146"/>
          </a:xfrm>
          <a:prstGeom prst="rect">
            <a:avLst/>
          </a:prstGeom>
        </p:spPr>
      </p:pic>
      <p:pic>
        <p:nvPicPr>
          <p:cNvPr id="31" name="Picture 30">
            <a:extLst>
              <a:ext uri="{FF2B5EF4-FFF2-40B4-BE49-F238E27FC236}">
                <a16:creationId xmlns:a16="http://schemas.microsoft.com/office/drawing/2014/main" id="{76D5092D-CA72-4369-AEA6-1246DF188933}"/>
              </a:ext>
            </a:extLst>
          </p:cNvPr>
          <p:cNvPicPr>
            <a:picLocks noChangeAspect="1"/>
          </p:cNvPicPr>
          <p:nvPr/>
        </p:nvPicPr>
        <p:blipFill rotWithShape="1">
          <a:blip r:embed="rId4"/>
          <a:srcRect l="18811" t="31841" r="18416" b="28857"/>
          <a:stretch/>
        </p:blipFill>
        <p:spPr>
          <a:xfrm>
            <a:off x="5034192" y="3273863"/>
            <a:ext cx="914400" cy="860313"/>
          </a:xfrm>
          <a:prstGeom prst="rect">
            <a:avLst/>
          </a:prstGeom>
        </p:spPr>
      </p:pic>
      <p:sp>
        <p:nvSpPr>
          <p:cNvPr id="51" name="Oval 56">
            <a:extLst>
              <a:ext uri="{FF2B5EF4-FFF2-40B4-BE49-F238E27FC236}">
                <a16:creationId xmlns:a16="http://schemas.microsoft.com/office/drawing/2014/main" id="{93D31728-3DBE-4320-AA57-A0FBCFAC8021}"/>
              </a:ext>
            </a:extLst>
          </p:cNvPr>
          <p:cNvSpPr/>
          <p:nvPr/>
        </p:nvSpPr>
        <p:spPr>
          <a:xfrm>
            <a:off x="7129152" y="2668042"/>
            <a:ext cx="1495257" cy="1518721"/>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2" name="Oval 57">
            <a:extLst>
              <a:ext uri="{FF2B5EF4-FFF2-40B4-BE49-F238E27FC236}">
                <a16:creationId xmlns:a16="http://schemas.microsoft.com/office/drawing/2014/main" id="{A1F528D7-6333-4CFB-937A-B6CCBE3C32C3}"/>
              </a:ext>
            </a:extLst>
          </p:cNvPr>
          <p:cNvSpPr/>
          <p:nvPr/>
        </p:nvSpPr>
        <p:spPr>
          <a:xfrm>
            <a:off x="3301429" y="2658231"/>
            <a:ext cx="1495257" cy="1526122"/>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3" name="Oval 57">
            <a:extLst>
              <a:ext uri="{FF2B5EF4-FFF2-40B4-BE49-F238E27FC236}">
                <a16:creationId xmlns:a16="http://schemas.microsoft.com/office/drawing/2014/main" id="{751C4901-5308-40FF-80EF-07B39670EDD0}"/>
              </a:ext>
            </a:extLst>
          </p:cNvPr>
          <p:cNvSpPr/>
          <p:nvPr/>
        </p:nvSpPr>
        <p:spPr>
          <a:xfrm>
            <a:off x="6167817" y="1042929"/>
            <a:ext cx="1495257" cy="1526122"/>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4" name="Oval 56">
            <a:extLst>
              <a:ext uri="{FF2B5EF4-FFF2-40B4-BE49-F238E27FC236}">
                <a16:creationId xmlns:a16="http://schemas.microsoft.com/office/drawing/2014/main" id="{32C2A474-3C81-4C8A-A0E2-14027525F2F1}"/>
              </a:ext>
            </a:extLst>
          </p:cNvPr>
          <p:cNvSpPr/>
          <p:nvPr/>
        </p:nvSpPr>
        <p:spPr>
          <a:xfrm>
            <a:off x="4264197" y="4274333"/>
            <a:ext cx="1495257" cy="1518721"/>
          </a:xfrm>
          <a:prstGeom prst="ellipse">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41" name="Picture 40">
            <a:extLst>
              <a:ext uri="{FF2B5EF4-FFF2-40B4-BE49-F238E27FC236}">
                <a16:creationId xmlns:a16="http://schemas.microsoft.com/office/drawing/2014/main" id="{4DCE8BEC-319D-4B90-BE9F-6470DFA452DC}"/>
              </a:ext>
            </a:extLst>
          </p:cNvPr>
          <p:cNvPicPr>
            <a:picLocks noChangeAspect="1"/>
          </p:cNvPicPr>
          <p:nvPr/>
        </p:nvPicPr>
        <p:blipFill rotWithShape="1">
          <a:blip r:embed="rId5"/>
          <a:srcRect l="11817" b="8691"/>
          <a:stretch/>
        </p:blipFill>
        <p:spPr>
          <a:xfrm>
            <a:off x="4473957" y="4616637"/>
            <a:ext cx="1075735" cy="834325"/>
          </a:xfrm>
          <a:prstGeom prst="rect">
            <a:avLst/>
          </a:prstGeom>
        </p:spPr>
      </p:pic>
      <p:pic>
        <p:nvPicPr>
          <p:cNvPr id="44" name="Picture 43">
            <a:extLst>
              <a:ext uri="{FF2B5EF4-FFF2-40B4-BE49-F238E27FC236}">
                <a16:creationId xmlns:a16="http://schemas.microsoft.com/office/drawing/2014/main" id="{AEAA3F6F-7BEF-4B65-83CA-CB7C43373E1C}"/>
              </a:ext>
            </a:extLst>
          </p:cNvPr>
          <p:cNvPicPr>
            <a:picLocks noChangeAspect="1"/>
          </p:cNvPicPr>
          <p:nvPr/>
        </p:nvPicPr>
        <p:blipFill>
          <a:blip r:embed="rId6"/>
          <a:stretch>
            <a:fillRect/>
          </a:stretch>
        </p:blipFill>
        <p:spPr>
          <a:xfrm>
            <a:off x="4526200" y="1436711"/>
            <a:ext cx="1073291" cy="715527"/>
          </a:xfrm>
          <a:prstGeom prst="rect">
            <a:avLst/>
          </a:prstGeom>
        </p:spPr>
      </p:pic>
      <p:pic>
        <p:nvPicPr>
          <p:cNvPr id="46" name="Picture 45">
            <a:extLst>
              <a:ext uri="{FF2B5EF4-FFF2-40B4-BE49-F238E27FC236}">
                <a16:creationId xmlns:a16="http://schemas.microsoft.com/office/drawing/2014/main" id="{FA7E9BB8-EA3E-4E3C-B81E-B5E2CCFE5749}"/>
              </a:ext>
            </a:extLst>
          </p:cNvPr>
          <p:cNvPicPr>
            <a:picLocks noChangeAspect="1"/>
          </p:cNvPicPr>
          <p:nvPr/>
        </p:nvPicPr>
        <p:blipFill rotWithShape="1">
          <a:blip r:embed="rId7"/>
          <a:srcRect l="9984" t="18568" r="9316" b="10589"/>
          <a:stretch/>
        </p:blipFill>
        <p:spPr>
          <a:xfrm>
            <a:off x="6396526" y="1356151"/>
            <a:ext cx="1031132" cy="905191"/>
          </a:xfrm>
          <a:prstGeom prst="rect">
            <a:avLst/>
          </a:prstGeom>
        </p:spPr>
      </p:pic>
      <p:pic>
        <p:nvPicPr>
          <p:cNvPr id="48" name="Picture 47">
            <a:extLst>
              <a:ext uri="{FF2B5EF4-FFF2-40B4-BE49-F238E27FC236}">
                <a16:creationId xmlns:a16="http://schemas.microsoft.com/office/drawing/2014/main" id="{6E058167-7C16-4AE7-88C6-6CD7A4BF92AF}"/>
              </a:ext>
            </a:extLst>
          </p:cNvPr>
          <p:cNvPicPr>
            <a:picLocks noChangeAspect="1"/>
          </p:cNvPicPr>
          <p:nvPr/>
        </p:nvPicPr>
        <p:blipFill rotWithShape="1">
          <a:blip r:embed="rId8"/>
          <a:srcRect l="16855" t="34042" r="37380" b="30643"/>
          <a:stretch/>
        </p:blipFill>
        <p:spPr>
          <a:xfrm>
            <a:off x="7376619" y="3017678"/>
            <a:ext cx="1014622" cy="782935"/>
          </a:xfrm>
          <a:prstGeom prst="rect">
            <a:avLst/>
          </a:prstGeom>
        </p:spPr>
      </p:pic>
      <p:pic>
        <p:nvPicPr>
          <p:cNvPr id="50" name="Picture 49">
            <a:extLst>
              <a:ext uri="{FF2B5EF4-FFF2-40B4-BE49-F238E27FC236}">
                <a16:creationId xmlns:a16="http://schemas.microsoft.com/office/drawing/2014/main" id="{AD5BF202-D088-47A8-8C7C-14A70333AFC7}"/>
              </a:ext>
            </a:extLst>
          </p:cNvPr>
          <p:cNvPicPr>
            <a:picLocks noChangeAspect="1"/>
          </p:cNvPicPr>
          <p:nvPr/>
        </p:nvPicPr>
        <p:blipFill rotWithShape="1">
          <a:blip r:embed="rId9"/>
          <a:srcRect t="18076" b="13793"/>
          <a:stretch/>
        </p:blipFill>
        <p:spPr>
          <a:xfrm>
            <a:off x="3544382" y="3075847"/>
            <a:ext cx="1005909" cy="685340"/>
          </a:xfrm>
          <a:prstGeom prst="rect">
            <a:avLst/>
          </a:prstGeom>
        </p:spPr>
      </p:pic>
      <p:pic>
        <p:nvPicPr>
          <p:cNvPr id="57" name="Picture 56">
            <a:extLst>
              <a:ext uri="{FF2B5EF4-FFF2-40B4-BE49-F238E27FC236}">
                <a16:creationId xmlns:a16="http://schemas.microsoft.com/office/drawing/2014/main" id="{C22D17FF-29B2-4C89-9152-0670D76B5B15}"/>
              </a:ext>
            </a:extLst>
          </p:cNvPr>
          <p:cNvPicPr>
            <a:picLocks noChangeAspect="1"/>
          </p:cNvPicPr>
          <p:nvPr/>
        </p:nvPicPr>
        <p:blipFill rotWithShape="1">
          <a:blip r:embed="rId10"/>
          <a:srcRect l="12128" t="-719" r="20979"/>
          <a:stretch/>
        </p:blipFill>
        <p:spPr>
          <a:xfrm>
            <a:off x="6412039" y="4582237"/>
            <a:ext cx="1054935" cy="881545"/>
          </a:xfrm>
          <a:prstGeom prst="rect">
            <a:avLst/>
          </a:prstGeom>
        </p:spPr>
      </p:pic>
      <p:sp>
        <p:nvSpPr>
          <p:cNvPr id="43" name="Footer Placeholder 1">
            <a:extLst>
              <a:ext uri="{FF2B5EF4-FFF2-40B4-BE49-F238E27FC236}">
                <a16:creationId xmlns:a16="http://schemas.microsoft.com/office/drawing/2014/main" id="{97D76CF7-A89F-4893-BC03-65518034872B}"/>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097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38A0CE-D4CF-4E39-AD27-77FB3CF60B23}"/>
              </a:ext>
            </a:extLst>
          </p:cNvPr>
          <p:cNvSpPr>
            <a:spLocks noGrp="1"/>
          </p:cNvSpPr>
          <p:nvPr>
            <p:ph type="sldNum" sz="quarter" idx="10"/>
          </p:nvPr>
        </p:nvSpPr>
        <p:spPr/>
        <p:txBody>
          <a:bodyPr/>
          <a:lstStyle/>
          <a:p>
            <a:pPr fontAlgn="base">
              <a:spcBef>
                <a:spcPct val="0"/>
              </a:spcBef>
              <a:spcAft>
                <a:spcPct val="0"/>
              </a:spcAft>
              <a:defRPr/>
            </a:pPr>
            <a:fld id="{DC8EB68E-E012-4BA0-8FC2-4838E88C4766}" type="slidenum">
              <a:rPr lang="it-IT" smtClean="0"/>
              <a:pPr fontAlgn="base">
                <a:spcBef>
                  <a:spcPct val="0"/>
                </a:spcBef>
                <a:spcAft>
                  <a:spcPct val="0"/>
                </a:spcAft>
                <a:defRPr/>
              </a:pPr>
              <a:t>9</a:t>
            </a:fld>
            <a:endParaRPr lang="it-IT"/>
          </a:p>
        </p:txBody>
      </p:sp>
      <p:sp>
        <p:nvSpPr>
          <p:cNvPr id="5" name="Title 1">
            <a:extLst>
              <a:ext uri="{FF2B5EF4-FFF2-40B4-BE49-F238E27FC236}">
                <a16:creationId xmlns:a16="http://schemas.microsoft.com/office/drawing/2014/main" id="{7FF044C2-4A17-4007-9C41-76D6B2A83592}"/>
              </a:ext>
            </a:extLst>
          </p:cNvPr>
          <p:cNvSpPr>
            <a:spLocks noGrp="1"/>
          </p:cNvSpPr>
          <p:nvPr>
            <p:ph type="title"/>
          </p:nvPr>
        </p:nvSpPr>
        <p:spPr>
          <a:xfrm>
            <a:off x="288758" y="265785"/>
            <a:ext cx="11622505" cy="473075"/>
          </a:xfrm>
        </p:spPr>
        <p:txBody>
          <a:bodyPr/>
          <a:lstStyle/>
          <a:p>
            <a:pPr algn="ctr" defTabSz="1219170" latinLnBrk="1"/>
            <a:r>
              <a:rPr lang="en-GB" dirty="0">
                <a:solidFill>
                  <a:schemeClr val="accent1"/>
                </a:solidFill>
                <a:cs typeface="+mj-cs"/>
              </a:rPr>
              <a:t>Range as per GOST and Eurocode</a:t>
            </a:r>
          </a:p>
        </p:txBody>
      </p:sp>
      <p:graphicFrame>
        <p:nvGraphicFramePr>
          <p:cNvPr id="6" name="Diagram 5">
            <a:extLst>
              <a:ext uri="{FF2B5EF4-FFF2-40B4-BE49-F238E27FC236}">
                <a16:creationId xmlns:a16="http://schemas.microsoft.com/office/drawing/2014/main" id="{FC8EBDE5-7416-4597-978A-750E16FA509E}"/>
              </a:ext>
            </a:extLst>
          </p:cNvPr>
          <p:cNvGraphicFramePr/>
          <p:nvPr>
            <p:extLst>
              <p:ext uri="{D42A27DB-BD31-4B8C-83A1-F6EECF244321}">
                <p14:modId xmlns:p14="http://schemas.microsoft.com/office/powerpoint/2010/main" val="2343856810"/>
              </p:ext>
            </p:extLst>
          </p:nvPr>
        </p:nvGraphicFramePr>
        <p:xfrm>
          <a:off x="838200" y="1024780"/>
          <a:ext cx="10951723" cy="5211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1">
            <a:extLst>
              <a:ext uri="{FF2B5EF4-FFF2-40B4-BE49-F238E27FC236}">
                <a16:creationId xmlns:a16="http://schemas.microsoft.com/office/drawing/2014/main" id="{13473AA4-5D1B-4BCE-858B-E90CD508755C}"/>
              </a:ext>
            </a:extLst>
          </p:cNvPr>
          <p:cNvSpPr>
            <a:spLocks noGrp="1"/>
          </p:cNvSpPr>
          <p:nvPr>
            <p:ph type="ftr" sz="quarter" idx="3"/>
          </p:nvPr>
        </p:nvSpPr>
        <p:spPr>
          <a:xfrm>
            <a:off x="7210" y="6610027"/>
            <a:ext cx="12184790" cy="251670"/>
          </a:xfrm>
        </p:spPr>
        <p:txBody>
          <a:bodyPr/>
          <a:lstStyle/>
          <a:p>
            <a:pPr lvl="0" defTabSz="914400" latinLnBrk="1">
              <a:defRPr/>
            </a:pPr>
            <a:r>
              <a:rPr lang="en-GB" sz="800" dirty="0">
                <a:solidFill>
                  <a:srgbClr val="767171"/>
                </a:solidFill>
              </a:rPr>
              <a:t>04/03/2025                                                                                                                                                                                               CONFIDENTIAL                                                                                                                                              KARACHAGANAK PETROLEUM OPERATING B.V</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9503964"/>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2.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MBC Light (Widescreen)">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KPO PRESENTATION TEMPLATE ENG</Template>
  <TotalTime>4804</TotalTime>
  <Words>3784</Words>
  <Application>Microsoft Office PowerPoint</Application>
  <PresentationFormat>Widescreen</PresentationFormat>
  <Paragraphs>579</Paragraphs>
  <Slides>38</Slides>
  <Notes>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38</vt:i4>
      </vt:variant>
    </vt:vector>
  </HeadingPairs>
  <TitlesOfParts>
    <vt:vector size="49" baseType="lpstr">
      <vt:lpstr>맑은 고딕</vt:lpstr>
      <vt:lpstr>Arial</vt:lpstr>
      <vt:lpstr>Arial Narrow</vt:lpstr>
      <vt:lpstr>Bahnschrift Light</vt:lpstr>
      <vt:lpstr>Calibri</vt:lpstr>
      <vt:lpstr>Calibri Light</vt:lpstr>
      <vt:lpstr>Times New Roman</vt:lpstr>
      <vt:lpstr>Wingdings</vt:lpstr>
      <vt:lpstr>Custom Design</vt:lpstr>
      <vt:lpstr>1_Custom Design</vt:lpstr>
      <vt:lpstr>1_IMBC Light (Widescreen)</vt:lpstr>
      <vt:lpstr>PowerPoint Presentation</vt:lpstr>
      <vt:lpstr>PowerPoint Presentation</vt:lpstr>
      <vt:lpstr>PowerPoint Presentation</vt:lpstr>
      <vt:lpstr>Steel sections. Localization perspectives.</vt:lpstr>
      <vt:lpstr>PowerPoint Presentation</vt:lpstr>
      <vt:lpstr>SHORT DESCRIPTION OF THE FIELD</vt:lpstr>
      <vt:lpstr>PowerPoint Presentation</vt:lpstr>
      <vt:lpstr>PowerPoint Presentation</vt:lpstr>
      <vt:lpstr>Range as per GOST and Eurocode</vt:lpstr>
      <vt:lpstr>Range as per GOST and Eurocode</vt:lpstr>
      <vt:lpstr>Requirements for structural steel as per GOST</vt:lpstr>
      <vt:lpstr>Requirements for structural steel as per GOST</vt:lpstr>
      <vt:lpstr>REQUIREMENTS FOR STRUCTURAL STEEL AS PER EUROCODE</vt:lpstr>
      <vt:lpstr>EUROCODE REQUIREMENTS FOR STRUCTURAL STEEL</vt:lpstr>
      <vt:lpstr>PowerPoint Presentation</vt:lpstr>
      <vt:lpstr>PowerPoint Presentation</vt:lpstr>
      <vt:lpstr>PowerPoint Presentation</vt:lpstr>
      <vt:lpstr>PowerPoint Presentation</vt:lpstr>
      <vt:lpstr>SCOPE OF ACTIVITIES </vt:lpstr>
      <vt:lpstr>Commodities of interest</vt:lpstr>
      <vt:lpstr>PowerPoint Presentation</vt:lpstr>
      <vt:lpstr>Demand: STEEL &amp; METAL MATERIALS</vt:lpstr>
      <vt:lpstr>PowerPoint Presentation</vt:lpstr>
      <vt:lpstr>KPO Supplier          Database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KPO General HSE requirements </vt:lpstr>
      <vt:lpstr>KPO General HSE requirements</vt:lpstr>
      <vt:lpstr>PowerPoint Presentation</vt:lpstr>
      <vt:lpstr>PowerPoint Presentation</vt:lpstr>
      <vt:lpstr>PowerPoint Presentation</vt:lpstr>
    </vt:vector>
  </TitlesOfParts>
  <Company>Karachaganak Petroleum Operating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Kushayev, Asset</dc:creator>
  <cp:lastModifiedBy>Nurgaliyeva, Zhanna</cp:lastModifiedBy>
  <cp:revision>310</cp:revision>
  <dcterms:created xsi:type="dcterms:W3CDTF">2022-04-10T06:10:03Z</dcterms:created>
  <dcterms:modified xsi:type="dcterms:W3CDTF">2025-03-26T05:43:57Z</dcterms:modified>
</cp:coreProperties>
</file>