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6" r:id="rId2"/>
    <p:sldMasterId id="2147483899" r:id="rId3"/>
    <p:sldMasterId id="2147483911" r:id="rId4"/>
    <p:sldMasterId id="2147483920" r:id="rId5"/>
    <p:sldMasterId id="2147483934" r:id="rId6"/>
    <p:sldMasterId id="2147483943" r:id="rId7"/>
    <p:sldMasterId id="2147483957" r:id="rId8"/>
  </p:sldMasterIdLst>
  <p:notesMasterIdLst>
    <p:notesMasterId r:id="rId76"/>
  </p:notesMasterIdLst>
  <p:handoutMasterIdLst>
    <p:handoutMasterId r:id="rId77"/>
  </p:handoutMasterIdLst>
  <p:sldIdLst>
    <p:sldId id="2147471472" r:id="rId9"/>
    <p:sldId id="2147471475" r:id="rId10"/>
    <p:sldId id="2147471476" r:id="rId11"/>
    <p:sldId id="2147472419" r:id="rId12"/>
    <p:sldId id="2147472420" r:id="rId13"/>
    <p:sldId id="258" r:id="rId14"/>
    <p:sldId id="2147472421" r:id="rId15"/>
    <p:sldId id="2147471449" r:id="rId16"/>
    <p:sldId id="2147471450" r:id="rId17"/>
    <p:sldId id="2147471420" r:id="rId18"/>
    <p:sldId id="2147471421" r:id="rId19"/>
    <p:sldId id="2147471445" r:id="rId20"/>
    <p:sldId id="2147471451" r:id="rId21"/>
    <p:sldId id="2147471452" r:id="rId22"/>
    <p:sldId id="2147471448" r:id="rId23"/>
    <p:sldId id="2147471453" r:id="rId24"/>
    <p:sldId id="2147471464" r:id="rId25"/>
    <p:sldId id="2147471454" r:id="rId26"/>
    <p:sldId id="2147471455" r:id="rId27"/>
    <p:sldId id="2147471460" r:id="rId28"/>
    <p:sldId id="2147471462" r:id="rId29"/>
    <p:sldId id="2147471461" r:id="rId30"/>
    <p:sldId id="2147471443" r:id="rId31"/>
    <p:sldId id="2147471456" r:id="rId32"/>
    <p:sldId id="2147471446" r:id="rId33"/>
    <p:sldId id="2147471458" r:id="rId34"/>
    <p:sldId id="2147471465" r:id="rId35"/>
    <p:sldId id="259" r:id="rId36"/>
    <p:sldId id="2147471466" r:id="rId37"/>
    <p:sldId id="267" r:id="rId38"/>
    <p:sldId id="270" r:id="rId39"/>
    <p:sldId id="268" r:id="rId40"/>
    <p:sldId id="271" r:id="rId41"/>
    <p:sldId id="272" r:id="rId42"/>
    <p:sldId id="2147471467" r:id="rId43"/>
    <p:sldId id="269" r:id="rId44"/>
    <p:sldId id="274" r:id="rId45"/>
    <p:sldId id="273" r:id="rId46"/>
    <p:sldId id="275" r:id="rId47"/>
    <p:sldId id="276" r:id="rId48"/>
    <p:sldId id="2147471468" r:id="rId49"/>
    <p:sldId id="278" r:id="rId50"/>
    <p:sldId id="279" r:id="rId51"/>
    <p:sldId id="280" r:id="rId52"/>
    <p:sldId id="281" r:id="rId53"/>
    <p:sldId id="2147471457" r:id="rId54"/>
    <p:sldId id="2147471440" r:id="rId55"/>
    <p:sldId id="467" r:id="rId56"/>
    <p:sldId id="277" r:id="rId57"/>
    <p:sldId id="490" r:id="rId58"/>
    <p:sldId id="2147471463" r:id="rId59"/>
    <p:sldId id="489" r:id="rId60"/>
    <p:sldId id="2147471477" r:id="rId61"/>
    <p:sldId id="493" r:id="rId62"/>
    <p:sldId id="492" r:id="rId63"/>
    <p:sldId id="494" r:id="rId64"/>
    <p:sldId id="518" r:id="rId65"/>
    <p:sldId id="495" r:id="rId66"/>
    <p:sldId id="496" r:id="rId67"/>
    <p:sldId id="497" r:id="rId68"/>
    <p:sldId id="2147472415" r:id="rId69"/>
    <p:sldId id="2147472416" r:id="rId70"/>
    <p:sldId id="498" r:id="rId71"/>
    <p:sldId id="2147472417" r:id="rId72"/>
    <p:sldId id="2147472418" r:id="rId73"/>
    <p:sldId id="408" r:id="rId74"/>
    <p:sldId id="487"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PO" initials="SG" lastIdx="12" clrIdx="0">
    <p:extLst>
      <p:ext uri="{19B8F6BF-5375-455C-9EA6-DF929625EA0E}">
        <p15:presenceInfo xmlns:p15="http://schemas.microsoft.com/office/powerpoint/2012/main" userId="KP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C1"/>
    <a:srgbClr val="008094"/>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660"/>
  </p:normalViewPr>
  <p:slideViewPr>
    <p:cSldViewPr snapToGrid="0" showGuides="1">
      <p:cViewPr varScale="1">
        <p:scale>
          <a:sx n="116" d="100"/>
          <a:sy n="116" d="100"/>
        </p:scale>
        <p:origin x="120" y="354"/>
      </p:cViewPr>
      <p:guideLst>
        <p:guide orient="horz" pos="2160"/>
        <p:guide pos="3840"/>
      </p:guideLst>
    </p:cSldViewPr>
  </p:slideViewPr>
  <p:notesTextViewPr>
    <p:cViewPr>
      <p:scale>
        <a:sx n="1" d="1"/>
        <a:sy n="1" d="1"/>
      </p:scale>
      <p:origin x="0" y="0"/>
    </p:cViewPr>
  </p:notesText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24/08/2024</a:t>
            </a:fld>
            <a:endParaRPr lang="en-GB"/>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24/08/2024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88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D59BF3-2F72-43A1-925A-478193AF61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386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24/08/2024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8" name="Segnaposto numero diapositiva 2">
            <a:extLst>
              <a:ext uri="{FF2B5EF4-FFF2-40B4-BE49-F238E27FC236}">
                <a16:creationId xmlns:a16="http://schemas.microsoft.com/office/drawing/2014/main" id="{0663E369-85D8-4AA2-B9C7-C9B09C849A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5" name="Segnaposto piè di pagina 2">
            <a:extLst>
              <a:ext uri="{FF2B5EF4-FFF2-40B4-BE49-F238E27FC236}">
                <a16:creationId xmlns:a16="http://schemas.microsoft.com/office/drawing/2014/main" id="{EFEC359A-3298-49D2-8C9D-AEFA7A9EDA5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64730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391424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egnaposto numero diapositiva 2">
            <a:extLst>
              <a:ext uri="{FF2B5EF4-FFF2-40B4-BE49-F238E27FC236}">
                <a16:creationId xmlns:a16="http://schemas.microsoft.com/office/drawing/2014/main" id="{A850ED62-A3B7-4801-B80D-B642B800D9A0}"/>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pic>
        <p:nvPicPr>
          <p:cNvPr id="15" name="Immagine 8">
            <a:extLst>
              <a:ext uri="{FF2B5EF4-FFF2-40B4-BE49-F238E27FC236}">
                <a16:creationId xmlns:a16="http://schemas.microsoft.com/office/drawing/2014/main" id="{6A120B41-DBB9-4592-8062-196913E23D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184900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4" name="Picture 6" descr="Klogo.w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71322" y="6381038"/>
            <a:ext cx="734521" cy="4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Grp="1" noChangeArrowheads="1"/>
          </p:cNvSpPr>
          <p:nvPr>
            <p:ph type="sldNum" sz="quarter" idx="10"/>
          </p:nvPr>
        </p:nvSpPr>
        <p:spPr>
          <a:xfrm>
            <a:off x="11568608" y="6326186"/>
            <a:ext cx="539751" cy="476250"/>
          </a:xfrm>
        </p:spPr>
        <p:txBody>
          <a:bodyPr/>
          <a:lstStyle>
            <a:lvl1pPr>
              <a:defRPr sz="1000" b="0">
                <a:solidFill>
                  <a:schemeClr val="bg1">
                    <a:lumMod val="50000"/>
                  </a:schemeClr>
                </a:solidFill>
                <a:latin typeface="Arial" panose="020B0604020202020204" pitchFamily="34" charset="0"/>
                <a:cs typeface="Arial" panose="020B0604020202020204" pitchFamily="34" charset="0"/>
              </a:defRPr>
            </a:lvl1pPr>
          </a:lstStyle>
          <a:p>
            <a:pPr>
              <a:defRPr/>
            </a:pPr>
            <a:fld id="{62296AE5-B6D8-430E-ABF9-0697BCADBFBB}" type="slidenum">
              <a:rPr lang="en-GB" smtClean="0"/>
              <a:pPr>
                <a:defRPr/>
              </a:pPr>
              <a:t>‹#›</a:t>
            </a:fld>
            <a:endParaRPr lang="en-GB" dirty="0"/>
          </a:p>
        </p:txBody>
      </p:sp>
      <p:sp>
        <p:nvSpPr>
          <p:cNvPr id="7" name="TextBox 6">
            <a:extLst>
              <a:ext uri="{FF2B5EF4-FFF2-40B4-BE49-F238E27FC236}">
                <a16:creationId xmlns:a16="http://schemas.microsoft.com/office/drawing/2014/main" id="{FE533937-0045-4FB6-AB8A-A1E2869FDFDD}"/>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36F7AF97-04AE-40B9-A11F-A4C8C07CE5C7}"/>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96060A9-32BC-4881-8401-DCF921156793}"/>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Rectangle 10">
            <a:extLst>
              <a:ext uri="{FF2B5EF4-FFF2-40B4-BE49-F238E27FC236}">
                <a16:creationId xmlns:a16="http://schemas.microsoft.com/office/drawing/2014/main" id="{D8711E5A-4231-477B-B957-50662A3E4921}"/>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2" name="Immagine 8">
            <a:extLst>
              <a:ext uri="{FF2B5EF4-FFF2-40B4-BE49-F238E27FC236}">
                <a16:creationId xmlns:a16="http://schemas.microsoft.com/office/drawing/2014/main" id="{A42D3984-051C-4CB2-A61A-AFC84C2FC0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3" y="0"/>
            <a:ext cx="12192000" cy="6857999"/>
          </a:xfrm>
          <a:prstGeom prst="rect">
            <a:avLst/>
          </a:prstGeom>
        </p:spPr>
      </p:pic>
    </p:spTree>
    <p:extLst>
      <p:ext uri="{BB962C8B-B14F-4D97-AF65-F5344CB8AC3E}">
        <p14:creationId xmlns:p14="http://schemas.microsoft.com/office/powerpoint/2010/main" val="1289112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 2 blocks seperate titles AND shaded NO line split">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715992" y="2113472"/>
            <a:ext cx="5167223" cy="4076191"/>
          </a:xfrm>
          <a:prstGeom prst="rect">
            <a:avLst/>
          </a:prstGeom>
        </p:spPr>
        <p:txBody>
          <a:bodyPr>
            <a:normAutofit/>
          </a:bodyPr>
          <a:lstStyle>
            <a:lvl1pPr>
              <a:defRPr sz="2400">
                <a:latin typeface="+mn-lt"/>
              </a:defRPr>
            </a:lvl1pPr>
            <a:lvl2pPr>
              <a:buClr>
                <a:srgbClr val="01B1C9"/>
              </a:buClr>
              <a:defRPr sz="2000">
                <a:latin typeface="+mn-lt"/>
              </a:defRPr>
            </a:lvl2pPr>
            <a:lvl3pPr>
              <a:defRPr sz="1800">
                <a:latin typeface="+mn-lt"/>
              </a:defRPr>
            </a:lvl3pPr>
            <a:lvl4pPr>
              <a:defRPr sz="1600">
                <a:latin typeface="+mn-lt"/>
              </a:defRPr>
            </a:lvl4pPr>
            <a:lvl5pPr marL="2057349" indent="-228594">
              <a:buFont typeface="Arial" panose="020B0604020202020204" pitchFamily="34" charset="0"/>
              <a:buChar cha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 name="Segnaposto contenuto 5"/>
          <p:cNvSpPr>
            <a:spLocks noGrp="1"/>
          </p:cNvSpPr>
          <p:nvPr>
            <p:ph sz="quarter" idx="4"/>
          </p:nvPr>
        </p:nvSpPr>
        <p:spPr>
          <a:xfrm>
            <a:off x="6206400" y="2113472"/>
            <a:ext cx="5259380" cy="4076191"/>
          </a:xfrm>
          <a:prstGeom prst="rect">
            <a:avLst/>
          </a:prstGeom>
        </p:spPr>
        <p:txBody>
          <a:bodyPr/>
          <a:lstStyle>
            <a:lvl2pPr>
              <a:buClr>
                <a:srgbClr val="01B1C9"/>
              </a:buClr>
              <a:defRPr/>
            </a:lvl2pPr>
            <a:lvl5pPr marL="2057349" indent="-22859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5" name="Segnaposto testo 4"/>
          <p:cNvSpPr>
            <a:spLocks noGrp="1"/>
          </p:cNvSpPr>
          <p:nvPr>
            <p:ph type="body" sz="quarter" idx="13"/>
          </p:nvPr>
        </p:nvSpPr>
        <p:spPr>
          <a:xfrm>
            <a:off x="1289095" y="1408026"/>
            <a:ext cx="4021016" cy="369332"/>
          </a:xfrm>
          <a:prstGeom prst="rect">
            <a:avLst/>
          </a:prstGeom>
          <a:solidFill>
            <a:schemeClr val="bg1"/>
          </a:solidFill>
          <a:effectLst>
            <a:outerShdw dist="101600" dir="8100000" algn="tr" rotWithShape="0">
              <a:srgbClr val="FFD500"/>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1" name="Segnaposto testo 4"/>
          <p:cNvSpPr>
            <a:spLocks noGrp="1"/>
          </p:cNvSpPr>
          <p:nvPr>
            <p:ph type="body" sz="quarter" idx="14"/>
          </p:nvPr>
        </p:nvSpPr>
        <p:spPr>
          <a:xfrm>
            <a:off x="6778892" y="1408026"/>
            <a:ext cx="4021016" cy="369332"/>
          </a:xfrm>
          <a:prstGeom prst="rect">
            <a:avLst/>
          </a:prstGeom>
          <a:solidFill>
            <a:schemeClr val="bg1"/>
          </a:solidFill>
          <a:effectLst>
            <a:outerShdw dist="101600" dir="8100000" algn="tr" rotWithShape="0">
              <a:srgbClr val="01B1C9"/>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2" name="Title 1">
            <a:extLst>
              <a:ext uri="{FF2B5EF4-FFF2-40B4-BE49-F238E27FC236}">
                <a16:creationId xmlns:a16="http://schemas.microsoft.com/office/drawing/2014/main" id="{76AECEC4-CA18-4F9C-AD5A-AE47FDBBED68}"/>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3" name="Segnaposto numero diapositiva 2">
            <a:extLst>
              <a:ext uri="{FF2B5EF4-FFF2-40B4-BE49-F238E27FC236}">
                <a16:creationId xmlns:a16="http://schemas.microsoft.com/office/drawing/2014/main" id="{CEF5F07D-D832-4A0B-9CCE-85A84EB4A7D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449E77C6-3AC2-4EEF-9C19-353A23EF22DA}"/>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87368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802143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mn-lt"/>
                <a:cs typeface="Arial" pitchFamily="34" charset="0"/>
              </a:rPr>
              <a:t>You can Resize without losing quality</a:t>
            </a:r>
            <a:endParaRPr lang="ko-KR" altLang="en-US" sz="1400" b="1" dirty="0">
              <a:solidFill>
                <a:schemeClr val="bg1"/>
              </a:solidFill>
              <a:latin typeface="+mn-lt"/>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444300"/>
            <a:ext cx="2726821" cy="954107"/>
          </a:xfrm>
          <a:prstGeom prst="rect">
            <a:avLst/>
          </a:prstGeom>
          <a:noFill/>
        </p:spPr>
        <p:txBody>
          <a:bodyPr wrap="square" rtlCol="0" anchor="ctr">
            <a:spAutoFit/>
          </a:bodyPr>
          <a:lstStyle/>
          <a:p>
            <a:r>
              <a:rPr lang="en-US" altLang="ko-KR" sz="1400" b="1" dirty="0">
                <a:solidFill>
                  <a:schemeClr val="bg1"/>
                </a:solidFill>
                <a:latin typeface="+mj-lt"/>
                <a:cs typeface="Arial" pitchFamily="34" charset="0"/>
              </a:rPr>
              <a:t>You can Change Fill Color &amp;</a:t>
            </a:r>
          </a:p>
          <a:p>
            <a:r>
              <a:rPr lang="en-US" altLang="ko-KR" sz="1400" b="1" dirty="0">
                <a:solidFill>
                  <a:schemeClr val="bg1"/>
                </a:solidFill>
                <a:latin typeface="+mj-lt"/>
                <a:cs typeface="Arial" pitchFamily="34" charset="0"/>
              </a:rPr>
              <a:t>Line Color</a:t>
            </a:r>
          </a:p>
          <a:p>
            <a:endParaRPr lang="en-US" altLang="ko-KR" sz="1400" b="1" dirty="0">
              <a:solidFill>
                <a:schemeClr val="bg1"/>
              </a:solidFill>
              <a:latin typeface="+mj-lt"/>
              <a:cs typeface="Arial" pitchFamily="34" charset="0"/>
            </a:endParaRPr>
          </a:p>
          <a:p>
            <a:endParaRPr lang="ko-KR" altLang="en-US" sz="1400" b="1" dirty="0">
              <a:solidFill>
                <a:schemeClr val="bg1"/>
              </a:solidFill>
              <a:latin typeface="+mj-lt"/>
              <a:cs typeface="Arial" pitchFamily="34" charset="0"/>
            </a:endParaRPr>
          </a:p>
        </p:txBody>
      </p:sp>
      <p:sp>
        <p:nvSpPr>
          <p:cNvPr id="6" name="TextBox 5"/>
          <p:cNvSpPr txBox="1"/>
          <p:nvPr userDrawn="1"/>
        </p:nvSpPr>
        <p:spPr>
          <a:xfrm>
            <a:off x="711704" y="3094207"/>
            <a:ext cx="2662989" cy="1477328"/>
          </a:xfrm>
          <a:prstGeom prst="rect">
            <a:avLst/>
          </a:prstGeom>
          <a:noFill/>
        </p:spPr>
        <p:txBody>
          <a:bodyPr wrap="square" rtlCol="0">
            <a:spAutoFit/>
          </a:bodyPr>
          <a:lstStyle/>
          <a:p>
            <a:r>
              <a:rPr lang="en-US" dirty="0"/>
              <a:t>Press </a:t>
            </a:r>
            <a:r>
              <a:rPr lang="en-US" b="1" dirty="0"/>
              <a:t>“Format”</a:t>
            </a:r>
          </a:p>
          <a:p>
            <a:r>
              <a:rPr lang="en-US" dirty="0"/>
              <a:t>Choose</a:t>
            </a:r>
            <a:r>
              <a:rPr lang="en-US" baseline="0" dirty="0"/>
              <a:t> color by pressing </a:t>
            </a:r>
            <a:r>
              <a:rPr lang="en-US" b="1" baseline="0" dirty="0"/>
              <a:t>“Shape Fill” or “Shape Outline”</a:t>
            </a:r>
            <a:endParaRPr lang="en-US" b="1" dirty="0"/>
          </a:p>
          <a:p>
            <a:endParaRPr lang="en-GB" dirty="0"/>
          </a:p>
        </p:txBody>
      </p:sp>
      <p:sp>
        <p:nvSpPr>
          <p:cNvPr id="10" name="Segnaposto numero diapositiva 2">
            <a:extLst>
              <a:ext uri="{FF2B5EF4-FFF2-40B4-BE49-F238E27FC236}">
                <a16:creationId xmlns:a16="http://schemas.microsoft.com/office/drawing/2014/main" id="{CAAB2A90-E6BA-4145-B704-4DDD2B1A77F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12" name="Segnaposto piè di pagina 2">
            <a:extLst>
              <a:ext uri="{FF2B5EF4-FFF2-40B4-BE49-F238E27FC236}">
                <a16:creationId xmlns:a16="http://schemas.microsoft.com/office/drawing/2014/main" id="{F48324C7-68F3-4680-985E-F9151C58671F}"/>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4148563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eparator 50% transparent">
    <p:spTree>
      <p:nvGrpSpPr>
        <p:cNvPr id="1" name=""/>
        <p:cNvGrpSpPr/>
        <p:nvPr/>
      </p:nvGrpSpPr>
      <p:grpSpPr>
        <a:xfrm>
          <a:off x="0" y="0"/>
          <a:ext cx="0" cy="0"/>
          <a:chOff x="0" y="0"/>
          <a:chExt cx="0" cy="0"/>
        </a:xfrm>
      </p:grpSpPr>
      <p:sp>
        <p:nvSpPr>
          <p:cNvPr id="5" name="Segnaposto immagine 4"/>
          <p:cNvSpPr>
            <a:spLocks noGrp="1"/>
          </p:cNvSpPr>
          <p:nvPr>
            <p:ph type="pic" sz="quarter" idx="11"/>
          </p:nvPr>
        </p:nvSpPr>
        <p:spPr>
          <a:xfrm>
            <a:off x="0" y="858414"/>
            <a:ext cx="12192000" cy="5989320"/>
          </a:xfrm>
          <a:prstGeom prst="rect">
            <a:avLst/>
          </a:pr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6" name="Title 1">
            <a:extLst>
              <a:ext uri="{FF2B5EF4-FFF2-40B4-BE49-F238E27FC236}">
                <a16:creationId xmlns:a16="http://schemas.microsoft.com/office/drawing/2014/main" id="{76826B66-8BF2-45BB-AE23-4E8194445E90}"/>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Segnaposto numero diapositiva 2">
            <a:extLst>
              <a:ext uri="{FF2B5EF4-FFF2-40B4-BE49-F238E27FC236}">
                <a16:creationId xmlns:a16="http://schemas.microsoft.com/office/drawing/2014/main" id="{E466ADC2-22F7-4833-9713-6EC1AA1F353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5B0524A0-0798-4F8C-97A0-D3AA5D8866CC}"/>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860074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gress charts 1">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857091"/>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FD500">
              <a:alpha val="50000"/>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3313667" y="1969732"/>
            <a:ext cx="3682800" cy="3682800"/>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7249886" y="950400"/>
            <a:ext cx="4354125" cy="3826800"/>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7249887" y="5652532"/>
            <a:ext cx="4354124" cy="76358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4" name="Segnaposto tabella 13"/>
          <p:cNvSpPr>
            <a:spLocks noGrp="1"/>
          </p:cNvSpPr>
          <p:nvPr>
            <p:ph type="tbl" sz="quarter" idx="17"/>
          </p:nvPr>
        </p:nvSpPr>
        <p:spPr>
          <a:xfrm>
            <a:off x="7250566" y="4934575"/>
            <a:ext cx="4354124" cy="55721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0" name="Title 1">
            <a:extLst>
              <a:ext uri="{FF2B5EF4-FFF2-40B4-BE49-F238E27FC236}">
                <a16:creationId xmlns:a16="http://schemas.microsoft.com/office/drawing/2014/main" id="{AE64CCC5-F333-41FC-861A-7DBFE58CE96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E3159197-600B-4F1B-894F-E712034ACD7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5DED11AE-48A6-43DA-B206-E932BB96432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3" name="Immagine 8">
            <a:extLst>
              <a:ext uri="{FF2B5EF4-FFF2-40B4-BE49-F238E27FC236}">
                <a16:creationId xmlns:a16="http://schemas.microsoft.com/office/drawing/2014/main" id="{708B99D3-A207-45CD-ACBC-0C0401B2C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72359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rogress charts 2">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785257"/>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1135965" y="1138334"/>
            <a:ext cx="5333529" cy="5297529"/>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6587411" y="4273984"/>
            <a:ext cx="5016599" cy="220973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6587413" y="964413"/>
            <a:ext cx="5016598" cy="323773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0" name="Title 1">
            <a:extLst>
              <a:ext uri="{FF2B5EF4-FFF2-40B4-BE49-F238E27FC236}">
                <a16:creationId xmlns:a16="http://schemas.microsoft.com/office/drawing/2014/main" id="{E42EF16D-AB05-4D59-8925-A96DDA1D8162}"/>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A64B7CF0-025B-4FCF-B6E1-D9D22316D9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9" name="Segnaposto piè di pagina 2">
            <a:extLst>
              <a:ext uri="{FF2B5EF4-FFF2-40B4-BE49-F238E27FC236}">
                <a16:creationId xmlns:a16="http://schemas.microsoft.com/office/drawing/2014/main" id="{1D5867DC-E179-4697-B728-D5E727A66400}"/>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4" name="Immagine 8">
            <a:extLst>
              <a:ext uri="{FF2B5EF4-FFF2-40B4-BE49-F238E27FC236}">
                <a16:creationId xmlns:a16="http://schemas.microsoft.com/office/drawing/2014/main" id="{DBDEF073-A96D-49F1-9749-6F52EC927B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37821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86942CEC-B03D-4250-8A31-6750985414D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9B1F8DF2-ACD9-421C-802F-15A8C8DF2DBB}"/>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endParaRPr lang="it-IT" dirty="0"/>
          </a:p>
        </p:txBody>
      </p:sp>
      <p:sp>
        <p:nvSpPr>
          <p:cNvPr id="15" name="Segnaposto piè di pagina 2">
            <a:extLst>
              <a:ext uri="{FF2B5EF4-FFF2-40B4-BE49-F238E27FC236}">
                <a16:creationId xmlns:a16="http://schemas.microsoft.com/office/drawing/2014/main" id="{86CB8E07-1D78-438B-9E9B-643F2B8B1A9E}"/>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2944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24/08/2024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4F38597D-6639-4651-9FC9-D2811A24DC3A}"/>
              </a:ext>
            </a:extLst>
          </p:cNvPr>
          <p:cNvSpPr>
            <a:spLocks noGrp="1"/>
          </p:cNvSpPr>
          <p:nvPr>
            <p:ph type="title"/>
          </p:nvPr>
        </p:nvSpPr>
        <p:spPr>
          <a:xfrm>
            <a:off x="1249954" y="179889"/>
            <a:ext cx="9604323" cy="777600"/>
          </a:xfrm>
          <a:prstGeom prst="rect">
            <a:avLst/>
          </a:prstGeom>
        </p:spPr>
        <p:txBody>
          <a:bodyPr/>
          <a:lstStyle>
            <a:lvl1pPr>
              <a:defRPr sz="3200">
                <a:solidFill>
                  <a:schemeClr val="tx1"/>
                </a:solidFill>
              </a:defRPr>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3166C9D8-2E46-423D-81F4-E0718F7BC86F}"/>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EE68494A-2ABD-4E05-8AB9-7A667971AFA4}"/>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328770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3" name="직사각형 7">
            <a:extLst>
              <a:ext uri="{FF2B5EF4-FFF2-40B4-BE49-F238E27FC236}">
                <a16:creationId xmlns:a16="http://schemas.microsoft.com/office/drawing/2014/main" id="{1AAD491E-1EA0-47EE-9B38-C36879304DBF}"/>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그림 개체 틀 6">
            <a:extLst>
              <a:ext uri="{FF2B5EF4-FFF2-40B4-BE49-F238E27FC236}">
                <a16:creationId xmlns:a16="http://schemas.microsoft.com/office/drawing/2014/main" id="{ADA58810-BEDD-4D33-B6DF-414C92F116C0}"/>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pic>
        <p:nvPicPr>
          <p:cNvPr id="5" name="Immagine 8">
            <a:extLst>
              <a:ext uri="{FF2B5EF4-FFF2-40B4-BE49-F238E27FC236}">
                <a16:creationId xmlns:a16="http://schemas.microsoft.com/office/drawing/2014/main" id="{C902A94B-F441-4C44-A590-8C0E54C08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15335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defRPr>
            </a:lvl1pPr>
          </a:lstStyle>
          <a:p>
            <a:pPr lvl="0"/>
            <a:r>
              <a:rPr lang="en-GB" noProof="0"/>
              <a:t>Click to edit Master title style</a:t>
            </a:r>
            <a:endParaRPr lang="en-GB" noProof="0" dirty="0"/>
          </a:p>
        </p:txBody>
      </p:sp>
      <p:sp>
        <p:nvSpPr>
          <p:cNvPr id="10" name="Content Placeholder 9"/>
          <p:cNvSpPr>
            <a:spLocks noGrp="1"/>
          </p:cNvSpPr>
          <p:nvPr>
            <p:ph sz="quarter" idx="11"/>
          </p:nvPr>
        </p:nvSpPr>
        <p:spPr>
          <a:xfrm>
            <a:off x="508000" y="1528763"/>
            <a:ext cx="11171238" cy="4830761"/>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tx1"/>
              </a:buClr>
              <a:buSzPct val="75000"/>
              <a:buFont typeface="Wingdings" pitchFamily="2" charset="2"/>
              <a:buChar char=""/>
              <a:defRPr sz="1800"/>
            </a:lvl3pPr>
            <a:lvl4pPr marL="687600" indent="-228600" defTabSz="357708">
              <a:lnSpc>
                <a:spcPct val="140000"/>
              </a:lnSpc>
              <a:spcBef>
                <a:spcPts val="0"/>
              </a:spcBef>
              <a:buClr>
                <a:schemeClr val="tx1"/>
              </a:buClr>
              <a:buSzPct val="75000"/>
              <a:buFont typeface="Wingdings" pitchFamily="2" charset="2"/>
              <a:buChar char=""/>
              <a:defRPr sz="1800"/>
            </a:lvl4pPr>
            <a:lvl5pPr marL="890800" indent="-203200" defTabSz="357708">
              <a:lnSpc>
                <a:spcPct val="140000"/>
              </a:lnSpc>
              <a:spcBef>
                <a:spcPts val="0"/>
              </a:spcBef>
              <a:buClr>
                <a:schemeClr val="tx1"/>
              </a:buClr>
              <a:buSzPct val="75000"/>
              <a:buFont typeface="Wingdings" pitchFamily="2" charset="2"/>
              <a:buChar char=""/>
              <a:defRPr sz="1600"/>
            </a:lvl5pPr>
            <a:lvl6pPr marL="1043200" indent="-152400" defTabSz="357708">
              <a:lnSpc>
                <a:spcPct val="140000"/>
              </a:lnSpc>
              <a:buClr>
                <a:schemeClr val="tx1"/>
              </a:buClr>
              <a:buSzPct val="75000"/>
              <a:buFont typeface="Wingdings" pitchFamily="2" charset="2"/>
              <a:buChar char=""/>
              <a:defRPr sz="1200"/>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Segnaposto piè di pagina 2">
            <a:extLst>
              <a:ext uri="{FF2B5EF4-FFF2-40B4-BE49-F238E27FC236}">
                <a16:creationId xmlns:a16="http://schemas.microsoft.com/office/drawing/2014/main" id="{FE0712F9-CFD5-48E6-BA23-8CFF34DBF09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5" name="Immagine 8">
            <a:extLst>
              <a:ext uri="{FF2B5EF4-FFF2-40B4-BE49-F238E27FC236}">
                <a16:creationId xmlns:a16="http://schemas.microsoft.com/office/drawing/2014/main" id="{345E6C6C-106A-4358-B9BA-2157004CB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95372232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CF02590-5B9A-433C-8E74-2EA3995C0DAF}" type="datetime1">
              <a:rPr lang="ru-RU" smtClean="0"/>
              <a:t>24.08.2024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9818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C670540D-0FAC-4C1F-A3A5-5DA688D080E1}" type="datetime1">
              <a:rPr lang="ru-RU" smtClean="0"/>
              <a:t>24.08.2024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201268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224111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4BC7E120-79CA-414D-A8DA-F262BE5288FF}" type="datetime1">
              <a:rPr lang="ru-RU" smtClean="0"/>
              <a:t>24.08.2024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08923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457CD024-C8D6-4EA1-B633-B5D997E8196F}" type="datetime1">
              <a:rPr lang="ru-RU" smtClean="0"/>
              <a:t>24.08.2024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JOC 18 March 2014 </a:t>
            </a:r>
            <a:endParaRPr lang="en-GB" dirty="0"/>
          </a:p>
        </p:txBody>
      </p:sp>
    </p:spTree>
    <p:extLst>
      <p:ext uri="{BB962C8B-B14F-4D97-AF65-F5344CB8AC3E}">
        <p14:creationId xmlns:p14="http://schemas.microsoft.com/office/powerpoint/2010/main" val="567847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528723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D34FCB8-5B5F-47BB-B15D-2E86DFDDD976}" type="datetime1">
              <a:rPr lang="ru-RU" smtClean="0"/>
              <a:t>24.08.2024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263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6" name="Segnaposto piè di pagina 2">
            <a:extLst>
              <a:ext uri="{FF2B5EF4-FFF2-40B4-BE49-F238E27FC236}">
                <a16:creationId xmlns:a16="http://schemas.microsoft.com/office/drawing/2014/main" id="{03937854-B971-4785-B88B-DBE80A15397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r>
              <a:rPr lang="en-GB" sz="800" dirty="0"/>
              <a:t>JOC 18 March 2014 </a:t>
            </a:r>
          </a:p>
        </p:txBody>
      </p:sp>
    </p:spTree>
    <p:extLst>
      <p:ext uri="{BB962C8B-B14F-4D97-AF65-F5344CB8AC3E}">
        <p14:creationId xmlns:p14="http://schemas.microsoft.com/office/powerpoint/2010/main" val="370258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p:cNvCxnSpPr/>
          <p:nvPr userDrawn="1"/>
        </p:nvCxnSpPr>
        <p:spPr>
          <a:xfrm>
            <a:off x="0" y="838200"/>
            <a:ext cx="12192000" cy="1588"/>
          </a:xfrm>
          <a:prstGeom prst="line">
            <a:avLst/>
          </a:prstGeom>
          <a:ln>
            <a:solidFill>
              <a:srgbClr val="00B5C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p:cNvSpPr>
            <a:spLocks noGrp="1"/>
          </p:cNvSpPr>
          <p:nvPr>
            <p:ph idx="1"/>
          </p:nvPr>
        </p:nvSpPr>
        <p:spPr>
          <a:xfrm>
            <a:off x="609599" y="1066803"/>
            <a:ext cx="11121292" cy="464820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2"/>
          <p:cNvSpPr>
            <a:spLocks noGrp="1"/>
          </p:cNvSpPr>
          <p:nvPr>
            <p:ph type="dt" sz="half" idx="10"/>
          </p:nvPr>
        </p:nvSpPr>
        <p:spPr/>
        <p:txBody>
          <a:bodyPr/>
          <a:lstStyle>
            <a:lvl1pPr>
              <a:defRPr/>
            </a:lvl1pPr>
          </a:lstStyle>
          <a:p>
            <a:pPr>
              <a:defRPr/>
            </a:pPr>
            <a:fld id="{D28EB068-28A6-4297-88D5-DA61B3C42265}" type="datetime1">
              <a:rPr lang="ru-RU" smtClean="0"/>
              <a:t>24.08.2024</a:t>
            </a:fld>
            <a:r>
              <a:rPr lang="en-US" dirty="0"/>
              <a:t>29/01/2014</a:t>
            </a:r>
            <a:endParaRPr lang="en-US" dirty="0">
              <a:solidFill>
                <a:srgbClr val="7F7F7F"/>
              </a:solidFill>
            </a:endParaRPr>
          </a:p>
        </p:txBody>
      </p:sp>
      <p:sp>
        <p:nvSpPr>
          <p:cNvPr id="9" name="Footer Placeholder 3"/>
          <p:cNvSpPr>
            <a:spLocks noGrp="1"/>
          </p:cNvSpPr>
          <p:nvPr>
            <p:ph type="ftr" sz="quarter" idx="11"/>
          </p:nvPr>
        </p:nvSpPr>
        <p:spPr/>
        <p:txBody>
          <a:bodyPr/>
          <a:lstStyle>
            <a:lvl1pPr>
              <a:defRPr/>
            </a:lvl1pPr>
          </a:lstStyle>
          <a:p>
            <a:pPr>
              <a:defRPr/>
            </a:pPr>
            <a:r>
              <a:rPr lang="en-US" dirty="0"/>
              <a:t>JOC 18 March 2014</a:t>
            </a:r>
          </a:p>
          <a:p>
            <a:pPr>
              <a:defRPr/>
            </a:pPr>
            <a:endParaRPr lang="en-US" dirty="0"/>
          </a:p>
        </p:txBody>
      </p:sp>
      <p:sp>
        <p:nvSpPr>
          <p:cNvPr id="10" name="Slide Number Placeholder 4"/>
          <p:cNvSpPr>
            <a:spLocks noGrp="1"/>
          </p:cNvSpPr>
          <p:nvPr>
            <p:ph type="sldNum" sz="quarter" idx="12"/>
          </p:nvPr>
        </p:nvSpPr>
        <p:spPr/>
        <p:txBody>
          <a:bodyPr/>
          <a:lstStyle>
            <a:lvl1pPr>
              <a:defRPr/>
            </a:lvl1pPr>
          </a:lstStyle>
          <a:p>
            <a:pPr>
              <a:defRPr/>
            </a:pPr>
            <a:fld id="{FBC1FD74-B1F5-4706-9D9D-63638243D132}"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2155521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25871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24/08/2024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CONFIDENTIALKARACHAGANAKPETROLEUMOPERATINGB.V.</a:t>
            </a:r>
            <a:endParaRPr lang="en-GB" dirty="0"/>
          </a:p>
          <a:p>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064989" cy="215444"/>
          </a:xfrm>
          <a:prstGeom prst="rect">
            <a:avLst/>
          </a:prstGeom>
        </p:spPr>
        <p:txBody>
          <a:bodyPr wrap="none">
            <a:spAutoFit/>
          </a:bodyPr>
          <a:lstStyle/>
          <a:p>
            <a:r>
              <a:rPr lang="en-GB" sz="800" dirty="0"/>
              <a:t>©2021KarachaganakPetroleumOperatingb.v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897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1043945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Tree>
    <p:extLst>
      <p:ext uri="{BB962C8B-B14F-4D97-AF65-F5344CB8AC3E}">
        <p14:creationId xmlns:p14="http://schemas.microsoft.com/office/powerpoint/2010/main" val="1996894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Tree>
    <p:extLst>
      <p:ext uri="{BB962C8B-B14F-4D97-AF65-F5344CB8AC3E}">
        <p14:creationId xmlns:p14="http://schemas.microsoft.com/office/powerpoint/2010/main" val="3242504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err="1"/>
              <a:t>PlaceYourPictureHere</a:t>
            </a:r>
            <a:endParaRPr lang="ko-KR" altLang="en-US" dirty="0"/>
          </a:p>
        </p:txBody>
      </p:sp>
    </p:spTree>
    <p:extLst>
      <p:ext uri="{BB962C8B-B14F-4D97-AF65-F5344CB8AC3E}">
        <p14:creationId xmlns:p14="http://schemas.microsoft.com/office/powerpoint/2010/main" val="2713764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err="1">
                <a:solidFill>
                  <a:schemeClr val="accent1"/>
                </a:solidFill>
                <a:cs typeface="Arial" pitchFamily="34" charset="0"/>
              </a:rPr>
              <a:t>ThankYou</a:t>
            </a:r>
            <a:r>
              <a:rPr lang="en-US" altLang="ko-KR" sz="5400" dirty="0">
                <a:solidFill>
                  <a:schemeClr val="accent1"/>
                </a:solidFill>
                <a:cs typeface="Arial" pitchFamily="34" charset="0"/>
              </a:rPr>
              <a:t>!</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52303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Slide Number Placeholder 1">
            <a:extLst>
              <a:ext uri="{FF2B5EF4-FFF2-40B4-BE49-F238E27FC236}">
                <a16:creationId xmlns:a16="http://schemas.microsoft.com/office/drawing/2014/main" id="{A8D2DAEB-66F2-4129-A652-4A3243251D95}"/>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4" name="Segnaposto piè di pagina 2">
            <a:extLst>
              <a:ext uri="{FF2B5EF4-FFF2-40B4-BE49-F238E27FC236}">
                <a16:creationId xmlns:a16="http://schemas.microsoft.com/office/drawing/2014/main" id="{58DB64D0-F8CD-41A0-A690-13BFE43EE75A}"/>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en-GB" sz="800"/>
              <a:t>31/01/2023                                                                                                                                                                                                          CONFIDENTIAL                                                                                                                                              KARACHAGANAK PETROLEUM OPERATING B.V</a:t>
            </a:r>
            <a:endParaRPr lang="en-GB" sz="800" dirty="0"/>
          </a:p>
        </p:txBody>
      </p:sp>
    </p:spTree>
    <p:extLst>
      <p:ext uri="{BB962C8B-B14F-4D97-AF65-F5344CB8AC3E}">
        <p14:creationId xmlns:p14="http://schemas.microsoft.com/office/powerpoint/2010/main" val="404392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24/08/2024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D035CA7A-2C80-4B66-A321-94AC2CCCAB67}"/>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6" name="Segnaposto piè di pagina 2">
            <a:extLst>
              <a:ext uri="{FF2B5EF4-FFF2-40B4-BE49-F238E27FC236}">
                <a16:creationId xmlns:a16="http://schemas.microsoft.com/office/drawing/2014/main" id="{ED46E444-0A06-4AEE-A1E8-654360E9B08F}"/>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748611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1152913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121415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 - 2 blocks seperate titles AND shaded NO line split">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715992" y="2113472"/>
            <a:ext cx="5167223" cy="4076191"/>
          </a:xfrm>
          <a:prstGeom prst="rect">
            <a:avLst/>
          </a:prstGeom>
        </p:spPr>
        <p:txBody>
          <a:bodyPr>
            <a:normAutofit/>
          </a:bodyPr>
          <a:lstStyle>
            <a:lvl1pPr>
              <a:defRPr sz="2400">
                <a:latin typeface="+mn-lt"/>
              </a:defRPr>
            </a:lvl1pPr>
            <a:lvl2pPr>
              <a:buClr>
                <a:srgbClr val="01B1C9"/>
              </a:buClr>
              <a:defRPr sz="2000">
                <a:latin typeface="+mn-lt"/>
              </a:defRPr>
            </a:lvl2pPr>
            <a:lvl3pPr>
              <a:defRPr sz="1800">
                <a:latin typeface="+mn-lt"/>
              </a:defRPr>
            </a:lvl3pPr>
            <a:lvl4pPr>
              <a:defRPr sz="1600">
                <a:latin typeface="+mn-lt"/>
              </a:defRPr>
            </a:lvl4pPr>
            <a:lvl5pPr marL="2057349" indent="-228594">
              <a:buFont typeface="Arial" panose="020B0604020202020204" pitchFamily="34" charset="0"/>
              <a:buChar cha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 name="Segnaposto contenuto 5"/>
          <p:cNvSpPr>
            <a:spLocks noGrp="1"/>
          </p:cNvSpPr>
          <p:nvPr>
            <p:ph sz="quarter" idx="4"/>
          </p:nvPr>
        </p:nvSpPr>
        <p:spPr>
          <a:xfrm>
            <a:off x="6206400" y="2113472"/>
            <a:ext cx="5259380" cy="4076191"/>
          </a:xfrm>
          <a:prstGeom prst="rect">
            <a:avLst/>
          </a:prstGeom>
        </p:spPr>
        <p:txBody>
          <a:bodyPr/>
          <a:lstStyle>
            <a:lvl2pPr>
              <a:buClr>
                <a:srgbClr val="01B1C9"/>
              </a:buClr>
              <a:defRPr/>
            </a:lvl2pPr>
            <a:lvl5pPr marL="2057349" indent="-22859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5" name="Segnaposto testo 4"/>
          <p:cNvSpPr>
            <a:spLocks noGrp="1"/>
          </p:cNvSpPr>
          <p:nvPr>
            <p:ph type="body" sz="quarter" idx="13"/>
          </p:nvPr>
        </p:nvSpPr>
        <p:spPr>
          <a:xfrm>
            <a:off x="1289095" y="1408026"/>
            <a:ext cx="4021016" cy="369332"/>
          </a:xfrm>
          <a:prstGeom prst="rect">
            <a:avLst/>
          </a:prstGeom>
          <a:solidFill>
            <a:schemeClr val="bg1"/>
          </a:solidFill>
          <a:effectLst>
            <a:outerShdw dist="101600" dir="8100000" algn="tr" rotWithShape="0">
              <a:srgbClr val="FFD500"/>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1" name="Segnaposto testo 4"/>
          <p:cNvSpPr>
            <a:spLocks noGrp="1"/>
          </p:cNvSpPr>
          <p:nvPr>
            <p:ph type="body" sz="quarter" idx="14"/>
          </p:nvPr>
        </p:nvSpPr>
        <p:spPr>
          <a:xfrm>
            <a:off x="6778892" y="1408026"/>
            <a:ext cx="4021016" cy="369332"/>
          </a:xfrm>
          <a:prstGeom prst="rect">
            <a:avLst/>
          </a:prstGeom>
          <a:solidFill>
            <a:schemeClr val="bg1"/>
          </a:solidFill>
          <a:effectLst>
            <a:outerShdw dist="101600" dir="8100000" algn="tr" rotWithShape="0">
              <a:srgbClr val="01B1C9"/>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2" name="Title 1">
            <a:extLst>
              <a:ext uri="{FF2B5EF4-FFF2-40B4-BE49-F238E27FC236}">
                <a16:creationId xmlns:a16="http://schemas.microsoft.com/office/drawing/2014/main" id="{76AECEC4-CA18-4F9C-AD5A-AE47FDBBED68}"/>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0" name="Slide Number Placeholder 1">
            <a:extLst>
              <a:ext uri="{FF2B5EF4-FFF2-40B4-BE49-F238E27FC236}">
                <a16:creationId xmlns:a16="http://schemas.microsoft.com/office/drawing/2014/main" id="{B1EBAD1B-C8F9-42F7-9045-A425ED5A8EEB}"/>
              </a:ext>
            </a:extLst>
          </p:cNvPr>
          <p:cNvSpPr>
            <a:spLocks noGrp="1"/>
          </p:cNvSpPr>
          <p:nvPr>
            <p:ph type="sldNum" sz="quarter" idx="15"/>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3" name="Segnaposto piè di pagina 2">
            <a:extLst>
              <a:ext uri="{FF2B5EF4-FFF2-40B4-BE49-F238E27FC236}">
                <a16:creationId xmlns:a16="http://schemas.microsoft.com/office/drawing/2014/main" id="{DB2EEC1D-FF36-4B27-B3B0-B5AA39F48FE3}"/>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4241579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Slide Number Placeholder 1">
            <a:extLst>
              <a:ext uri="{FF2B5EF4-FFF2-40B4-BE49-F238E27FC236}">
                <a16:creationId xmlns:a16="http://schemas.microsoft.com/office/drawing/2014/main" id="{A8D2DAEB-66F2-4129-A652-4A3243251D95}"/>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4" name="Segnaposto piè di pagina 2">
            <a:extLst>
              <a:ext uri="{FF2B5EF4-FFF2-40B4-BE49-F238E27FC236}">
                <a16:creationId xmlns:a16="http://schemas.microsoft.com/office/drawing/2014/main" id="{58DB64D0-F8CD-41A0-A690-13BFE43EE75A}"/>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665179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separator 50% transparent">
    <p:spTree>
      <p:nvGrpSpPr>
        <p:cNvPr id="1" name=""/>
        <p:cNvGrpSpPr/>
        <p:nvPr/>
      </p:nvGrpSpPr>
      <p:grpSpPr>
        <a:xfrm>
          <a:off x="0" y="0"/>
          <a:ext cx="0" cy="0"/>
          <a:chOff x="0" y="0"/>
          <a:chExt cx="0" cy="0"/>
        </a:xfrm>
      </p:grpSpPr>
      <p:sp>
        <p:nvSpPr>
          <p:cNvPr id="5" name="Segnaposto immagine 4"/>
          <p:cNvSpPr>
            <a:spLocks noGrp="1"/>
          </p:cNvSpPr>
          <p:nvPr>
            <p:ph type="pic" sz="quarter" idx="11"/>
          </p:nvPr>
        </p:nvSpPr>
        <p:spPr>
          <a:xfrm>
            <a:off x="0" y="858414"/>
            <a:ext cx="12192000" cy="5989320"/>
          </a:xfrm>
          <a:prstGeom prst="rect">
            <a:avLst/>
          </a:pr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6" name="Title 1">
            <a:extLst>
              <a:ext uri="{FF2B5EF4-FFF2-40B4-BE49-F238E27FC236}">
                <a16:creationId xmlns:a16="http://schemas.microsoft.com/office/drawing/2014/main" id="{76826B66-8BF2-45BB-AE23-4E8194445E90}"/>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7" name="Slide Number Placeholder 1">
            <a:extLst>
              <a:ext uri="{FF2B5EF4-FFF2-40B4-BE49-F238E27FC236}">
                <a16:creationId xmlns:a16="http://schemas.microsoft.com/office/drawing/2014/main" id="{B6034F4E-F965-4C0D-8959-4A78D83A0EAF}"/>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8" name="Segnaposto piè di pagina 2">
            <a:extLst>
              <a:ext uri="{FF2B5EF4-FFF2-40B4-BE49-F238E27FC236}">
                <a16:creationId xmlns:a16="http://schemas.microsoft.com/office/drawing/2014/main" id="{7F36440E-FEAF-43AC-B20E-05887B2558B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4081635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rogress charts 1">
    <p:spTree>
      <p:nvGrpSpPr>
        <p:cNvPr id="1" name=""/>
        <p:cNvGrpSpPr/>
        <p:nvPr/>
      </p:nvGrpSpPr>
      <p:grpSpPr>
        <a:xfrm>
          <a:off x="0" y="0"/>
          <a:ext cx="0" cy="0"/>
          <a:chOff x="0" y="0"/>
          <a:chExt cx="0" cy="0"/>
        </a:xfrm>
      </p:grpSpPr>
      <p:pic>
        <p:nvPicPr>
          <p:cNvPr id="13" name="Immagine 8">
            <a:extLst>
              <a:ext uri="{FF2B5EF4-FFF2-40B4-BE49-F238E27FC236}">
                <a16:creationId xmlns:a16="http://schemas.microsoft.com/office/drawing/2014/main" id="{708B99D3-A207-45CD-ACBC-0C0401B2C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egnaposto immagine 2"/>
          <p:cNvSpPr>
            <a:spLocks noGrp="1"/>
          </p:cNvSpPr>
          <p:nvPr>
            <p:ph type="pic" sz="quarter" idx="14"/>
          </p:nvPr>
        </p:nvSpPr>
        <p:spPr>
          <a:xfrm>
            <a:off x="0" y="857091"/>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FD500">
              <a:alpha val="50000"/>
            </a:srgbClr>
          </a:solidFill>
        </p:spPr>
        <p:txBody>
          <a:bodyPr/>
          <a:lstStyle>
            <a:lvl1pPr marL="0" indent="0">
              <a:buNone/>
              <a:defRPr/>
            </a:lvl1pPr>
          </a:lstStyle>
          <a:p>
            <a:r>
              <a:rPr lang="en-US"/>
              <a:t>Click icon to add picture</a:t>
            </a:r>
            <a:endParaRPr lang="it-IT" dirty="0"/>
          </a:p>
        </p:txBody>
      </p:sp>
      <p:sp>
        <p:nvSpPr>
          <p:cNvPr id="4" name="Segnaposto contenuto 3"/>
          <p:cNvSpPr>
            <a:spLocks noGrp="1"/>
          </p:cNvSpPr>
          <p:nvPr>
            <p:ph sz="half" idx="2"/>
          </p:nvPr>
        </p:nvSpPr>
        <p:spPr>
          <a:xfrm>
            <a:off x="3313667" y="1969732"/>
            <a:ext cx="3682800" cy="3682800"/>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7249886" y="950400"/>
            <a:ext cx="4354125" cy="3826800"/>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table</a:t>
            </a:r>
            <a:endParaRPr lang="it-IT" dirty="0"/>
          </a:p>
        </p:txBody>
      </p:sp>
      <p:sp>
        <p:nvSpPr>
          <p:cNvPr id="12" name="Segnaposto grafico 11"/>
          <p:cNvSpPr>
            <a:spLocks noGrp="1"/>
          </p:cNvSpPr>
          <p:nvPr>
            <p:ph type="chart" sz="quarter" idx="16"/>
          </p:nvPr>
        </p:nvSpPr>
        <p:spPr>
          <a:xfrm>
            <a:off x="7249887" y="5652532"/>
            <a:ext cx="4354124" cy="763587"/>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chart</a:t>
            </a:r>
            <a:endParaRPr lang="it-IT"/>
          </a:p>
        </p:txBody>
      </p:sp>
      <p:sp>
        <p:nvSpPr>
          <p:cNvPr id="14" name="Segnaposto tabella 13"/>
          <p:cNvSpPr>
            <a:spLocks noGrp="1"/>
          </p:cNvSpPr>
          <p:nvPr>
            <p:ph type="tbl" sz="quarter" idx="17"/>
          </p:nvPr>
        </p:nvSpPr>
        <p:spPr>
          <a:xfrm>
            <a:off x="7250566" y="4934575"/>
            <a:ext cx="4354124" cy="557213"/>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table</a:t>
            </a:r>
            <a:endParaRPr lang="it-IT" dirty="0"/>
          </a:p>
        </p:txBody>
      </p:sp>
      <p:sp>
        <p:nvSpPr>
          <p:cNvPr id="10" name="Title 1">
            <a:extLst>
              <a:ext uri="{FF2B5EF4-FFF2-40B4-BE49-F238E27FC236}">
                <a16:creationId xmlns:a16="http://schemas.microsoft.com/office/drawing/2014/main" id="{AE64CCC5-F333-41FC-861A-7DBFE58CE96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6" name="Slide Number Placeholder 1">
            <a:extLst>
              <a:ext uri="{FF2B5EF4-FFF2-40B4-BE49-F238E27FC236}">
                <a16:creationId xmlns:a16="http://schemas.microsoft.com/office/drawing/2014/main" id="{66A996D4-EE76-4DED-B897-6C00607B9EC4}"/>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1" name="Segnaposto piè di pagina 2">
            <a:extLst>
              <a:ext uri="{FF2B5EF4-FFF2-40B4-BE49-F238E27FC236}">
                <a16:creationId xmlns:a16="http://schemas.microsoft.com/office/drawing/2014/main" id="{4438986E-B419-4E39-B1D0-14417F0E6B10}"/>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469070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rogress charts 2">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785257"/>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3BF00">
              <a:alpha val="49804"/>
            </a:srgbClr>
          </a:solidFill>
        </p:spPr>
        <p:txBody>
          <a:bodyPr/>
          <a:lstStyle>
            <a:lvl1pPr marL="0" indent="0">
              <a:buNone/>
              <a:defRPr/>
            </a:lvl1pPr>
          </a:lstStyle>
          <a:p>
            <a:r>
              <a:rPr lang="en-US"/>
              <a:t>Click icon to add picture</a:t>
            </a:r>
            <a:endParaRPr lang="it-IT" dirty="0"/>
          </a:p>
        </p:txBody>
      </p:sp>
      <p:sp>
        <p:nvSpPr>
          <p:cNvPr id="4" name="Segnaposto contenuto 3"/>
          <p:cNvSpPr>
            <a:spLocks noGrp="1"/>
          </p:cNvSpPr>
          <p:nvPr>
            <p:ph sz="half" idx="2"/>
          </p:nvPr>
        </p:nvSpPr>
        <p:spPr>
          <a:xfrm>
            <a:off x="1135965" y="1138334"/>
            <a:ext cx="5333529" cy="5297529"/>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6587411" y="4273984"/>
            <a:ext cx="5016599" cy="2209733"/>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table</a:t>
            </a:r>
            <a:endParaRPr lang="it-IT" dirty="0"/>
          </a:p>
        </p:txBody>
      </p:sp>
      <p:sp>
        <p:nvSpPr>
          <p:cNvPr id="12" name="Segnaposto grafico 11"/>
          <p:cNvSpPr>
            <a:spLocks noGrp="1"/>
          </p:cNvSpPr>
          <p:nvPr>
            <p:ph type="chart" sz="quarter" idx="16"/>
          </p:nvPr>
        </p:nvSpPr>
        <p:spPr>
          <a:xfrm>
            <a:off x="6587413" y="964413"/>
            <a:ext cx="5016598" cy="3237737"/>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chart</a:t>
            </a:r>
            <a:endParaRPr lang="it-IT"/>
          </a:p>
        </p:txBody>
      </p:sp>
      <p:sp>
        <p:nvSpPr>
          <p:cNvPr id="10" name="Title 1">
            <a:extLst>
              <a:ext uri="{FF2B5EF4-FFF2-40B4-BE49-F238E27FC236}">
                <a16:creationId xmlns:a16="http://schemas.microsoft.com/office/drawing/2014/main" id="{E42EF16D-AB05-4D59-8925-A96DDA1D8162}"/>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3" name="Slide Number Placeholder 1">
            <a:extLst>
              <a:ext uri="{FF2B5EF4-FFF2-40B4-BE49-F238E27FC236}">
                <a16:creationId xmlns:a16="http://schemas.microsoft.com/office/drawing/2014/main" id="{89F81EA2-163D-4735-A09D-358415874337}"/>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5" name="Segnaposto piè di pagina 2">
            <a:extLst>
              <a:ext uri="{FF2B5EF4-FFF2-40B4-BE49-F238E27FC236}">
                <a16:creationId xmlns:a16="http://schemas.microsoft.com/office/drawing/2014/main" id="{5FA46802-9E8C-4C96-A969-1CD1253B5AC5}"/>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945797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86942CEC-B03D-4250-8A31-6750985414D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23" name="Slide Number Placeholder 1">
            <a:extLst>
              <a:ext uri="{FF2B5EF4-FFF2-40B4-BE49-F238E27FC236}">
                <a16:creationId xmlns:a16="http://schemas.microsoft.com/office/drawing/2014/main" id="{A1D48FB2-020C-4551-B180-A17C44539C5E}"/>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9" name="Segnaposto piè di pagina 2">
            <a:extLst>
              <a:ext uri="{FF2B5EF4-FFF2-40B4-BE49-F238E27FC236}">
                <a16:creationId xmlns:a16="http://schemas.microsoft.com/office/drawing/2014/main" id="{589678A9-5C82-4F51-912E-824310E0C146}"/>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1098896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4F38597D-6639-4651-9FC9-D2811A24DC3A}"/>
              </a:ext>
            </a:extLst>
          </p:cNvPr>
          <p:cNvSpPr>
            <a:spLocks noGrp="1"/>
          </p:cNvSpPr>
          <p:nvPr>
            <p:ph type="title"/>
          </p:nvPr>
        </p:nvSpPr>
        <p:spPr>
          <a:xfrm>
            <a:off x="1249954" y="179889"/>
            <a:ext cx="9604323" cy="777600"/>
          </a:xfrm>
          <a:prstGeom prst="rect">
            <a:avLst/>
          </a:prstGeom>
        </p:spPr>
        <p:txBody>
          <a:bodyPr/>
          <a:lstStyle>
            <a:lvl1pPr>
              <a:defRPr sz="3200">
                <a:solidFill>
                  <a:schemeClr val="tx1"/>
                </a:solidFill>
              </a:defRPr>
            </a:lvl1pPr>
          </a:lstStyle>
          <a:p>
            <a:endParaRPr lang="en-GB" dirty="0">
              <a:solidFill>
                <a:schemeClr val="accent3"/>
              </a:solidFill>
            </a:endParaRPr>
          </a:p>
        </p:txBody>
      </p:sp>
      <p:sp>
        <p:nvSpPr>
          <p:cNvPr id="23" name="Slide Number Placeholder 1">
            <a:extLst>
              <a:ext uri="{FF2B5EF4-FFF2-40B4-BE49-F238E27FC236}">
                <a16:creationId xmlns:a16="http://schemas.microsoft.com/office/drawing/2014/main" id="{D9FCB306-347F-4B5E-A5EF-BA9AE0B6D2A9}"/>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9" name="Segnaposto piè di pagina 2">
            <a:extLst>
              <a:ext uri="{FF2B5EF4-FFF2-40B4-BE49-F238E27FC236}">
                <a16:creationId xmlns:a16="http://schemas.microsoft.com/office/drawing/2014/main" id="{6895FDA5-9843-400E-8C05-AD352E26421F}"/>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1264660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24/08/2024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3" name="직사각형 7">
            <a:extLst>
              <a:ext uri="{FF2B5EF4-FFF2-40B4-BE49-F238E27FC236}">
                <a16:creationId xmlns:a16="http://schemas.microsoft.com/office/drawing/2014/main" id="{1AAD491E-1EA0-47EE-9B38-C36879304DBF}"/>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그림 개체 틀 6">
            <a:extLst>
              <a:ext uri="{FF2B5EF4-FFF2-40B4-BE49-F238E27FC236}">
                <a16:creationId xmlns:a16="http://schemas.microsoft.com/office/drawing/2014/main" id="{ADA58810-BEDD-4D33-B6DF-414C92F116C0}"/>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pic>
        <p:nvPicPr>
          <p:cNvPr id="5" name="Immagine 8">
            <a:extLst>
              <a:ext uri="{FF2B5EF4-FFF2-40B4-BE49-F238E27FC236}">
                <a16:creationId xmlns:a16="http://schemas.microsoft.com/office/drawing/2014/main" id="{C902A94B-F441-4C44-A590-8C0E54C08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
        <p:nvSpPr>
          <p:cNvPr id="6" name="Slide Number Placeholder 1">
            <a:extLst>
              <a:ext uri="{FF2B5EF4-FFF2-40B4-BE49-F238E27FC236}">
                <a16:creationId xmlns:a16="http://schemas.microsoft.com/office/drawing/2014/main" id="{AD044C03-8874-4992-AEF9-F9FDB6A37B4D}"/>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Tree>
    <p:extLst>
      <p:ext uri="{BB962C8B-B14F-4D97-AF65-F5344CB8AC3E}">
        <p14:creationId xmlns:p14="http://schemas.microsoft.com/office/powerpoint/2010/main" val="2663202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4" name="Picture 6" descr="Klogo.w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71322" y="6381038"/>
            <a:ext cx="734521" cy="4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Grp="1" noChangeArrowheads="1"/>
          </p:cNvSpPr>
          <p:nvPr>
            <p:ph type="sldNum" sz="quarter" idx="10"/>
          </p:nvPr>
        </p:nvSpPr>
        <p:spPr>
          <a:xfrm>
            <a:off x="11568608" y="6326186"/>
            <a:ext cx="539751" cy="476250"/>
          </a:xfrm>
        </p:spPr>
        <p:txBody>
          <a:bodyPr/>
          <a:lstStyle>
            <a:lvl1pPr>
              <a:defRPr sz="1000" b="0">
                <a:solidFill>
                  <a:schemeClr val="bg1">
                    <a:lumMod val="50000"/>
                  </a:schemeClr>
                </a:solidFill>
                <a:latin typeface="Arial" panose="020B0604020202020204" pitchFamily="34" charset="0"/>
                <a:cs typeface="Arial" panose="020B0604020202020204" pitchFamily="34" charset="0"/>
              </a:defRPr>
            </a:lvl1pPr>
          </a:lstStyle>
          <a:p>
            <a:pPr>
              <a:defRPr/>
            </a:pPr>
            <a:fld id="{62296AE5-B6D8-430E-ABF9-0697BCADBFBB}" type="slidenum">
              <a:rPr lang="en-GB" smtClean="0"/>
              <a:pPr>
                <a:defRPr/>
              </a:pPr>
              <a:t>‹#›</a:t>
            </a:fld>
            <a:endParaRPr lang="en-GB" dirty="0"/>
          </a:p>
        </p:txBody>
      </p:sp>
      <p:sp>
        <p:nvSpPr>
          <p:cNvPr id="7" name="TextBox 6">
            <a:extLst>
              <a:ext uri="{FF2B5EF4-FFF2-40B4-BE49-F238E27FC236}">
                <a16:creationId xmlns:a16="http://schemas.microsoft.com/office/drawing/2014/main" id="{FE533937-0045-4FB6-AB8A-A1E2869FDFDD}"/>
              </a:ext>
            </a:extLst>
          </p:cNvPr>
          <p:cNvSpPr txBox="1"/>
          <p:nvPr userDrawn="1"/>
        </p:nvSpPr>
        <p:spPr>
          <a:xfrm>
            <a:off x="4378777" y="2584036"/>
            <a:ext cx="4552043" cy="1754326"/>
          </a:xfrm>
          <a:prstGeom prst="rect">
            <a:avLst/>
          </a:prstGeom>
          <a:noFill/>
        </p:spPr>
        <p:txBody>
          <a:bodyPr wrap="square" rtlCol="0">
            <a:spAutoFit/>
          </a:bodyPr>
          <a:lstStyle/>
          <a:p>
            <a:r>
              <a:rPr lang="ru-RU" altLang="ko-KR" sz="5400" dirty="0">
                <a:solidFill>
                  <a:schemeClr val="accent1"/>
                </a:solidFill>
                <a:cs typeface="Arial" pitchFamily="34" charset="0"/>
              </a:rPr>
              <a:t>Спасибо!</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36F7AF97-04AE-40B9-A11F-A4C8C07CE5C7}"/>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96060A9-32BC-4881-8401-DCF921156793}"/>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Rectangle 10">
            <a:extLst>
              <a:ext uri="{FF2B5EF4-FFF2-40B4-BE49-F238E27FC236}">
                <a16:creationId xmlns:a16="http://schemas.microsoft.com/office/drawing/2014/main" id="{D8711E5A-4231-477B-B957-50662A3E4921}"/>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44390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24/08/2024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CONFIDENTIAL                                                                                                             KARACHAGANAK PETROLEUM OPERATING B.V.</a:t>
            </a:r>
            <a:endParaRPr lang="en-GB"/>
          </a:p>
          <a:p>
            <a:r>
              <a:rPr lang="en-US"/>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1470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a:t>
            </a:r>
            <a:r>
              <a:rPr lang="en-GB" sz="800" dirty="0" err="1"/>
              <a:t>b.v</a:t>
            </a:r>
            <a:endParaRPr lang="en-GB" sz="800" dirty="0"/>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9406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797222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38026180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66012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r>
              <a:rPr lang="en-US"/>
              <a:t>29/08/2023</a:t>
            </a:r>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a:t>29/08/2023                                                                                                                                                                                                                                                                                                                                                                               KARACHAGANAK PETROLEUM OPERATING B.V</a:t>
            </a:r>
            <a:endParaRPr lang="en-GB" dirty="0"/>
          </a:p>
        </p:txBody>
      </p:sp>
    </p:spTree>
    <p:extLst>
      <p:ext uri="{BB962C8B-B14F-4D97-AF65-F5344CB8AC3E}">
        <p14:creationId xmlns:p14="http://schemas.microsoft.com/office/powerpoint/2010/main" val="107388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277309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a:t>29/08/2023                                                                                                                                                                                                                                                                                                                                                                               KARACHAGANAK PETROLEUM OPERATING B.V</a:t>
            </a:r>
            <a:endParaRPr lang="en-GB" sz="800" dirty="0"/>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387335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9741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D035CA7A-2C80-4B66-A321-94AC2CCCAB67}"/>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6" name="Segnaposto piè di pagina 2">
            <a:extLst>
              <a:ext uri="{FF2B5EF4-FFF2-40B4-BE49-F238E27FC236}">
                <a16:creationId xmlns:a16="http://schemas.microsoft.com/office/drawing/2014/main" id="{ED46E444-0A06-4AEE-A1E8-654360E9B08F}"/>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913925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2557079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621052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 2 blocks seperate titles AND shaded NO line split">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715992" y="2113472"/>
            <a:ext cx="5167223" cy="4076191"/>
          </a:xfrm>
          <a:prstGeom prst="rect">
            <a:avLst/>
          </a:prstGeom>
        </p:spPr>
        <p:txBody>
          <a:bodyPr>
            <a:normAutofit/>
          </a:bodyPr>
          <a:lstStyle>
            <a:lvl1pPr>
              <a:defRPr sz="2400">
                <a:latin typeface="+mn-lt"/>
              </a:defRPr>
            </a:lvl1pPr>
            <a:lvl2pPr>
              <a:buClr>
                <a:srgbClr val="01B1C9"/>
              </a:buClr>
              <a:defRPr sz="2000">
                <a:latin typeface="+mn-lt"/>
              </a:defRPr>
            </a:lvl2pPr>
            <a:lvl3pPr>
              <a:defRPr sz="1800">
                <a:latin typeface="+mn-lt"/>
              </a:defRPr>
            </a:lvl3pPr>
            <a:lvl4pPr>
              <a:defRPr sz="1600">
                <a:latin typeface="+mn-lt"/>
              </a:defRPr>
            </a:lvl4pPr>
            <a:lvl5pPr marL="2057349" indent="-228594">
              <a:buFont typeface="Arial" panose="020B0604020202020204" pitchFamily="34" charset="0"/>
              <a:buChar cha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 name="Segnaposto contenuto 5"/>
          <p:cNvSpPr>
            <a:spLocks noGrp="1"/>
          </p:cNvSpPr>
          <p:nvPr>
            <p:ph sz="quarter" idx="4"/>
          </p:nvPr>
        </p:nvSpPr>
        <p:spPr>
          <a:xfrm>
            <a:off x="6206400" y="2113472"/>
            <a:ext cx="5259380" cy="4076191"/>
          </a:xfrm>
          <a:prstGeom prst="rect">
            <a:avLst/>
          </a:prstGeom>
        </p:spPr>
        <p:txBody>
          <a:bodyPr/>
          <a:lstStyle>
            <a:lvl2pPr>
              <a:buClr>
                <a:srgbClr val="01B1C9"/>
              </a:buClr>
              <a:defRPr/>
            </a:lvl2pPr>
            <a:lvl5pPr marL="2057349" indent="-22859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5" name="Segnaposto testo 4"/>
          <p:cNvSpPr>
            <a:spLocks noGrp="1"/>
          </p:cNvSpPr>
          <p:nvPr>
            <p:ph type="body" sz="quarter" idx="13"/>
          </p:nvPr>
        </p:nvSpPr>
        <p:spPr>
          <a:xfrm>
            <a:off x="1289095" y="1408026"/>
            <a:ext cx="4021016" cy="369332"/>
          </a:xfrm>
          <a:prstGeom prst="rect">
            <a:avLst/>
          </a:prstGeom>
          <a:solidFill>
            <a:schemeClr val="bg1"/>
          </a:solidFill>
          <a:effectLst>
            <a:outerShdw dist="101600" dir="8100000" algn="tr" rotWithShape="0">
              <a:srgbClr val="FFD500"/>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1" name="Segnaposto testo 4"/>
          <p:cNvSpPr>
            <a:spLocks noGrp="1"/>
          </p:cNvSpPr>
          <p:nvPr>
            <p:ph type="body" sz="quarter" idx="14"/>
          </p:nvPr>
        </p:nvSpPr>
        <p:spPr>
          <a:xfrm>
            <a:off x="6778892" y="1408026"/>
            <a:ext cx="4021016" cy="369332"/>
          </a:xfrm>
          <a:prstGeom prst="rect">
            <a:avLst/>
          </a:prstGeom>
          <a:solidFill>
            <a:schemeClr val="bg1"/>
          </a:solidFill>
          <a:effectLst>
            <a:outerShdw dist="101600" dir="8100000" algn="tr" rotWithShape="0">
              <a:srgbClr val="01B1C9"/>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2" name="Title 1">
            <a:extLst>
              <a:ext uri="{FF2B5EF4-FFF2-40B4-BE49-F238E27FC236}">
                <a16:creationId xmlns:a16="http://schemas.microsoft.com/office/drawing/2014/main" id="{76AECEC4-CA18-4F9C-AD5A-AE47FDBBED68}"/>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0" name="Slide Number Placeholder 1">
            <a:extLst>
              <a:ext uri="{FF2B5EF4-FFF2-40B4-BE49-F238E27FC236}">
                <a16:creationId xmlns:a16="http://schemas.microsoft.com/office/drawing/2014/main" id="{B1EBAD1B-C8F9-42F7-9045-A425ED5A8EEB}"/>
              </a:ext>
            </a:extLst>
          </p:cNvPr>
          <p:cNvSpPr>
            <a:spLocks noGrp="1"/>
          </p:cNvSpPr>
          <p:nvPr>
            <p:ph type="sldNum" sz="quarter" idx="15"/>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3" name="Segnaposto piè di pagina 2">
            <a:extLst>
              <a:ext uri="{FF2B5EF4-FFF2-40B4-BE49-F238E27FC236}">
                <a16:creationId xmlns:a16="http://schemas.microsoft.com/office/drawing/2014/main" id="{DB2EEC1D-FF36-4B27-B3B0-B5AA39F48FE3}"/>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6832948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r>
              <a:rPr lang="en-US"/>
              <a:t>15/09/2023</a:t>
            </a:r>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Slide Number Placeholder 1">
            <a:extLst>
              <a:ext uri="{FF2B5EF4-FFF2-40B4-BE49-F238E27FC236}">
                <a16:creationId xmlns:a16="http://schemas.microsoft.com/office/drawing/2014/main" id="{A8D2DAEB-66F2-4129-A652-4A3243251D95}"/>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4" name="Segnaposto piè di pagina 2">
            <a:extLst>
              <a:ext uri="{FF2B5EF4-FFF2-40B4-BE49-F238E27FC236}">
                <a16:creationId xmlns:a16="http://schemas.microsoft.com/office/drawing/2014/main" id="{58DB64D0-F8CD-41A0-A690-13BFE43EE75A}"/>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411875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ter separator 50% transparent">
    <p:spTree>
      <p:nvGrpSpPr>
        <p:cNvPr id="1" name=""/>
        <p:cNvGrpSpPr/>
        <p:nvPr/>
      </p:nvGrpSpPr>
      <p:grpSpPr>
        <a:xfrm>
          <a:off x="0" y="0"/>
          <a:ext cx="0" cy="0"/>
          <a:chOff x="0" y="0"/>
          <a:chExt cx="0" cy="0"/>
        </a:xfrm>
      </p:grpSpPr>
      <p:sp>
        <p:nvSpPr>
          <p:cNvPr id="5" name="Segnaposto immagine 4"/>
          <p:cNvSpPr>
            <a:spLocks noGrp="1"/>
          </p:cNvSpPr>
          <p:nvPr>
            <p:ph type="pic" sz="quarter" idx="11"/>
          </p:nvPr>
        </p:nvSpPr>
        <p:spPr>
          <a:xfrm>
            <a:off x="0" y="858414"/>
            <a:ext cx="12192000" cy="5989320"/>
          </a:xfrm>
          <a:prstGeom prst="rect">
            <a:avLst/>
          </a:pr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6" name="Title 1">
            <a:extLst>
              <a:ext uri="{FF2B5EF4-FFF2-40B4-BE49-F238E27FC236}">
                <a16:creationId xmlns:a16="http://schemas.microsoft.com/office/drawing/2014/main" id="{76826B66-8BF2-45BB-AE23-4E8194445E90}"/>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7" name="Slide Number Placeholder 1">
            <a:extLst>
              <a:ext uri="{FF2B5EF4-FFF2-40B4-BE49-F238E27FC236}">
                <a16:creationId xmlns:a16="http://schemas.microsoft.com/office/drawing/2014/main" id="{B6034F4E-F965-4C0D-8959-4A78D83A0EAF}"/>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8" name="Segnaposto piè di pagina 2">
            <a:extLst>
              <a:ext uri="{FF2B5EF4-FFF2-40B4-BE49-F238E27FC236}">
                <a16:creationId xmlns:a16="http://schemas.microsoft.com/office/drawing/2014/main" id="{7F36440E-FEAF-43AC-B20E-05887B2558B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043571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rogress charts 1">
    <p:spTree>
      <p:nvGrpSpPr>
        <p:cNvPr id="1" name=""/>
        <p:cNvGrpSpPr/>
        <p:nvPr/>
      </p:nvGrpSpPr>
      <p:grpSpPr>
        <a:xfrm>
          <a:off x="0" y="0"/>
          <a:ext cx="0" cy="0"/>
          <a:chOff x="0" y="0"/>
          <a:chExt cx="0" cy="0"/>
        </a:xfrm>
      </p:grpSpPr>
      <p:pic>
        <p:nvPicPr>
          <p:cNvPr id="13" name="Immagine 8">
            <a:extLst>
              <a:ext uri="{FF2B5EF4-FFF2-40B4-BE49-F238E27FC236}">
                <a16:creationId xmlns:a16="http://schemas.microsoft.com/office/drawing/2014/main" id="{708B99D3-A207-45CD-ACBC-0C0401B2C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egnaposto immagine 2"/>
          <p:cNvSpPr>
            <a:spLocks noGrp="1"/>
          </p:cNvSpPr>
          <p:nvPr>
            <p:ph type="pic" sz="quarter" idx="14"/>
          </p:nvPr>
        </p:nvSpPr>
        <p:spPr>
          <a:xfrm>
            <a:off x="0" y="857091"/>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FD500">
              <a:alpha val="50000"/>
            </a:srgbClr>
          </a:solidFill>
        </p:spPr>
        <p:txBody>
          <a:bodyPr/>
          <a:lstStyle>
            <a:lvl1pPr marL="0" indent="0">
              <a:buNone/>
              <a:defRPr/>
            </a:lvl1pPr>
          </a:lstStyle>
          <a:p>
            <a:r>
              <a:rPr lang="en-US"/>
              <a:t>Click icon to add picture</a:t>
            </a:r>
            <a:endParaRPr lang="it-IT" dirty="0"/>
          </a:p>
        </p:txBody>
      </p:sp>
      <p:sp>
        <p:nvSpPr>
          <p:cNvPr id="4" name="Segnaposto contenuto 3"/>
          <p:cNvSpPr>
            <a:spLocks noGrp="1"/>
          </p:cNvSpPr>
          <p:nvPr>
            <p:ph sz="half" idx="2"/>
          </p:nvPr>
        </p:nvSpPr>
        <p:spPr>
          <a:xfrm>
            <a:off x="3313667" y="1969732"/>
            <a:ext cx="3682800" cy="3682800"/>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7249886" y="950400"/>
            <a:ext cx="4354125" cy="3826800"/>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table</a:t>
            </a:r>
            <a:endParaRPr lang="it-IT" dirty="0"/>
          </a:p>
        </p:txBody>
      </p:sp>
      <p:sp>
        <p:nvSpPr>
          <p:cNvPr id="12" name="Segnaposto grafico 11"/>
          <p:cNvSpPr>
            <a:spLocks noGrp="1"/>
          </p:cNvSpPr>
          <p:nvPr>
            <p:ph type="chart" sz="quarter" idx="16"/>
          </p:nvPr>
        </p:nvSpPr>
        <p:spPr>
          <a:xfrm>
            <a:off x="7249887" y="5652532"/>
            <a:ext cx="4354124" cy="763587"/>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chart</a:t>
            </a:r>
            <a:endParaRPr lang="it-IT"/>
          </a:p>
        </p:txBody>
      </p:sp>
      <p:sp>
        <p:nvSpPr>
          <p:cNvPr id="14" name="Segnaposto tabella 13"/>
          <p:cNvSpPr>
            <a:spLocks noGrp="1"/>
          </p:cNvSpPr>
          <p:nvPr>
            <p:ph type="tbl" sz="quarter" idx="17"/>
          </p:nvPr>
        </p:nvSpPr>
        <p:spPr>
          <a:xfrm>
            <a:off x="7250566" y="4934575"/>
            <a:ext cx="4354124" cy="557213"/>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table</a:t>
            </a:r>
            <a:endParaRPr lang="it-IT" dirty="0"/>
          </a:p>
        </p:txBody>
      </p:sp>
      <p:sp>
        <p:nvSpPr>
          <p:cNvPr id="10" name="Title 1">
            <a:extLst>
              <a:ext uri="{FF2B5EF4-FFF2-40B4-BE49-F238E27FC236}">
                <a16:creationId xmlns:a16="http://schemas.microsoft.com/office/drawing/2014/main" id="{AE64CCC5-F333-41FC-861A-7DBFE58CE96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6" name="Slide Number Placeholder 1">
            <a:extLst>
              <a:ext uri="{FF2B5EF4-FFF2-40B4-BE49-F238E27FC236}">
                <a16:creationId xmlns:a16="http://schemas.microsoft.com/office/drawing/2014/main" id="{66A996D4-EE76-4DED-B897-6C00607B9EC4}"/>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1" name="Segnaposto piè di pagina 2">
            <a:extLst>
              <a:ext uri="{FF2B5EF4-FFF2-40B4-BE49-F238E27FC236}">
                <a16:creationId xmlns:a16="http://schemas.microsoft.com/office/drawing/2014/main" id="{4438986E-B419-4E39-B1D0-14417F0E6B10}"/>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0592978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progress charts 2">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785257"/>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3BF00">
              <a:alpha val="49804"/>
            </a:srgbClr>
          </a:solidFill>
        </p:spPr>
        <p:txBody>
          <a:bodyPr/>
          <a:lstStyle>
            <a:lvl1pPr marL="0" indent="0">
              <a:buNone/>
              <a:defRPr/>
            </a:lvl1pPr>
          </a:lstStyle>
          <a:p>
            <a:r>
              <a:rPr lang="en-US"/>
              <a:t>Click icon to add picture</a:t>
            </a:r>
            <a:endParaRPr lang="it-IT" dirty="0"/>
          </a:p>
        </p:txBody>
      </p:sp>
      <p:sp>
        <p:nvSpPr>
          <p:cNvPr id="4" name="Segnaposto contenuto 3"/>
          <p:cNvSpPr>
            <a:spLocks noGrp="1"/>
          </p:cNvSpPr>
          <p:nvPr>
            <p:ph sz="half" idx="2"/>
          </p:nvPr>
        </p:nvSpPr>
        <p:spPr>
          <a:xfrm>
            <a:off x="1135965" y="1138334"/>
            <a:ext cx="5333529" cy="5297529"/>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6587411" y="4273984"/>
            <a:ext cx="5016599" cy="2209733"/>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table</a:t>
            </a:r>
            <a:endParaRPr lang="it-IT" dirty="0"/>
          </a:p>
        </p:txBody>
      </p:sp>
      <p:sp>
        <p:nvSpPr>
          <p:cNvPr id="12" name="Segnaposto grafico 11"/>
          <p:cNvSpPr>
            <a:spLocks noGrp="1"/>
          </p:cNvSpPr>
          <p:nvPr>
            <p:ph type="chart" sz="quarter" idx="16"/>
          </p:nvPr>
        </p:nvSpPr>
        <p:spPr>
          <a:xfrm>
            <a:off x="6587413" y="964413"/>
            <a:ext cx="5016598" cy="3237737"/>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chart</a:t>
            </a:r>
            <a:endParaRPr lang="it-IT"/>
          </a:p>
        </p:txBody>
      </p:sp>
      <p:sp>
        <p:nvSpPr>
          <p:cNvPr id="10" name="Title 1">
            <a:extLst>
              <a:ext uri="{FF2B5EF4-FFF2-40B4-BE49-F238E27FC236}">
                <a16:creationId xmlns:a16="http://schemas.microsoft.com/office/drawing/2014/main" id="{E42EF16D-AB05-4D59-8925-A96DDA1D8162}"/>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3" name="Slide Number Placeholder 1">
            <a:extLst>
              <a:ext uri="{FF2B5EF4-FFF2-40B4-BE49-F238E27FC236}">
                <a16:creationId xmlns:a16="http://schemas.microsoft.com/office/drawing/2014/main" id="{89F81EA2-163D-4735-A09D-358415874337}"/>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5" name="Segnaposto piè di pagina 2">
            <a:extLst>
              <a:ext uri="{FF2B5EF4-FFF2-40B4-BE49-F238E27FC236}">
                <a16:creationId xmlns:a16="http://schemas.microsoft.com/office/drawing/2014/main" id="{5FA46802-9E8C-4C96-A969-1CD1253B5AC5}"/>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08376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86942CEC-B03D-4250-8A31-6750985414D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23" name="Slide Number Placeholder 1">
            <a:extLst>
              <a:ext uri="{FF2B5EF4-FFF2-40B4-BE49-F238E27FC236}">
                <a16:creationId xmlns:a16="http://schemas.microsoft.com/office/drawing/2014/main" id="{A1D48FB2-020C-4551-B180-A17C44539C5E}"/>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9" name="Segnaposto piè di pagina 2">
            <a:extLst>
              <a:ext uri="{FF2B5EF4-FFF2-40B4-BE49-F238E27FC236}">
                <a16:creationId xmlns:a16="http://schemas.microsoft.com/office/drawing/2014/main" id="{589678A9-5C82-4F51-912E-824310E0C146}"/>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77373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4F38597D-6639-4651-9FC9-D2811A24DC3A}"/>
              </a:ext>
            </a:extLst>
          </p:cNvPr>
          <p:cNvSpPr>
            <a:spLocks noGrp="1"/>
          </p:cNvSpPr>
          <p:nvPr>
            <p:ph type="title"/>
          </p:nvPr>
        </p:nvSpPr>
        <p:spPr>
          <a:xfrm>
            <a:off x="1249954" y="179889"/>
            <a:ext cx="9604323" cy="777600"/>
          </a:xfrm>
          <a:prstGeom prst="rect">
            <a:avLst/>
          </a:prstGeom>
        </p:spPr>
        <p:txBody>
          <a:bodyPr/>
          <a:lstStyle>
            <a:lvl1pPr>
              <a:defRPr sz="3200">
                <a:solidFill>
                  <a:schemeClr val="tx1"/>
                </a:solidFill>
              </a:defRPr>
            </a:lvl1pPr>
          </a:lstStyle>
          <a:p>
            <a:endParaRPr lang="en-GB" dirty="0">
              <a:solidFill>
                <a:schemeClr val="accent3"/>
              </a:solidFill>
            </a:endParaRPr>
          </a:p>
        </p:txBody>
      </p:sp>
      <p:sp>
        <p:nvSpPr>
          <p:cNvPr id="23" name="Slide Number Placeholder 1">
            <a:extLst>
              <a:ext uri="{FF2B5EF4-FFF2-40B4-BE49-F238E27FC236}">
                <a16:creationId xmlns:a16="http://schemas.microsoft.com/office/drawing/2014/main" id="{D9FCB306-347F-4B5E-A5EF-BA9AE0B6D2A9}"/>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9" name="Segnaposto piè di pagina 2">
            <a:extLst>
              <a:ext uri="{FF2B5EF4-FFF2-40B4-BE49-F238E27FC236}">
                <a16:creationId xmlns:a16="http://schemas.microsoft.com/office/drawing/2014/main" id="{6895FDA5-9843-400E-8C05-AD352E26421F}"/>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5822831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3" name="직사각형 7">
            <a:extLst>
              <a:ext uri="{FF2B5EF4-FFF2-40B4-BE49-F238E27FC236}">
                <a16:creationId xmlns:a16="http://schemas.microsoft.com/office/drawing/2014/main" id="{1AAD491E-1EA0-47EE-9B38-C36879304DBF}"/>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그림 개체 틀 6">
            <a:extLst>
              <a:ext uri="{FF2B5EF4-FFF2-40B4-BE49-F238E27FC236}">
                <a16:creationId xmlns:a16="http://schemas.microsoft.com/office/drawing/2014/main" id="{ADA58810-BEDD-4D33-B6DF-414C92F116C0}"/>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pic>
        <p:nvPicPr>
          <p:cNvPr id="5" name="Immagine 8">
            <a:extLst>
              <a:ext uri="{FF2B5EF4-FFF2-40B4-BE49-F238E27FC236}">
                <a16:creationId xmlns:a16="http://schemas.microsoft.com/office/drawing/2014/main" id="{C902A94B-F441-4C44-A590-8C0E54C08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
        <p:nvSpPr>
          <p:cNvPr id="6" name="Slide Number Placeholder 1">
            <a:extLst>
              <a:ext uri="{FF2B5EF4-FFF2-40B4-BE49-F238E27FC236}">
                <a16:creationId xmlns:a16="http://schemas.microsoft.com/office/drawing/2014/main" id="{AD044C03-8874-4992-AEF9-F9FDB6A37B4D}"/>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Tree>
    <p:extLst>
      <p:ext uri="{BB962C8B-B14F-4D97-AF65-F5344CB8AC3E}">
        <p14:creationId xmlns:p14="http://schemas.microsoft.com/office/powerpoint/2010/main" val="3374261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4" name="Picture 6" descr="Klogo.w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71322" y="6381038"/>
            <a:ext cx="734521" cy="4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Grp="1" noChangeArrowheads="1"/>
          </p:cNvSpPr>
          <p:nvPr>
            <p:ph type="sldNum" sz="quarter" idx="10"/>
          </p:nvPr>
        </p:nvSpPr>
        <p:spPr>
          <a:xfrm>
            <a:off x="11568608" y="6326186"/>
            <a:ext cx="539751" cy="476250"/>
          </a:xfrm>
        </p:spPr>
        <p:txBody>
          <a:bodyPr/>
          <a:lstStyle>
            <a:lvl1pPr>
              <a:defRPr sz="1000" b="0">
                <a:solidFill>
                  <a:schemeClr val="bg1">
                    <a:lumMod val="50000"/>
                  </a:schemeClr>
                </a:solidFill>
                <a:latin typeface="Arial" panose="020B0604020202020204" pitchFamily="34" charset="0"/>
                <a:cs typeface="Arial" panose="020B0604020202020204" pitchFamily="34" charset="0"/>
              </a:defRPr>
            </a:lvl1pPr>
          </a:lstStyle>
          <a:p>
            <a:pPr>
              <a:defRPr/>
            </a:pPr>
            <a:fld id="{62296AE5-B6D8-430E-ABF9-0697BCADBFBB}" type="slidenum">
              <a:rPr lang="en-GB" smtClean="0"/>
              <a:pPr>
                <a:defRPr/>
              </a:pPr>
              <a:t>‹#›</a:t>
            </a:fld>
            <a:endParaRPr lang="en-GB" dirty="0"/>
          </a:p>
        </p:txBody>
      </p:sp>
      <p:sp>
        <p:nvSpPr>
          <p:cNvPr id="7" name="TextBox 6">
            <a:extLst>
              <a:ext uri="{FF2B5EF4-FFF2-40B4-BE49-F238E27FC236}">
                <a16:creationId xmlns:a16="http://schemas.microsoft.com/office/drawing/2014/main" id="{FE533937-0045-4FB6-AB8A-A1E2869FDFDD}"/>
              </a:ext>
            </a:extLst>
          </p:cNvPr>
          <p:cNvSpPr txBox="1"/>
          <p:nvPr userDrawn="1"/>
        </p:nvSpPr>
        <p:spPr>
          <a:xfrm>
            <a:off x="4378777" y="2584036"/>
            <a:ext cx="4552043" cy="1754326"/>
          </a:xfrm>
          <a:prstGeom prst="rect">
            <a:avLst/>
          </a:prstGeom>
          <a:noFill/>
        </p:spPr>
        <p:txBody>
          <a:bodyPr wrap="square" rtlCol="0">
            <a:spAutoFit/>
          </a:bodyPr>
          <a:lstStyle/>
          <a:p>
            <a:r>
              <a:rPr lang="ru-RU" altLang="ko-KR" sz="5400" dirty="0">
                <a:solidFill>
                  <a:schemeClr val="accent1"/>
                </a:solidFill>
                <a:cs typeface="Arial" pitchFamily="34" charset="0"/>
              </a:rPr>
              <a:t>Спасибо!</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36F7AF97-04AE-40B9-A11F-A4C8C07CE5C7}"/>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96060A9-32BC-4881-8401-DCF921156793}"/>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Rectangle 10">
            <a:extLst>
              <a:ext uri="{FF2B5EF4-FFF2-40B4-BE49-F238E27FC236}">
                <a16:creationId xmlns:a16="http://schemas.microsoft.com/office/drawing/2014/main" id="{D8711E5A-4231-477B-B957-50662A3E4921}"/>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297139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1404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24/08/2024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a:t>
            </a:r>
            <a:r>
              <a:rPr lang="en-GB" sz="800" dirty="0" err="1"/>
              <a:t>b.v</a:t>
            </a:r>
            <a:endParaRPr lang="en-GB" sz="800" dirty="0"/>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210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24/08/2024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432683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3793358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24/08/2024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8712498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24/08/2024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Tree>
    <p:extLst>
      <p:ext uri="{BB962C8B-B14F-4D97-AF65-F5344CB8AC3E}">
        <p14:creationId xmlns:p14="http://schemas.microsoft.com/office/powerpoint/2010/main" val="1648064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078233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24/08/2024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130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cover_ConCom_JOC">
    <p:spTree>
      <p:nvGrpSpPr>
        <p:cNvPr id="1" name=""/>
        <p:cNvGrpSpPr/>
        <p:nvPr/>
      </p:nvGrpSpPr>
      <p:grpSpPr>
        <a:xfrm>
          <a:off x="0" y="0"/>
          <a:ext cx="0" cy="0"/>
          <a:chOff x="0" y="0"/>
          <a:chExt cx="0" cy="0"/>
        </a:xfrm>
      </p:grpSpPr>
      <p:pic>
        <p:nvPicPr>
          <p:cNvPr id="9"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9" name="Rectangle 18"/>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8" name="Titolo 1"/>
          <p:cNvSpPr>
            <a:spLocks noGrp="1"/>
          </p:cNvSpPr>
          <p:nvPr>
            <p:ph type="ctrTitle" hasCustomPrompt="1"/>
          </p:nvPr>
        </p:nvSpPr>
        <p:spPr>
          <a:xfrm>
            <a:off x="-1" y="4273616"/>
            <a:ext cx="9757035" cy="506206"/>
          </a:xfrm>
          <a:prstGeom prst="rect">
            <a:avLst/>
          </a:prstGeom>
          <a:noFill/>
        </p:spPr>
        <p:txBody>
          <a:bodyPr anchor="b">
            <a:normAutofit/>
          </a:bodyPr>
          <a:lstStyle>
            <a:lvl1pPr algn="l" eaLnBrk="1" hangingPunct="1">
              <a:defRPr lang="it-IT" sz="3600" b="1" kern="1200" dirty="0">
                <a:solidFill>
                  <a:srgbClr val="FFFFFF"/>
                </a:solidFill>
                <a:latin typeface="+mj-lt"/>
                <a:ea typeface="+mj-ea"/>
                <a:cs typeface="+mj-cs"/>
              </a:defRPr>
            </a:lvl1pPr>
          </a:lstStyle>
          <a:p>
            <a:pPr eaLnBrk="1" hangingPunct="1"/>
            <a:r>
              <a:rPr lang="en-US" altLang="en-US" sz="3600" b="1" dirty="0">
                <a:solidFill>
                  <a:srgbClr val="FFFFFF"/>
                </a:solidFill>
                <a:cs typeface="Arial" charset="0"/>
              </a:rPr>
              <a:t>JOINT OPERATING COMMITTEE MEETING</a:t>
            </a:r>
          </a:p>
        </p:txBody>
      </p:sp>
      <p:sp>
        <p:nvSpPr>
          <p:cNvPr id="3" name="Segnaposto contenuto 2"/>
          <p:cNvSpPr>
            <a:spLocks noGrp="1"/>
          </p:cNvSpPr>
          <p:nvPr>
            <p:ph sz="quarter" idx="10" hasCustomPrompt="1"/>
          </p:nvPr>
        </p:nvSpPr>
        <p:spPr>
          <a:xfrm>
            <a:off x="1" y="4867058"/>
            <a:ext cx="9757036" cy="952154"/>
          </a:xfrm>
          <a:prstGeom prst="rect">
            <a:avLst/>
          </a:prstGeom>
        </p:spPr>
        <p:txBody>
          <a:bodyPr>
            <a:noAutofit/>
          </a:bodyPr>
          <a:lstStyle>
            <a:lvl1pPr marL="0" indent="0">
              <a:buFontTx/>
              <a:buNone/>
              <a:defRPr sz="2800" b="0" i="0" baseline="0">
                <a:solidFill>
                  <a:srgbClr val="FFD500"/>
                </a:solidFill>
              </a:defRPr>
            </a:lvl1pPr>
            <a:lvl2pPr marL="457188" indent="0">
              <a:buFontTx/>
              <a:buNone/>
              <a:defRPr sz="2000" b="1" i="0"/>
            </a:lvl2pPr>
            <a:lvl3pPr marL="914377" indent="0">
              <a:buFontTx/>
              <a:buNone/>
              <a:defRPr sz="2000" b="1" i="0"/>
            </a:lvl3pPr>
            <a:lvl4pPr marL="1371566" indent="0">
              <a:buFontTx/>
              <a:buNone/>
              <a:defRPr sz="2000" b="1" i="0"/>
            </a:lvl4pPr>
            <a:lvl5pPr marL="1828755" indent="0">
              <a:buFontTx/>
              <a:buNone/>
              <a:defRPr sz="2000" b="1" i="0"/>
            </a:lvl5pPr>
          </a:lstStyle>
          <a:p>
            <a:pPr lvl="0"/>
            <a:r>
              <a:rPr lang="it-IT" dirty="0"/>
              <a:t>OpCom / ConCom or JOC and any orther external meetings/forums/sessions/workshops</a:t>
            </a:r>
          </a:p>
        </p:txBody>
      </p:sp>
      <p:sp>
        <p:nvSpPr>
          <p:cNvPr id="20" name="Rectangle 19"/>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22" name="Sottotitolo 2"/>
          <p:cNvSpPr>
            <a:spLocks noGrp="1"/>
          </p:cNvSpPr>
          <p:nvPr>
            <p:ph type="subTitle" idx="1" hasCustomPrompt="1"/>
          </p:nvPr>
        </p:nvSpPr>
        <p:spPr>
          <a:xfrm>
            <a:off x="0" y="6027467"/>
            <a:ext cx="9144000" cy="545419"/>
          </a:xfrm>
          <a:prstGeom prst="rect">
            <a:avLst/>
          </a:prstGeom>
        </p:spPr>
        <p:txBody>
          <a:bodyPr>
            <a:normAutofit/>
          </a:bodyPr>
          <a:lstStyle>
            <a:lvl1pPr marL="0" indent="0" algn="l">
              <a:buNone/>
              <a:defRPr sz="1800" baseline="0">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Location, DD MMM YYYY</a:t>
            </a:r>
          </a:p>
        </p:txBody>
      </p:sp>
      <p:sp>
        <p:nvSpPr>
          <p:cNvPr id="11" name="Rectangle 10"/>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Tree>
    <p:extLst>
      <p:ext uri="{BB962C8B-B14F-4D97-AF65-F5344CB8AC3E}">
        <p14:creationId xmlns:p14="http://schemas.microsoft.com/office/powerpoint/2010/main" val="3283002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2.png"/><Relationship Id="rId2" Type="http://schemas.openxmlformats.org/officeDocument/2006/relationships/slideLayout" Target="../slideLayouts/slideLayout10.xml"/><Relationship Id="rId16"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3.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2.png"/><Relationship Id="rId5" Type="http://schemas.openxmlformats.org/officeDocument/2006/relationships/slideLayout" Target="../slideLayouts/slideLayout57.xml"/><Relationship Id="rId10" Type="http://schemas.openxmlformats.org/officeDocument/2006/relationships/image" Target="../media/image1.png"/><Relationship Id="rId4" Type="http://schemas.openxmlformats.org/officeDocument/2006/relationships/slideLayout" Target="../slideLayouts/slideLayout5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3.png"/><Relationship Id="rId2" Type="http://schemas.openxmlformats.org/officeDocument/2006/relationships/slideLayout" Target="../slideLayouts/slideLayout62.xml"/><Relationship Id="rId16"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6.xml"/><Relationship Id="rId7"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image" Target="../media/image3.png"/><Relationship Id="rId4" Type="http://schemas.openxmlformats.org/officeDocument/2006/relationships/slideLayout" Target="../slideLayouts/slideLayout7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24/08/2024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 id="2147483855"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15285-F585-4AD8-B33B-E2B8DB882FD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51416" y="261890"/>
            <a:ext cx="681038" cy="513176"/>
          </a:xfrm>
          <a:prstGeom prst="rect">
            <a:avLst/>
          </a:prstGeom>
        </p:spPr>
      </p:pic>
      <p:grpSp>
        <p:nvGrpSpPr>
          <p:cNvPr id="5" name="Group 4">
            <a:extLst>
              <a:ext uri="{FF2B5EF4-FFF2-40B4-BE49-F238E27FC236}">
                <a16:creationId xmlns:a16="http://schemas.microsoft.com/office/drawing/2014/main" id="{258B99DF-C0FD-4160-8914-D3FCE4E30D6B}"/>
              </a:ext>
            </a:extLst>
          </p:cNvPr>
          <p:cNvGrpSpPr/>
          <p:nvPr userDrawn="1"/>
        </p:nvGrpSpPr>
        <p:grpSpPr>
          <a:xfrm>
            <a:off x="0" y="836093"/>
            <a:ext cx="12192000" cy="61216"/>
            <a:chOff x="0" y="836092"/>
            <a:chExt cx="12192000" cy="61216"/>
          </a:xfrm>
        </p:grpSpPr>
        <p:pic>
          <p:nvPicPr>
            <p:cNvPr id="6" name="Picture 2">
              <a:extLst>
                <a:ext uri="{FF2B5EF4-FFF2-40B4-BE49-F238E27FC236}">
                  <a16:creationId xmlns:a16="http://schemas.microsoft.com/office/drawing/2014/main" id="{02B401F8-10A2-42B8-BD9B-F9A29419C9CB}"/>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836092"/>
              <a:ext cx="10919481"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FB6FC4E-6E97-4F5A-9E72-EC8545068708}"/>
                </a:ext>
              </a:extLst>
            </p:cNvPr>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l="69543"/>
            <a:stretch/>
          </p:blipFill>
          <p:spPr bwMode="auto">
            <a:xfrm rot="10800000">
              <a:off x="8866262" y="836092"/>
              <a:ext cx="3325738"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egnaposto piè di pagina 2">
            <a:extLst>
              <a:ext uri="{FF2B5EF4-FFF2-40B4-BE49-F238E27FC236}">
                <a16:creationId xmlns:a16="http://schemas.microsoft.com/office/drawing/2014/main" id="{2D0EF3A3-12BE-486A-94B5-303CDD1D57C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0" name="Immagine 8">
            <a:extLst>
              <a:ext uri="{FF2B5EF4-FFF2-40B4-BE49-F238E27FC236}">
                <a16:creationId xmlns:a16="http://schemas.microsoft.com/office/drawing/2014/main" id="{7AFA2A1E-9CCA-4718-A393-777A9DBECB6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89628785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1" r:id="rId13"/>
    <p:sldLayoutId id="2147483873" r:id="rId14"/>
  </p:sldLayoutIdLst>
  <p:hf sldNum="0" hdr="0" ftr="0" dt="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ADF802A-A1C5-4FC1-9E49-615634C044DA}" type="datetime1">
              <a:rPr lang="ru-RU" smtClean="0"/>
              <a:t>24.08.2024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95453000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7" r:id="rId7"/>
    <p:sldLayoutId id="2147483908" r:id="rId8"/>
    <p:sldLayoutId id="2147483909" r:id="rId9"/>
    <p:sldLayoutId id="214748391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19915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9"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562F73-A8CF-4AEC-957D-5ADF3A979B64}"/>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2" name="Segnaposto piè di pagina 2">
            <a:extLst>
              <a:ext uri="{FF2B5EF4-FFF2-40B4-BE49-F238E27FC236}">
                <a16:creationId xmlns:a16="http://schemas.microsoft.com/office/drawing/2014/main" id="{3BB5AEEB-66CD-4D9D-9CC4-1B473620C844}"/>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pic>
        <p:nvPicPr>
          <p:cNvPr id="11" name="Picture 10">
            <a:extLst>
              <a:ext uri="{FF2B5EF4-FFF2-40B4-BE49-F238E27FC236}">
                <a16:creationId xmlns:a16="http://schemas.microsoft.com/office/drawing/2014/main" id="{2B148140-82EE-434D-8713-516477D451D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3" name="Picture 2">
            <a:extLst>
              <a:ext uri="{FF2B5EF4-FFF2-40B4-BE49-F238E27FC236}">
                <a16:creationId xmlns:a16="http://schemas.microsoft.com/office/drawing/2014/main" id="{A5452C74-CB5B-4186-ADFB-3129847B1959}"/>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00AD0064-D627-44BE-9211-EA388FE2E2FC}"/>
              </a:ext>
            </a:extLst>
          </p:cNvPr>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66068087-53B7-4803-BDD2-33CC79F0614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Tree>
    <p:extLst>
      <p:ext uri="{BB962C8B-B14F-4D97-AF65-F5344CB8AC3E}">
        <p14:creationId xmlns:p14="http://schemas.microsoft.com/office/powerpoint/2010/main" val="243842574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hf hdr="0" dt="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414475206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562F73-A8CF-4AEC-957D-5ADF3A979B64}"/>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2" name="Segnaposto piè di pagina 2">
            <a:extLst>
              <a:ext uri="{FF2B5EF4-FFF2-40B4-BE49-F238E27FC236}">
                <a16:creationId xmlns:a16="http://schemas.microsoft.com/office/drawing/2014/main" id="{3BB5AEEB-66CD-4D9D-9CC4-1B473620C844}"/>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pic>
        <p:nvPicPr>
          <p:cNvPr id="11" name="Picture 10">
            <a:extLst>
              <a:ext uri="{FF2B5EF4-FFF2-40B4-BE49-F238E27FC236}">
                <a16:creationId xmlns:a16="http://schemas.microsoft.com/office/drawing/2014/main" id="{2B148140-82EE-434D-8713-516477D451D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3" name="Picture 2">
            <a:extLst>
              <a:ext uri="{FF2B5EF4-FFF2-40B4-BE49-F238E27FC236}">
                <a16:creationId xmlns:a16="http://schemas.microsoft.com/office/drawing/2014/main" id="{A5452C74-CB5B-4186-ADFB-3129847B1959}"/>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00AD0064-D627-44BE-9211-EA388FE2E2FC}"/>
              </a:ext>
            </a:extLst>
          </p:cNvPr>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66068087-53B7-4803-BDD2-33CC79F0614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Tree>
    <p:extLst>
      <p:ext uri="{BB962C8B-B14F-4D97-AF65-F5344CB8AC3E}">
        <p14:creationId xmlns:p14="http://schemas.microsoft.com/office/powerpoint/2010/main" val="329294993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hf hdr="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24/08/2024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401354699"/>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1.bin"/><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Single-acting_cylinder" TargetMode="External"/><Relationship Id="rId2" Type="http://schemas.openxmlformats.org/officeDocument/2006/relationships/image" Target="../media/image43.w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6.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0" y="6224631"/>
            <a:ext cx="12192000" cy="553674"/>
          </a:xfrm>
          <a:prstGeom prst="rect">
            <a:avLst/>
          </a:prstGeom>
          <a:solidFill>
            <a:schemeClr val="accent2">
              <a:alpha val="77000"/>
            </a:schemeClr>
          </a:solidFill>
        </p:spPr>
        <p:txBody>
          <a:bodyPr anchor="ctr">
            <a:noAutofit/>
          </a:bodyPr>
          <a:lstStyle>
            <a:lvl1pPr algn="l" defTabSz="914377" rtl="0" eaLnBrk="1" latinLnBrk="0" hangingPunct="1">
              <a:lnSpc>
                <a:spcPts val="2400"/>
              </a:lnSpc>
              <a:spcBef>
                <a:spcPct val="0"/>
              </a:spcBef>
              <a:buNone/>
              <a:defRPr sz="4000" b="1" i="0" kern="1200">
                <a:solidFill>
                  <a:schemeClr val="tx1"/>
                </a:solidFill>
                <a:latin typeface="+mj-lt"/>
                <a:ea typeface="+mj-ea"/>
                <a:cs typeface="+mj-cs"/>
              </a:defRPr>
            </a:lvl1pPr>
          </a:lstStyle>
          <a:p>
            <a:pPr marL="0" marR="0" lvl="0" indent="0" algn="r" defTabSz="914377" rtl="0" eaLnBrk="1" fontAlgn="auto" latinLnBrk="0" hangingPunct="1">
              <a:lnSpc>
                <a:spcPts val="2400"/>
              </a:lnSpc>
              <a:spcBef>
                <a:spcPct val="0"/>
              </a:spcBef>
              <a:spcAft>
                <a:spcPts val="0"/>
              </a:spcAft>
              <a:buClrTx/>
              <a:buSzTx/>
              <a:buFontTx/>
              <a:buNone/>
              <a:tabLst/>
              <a:defRPr/>
            </a:pPr>
            <a:br>
              <a:rPr kumimoji="0" lang="ru-RU" sz="1800" b="1" i="0" u="none" strike="noStrike" kern="1200" cap="none" spc="0" normalizeH="0" baseline="0" noProof="0" dirty="0">
                <a:ln>
                  <a:noFill/>
                </a:ln>
                <a:solidFill>
                  <a:srgbClr val="FFFF00"/>
                </a:solidFill>
                <a:effectLst/>
                <a:uLnTx/>
                <a:uFillTx/>
                <a:latin typeface="Calibri Light" panose="020F0302020204030204"/>
                <a:ea typeface="+mj-ea"/>
                <a:cs typeface="+mj-cs"/>
              </a:rPr>
            </a:br>
            <a:r>
              <a:rPr kumimoji="0" lang="en-US" sz="1800" b="1" i="0" u="none" strike="noStrike" kern="1200" cap="none" spc="0" normalizeH="0" baseline="0" noProof="0" dirty="0">
                <a:ln>
                  <a:noFill/>
                </a:ln>
                <a:solidFill>
                  <a:srgbClr val="FFFFFF"/>
                </a:solidFill>
                <a:effectLst/>
                <a:uLnTx/>
                <a:uFillTx/>
                <a:latin typeface="Calibri Light" panose="020F0302020204030204"/>
                <a:ea typeface="+mj-ea"/>
                <a:cs typeface="+mj-cs"/>
              </a:rPr>
              <a:t>KARACHAGANAK PETROLEUM OPERATING B.V</a:t>
            </a:r>
          </a:p>
          <a:p>
            <a:pPr marL="0" marR="0" lvl="0" indent="0" algn="r" defTabSz="914377" rtl="0" eaLnBrk="1" fontAlgn="auto" latinLnBrk="0" hangingPunct="1">
              <a:lnSpc>
                <a:spcPts val="24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panose="020F0302020204030204"/>
                <a:ea typeface="+mj-ea"/>
                <a:cs typeface="+mj-cs"/>
              </a:rPr>
              <a:t>29/07/2024</a:t>
            </a:r>
            <a:br>
              <a:rPr kumimoji="0" lang="ru-RU" sz="1800" b="1"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GB" sz="1800" b="1" i="0" u="none" strike="noStrike" kern="1200" cap="none" spc="0" normalizeH="0" baseline="0" noProof="0" dirty="0">
              <a:ln>
                <a:noFill/>
              </a:ln>
              <a:solidFill>
                <a:srgbClr val="FFFFFF"/>
              </a:solidFill>
              <a:effectLst/>
              <a:uLnTx/>
              <a:uFillTx/>
              <a:latin typeface="Lucida Fax" panose="02060602050505020204" pitchFamily="18" charset="0"/>
              <a:ea typeface="+mj-ea"/>
              <a:cs typeface="+mj-cs"/>
            </a:endParaRPr>
          </a:p>
        </p:txBody>
      </p:sp>
      <p:sp>
        <p:nvSpPr>
          <p:cNvPr id="7" name="Content Placeholder 1">
            <a:extLst>
              <a:ext uri="{FF2B5EF4-FFF2-40B4-BE49-F238E27FC236}">
                <a16:creationId xmlns:a16="http://schemas.microsoft.com/office/drawing/2014/main" id="{ED717E96-8A50-44A2-B562-D12DA267C30A}"/>
              </a:ext>
            </a:extLst>
          </p:cNvPr>
          <p:cNvSpPr txBox="1">
            <a:spLocks/>
          </p:cNvSpPr>
          <p:nvPr/>
        </p:nvSpPr>
        <p:spPr>
          <a:xfrm>
            <a:off x="5387546" y="5416644"/>
            <a:ext cx="6804454" cy="701374"/>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ts val="24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KPO VALVES TECHNICAL WEBINAR</a:t>
            </a:r>
            <a:endParaRPr kumimoji="0" lang="en-GB" sz="2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4010839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9" y="4841657"/>
            <a:ext cx="7266542" cy="646331"/>
          </a:xfrm>
          <a:prstGeom prst="rect">
            <a:avLst/>
          </a:prstGeom>
          <a:noFill/>
        </p:spPr>
        <p:txBody>
          <a:bodyPr wrap="square" rtlCol="0">
            <a:spAutoFit/>
          </a:bodyPr>
          <a:lstStyle/>
          <a:p>
            <a:pPr algn="l"/>
            <a:r>
              <a:rPr lang="en-GB" dirty="0"/>
              <a:t>Overview</a:t>
            </a:r>
            <a:endParaRPr lang="en-GB" sz="240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1</a:t>
            </a:r>
            <a:endParaRPr lang="en-GB" sz="5400" b="1" dirty="0">
              <a:solidFill>
                <a:schemeClr val="bg1"/>
              </a:solidFill>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just">
              <a:spcBef>
                <a:spcPts val="0"/>
              </a:spcBef>
              <a:spcAft>
                <a:spcPts val="1200"/>
              </a:spcAft>
            </a:pPr>
            <a:r>
              <a:rPr lang="en-GB" dirty="0">
                <a:ln w="0"/>
                <a:latin typeface="+mn-lt"/>
              </a:rPr>
              <a:t>Manual Valves</a:t>
            </a:r>
            <a:endParaRPr lang="en-GB" dirty="0">
              <a:latin typeface="+mn-lt"/>
            </a:endParaRPr>
          </a:p>
        </p:txBody>
      </p:sp>
    </p:spTree>
    <p:extLst>
      <p:ext uri="{BB962C8B-B14F-4D97-AF65-F5344CB8AC3E}">
        <p14:creationId xmlns:p14="http://schemas.microsoft.com/office/powerpoint/2010/main" val="931537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11</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Overview</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59027" y="1266806"/>
            <a:ext cx="11071654" cy="4247317"/>
          </a:xfrm>
          <a:prstGeom prst="rect">
            <a:avLst/>
          </a:prstGeom>
          <a:noFill/>
        </p:spPr>
        <p:txBody>
          <a:bodyPr wrap="square" rtlCol="0">
            <a:spAutoFit/>
          </a:bodyPr>
          <a:lstStyle/>
          <a:p>
            <a:r>
              <a:rPr lang="en-GB" dirty="0">
                <a:ln w="0"/>
                <a:solidFill>
                  <a:schemeClr val="accent1"/>
                </a:solidFill>
              </a:rPr>
              <a:t>KPO specifications are notably more intricate than standard industry requirements, primarily due to the challenging fluid conditions and extreme temperatures encountered.</a:t>
            </a:r>
          </a:p>
          <a:p>
            <a:endParaRPr lang="en-GB" dirty="0">
              <a:ln w="0"/>
              <a:solidFill>
                <a:schemeClr val="accent1"/>
              </a:solidFill>
            </a:endParaRPr>
          </a:p>
          <a:p>
            <a:pPr marL="285750" indent="-285750">
              <a:buClr>
                <a:srgbClr val="FFC000"/>
              </a:buClr>
              <a:buFont typeface="Wingdings" panose="05000000000000000000" pitchFamily="2" charset="2"/>
              <a:buChar char="§"/>
            </a:pPr>
            <a:r>
              <a:rPr lang="en-GB" b="1" dirty="0">
                <a:ln w="0"/>
                <a:solidFill>
                  <a:schemeClr val="accent1"/>
                </a:solidFill>
              </a:rPr>
              <a:t>Historical Development</a:t>
            </a:r>
            <a:r>
              <a:rPr lang="en-GB" dirty="0">
                <a:ln w="0"/>
                <a:solidFill>
                  <a:schemeClr val="accent1"/>
                </a:solidFill>
              </a:rPr>
              <a:t>: Over the past 20 years, we have developed extensive piping material classes and valve datasheets tailored to our projects. Recently, new datasheets have been created to consolidate KPO's specifications.</a:t>
            </a:r>
          </a:p>
          <a:p>
            <a:pPr marL="285750" indent="-285750">
              <a:buClr>
                <a:srgbClr val="FFC000"/>
              </a:buClr>
              <a:buFont typeface="Wingdings" panose="05000000000000000000" pitchFamily="2" charset="2"/>
              <a:buChar char="§"/>
            </a:pPr>
            <a:endParaRPr lang="en-GB" dirty="0">
              <a:ln w="0"/>
              <a:solidFill>
                <a:schemeClr val="accent1"/>
              </a:solidFill>
            </a:endParaRPr>
          </a:p>
          <a:p>
            <a:pPr marL="285750" indent="-285750">
              <a:buClr>
                <a:srgbClr val="FFC000"/>
              </a:buClr>
              <a:buFont typeface="Wingdings" panose="05000000000000000000" pitchFamily="2" charset="2"/>
              <a:buChar char="§"/>
            </a:pPr>
            <a:r>
              <a:rPr lang="en-GB" b="1" dirty="0">
                <a:ln w="0"/>
                <a:solidFill>
                  <a:schemeClr val="accent1"/>
                </a:solidFill>
              </a:rPr>
              <a:t>Diverse Reequipments</a:t>
            </a:r>
            <a:r>
              <a:rPr lang="en-GB" dirty="0">
                <a:ln w="0"/>
                <a:solidFill>
                  <a:schemeClr val="accent1"/>
                </a:solidFill>
              </a:rPr>
              <a:t>: Our specifications feature varied requirements and levels of detail, reflecting the complexity of our operations.</a:t>
            </a:r>
          </a:p>
          <a:p>
            <a:pPr marL="285750" indent="-285750">
              <a:buClr>
                <a:srgbClr val="FFC000"/>
              </a:buClr>
              <a:buFont typeface="Wingdings" panose="05000000000000000000" pitchFamily="2" charset="2"/>
              <a:buChar char="§"/>
            </a:pPr>
            <a:endParaRPr lang="en-GB" dirty="0">
              <a:ln w="0"/>
              <a:solidFill>
                <a:schemeClr val="accent1"/>
              </a:solidFill>
            </a:endParaRPr>
          </a:p>
          <a:p>
            <a:pPr marL="285750" indent="-285750">
              <a:buClr>
                <a:srgbClr val="FFC000"/>
              </a:buClr>
              <a:buFont typeface="Wingdings" panose="05000000000000000000" pitchFamily="2" charset="2"/>
              <a:buChar char="§"/>
            </a:pPr>
            <a:r>
              <a:rPr lang="en-GB" b="1" dirty="0">
                <a:ln w="0"/>
                <a:solidFill>
                  <a:schemeClr val="accent1"/>
                </a:solidFill>
              </a:rPr>
              <a:t>Material Restrictions</a:t>
            </a:r>
            <a:r>
              <a:rPr lang="en-GB" dirty="0">
                <a:ln w="0"/>
                <a:solidFill>
                  <a:schemeClr val="accent1"/>
                </a:solidFill>
              </a:rPr>
              <a:t>: A specific list of prohibited materials is enforced due to fluid compatibility issues. These will be detailed in subsequent slides.</a:t>
            </a:r>
          </a:p>
          <a:p>
            <a:pPr marL="285750" indent="-285750">
              <a:buClr>
                <a:srgbClr val="FFC000"/>
              </a:buClr>
              <a:buFont typeface="Wingdings" panose="05000000000000000000" pitchFamily="2" charset="2"/>
              <a:buChar char="§"/>
            </a:pPr>
            <a:endParaRPr lang="en-GB" dirty="0">
              <a:ln w="0"/>
              <a:solidFill>
                <a:schemeClr val="accent1"/>
              </a:solidFill>
            </a:endParaRPr>
          </a:p>
          <a:p>
            <a:pPr marL="285750" indent="-285750">
              <a:buClr>
                <a:srgbClr val="FFC000"/>
              </a:buClr>
              <a:buFont typeface="Wingdings" panose="05000000000000000000" pitchFamily="2" charset="2"/>
              <a:buChar char="§"/>
            </a:pPr>
            <a:r>
              <a:rPr lang="en-GB" b="1" dirty="0">
                <a:ln w="0"/>
                <a:solidFill>
                  <a:schemeClr val="accent1"/>
                </a:solidFill>
              </a:rPr>
              <a:t>Compliance: </a:t>
            </a:r>
            <a:r>
              <a:rPr lang="en-GB" dirty="0">
                <a:ln w="0"/>
                <a:solidFill>
                  <a:schemeClr val="accent1"/>
                </a:solidFill>
              </a:rPr>
              <a:t>It is imperative that all technical and material details on the datasheets are adhered to in strict accordance with the associated specifications.</a:t>
            </a:r>
          </a:p>
        </p:txBody>
      </p:sp>
      <p:sp>
        <p:nvSpPr>
          <p:cNvPr id="6" name="Footer Placeholder 1">
            <a:extLst>
              <a:ext uri="{FF2B5EF4-FFF2-40B4-BE49-F238E27FC236}">
                <a16:creationId xmlns:a16="http://schemas.microsoft.com/office/drawing/2014/main" id="{23CCC7D8-1DAC-4B71-A419-5EEBB4F3C7AB}"/>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51118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37868" y="4841657"/>
            <a:ext cx="7266542" cy="646331"/>
          </a:xfrm>
          <a:prstGeom prst="rect">
            <a:avLst/>
          </a:prstGeom>
          <a:noFill/>
        </p:spPr>
        <p:txBody>
          <a:bodyPr wrap="square" rtlCol="0">
            <a:spAutoFit/>
          </a:bodyPr>
          <a:lstStyle/>
          <a:p>
            <a:pPr algn="l"/>
            <a:r>
              <a:rPr lang="en-GB" dirty="0"/>
              <a:t>Valve Key Features</a:t>
            </a:r>
            <a:endParaRPr lang="en-GB" sz="240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2</a:t>
            </a:r>
            <a:endParaRPr lang="en-GB" sz="5400" b="1" dirty="0">
              <a:solidFill>
                <a:schemeClr val="bg1"/>
              </a:solidFill>
            </a:endParaRPr>
          </a:p>
        </p:txBody>
      </p:sp>
      <p:sp>
        <p:nvSpPr>
          <p:cNvPr id="10" name="Title 1">
            <a:extLst>
              <a:ext uri="{FF2B5EF4-FFF2-40B4-BE49-F238E27FC236}">
                <a16:creationId xmlns:a16="http://schemas.microsoft.com/office/drawing/2014/main" id="{C8C38DEE-87AF-4587-A12D-A41B32F8017C}"/>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just">
              <a:spcBef>
                <a:spcPts val="0"/>
              </a:spcBef>
              <a:spcAft>
                <a:spcPts val="1200"/>
              </a:spcAft>
            </a:pPr>
            <a:r>
              <a:rPr lang="en-GB" dirty="0">
                <a:ln w="0"/>
                <a:latin typeface="+mn-lt"/>
              </a:rPr>
              <a:t>Manual Valves</a:t>
            </a:r>
            <a:endParaRPr lang="en-GB" dirty="0">
              <a:latin typeface="+mn-lt"/>
            </a:endParaRPr>
          </a:p>
        </p:txBody>
      </p:sp>
    </p:spTree>
    <p:extLst>
      <p:ext uri="{BB962C8B-B14F-4D97-AF65-F5344CB8AC3E}">
        <p14:creationId xmlns:p14="http://schemas.microsoft.com/office/powerpoint/2010/main" val="2119249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Plug and Cage Choke, Plug and Cage Control Choke - WOM Group">
            <a:extLst>
              <a:ext uri="{FF2B5EF4-FFF2-40B4-BE49-F238E27FC236}">
                <a16:creationId xmlns:a16="http://schemas.microsoft.com/office/drawing/2014/main" id="{3EECDEEC-48BC-4263-AA59-2E92D233B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7533" y="1462245"/>
            <a:ext cx="2142728" cy="18401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13</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Valve Key Features - General</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381720" y="1143239"/>
            <a:ext cx="9426107" cy="2800767"/>
          </a:xfrm>
          <a:prstGeom prst="rect">
            <a:avLst/>
          </a:prstGeom>
          <a:noFill/>
        </p:spPr>
        <p:txBody>
          <a:bodyPr wrap="square" rtlCol="0">
            <a:spAutoFit/>
          </a:bodyPr>
          <a:lstStyle/>
          <a:p>
            <a:r>
              <a:rPr lang="en-GB" sz="1600" dirty="0">
                <a:ln w="0"/>
                <a:solidFill>
                  <a:schemeClr val="accent1"/>
                </a:solidFill>
              </a:rPr>
              <a:t>KPO utilize various types of valves to meet different operational needs such as :</a:t>
            </a:r>
          </a:p>
          <a:p>
            <a:pPr algn="just"/>
            <a:r>
              <a:rPr lang="en-GB" sz="1600" dirty="0">
                <a:ln w="0"/>
                <a:solidFill>
                  <a:schemeClr val="accent1"/>
                </a:solidFill>
              </a:rPr>
              <a:t>Gate Valves, Globe Valves, Ball Valves, DBB Valves, Butterfly Valves, Check Valves and Choke valves.</a:t>
            </a:r>
          </a:p>
          <a:p>
            <a:endParaRPr lang="en-GB" sz="1600" dirty="0">
              <a:ln w="0"/>
              <a:solidFill>
                <a:schemeClr val="accent1"/>
              </a:solidFill>
            </a:endParaRPr>
          </a:p>
          <a:p>
            <a:pPr algn="just"/>
            <a:r>
              <a:rPr lang="en-GB" sz="1600" dirty="0">
                <a:ln w="0"/>
                <a:solidFill>
                  <a:schemeClr val="accent1"/>
                </a:solidFill>
              </a:rPr>
              <a:t>Our valve specifications and datasheets are developed to meet RoK requirements and international standards.</a:t>
            </a:r>
          </a:p>
          <a:p>
            <a:endParaRPr lang="en-GB" sz="1600" dirty="0">
              <a:ln w="0"/>
              <a:solidFill>
                <a:schemeClr val="accent1"/>
              </a:solidFill>
            </a:endParaRPr>
          </a:p>
          <a:p>
            <a:r>
              <a:rPr lang="en-GB" sz="1600" dirty="0">
                <a:ln w="0"/>
                <a:solidFill>
                  <a:schemeClr val="accent1"/>
                </a:solidFill>
              </a:rPr>
              <a:t>To ensure reliability and safety, all valves undergo rigorous testing:</a:t>
            </a:r>
          </a:p>
          <a:p>
            <a:pPr marL="285750" indent="-285750">
              <a:buClr>
                <a:srgbClr val="FFC000"/>
              </a:buClr>
              <a:buSzPct val="70000"/>
              <a:buFont typeface="Wingdings" panose="05000000000000000000" pitchFamily="2" charset="2"/>
              <a:buChar char="§"/>
            </a:pPr>
            <a:r>
              <a:rPr lang="en-GB" sz="1600" b="1" dirty="0">
                <a:ln w="0"/>
                <a:solidFill>
                  <a:schemeClr val="accent1"/>
                </a:solidFill>
              </a:rPr>
              <a:t>Hydrostatic Testing</a:t>
            </a:r>
            <a:r>
              <a:rPr lang="en-GB" sz="1600" dirty="0">
                <a:ln w="0"/>
                <a:solidFill>
                  <a:schemeClr val="accent1"/>
                </a:solidFill>
              </a:rPr>
              <a:t>: Verifies that valves can withstand maximum operating pressures.</a:t>
            </a:r>
          </a:p>
          <a:p>
            <a:pPr marL="285750" indent="-285750">
              <a:buClr>
                <a:srgbClr val="FFC000"/>
              </a:buClr>
              <a:buSzPct val="70000"/>
              <a:buFont typeface="Wingdings" panose="05000000000000000000" pitchFamily="2" charset="2"/>
              <a:buChar char="§"/>
            </a:pPr>
            <a:r>
              <a:rPr lang="en-GB" sz="1600" b="1" dirty="0">
                <a:ln w="0"/>
                <a:solidFill>
                  <a:schemeClr val="accent1"/>
                </a:solidFill>
              </a:rPr>
              <a:t>Leakage Testing</a:t>
            </a:r>
            <a:r>
              <a:rPr lang="en-GB" sz="1600" dirty="0">
                <a:ln w="0"/>
                <a:solidFill>
                  <a:schemeClr val="accent1"/>
                </a:solidFill>
              </a:rPr>
              <a:t>: Ensures effective sealing under operational conditions.</a:t>
            </a:r>
          </a:p>
          <a:p>
            <a:pPr marL="285750" indent="-285750">
              <a:buClr>
                <a:srgbClr val="FFC000"/>
              </a:buClr>
              <a:buSzPct val="70000"/>
              <a:buFont typeface="Wingdings" panose="05000000000000000000" pitchFamily="2" charset="2"/>
              <a:buChar char="§"/>
            </a:pPr>
            <a:r>
              <a:rPr lang="en-GB" sz="1600" b="1" dirty="0">
                <a:ln w="0"/>
                <a:solidFill>
                  <a:schemeClr val="accent1"/>
                </a:solidFill>
              </a:rPr>
              <a:t>Functional Testing</a:t>
            </a:r>
            <a:r>
              <a:rPr lang="en-GB" sz="1600" dirty="0">
                <a:ln w="0"/>
                <a:solidFill>
                  <a:schemeClr val="accent1"/>
                </a:solidFill>
              </a:rPr>
              <a:t>: Confirms proper operation, including open/close cycles and response times.</a:t>
            </a:r>
          </a:p>
          <a:p>
            <a:pPr marL="285750" indent="-285750">
              <a:buClr>
                <a:srgbClr val="FFC000"/>
              </a:buClr>
              <a:buSzPct val="70000"/>
              <a:buFont typeface="Wingdings" panose="05000000000000000000" pitchFamily="2" charset="2"/>
              <a:buChar char="§"/>
            </a:pPr>
            <a:r>
              <a:rPr lang="en-GB" sz="1600" b="1" dirty="0">
                <a:ln w="0"/>
                <a:solidFill>
                  <a:schemeClr val="accent1"/>
                </a:solidFill>
              </a:rPr>
              <a:t>Material Testing</a:t>
            </a:r>
            <a:r>
              <a:rPr lang="en-GB" sz="1600" dirty="0">
                <a:ln w="0"/>
                <a:solidFill>
                  <a:schemeClr val="accent1"/>
                </a:solidFill>
              </a:rPr>
              <a:t>: Validates that the chemical and physical properties of materials meet required specifications.</a:t>
            </a:r>
          </a:p>
        </p:txBody>
      </p:sp>
      <p:pic>
        <p:nvPicPr>
          <p:cNvPr id="7" name="Picture 6">
            <a:extLst>
              <a:ext uri="{FF2B5EF4-FFF2-40B4-BE49-F238E27FC236}">
                <a16:creationId xmlns:a16="http://schemas.microsoft.com/office/drawing/2014/main" id="{49905661-B8E5-4BD1-ABCE-77FDE6673945}"/>
              </a:ext>
            </a:extLst>
          </p:cNvPr>
          <p:cNvPicPr>
            <a:picLocks noChangeAspect="1"/>
          </p:cNvPicPr>
          <p:nvPr/>
        </p:nvPicPr>
        <p:blipFill>
          <a:blip r:embed="rId3"/>
          <a:stretch>
            <a:fillRect/>
          </a:stretch>
        </p:blipFill>
        <p:spPr>
          <a:xfrm>
            <a:off x="847102" y="4450931"/>
            <a:ext cx="1658920" cy="1391548"/>
          </a:xfrm>
          <a:prstGeom prst="rect">
            <a:avLst/>
          </a:prstGeom>
        </p:spPr>
      </p:pic>
      <p:sp>
        <p:nvSpPr>
          <p:cNvPr id="8" name="TextBox 7">
            <a:extLst>
              <a:ext uri="{FF2B5EF4-FFF2-40B4-BE49-F238E27FC236}">
                <a16:creationId xmlns:a16="http://schemas.microsoft.com/office/drawing/2014/main" id="{CB767F35-AB79-4C33-955C-0E15BDBEDB01}"/>
              </a:ext>
            </a:extLst>
          </p:cNvPr>
          <p:cNvSpPr txBox="1"/>
          <p:nvPr/>
        </p:nvSpPr>
        <p:spPr>
          <a:xfrm>
            <a:off x="862583" y="3971066"/>
            <a:ext cx="685546" cy="369332"/>
          </a:xfrm>
          <a:prstGeom prst="rect">
            <a:avLst/>
          </a:prstGeom>
          <a:noFill/>
        </p:spPr>
        <p:txBody>
          <a:bodyPr wrap="square" rtlCol="0" anchor="ctr">
            <a:spAutoFit/>
          </a:bodyPr>
          <a:lstStyle/>
          <a:p>
            <a:pPr algn="ctr"/>
            <a:r>
              <a:rPr lang="en-GB" sz="1800" b="0" i="0" u="none" strike="noStrike" baseline="0" dirty="0">
                <a:latin typeface="Wingdings-Regular"/>
              </a:rPr>
              <a:t></a:t>
            </a:r>
            <a:r>
              <a:rPr lang="en-US" sz="1600" b="1" i="0" u="none" strike="noStrike" baseline="0" dirty="0">
                <a:solidFill>
                  <a:schemeClr val="tx1">
                    <a:lumMod val="75000"/>
                    <a:lumOff val="25000"/>
                  </a:schemeClr>
                </a:solidFill>
                <a:latin typeface="Calibri" panose="020F0502020204030204" pitchFamily="34" charset="0"/>
                <a:cs typeface="Calibri" panose="020F0502020204030204" pitchFamily="34" charset="0"/>
              </a:rPr>
              <a:t>B</a:t>
            </a:r>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all</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0AF31DD-4327-4544-9279-3CC0DA969729}"/>
              </a:ext>
            </a:extLst>
          </p:cNvPr>
          <p:cNvPicPr>
            <a:picLocks noChangeAspect="1"/>
          </p:cNvPicPr>
          <p:nvPr/>
        </p:nvPicPr>
        <p:blipFill>
          <a:blip r:embed="rId4"/>
          <a:stretch>
            <a:fillRect/>
          </a:stretch>
        </p:blipFill>
        <p:spPr>
          <a:xfrm>
            <a:off x="2986885" y="4351400"/>
            <a:ext cx="1567362" cy="1705232"/>
          </a:xfrm>
          <a:prstGeom prst="rect">
            <a:avLst/>
          </a:prstGeom>
        </p:spPr>
      </p:pic>
      <p:sp>
        <p:nvSpPr>
          <p:cNvPr id="10" name="TextBox 9">
            <a:extLst>
              <a:ext uri="{FF2B5EF4-FFF2-40B4-BE49-F238E27FC236}">
                <a16:creationId xmlns:a16="http://schemas.microsoft.com/office/drawing/2014/main" id="{5259A443-5E56-4111-8455-7E2C42201482}"/>
              </a:ext>
            </a:extLst>
          </p:cNvPr>
          <p:cNvSpPr txBox="1"/>
          <p:nvPr/>
        </p:nvSpPr>
        <p:spPr>
          <a:xfrm>
            <a:off x="3274592" y="3964245"/>
            <a:ext cx="884594" cy="369332"/>
          </a:xfrm>
          <a:prstGeom prst="rect">
            <a:avLst/>
          </a:prstGeom>
          <a:noFill/>
        </p:spPr>
        <p:txBody>
          <a:bodyPr wrap="square" rtlCol="0" anchor="ctr">
            <a:spAutoFit/>
          </a:bodyPr>
          <a:lstStyle/>
          <a:p>
            <a:pPr algn="ctr"/>
            <a:r>
              <a:rPr lang="en-GB" sz="1800" b="0" i="0" u="none" strike="noStrike" baseline="0" dirty="0">
                <a:latin typeface="Wingdings-Regular"/>
              </a:rPr>
              <a:t></a:t>
            </a:r>
            <a:r>
              <a:rPr lang="en-US" sz="1600" b="1" i="0" u="none" strike="noStrike" baseline="0" dirty="0">
                <a:solidFill>
                  <a:schemeClr val="tx1">
                    <a:lumMod val="75000"/>
                    <a:lumOff val="25000"/>
                  </a:schemeClr>
                </a:solidFill>
                <a:latin typeface="Calibri" panose="020F0502020204030204" pitchFamily="34" charset="0"/>
                <a:cs typeface="Calibri" panose="020F0502020204030204" pitchFamily="34" charset="0"/>
              </a:rPr>
              <a:t>Check</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BD810EC-0214-4258-BC3C-91B041A40A0E}"/>
              </a:ext>
            </a:extLst>
          </p:cNvPr>
          <p:cNvSpPr txBox="1"/>
          <p:nvPr/>
        </p:nvSpPr>
        <p:spPr>
          <a:xfrm>
            <a:off x="10159401" y="1093213"/>
            <a:ext cx="1499286" cy="369332"/>
          </a:xfrm>
          <a:prstGeom prst="rect">
            <a:avLst/>
          </a:prstGeom>
          <a:noFill/>
        </p:spPr>
        <p:txBody>
          <a:bodyPr wrap="square" rtlCol="0" anchor="ctr">
            <a:spAutoFit/>
          </a:bodyPr>
          <a:lstStyle/>
          <a:p>
            <a:pPr algn="ctr"/>
            <a:r>
              <a:rPr lang="en-GB" sz="1800" b="0" i="0" u="none" strike="noStrike" baseline="0" dirty="0">
                <a:latin typeface="Wingdings-Regular"/>
              </a:rPr>
              <a:t></a:t>
            </a:r>
            <a:r>
              <a:rPr lang="en-US" sz="1600" b="1" i="0" u="none" strike="noStrike" baseline="0" dirty="0">
                <a:solidFill>
                  <a:schemeClr val="tx1">
                    <a:lumMod val="75000"/>
                    <a:lumOff val="25000"/>
                  </a:schemeClr>
                </a:solidFill>
                <a:latin typeface="Calibri" panose="020F0502020204030204" pitchFamily="34" charset="0"/>
                <a:cs typeface="Calibri" panose="020F0502020204030204" pitchFamily="34" charset="0"/>
              </a:rPr>
              <a:t>Choke Valve</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EEEBE0E-9D40-4F94-A8EF-B81F9A218384}"/>
              </a:ext>
            </a:extLst>
          </p:cNvPr>
          <p:cNvSpPr txBox="1"/>
          <p:nvPr/>
        </p:nvSpPr>
        <p:spPr>
          <a:xfrm>
            <a:off x="5406346" y="3925179"/>
            <a:ext cx="1331697" cy="369332"/>
          </a:xfrm>
          <a:prstGeom prst="rect">
            <a:avLst/>
          </a:prstGeom>
          <a:noFill/>
        </p:spPr>
        <p:txBody>
          <a:bodyPr wrap="square" rtlCol="0" anchor="ctr">
            <a:spAutoFit/>
          </a:bodyPr>
          <a:lstStyle/>
          <a:p>
            <a:pPr algn="ctr"/>
            <a:r>
              <a:rPr lang="en-GB" sz="1800" b="0" i="0" u="none" strike="noStrike" baseline="0" dirty="0">
                <a:latin typeface="Wingdings-Regular"/>
              </a:rPr>
              <a:t></a:t>
            </a:r>
            <a:r>
              <a:rPr lang="en-US" sz="1600" b="1" i="0" u="none" strike="noStrike" baseline="0" dirty="0">
                <a:solidFill>
                  <a:schemeClr val="tx1">
                    <a:lumMod val="75000"/>
                    <a:lumOff val="25000"/>
                  </a:schemeClr>
                </a:solidFill>
                <a:latin typeface="Calibri" panose="020F0502020204030204" pitchFamily="34" charset="0"/>
                <a:cs typeface="Calibri" panose="020F0502020204030204" pitchFamily="34" charset="0"/>
              </a:rPr>
              <a:t>DBB valve</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A0156755-5E0E-4BB8-BEAE-F3CC383EF58A}"/>
              </a:ext>
            </a:extLst>
          </p:cNvPr>
          <p:cNvPicPr>
            <a:picLocks noChangeAspect="1"/>
          </p:cNvPicPr>
          <p:nvPr/>
        </p:nvPicPr>
        <p:blipFill>
          <a:blip r:embed="rId5"/>
          <a:stretch>
            <a:fillRect/>
          </a:stretch>
        </p:blipFill>
        <p:spPr>
          <a:xfrm>
            <a:off x="4701134" y="4294511"/>
            <a:ext cx="2610061" cy="1957546"/>
          </a:xfrm>
          <a:prstGeom prst="rect">
            <a:avLst/>
          </a:prstGeom>
        </p:spPr>
      </p:pic>
      <p:pic>
        <p:nvPicPr>
          <p:cNvPr id="15" name="Picture 14">
            <a:extLst>
              <a:ext uri="{FF2B5EF4-FFF2-40B4-BE49-F238E27FC236}">
                <a16:creationId xmlns:a16="http://schemas.microsoft.com/office/drawing/2014/main" id="{7F27B054-97AE-4A83-AEB0-E2AB34F9F5CB}"/>
              </a:ext>
            </a:extLst>
          </p:cNvPr>
          <p:cNvPicPr>
            <a:picLocks noChangeAspect="1"/>
          </p:cNvPicPr>
          <p:nvPr/>
        </p:nvPicPr>
        <p:blipFill>
          <a:blip r:embed="rId6"/>
          <a:stretch>
            <a:fillRect/>
          </a:stretch>
        </p:blipFill>
        <p:spPr>
          <a:xfrm>
            <a:off x="8345929" y="3587269"/>
            <a:ext cx="968558" cy="2799741"/>
          </a:xfrm>
          <a:prstGeom prst="rect">
            <a:avLst/>
          </a:prstGeom>
        </p:spPr>
      </p:pic>
      <p:sp>
        <p:nvSpPr>
          <p:cNvPr id="16" name="TextBox 15">
            <a:extLst>
              <a:ext uri="{FF2B5EF4-FFF2-40B4-BE49-F238E27FC236}">
                <a16:creationId xmlns:a16="http://schemas.microsoft.com/office/drawing/2014/main" id="{80F8C5E8-C44C-470D-A5EA-747F395DA66D}"/>
              </a:ext>
            </a:extLst>
          </p:cNvPr>
          <p:cNvSpPr txBox="1"/>
          <p:nvPr/>
        </p:nvSpPr>
        <p:spPr>
          <a:xfrm>
            <a:off x="7654892" y="3940723"/>
            <a:ext cx="811096" cy="369332"/>
          </a:xfrm>
          <a:prstGeom prst="rect">
            <a:avLst/>
          </a:prstGeom>
          <a:noFill/>
        </p:spPr>
        <p:txBody>
          <a:bodyPr wrap="square" rtlCol="0" anchor="ctr">
            <a:spAutoFit/>
          </a:bodyPr>
          <a:lstStyle/>
          <a:p>
            <a:pPr algn="ctr"/>
            <a:r>
              <a:rPr lang="en-GB" sz="1800" b="0" i="0" u="none" strike="noStrike" baseline="0" dirty="0">
                <a:latin typeface="Wingdings-Regular"/>
              </a:rPr>
              <a:t></a:t>
            </a:r>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Gate</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0B37CA60-6CF4-493D-BC7A-777CDF8403E2}"/>
              </a:ext>
            </a:extLst>
          </p:cNvPr>
          <p:cNvPicPr>
            <a:picLocks noChangeAspect="1"/>
          </p:cNvPicPr>
          <p:nvPr/>
        </p:nvPicPr>
        <p:blipFill>
          <a:blip r:embed="rId7"/>
          <a:stretch>
            <a:fillRect/>
          </a:stretch>
        </p:blipFill>
        <p:spPr>
          <a:xfrm>
            <a:off x="10141852" y="4374593"/>
            <a:ext cx="1285103" cy="1745660"/>
          </a:xfrm>
          <a:prstGeom prst="rect">
            <a:avLst/>
          </a:prstGeom>
        </p:spPr>
      </p:pic>
      <p:sp>
        <p:nvSpPr>
          <p:cNvPr id="19" name="TextBox 18">
            <a:extLst>
              <a:ext uri="{FF2B5EF4-FFF2-40B4-BE49-F238E27FC236}">
                <a16:creationId xmlns:a16="http://schemas.microsoft.com/office/drawing/2014/main" id="{215598F5-1ABB-4098-A439-BBCC3C0C9A39}"/>
              </a:ext>
            </a:extLst>
          </p:cNvPr>
          <p:cNvSpPr txBox="1"/>
          <p:nvPr/>
        </p:nvSpPr>
        <p:spPr>
          <a:xfrm>
            <a:off x="10054303" y="3853273"/>
            <a:ext cx="884594" cy="369332"/>
          </a:xfrm>
          <a:prstGeom prst="rect">
            <a:avLst/>
          </a:prstGeom>
          <a:noFill/>
        </p:spPr>
        <p:txBody>
          <a:bodyPr wrap="square" rtlCol="0" anchor="ctr">
            <a:spAutoFit/>
          </a:bodyPr>
          <a:lstStyle/>
          <a:p>
            <a:pPr algn="ctr"/>
            <a:r>
              <a:rPr lang="en-GB" sz="1800" b="0" i="0" u="none" strike="noStrike" baseline="0" dirty="0">
                <a:latin typeface="Wingdings-Regular"/>
              </a:rPr>
              <a:t></a:t>
            </a:r>
            <a:r>
              <a:rPr lang="en-US" sz="1600" b="1" i="0" u="none" strike="noStrike" baseline="0" dirty="0">
                <a:solidFill>
                  <a:schemeClr val="tx1">
                    <a:lumMod val="75000"/>
                    <a:lumOff val="25000"/>
                  </a:schemeClr>
                </a:solidFill>
                <a:latin typeface="Calibri" panose="020F0502020204030204" pitchFamily="34" charset="0"/>
                <a:cs typeface="Calibri" panose="020F0502020204030204" pitchFamily="34" charset="0"/>
              </a:rPr>
              <a:t>Globe</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0" name="Footer Placeholder 1">
            <a:extLst>
              <a:ext uri="{FF2B5EF4-FFF2-40B4-BE49-F238E27FC236}">
                <a16:creationId xmlns:a16="http://schemas.microsoft.com/office/drawing/2014/main" id="{9367853C-ADC2-4B65-8606-1F122FF79390}"/>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151338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14</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Valve Key Features – Prohibited Materials </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247135" y="1143239"/>
            <a:ext cx="11681253" cy="5262979"/>
          </a:xfrm>
          <a:prstGeom prst="rect">
            <a:avLst/>
          </a:prstGeom>
          <a:noFill/>
        </p:spPr>
        <p:txBody>
          <a:bodyPr wrap="square" rtlCol="0">
            <a:spAutoFit/>
          </a:bodyPr>
          <a:lstStyle/>
          <a:p>
            <a:r>
              <a:rPr lang="en-GB" sz="2000" dirty="0">
                <a:ln w="0"/>
                <a:solidFill>
                  <a:schemeClr val="accent1"/>
                </a:solidFill>
              </a:rPr>
              <a:t>Certain materials are </a:t>
            </a:r>
            <a:r>
              <a:rPr lang="en-GB" sz="2000" u="sng" dirty="0">
                <a:ln w="0"/>
                <a:solidFill>
                  <a:schemeClr val="accent1"/>
                </a:solidFill>
              </a:rPr>
              <a:t>prohibited</a:t>
            </a:r>
            <a:r>
              <a:rPr lang="en-GB" sz="2000" dirty="0">
                <a:ln w="0"/>
                <a:solidFill>
                  <a:schemeClr val="accent1"/>
                </a:solidFill>
              </a:rPr>
              <a:t> due to contact with process fluids (H2S) and  operating conditions in a process services line:</a:t>
            </a:r>
          </a:p>
          <a:p>
            <a:endParaRPr lang="en-GB" sz="1000" dirty="0">
              <a:ln w="0"/>
              <a:solidFill>
                <a:schemeClr val="accent1"/>
              </a:solidFill>
            </a:endParaRPr>
          </a:p>
          <a:p>
            <a:pPr marL="536575" indent="-268288">
              <a:buClr>
                <a:srgbClr val="FFC000"/>
              </a:buClr>
              <a:buSzPct val="70000"/>
              <a:buFont typeface="Wingdings" panose="05000000000000000000" pitchFamily="2" charset="2"/>
              <a:buChar char="§"/>
            </a:pPr>
            <a:r>
              <a:rPr lang="en-US" sz="2000" dirty="0">
                <a:solidFill>
                  <a:schemeClr val="accent1"/>
                </a:solidFill>
              </a:rPr>
              <a:t>UNS S17400 (17/4 PH Stainless Steel)</a:t>
            </a:r>
          </a:p>
          <a:p>
            <a:pPr marL="536575" indent="-268288">
              <a:buClr>
                <a:srgbClr val="FFC000"/>
              </a:buClr>
              <a:buSzPct val="70000"/>
              <a:buFont typeface="Wingdings" panose="05000000000000000000" pitchFamily="2" charset="2"/>
              <a:buChar char="§"/>
            </a:pPr>
            <a:r>
              <a:rPr lang="en-US" sz="2000" dirty="0">
                <a:solidFill>
                  <a:schemeClr val="accent1"/>
                </a:solidFill>
              </a:rPr>
              <a:t>UNS S15500 (15.5 PH Stainless Steel)</a:t>
            </a:r>
          </a:p>
          <a:p>
            <a:pPr marL="536575" indent="-268288">
              <a:buClr>
                <a:srgbClr val="FFC000"/>
              </a:buClr>
              <a:buSzPct val="70000"/>
              <a:buFont typeface="Wingdings" panose="05000000000000000000" pitchFamily="2" charset="2"/>
              <a:buChar char="§"/>
            </a:pPr>
            <a:r>
              <a:rPr lang="en-US" sz="2000" dirty="0">
                <a:solidFill>
                  <a:schemeClr val="accent1"/>
                </a:solidFill>
              </a:rPr>
              <a:t>316 Stainless Steel above 60°C</a:t>
            </a:r>
          </a:p>
          <a:p>
            <a:pPr marL="536575" indent="-268288">
              <a:buClr>
                <a:srgbClr val="FFC000"/>
              </a:buClr>
              <a:buSzPct val="70000"/>
              <a:buFont typeface="Wingdings" panose="05000000000000000000" pitchFamily="2" charset="2"/>
              <a:buChar char="§"/>
            </a:pPr>
            <a:r>
              <a:rPr lang="en-US" sz="2000" dirty="0">
                <a:solidFill>
                  <a:schemeClr val="accent1"/>
                </a:solidFill>
              </a:rPr>
              <a:t>Stainless Steel 304/321/347 grades and other non-Mo containing austenitic grades</a:t>
            </a:r>
          </a:p>
          <a:p>
            <a:pPr marL="536575" indent="-268288">
              <a:buClr>
                <a:srgbClr val="FFC000"/>
              </a:buClr>
              <a:buSzPct val="70000"/>
              <a:buFont typeface="Wingdings" panose="05000000000000000000" pitchFamily="2" charset="2"/>
              <a:buChar char="§"/>
            </a:pPr>
            <a:r>
              <a:rPr lang="en-GB" sz="2000" dirty="0">
                <a:solidFill>
                  <a:schemeClr val="accent1"/>
                </a:solidFill>
              </a:rPr>
              <a:t>Any other Martensitic Stainless Steels (13% Cr, UNS S41426, F6A, </a:t>
            </a:r>
            <a:r>
              <a:rPr lang="pt-BR" sz="2000" dirty="0">
                <a:solidFill>
                  <a:schemeClr val="accent1"/>
                </a:solidFill>
              </a:rPr>
              <a:t>CA6NM, UNS S41000, 410 Stainless, UNS S42400, F6NM, etc.)</a:t>
            </a:r>
          </a:p>
          <a:p>
            <a:pPr marL="536575" indent="-268288">
              <a:buClr>
                <a:srgbClr val="FFC000"/>
              </a:buClr>
              <a:buSzPct val="70000"/>
              <a:buFont typeface="Wingdings" panose="05000000000000000000" pitchFamily="2" charset="2"/>
              <a:buChar char="§"/>
            </a:pPr>
            <a:r>
              <a:rPr lang="en-GB" sz="2000" dirty="0">
                <a:solidFill>
                  <a:schemeClr val="accent1"/>
                </a:solidFill>
              </a:rPr>
              <a:t>UNS S45000 (Custom 450)</a:t>
            </a:r>
          </a:p>
          <a:p>
            <a:pPr marL="536575" indent="-268288">
              <a:buClr>
                <a:srgbClr val="FFC000"/>
              </a:buClr>
              <a:buSzPct val="70000"/>
              <a:buFont typeface="Wingdings" panose="05000000000000000000" pitchFamily="2" charset="2"/>
              <a:buChar char="§"/>
            </a:pPr>
            <a:r>
              <a:rPr lang="en-GB" sz="2000" dirty="0">
                <a:solidFill>
                  <a:schemeClr val="accent1"/>
                </a:solidFill>
              </a:rPr>
              <a:t>Any Monel (e.g. N05500/K-500), UNS N04400/Alloy 400)</a:t>
            </a:r>
          </a:p>
          <a:p>
            <a:pPr marL="536575" indent="-268288">
              <a:buClr>
                <a:srgbClr val="FFC000"/>
              </a:buClr>
              <a:buSzPct val="70000"/>
              <a:buFont typeface="Wingdings" panose="05000000000000000000" pitchFamily="2" charset="2"/>
              <a:buChar char="§"/>
            </a:pPr>
            <a:r>
              <a:rPr lang="en-GB" sz="2000" dirty="0">
                <a:solidFill>
                  <a:schemeClr val="accent1"/>
                </a:solidFill>
              </a:rPr>
              <a:t>Any Austenitic-Ferritic Duplex Stainless Steel (2205, 2507, F51, 44LN, </a:t>
            </a:r>
            <a:r>
              <a:rPr lang="pt-BR" sz="2000" dirty="0">
                <a:solidFill>
                  <a:schemeClr val="accent1"/>
                </a:solidFill>
              </a:rPr>
              <a:t>UNS S31803, UNS S32760, etc.)</a:t>
            </a:r>
          </a:p>
          <a:p>
            <a:pPr marL="536575" indent="-268288">
              <a:buClr>
                <a:srgbClr val="FFC000"/>
              </a:buClr>
              <a:buSzPct val="70000"/>
              <a:buFont typeface="Wingdings" panose="05000000000000000000" pitchFamily="2" charset="2"/>
              <a:buChar char="§"/>
            </a:pPr>
            <a:r>
              <a:rPr lang="de-DE" sz="2000" dirty="0">
                <a:solidFill>
                  <a:schemeClr val="accent1"/>
                </a:solidFill>
              </a:rPr>
              <a:t>UNS N07750, Nickel Alloy X750</a:t>
            </a:r>
          </a:p>
          <a:p>
            <a:pPr marL="536575" indent="-268288">
              <a:buClr>
                <a:srgbClr val="FFC000"/>
              </a:buClr>
              <a:buSzPct val="70000"/>
              <a:buFont typeface="Wingdings" panose="05000000000000000000" pitchFamily="2" charset="2"/>
              <a:buChar char="§"/>
            </a:pPr>
            <a:r>
              <a:rPr lang="en-GB" sz="2000" dirty="0">
                <a:solidFill>
                  <a:schemeClr val="accent1"/>
                </a:solidFill>
              </a:rPr>
              <a:t>Copper based alloys</a:t>
            </a:r>
          </a:p>
          <a:p>
            <a:pPr marL="536575" indent="-268288">
              <a:buClr>
                <a:srgbClr val="FFC000"/>
              </a:buClr>
              <a:buSzPct val="70000"/>
              <a:buFont typeface="Wingdings" panose="05000000000000000000" pitchFamily="2" charset="2"/>
              <a:buChar char="§"/>
            </a:pPr>
            <a:r>
              <a:rPr lang="pt-BR" sz="2000" dirty="0">
                <a:solidFill>
                  <a:schemeClr val="accent1"/>
                </a:solidFill>
              </a:rPr>
              <a:t>UNS S20910 (XM 19 / Nitronic 50)</a:t>
            </a:r>
            <a:endParaRPr lang="en-GB" sz="2000" dirty="0">
              <a:solidFill>
                <a:schemeClr val="accent1"/>
              </a:solidFill>
            </a:endParaRPr>
          </a:p>
          <a:p>
            <a:pPr marL="536575" indent="-268288">
              <a:buClr>
                <a:srgbClr val="FFC000"/>
              </a:buClr>
              <a:buSzPct val="70000"/>
              <a:buFont typeface="Wingdings" panose="05000000000000000000" pitchFamily="2" charset="2"/>
              <a:buChar char="§"/>
            </a:pPr>
            <a:endParaRPr lang="en-GB" dirty="0">
              <a:ln w="0"/>
              <a:solidFill>
                <a:schemeClr val="accent1"/>
              </a:solidFill>
            </a:endParaRPr>
          </a:p>
          <a:p>
            <a:endParaRPr lang="en-GB" dirty="0">
              <a:ln w="0"/>
              <a:solidFill>
                <a:schemeClr val="accent1"/>
              </a:solidFill>
            </a:endParaRPr>
          </a:p>
        </p:txBody>
      </p:sp>
      <p:sp>
        <p:nvSpPr>
          <p:cNvPr id="6" name="Footer Placeholder 1">
            <a:extLst>
              <a:ext uri="{FF2B5EF4-FFF2-40B4-BE49-F238E27FC236}">
                <a16:creationId xmlns:a16="http://schemas.microsoft.com/office/drawing/2014/main" id="{D0D7DBB6-3FB4-4A6E-8F89-6915606CE653}"/>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395069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15</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381720" y="270072"/>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Valve Key Features - Technical Supply Reequipments</a:t>
            </a:r>
          </a:p>
        </p:txBody>
      </p:sp>
      <p:sp>
        <p:nvSpPr>
          <p:cNvPr id="5" name="Rectangle 4">
            <a:extLst>
              <a:ext uri="{FF2B5EF4-FFF2-40B4-BE49-F238E27FC236}">
                <a16:creationId xmlns:a16="http://schemas.microsoft.com/office/drawing/2014/main" id="{115EDF3F-6865-48F3-A720-DA53DDDB9F3D}"/>
              </a:ext>
            </a:extLst>
          </p:cNvPr>
          <p:cNvSpPr/>
          <p:nvPr/>
        </p:nvSpPr>
        <p:spPr>
          <a:xfrm>
            <a:off x="381720" y="1143654"/>
            <a:ext cx="5281340" cy="5509200"/>
          </a:xfrm>
          <a:prstGeom prst="rect">
            <a:avLst/>
          </a:prstGeom>
        </p:spPr>
        <p:txBody>
          <a:bodyPr wrap="square">
            <a:spAutoFit/>
          </a:bodyPr>
          <a:lstStyle/>
          <a:p>
            <a:r>
              <a:rPr lang="en-GB" sz="1600" b="1" dirty="0">
                <a:ln w="0"/>
                <a:solidFill>
                  <a:schemeClr val="accent1"/>
                </a:solidFill>
              </a:rPr>
              <a:t>Bids</a:t>
            </a:r>
            <a:r>
              <a:rPr lang="en-GB" sz="1600" dirty="0">
                <a:ln w="0"/>
                <a:solidFill>
                  <a:schemeClr val="accent1"/>
                </a:solidFill>
              </a:rPr>
              <a:t>: Must include detailed valve drawings with clearly specified materials;</a:t>
            </a:r>
          </a:p>
          <a:p>
            <a:endParaRPr lang="en-GB" sz="1600" dirty="0">
              <a:ln w="0"/>
              <a:solidFill>
                <a:schemeClr val="accent1"/>
              </a:solidFill>
            </a:endParaRPr>
          </a:p>
          <a:p>
            <a:r>
              <a:rPr lang="en-GB" sz="1600" b="1" dirty="0">
                <a:ln w="0"/>
                <a:solidFill>
                  <a:schemeClr val="accent1"/>
                </a:solidFill>
              </a:rPr>
              <a:t>Flanges</a:t>
            </a:r>
            <a:r>
              <a:rPr lang="en-GB" sz="1600" dirty="0">
                <a:ln w="0"/>
                <a:solidFill>
                  <a:schemeClr val="accent1"/>
                </a:solidFill>
              </a:rPr>
              <a:t>: RTJ flanges are required for Class 600 and higher, </a:t>
            </a:r>
            <a:r>
              <a:rPr lang="en-US" altLang="en-US" sz="1600" dirty="0">
                <a:ln w="0"/>
                <a:solidFill>
                  <a:schemeClr val="accent1"/>
                </a:solidFill>
              </a:rPr>
              <a:t>Welded flanges are not permitted;</a:t>
            </a:r>
            <a:endParaRPr lang="en-GB" sz="1600" dirty="0">
              <a:ln w="0"/>
              <a:solidFill>
                <a:schemeClr val="accent1"/>
              </a:solidFill>
            </a:endParaRPr>
          </a:p>
          <a:p>
            <a:endParaRPr lang="en-GB" sz="1600" dirty="0">
              <a:ln w="0"/>
              <a:solidFill>
                <a:schemeClr val="accent1"/>
              </a:solidFill>
            </a:endParaRPr>
          </a:p>
          <a:p>
            <a:r>
              <a:rPr lang="en-GB" sz="1600" b="1" dirty="0">
                <a:ln w="0"/>
                <a:solidFill>
                  <a:schemeClr val="accent1"/>
                </a:solidFill>
              </a:rPr>
              <a:t>Trim Material</a:t>
            </a:r>
            <a:r>
              <a:rPr lang="en-GB" sz="1600" dirty="0">
                <a:ln w="0"/>
                <a:solidFill>
                  <a:schemeClr val="accent1"/>
                </a:solidFill>
              </a:rPr>
              <a:t>: All LTCS body valves must use Alloy 625 for trim for sour service line</a:t>
            </a:r>
          </a:p>
          <a:p>
            <a:endParaRPr lang="en-GB" sz="1600" dirty="0">
              <a:ln w="0"/>
              <a:solidFill>
                <a:schemeClr val="accent1"/>
              </a:solidFill>
            </a:endParaRPr>
          </a:p>
          <a:p>
            <a:r>
              <a:rPr lang="en-GB" sz="1600" b="1" dirty="0">
                <a:ln w="0"/>
                <a:solidFill>
                  <a:schemeClr val="accent1"/>
                </a:solidFill>
              </a:rPr>
              <a:t>Valve Operation: </a:t>
            </a:r>
            <a:r>
              <a:rPr lang="en-GB" sz="1600" dirty="0">
                <a:ln w="0"/>
                <a:solidFill>
                  <a:schemeClr val="accent1"/>
                </a:solidFill>
              </a:rPr>
              <a:t>Must utilize lever/handwheel or gear operation, designed to handle up to 270N force at maximum</a:t>
            </a:r>
          </a:p>
          <a:p>
            <a:r>
              <a:rPr lang="en-GB" sz="1600" dirty="0">
                <a:ln w="0"/>
                <a:solidFill>
                  <a:schemeClr val="accent1"/>
                </a:solidFill>
              </a:rPr>
              <a:t>differential pressure. Reduce the turn to close by selecting a proper gear operator.</a:t>
            </a:r>
          </a:p>
          <a:p>
            <a:endParaRPr lang="en-GB" sz="1600" dirty="0">
              <a:ln w="0"/>
              <a:solidFill>
                <a:schemeClr val="accent1"/>
              </a:solidFill>
            </a:endParaRPr>
          </a:p>
          <a:p>
            <a:r>
              <a:rPr lang="en-GB" sz="1600" b="1" dirty="0">
                <a:ln w="0"/>
                <a:solidFill>
                  <a:schemeClr val="accent1"/>
                </a:solidFill>
              </a:rPr>
              <a:t>Bolts and Nuts:</a:t>
            </a:r>
          </a:p>
          <a:p>
            <a:pPr marL="285750" indent="-285750">
              <a:buClr>
                <a:srgbClr val="FFC000"/>
              </a:buClr>
              <a:buSzPct val="70000"/>
              <a:buFont typeface="Wingdings" panose="05000000000000000000" pitchFamily="2" charset="2"/>
              <a:buChar char="§"/>
            </a:pPr>
            <a:r>
              <a:rPr lang="en-GB" sz="1600" dirty="0">
                <a:ln w="0"/>
                <a:solidFill>
                  <a:schemeClr val="accent1"/>
                </a:solidFill>
              </a:rPr>
              <a:t>LTCS body valves must use L7M/7M bolts and nuts.</a:t>
            </a:r>
          </a:p>
          <a:p>
            <a:pPr marL="285750" indent="-285750">
              <a:buClr>
                <a:srgbClr val="FFC000"/>
              </a:buClr>
              <a:buSzPct val="70000"/>
              <a:buFont typeface="Wingdings" panose="05000000000000000000" pitchFamily="2" charset="2"/>
              <a:buChar char="§"/>
            </a:pPr>
            <a:r>
              <a:rPr lang="en-GB" sz="1600" dirty="0">
                <a:ln w="0"/>
                <a:solidFill>
                  <a:schemeClr val="accent1"/>
                </a:solidFill>
              </a:rPr>
              <a:t>SS body valves must use B8M/8M bolts and nuts.</a:t>
            </a:r>
          </a:p>
          <a:p>
            <a:pPr marL="285750" indent="-285750">
              <a:buClr>
                <a:srgbClr val="FFC000"/>
              </a:buClr>
              <a:buSzPct val="70000"/>
              <a:buFont typeface="Wingdings" panose="05000000000000000000" pitchFamily="2" charset="2"/>
              <a:buChar char="§"/>
            </a:pPr>
            <a:r>
              <a:rPr lang="en-US" sz="1600" dirty="0">
                <a:ln w="0"/>
                <a:solidFill>
                  <a:schemeClr val="accent1"/>
                </a:solidFill>
              </a:rPr>
              <a:t>F</a:t>
            </a:r>
            <a:r>
              <a:rPr lang="en-GB" sz="1600" dirty="0">
                <a:ln w="0"/>
                <a:solidFill>
                  <a:schemeClr val="accent1"/>
                </a:solidFill>
              </a:rPr>
              <a:t>22M body valve must use A453 660/2HM</a:t>
            </a:r>
          </a:p>
          <a:p>
            <a:endParaRPr lang="en-GB" sz="1600" b="1" dirty="0">
              <a:ln w="0"/>
              <a:solidFill>
                <a:schemeClr val="accent1"/>
              </a:solidFill>
            </a:endParaRPr>
          </a:p>
          <a:p>
            <a:r>
              <a:rPr lang="en-GB" sz="1600" b="1" dirty="0">
                <a:ln w="0"/>
                <a:solidFill>
                  <a:schemeClr val="accent1"/>
                </a:solidFill>
              </a:rPr>
              <a:t>Alloy 625 Overlay: </a:t>
            </a:r>
            <a:r>
              <a:rPr lang="en-GB" sz="1600" dirty="0">
                <a:ln w="0"/>
                <a:solidFill>
                  <a:schemeClr val="accent1"/>
                </a:solidFill>
              </a:rPr>
              <a:t>On lip seal areas, an Alloy 625 overlay with a thickness of 3mm shall be applied.</a:t>
            </a:r>
          </a:p>
          <a:p>
            <a:endParaRPr lang="en-GB" sz="1600" dirty="0">
              <a:ln w="0"/>
              <a:solidFill>
                <a:schemeClr val="accent1"/>
              </a:solidFill>
            </a:endParaRPr>
          </a:p>
        </p:txBody>
      </p:sp>
      <p:sp>
        <p:nvSpPr>
          <p:cNvPr id="9" name="Rectangle 2">
            <a:extLst>
              <a:ext uri="{FF2B5EF4-FFF2-40B4-BE49-F238E27FC236}">
                <a16:creationId xmlns:a16="http://schemas.microsoft.com/office/drawing/2014/main" id="{C05B7F75-9145-4E91-9E97-8F7ED3A3F6FA}"/>
              </a:ext>
            </a:extLst>
          </p:cNvPr>
          <p:cNvSpPr>
            <a:spLocks noChangeArrowheads="1"/>
          </p:cNvSpPr>
          <p:nvPr/>
        </p:nvSpPr>
        <p:spPr bwMode="auto">
          <a:xfrm>
            <a:off x="5739487" y="1032134"/>
            <a:ext cx="6376086"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1600" b="1" dirty="0">
                <a:ln w="0"/>
                <a:solidFill>
                  <a:schemeClr val="accent1"/>
                </a:solidFill>
              </a:rPr>
              <a:t>Temperature Suitability:</a:t>
            </a:r>
            <a:r>
              <a:rPr lang="en-US" altLang="en-US" sz="1600" dirty="0">
                <a:ln w="0"/>
                <a:solidFill>
                  <a:schemeClr val="accent1"/>
                </a:solidFill>
              </a:rPr>
              <a:t> All valve components must be suitable for operations at -45°C.</a:t>
            </a:r>
          </a:p>
          <a:p>
            <a:pPr marL="0" marR="0" lvl="0" indent="0" algn="l" defTabSz="914400" rtl="0" eaLnBrk="0" fontAlgn="base" latinLnBrk="0" hangingPunct="0">
              <a:lnSpc>
                <a:spcPct val="100000"/>
              </a:lnSpc>
              <a:spcBef>
                <a:spcPct val="0"/>
              </a:spcBef>
              <a:spcAft>
                <a:spcPct val="0"/>
              </a:spcAft>
              <a:buClrTx/>
              <a:buSzTx/>
              <a:tabLst/>
            </a:pPr>
            <a:endParaRPr lang="en-US" altLang="en-US" sz="1600" dirty="0">
              <a:ln w="0"/>
              <a:solidFill>
                <a:schemeClr val="accent1"/>
              </a:solidFill>
            </a:endParaRPr>
          </a:p>
          <a:p>
            <a:pPr marL="0" marR="0" lvl="0" indent="0" algn="l" defTabSz="914400" rtl="0" eaLnBrk="0" fontAlgn="base" latinLnBrk="0" hangingPunct="0">
              <a:lnSpc>
                <a:spcPct val="100000"/>
              </a:lnSpc>
              <a:spcBef>
                <a:spcPct val="0"/>
              </a:spcBef>
              <a:spcAft>
                <a:spcPct val="0"/>
              </a:spcAft>
              <a:buClrTx/>
              <a:buSzTx/>
              <a:tabLst/>
            </a:pPr>
            <a:r>
              <a:rPr lang="en-US" altLang="en-US" sz="1600" b="1" dirty="0">
                <a:ln w="0"/>
                <a:solidFill>
                  <a:schemeClr val="accent1"/>
                </a:solidFill>
              </a:rPr>
              <a:t>Bonnet Extension:</a:t>
            </a:r>
            <a:r>
              <a:rPr lang="en-US" altLang="en-US" sz="1600" dirty="0">
                <a:ln w="0"/>
                <a:solidFill>
                  <a:schemeClr val="accent1"/>
                </a:solidFill>
              </a:rPr>
              <a:t> All valves must include a bonnet extension for insulation, with the height specified on the datasheet.</a:t>
            </a:r>
          </a:p>
          <a:p>
            <a:pPr marL="0" marR="0" lvl="0" indent="0" algn="l" defTabSz="914400" rtl="0" eaLnBrk="0" fontAlgn="base" latinLnBrk="0" hangingPunct="0">
              <a:lnSpc>
                <a:spcPct val="100000"/>
              </a:lnSpc>
              <a:spcBef>
                <a:spcPct val="0"/>
              </a:spcBef>
              <a:spcAft>
                <a:spcPct val="0"/>
              </a:spcAft>
              <a:buClrTx/>
              <a:buSzTx/>
              <a:tabLst/>
            </a:pPr>
            <a:endParaRPr lang="en-US" altLang="en-US" sz="1600" dirty="0">
              <a:ln w="0"/>
              <a:solidFill>
                <a:schemeClr val="accent1"/>
              </a:solidFill>
            </a:endParaRPr>
          </a:p>
          <a:p>
            <a:pPr marL="0" marR="0" lvl="0" indent="0" algn="l" defTabSz="914400" rtl="0" eaLnBrk="0" fontAlgn="base" latinLnBrk="0" hangingPunct="0">
              <a:lnSpc>
                <a:spcPct val="100000"/>
              </a:lnSpc>
              <a:spcBef>
                <a:spcPct val="0"/>
              </a:spcBef>
              <a:spcAft>
                <a:spcPct val="0"/>
              </a:spcAft>
              <a:buClrTx/>
              <a:buSzTx/>
              <a:tabLst/>
            </a:pPr>
            <a:r>
              <a:rPr lang="en-US" altLang="en-US" sz="1600" b="1" dirty="0">
                <a:ln w="0"/>
                <a:solidFill>
                  <a:schemeClr val="accent1"/>
                </a:solidFill>
              </a:rPr>
              <a:t>Hard facing: </a:t>
            </a:r>
            <a:r>
              <a:rPr lang="en-US" altLang="en-US" sz="1600" dirty="0">
                <a:ln w="0"/>
                <a:solidFill>
                  <a:schemeClr val="accent1"/>
                </a:solidFill>
              </a:rPr>
              <a:t>Electroless Nickel Plating (ENP) is not allowed as a hard facing material. TCC and Stellite-6 it is approved by Company </a:t>
            </a:r>
          </a:p>
          <a:p>
            <a:pPr marL="0" marR="0" lvl="0" indent="0" algn="l" defTabSz="914400" rtl="0" eaLnBrk="0" fontAlgn="base" latinLnBrk="0" hangingPunct="0">
              <a:lnSpc>
                <a:spcPct val="100000"/>
              </a:lnSpc>
              <a:spcBef>
                <a:spcPct val="0"/>
              </a:spcBef>
              <a:spcAft>
                <a:spcPct val="0"/>
              </a:spcAft>
              <a:buClrTx/>
              <a:buSzTx/>
              <a:tabLst/>
            </a:pPr>
            <a:endParaRPr lang="en-US" altLang="en-US" sz="1600" dirty="0">
              <a:ln w="0"/>
              <a:solidFill>
                <a:schemeClr val="accent1"/>
              </a:solidFill>
            </a:endParaRPr>
          </a:p>
          <a:p>
            <a:pPr marL="0" marR="0" lvl="0" indent="0" algn="l" defTabSz="914400" rtl="0" eaLnBrk="0" fontAlgn="base" latinLnBrk="0" hangingPunct="0">
              <a:lnSpc>
                <a:spcPct val="100000"/>
              </a:lnSpc>
              <a:spcBef>
                <a:spcPct val="0"/>
              </a:spcBef>
              <a:spcAft>
                <a:spcPct val="0"/>
              </a:spcAft>
              <a:buClrTx/>
              <a:buSzTx/>
              <a:tabLst/>
            </a:pPr>
            <a:r>
              <a:rPr lang="en-US" altLang="en-US" sz="1600" b="1" dirty="0">
                <a:ln w="0"/>
                <a:solidFill>
                  <a:schemeClr val="accent1"/>
                </a:solidFill>
              </a:rPr>
              <a:t>Positive Material Identification (PMI)</a:t>
            </a:r>
            <a:r>
              <a:rPr lang="en-US" altLang="en-US" sz="1600" dirty="0">
                <a:ln w="0"/>
                <a:solidFill>
                  <a:schemeClr val="accent1"/>
                </a:solidFill>
              </a:rPr>
              <a:t>: Required on both external and internal components, adhering to KPO specification</a:t>
            </a:r>
          </a:p>
          <a:p>
            <a:pPr marL="0" marR="0" lvl="0" indent="0" algn="l" defTabSz="914400" rtl="0" eaLnBrk="0" fontAlgn="base" latinLnBrk="0" hangingPunct="0">
              <a:lnSpc>
                <a:spcPct val="100000"/>
              </a:lnSpc>
              <a:spcBef>
                <a:spcPct val="0"/>
              </a:spcBef>
              <a:spcAft>
                <a:spcPct val="0"/>
              </a:spcAft>
              <a:buClrTx/>
              <a:buSzTx/>
              <a:tabLst/>
            </a:pPr>
            <a:endParaRPr lang="en-US" altLang="en-US" sz="1600" dirty="0">
              <a:ln w="0"/>
              <a:solidFill>
                <a:schemeClr val="accent1"/>
              </a:solidFill>
            </a:endParaRPr>
          </a:p>
          <a:p>
            <a:pPr marL="0" marR="0" lvl="0" indent="0" algn="l" defTabSz="914400" rtl="0" eaLnBrk="0" fontAlgn="base" latinLnBrk="0" hangingPunct="0">
              <a:lnSpc>
                <a:spcPct val="100000"/>
              </a:lnSpc>
              <a:spcBef>
                <a:spcPct val="0"/>
              </a:spcBef>
              <a:spcAft>
                <a:spcPct val="0"/>
              </a:spcAft>
              <a:buClrTx/>
              <a:buSzTx/>
              <a:tabLst/>
            </a:pPr>
            <a:r>
              <a:rPr lang="en-US" altLang="en-US" sz="1600" b="1" dirty="0">
                <a:ln w="0"/>
                <a:solidFill>
                  <a:schemeClr val="accent1"/>
                </a:solidFill>
              </a:rPr>
              <a:t>Inspection Reequipments for Cast Valves (Class 150 up to 600 ):</a:t>
            </a:r>
          </a:p>
          <a:p>
            <a:pPr marL="285750" marR="0" lvl="0" indent="-285750" fontAlgn="base">
              <a:lnSpc>
                <a:spcPct val="100000"/>
              </a:lnSpc>
              <a:spcBef>
                <a:spcPct val="0"/>
              </a:spcBef>
              <a:spcAft>
                <a:spcPct val="0"/>
              </a:spcAft>
              <a:buClr>
                <a:srgbClr val="FFC000"/>
              </a:buClr>
              <a:buSzPct val="70000"/>
              <a:buFont typeface="Wingdings" panose="05000000000000000000" pitchFamily="2" charset="2"/>
              <a:buChar char="§"/>
              <a:tabLst/>
            </a:pPr>
            <a:r>
              <a:rPr lang="en-US" altLang="en-US" sz="1600" dirty="0">
                <a:ln w="0"/>
                <a:solidFill>
                  <a:schemeClr val="accent1"/>
                </a:solidFill>
              </a:rPr>
              <a:t>Visual examination.</a:t>
            </a:r>
          </a:p>
          <a:p>
            <a:pPr marL="285750" marR="0" lvl="0" indent="-285750" fontAlgn="base">
              <a:lnSpc>
                <a:spcPct val="100000"/>
              </a:lnSpc>
              <a:spcBef>
                <a:spcPct val="0"/>
              </a:spcBef>
              <a:spcAft>
                <a:spcPct val="0"/>
              </a:spcAft>
              <a:buClr>
                <a:srgbClr val="FFC000"/>
              </a:buClr>
              <a:buSzPct val="70000"/>
              <a:buFont typeface="Wingdings" panose="05000000000000000000" pitchFamily="2" charset="2"/>
              <a:buChar char="§"/>
              <a:tabLst/>
            </a:pPr>
            <a:r>
              <a:rPr lang="en-US" altLang="en-US" sz="1600" dirty="0">
                <a:ln w="0"/>
                <a:solidFill>
                  <a:schemeClr val="accent1"/>
                </a:solidFill>
              </a:rPr>
              <a:t>Magnetic particle examination or dye penetrant examination of all accessible interior and exterior surfaces, including machined surfaces.</a:t>
            </a:r>
          </a:p>
          <a:p>
            <a:pPr marL="285750" marR="0" lvl="0" indent="-285750" fontAlgn="base">
              <a:lnSpc>
                <a:spcPct val="100000"/>
              </a:lnSpc>
              <a:spcBef>
                <a:spcPct val="0"/>
              </a:spcBef>
              <a:spcAft>
                <a:spcPct val="0"/>
              </a:spcAft>
              <a:buClr>
                <a:srgbClr val="FFC000"/>
              </a:buClr>
              <a:buSzPct val="70000"/>
              <a:buFont typeface="Wingdings" panose="05000000000000000000" pitchFamily="2" charset="2"/>
              <a:buChar char="§"/>
              <a:tabLst/>
            </a:pPr>
            <a:r>
              <a:rPr lang="en-US" altLang="en-US" sz="1600" dirty="0">
                <a:ln w="0"/>
                <a:solidFill>
                  <a:schemeClr val="accent1"/>
                </a:solidFill>
              </a:rPr>
              <a:t>Radiography of critical areas.</a:t>
            </a:r>
          </a:p>
          <a:p>
            <a:pPr marL="285750" marR="0" lvl="0" indent="-285750" fontAlgn="base">
              <a:lnSpc>
                <a:spcPct val="100000"/>
              </a:lnSpc>
              <a:spcBef>
                <a:spcPct val="0"/>
              </a:spcBef>
              <a:spcAft>
                <a:spcPct val="0"/>
              </a:spcAft>
              <a:buClr>
                <a:srgbClr val="FFC000"/>
              </a:buClr>
              <a:buSzPct val="70000"/>
              <a:buFont typeface="Wingdings" panose="05000000000000000000" pitchFamily="2" charset="2"/>
              <a:buChar char="§"/>
              <a:tabLst/>
            </a:pPr>
            <a:r>
              <a:rPr lang="en-US" altLang="en-US" sz="1600" dirty="0">
                <a:ln w="0"/>
                <a:solidFill>
                  <a:schemeClr val="accent1"/>
                </a:solidFill>
              </a:rPr>
              <a:t>Inspections must be performed on 10% of the total quantity of castings, with a minimum of one per unique size, pressure class, and type of valve.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p:txBody>
      </p:sp>
      <p:sp>
        <p:nvSpPr>
          <p:cNvPr id="6" name="Footer Placeholder 1">
            <a:extLst>
              <a:ext uri="{FF2B5EF4-FFF2-40B4-BE49-F238E27FC236}">
                <a16:creationId xmlns:a16="http://schemas.microsoft.com/office/drawing/2014/main" id="{FF19BCD7-5723-4311-92B5-A31F6AE5B257}"/>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109304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16</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381719"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Valve Key Features - Technical Supply Reequipments</a:t>
            </a:r>
          </a:p>
        </p:txBody>
      </p:sp>
      <p:sp>
        <p:nvSpPr>
          <p:cNvPr id="5" name="Rectangle 4">
            <a:extLst>
              <a:ext uri="{FF2B5EF4-FFF2-40B4-BE49-F238E27FC236}">
                <a16:creationId xmlns:a16="http://schemas.microsoft.com/office/drawing/2014/main" id="{115EDF3F-6865-48F3-A720-DA53DDDB9F3D}"/>
              </a:ext>
            </a:extLst>
          </p:cNvPr>
          <p:cNvSpPr/>
          <p:nvPr/>
        </p:nvSpPr>
        <p:spPr>
          <a:xfrm>
            <a:off x="381719" y="1143654"/>
            <a:ext cx="10121298" cy="1631216"/>
          </a:xfrm>
          <a:prstGeom prst="rect">
            <a:avLst/>
          </a:prstGeom>
        </p:spPr>
        <p:txBody>
          <a:bodyPr wrap="square">
            <a:spAutoFit/>
          </a:bodyPr>
          <a:lstStyle/>
          <a:p>
            <a:pPr fontAlgn="base">
              <a:spcBef>
                <a:spcPct val="0"/>
              </a:spcBef>
              <a:spcAft>
                <a:spcPct val="0"/>
              </a:spcAft>
            </a:pPr>
            <a:r>
              <a:rPr lang="en-GB" sz="2000" b="1" u="sng" dirty="0">
                <a:ln w="0"/>
                <a:solidFill>
                  <a:schemeClr val="accent1"/>
                </a:solidFill>
              </a:rPr>
              <a:t>API 6A 10000 psi Valves:</a:t>
            </a:r>
          </a:p>
          <a:p>
            <a:pPr marL="444500" indent="-268288" fontAlgn="base">
              <a:spcBef>
                <a:spcPct val="0"/>
              </a:spcBef>
              <a:spcAft>
                <a:spcPct val="0"/>
              </a:spcAft>
              <a:buClr>
                <a:srgbClr val="FFC000"/>
              </a:buClr>
              <a:buSzPct val="70000"/>
              <a:buFont typeface="Wingdings" panose="05000000000000000000" pitchFamily="2" charset="2"/>
              <a:buChar char="§"/>
            </a:pPr>
            <a:r>
              <a:rPr lang="en-GB" sz="2000" dirty="0">
                <a:ln w="0"/>
                <a:solidFill>
                  <a:schemeClr val="accent1"/>
                </a:solidFill>
              </a:rPr>
              <a:t>Must be PR2 qualified (Appendix F).</a:t>
            </a:r>
          </a:p>
          <a:p>
            <a:pPr marL="444500" indent="-268288" fontAlgn="base">
              <a:spcBef>
                <a:spcPct val="0"/>
              </a:spcBef>
              <a:spcAft>
                <a:spcPct val="0"/>
              </a:spcAft>
              <a:buClr>
                <a:srgbClr val="FFC000"/>
              </a:buClr>
              <a:buSzPct val="70000"/>
              <a:buFont typeface="Wingdings" panose="05000000000000000000" pitchFamily="2" charset="2"/>
              <a:buChar char="§"/>
            </a:pPr>
            <a:r>
              <a:rPr lang="en-GB" sz="2000" dirty="0">
                <a:ln w="0"/>
                <a:solidFill>
                  <a:schemeClr val="accent1"/>
                </a:solidFill>
              </a:rPr>
              <a:t>Must comply with PSL 4.</a:t>
            </a:r>
          </a:p>
          <a:p>
            <a:pPr marL="444500" indent="-268288" fontAlgn="base">
              <a:spcBef>
                <a:spcPct val="0"/>
              </a:spcBef>
              <a:spcAft>
                <a:spcPct val="0"/>
              </a:spcAft>
              <a:buClr>
                <a:srgbClr val="FFC000"/>
              </a:buClr>
              <a:buSzPct val="70000"/>
              <a:buFont typeface="Wingdings" panose="05000000000000000000" pitchFamily="2" charset="2"/>
              <a:buChar char="§"/>
            </a:pPr>
            <a:r>
              <a:rPr lang="en-GB" sz="2000" dirty="0">
                <a:ln w="0"/>
                <a:solidFill>
                  <a:schemeClr val="accent1"/>
                </a:solidFill>
              </a:rPr>
              <a:t>These valves must be of forged design.</a:t>
            </a:r>
          </a:p>
          <a:p>
            <a:pPr marL="444500" indent="-268288" fontAlgn="base">
              <a:spcBef>
                <a:spcPct val="0"/>
              </a:spcBef>
              <a:spcAft>
                <a:spcPct val="0"/>
              </a:spcAft>
              <a:buClr>
                <a:srgbClr val="FFC000"/>
              </a:buClr>
              <a:buSzPct val="70000"/>
              <a:buFont typeface="Wingdings" panose="05000000000000000000" pitchFamily="2" charset="2"/>
              <a:buChar char="§"/>
            </a:pPr>
            <a:r>
              <a:rPr lang="en-GB" sz="2000" dirty="0">
                <a:ln w="0"/>
                <a:solidFill>
                  <a:schemeClr val="accent1"/>
                </a:solidFill>
              </a:rPr>
              <a:t>High-pressure F22 Mod forgings must adhere to a specific material specification.</a:t>
            </a:r>
          </a:p>
        </p:txBody>
      </p:sp>
      <p:pic>
        <p:nvPicPr>
          <p:cNvPr id="6" name="Picture 5">
            <a:extLst>
              <a:ext uri="{FF2B5EF4-FFF2-40B4-BE49-F238E27FC236}">
                <a16:creationId xmlns:a16="http://schemas.microsoft.com/office/drawing/2014/main" id="{7063AB00-EAC6-4CC4-A9AD-296BA0C92DC9}"/>
              </a:ext>
            </a:extLst>
          </p:cNvPr>
          <p:cNvPicPr>
            <a:picLocks noChangeAspect="1"/>
          </p:cNvPicPr>
          <p:nvPr/>
        </p:nvPicPr>
        <p:blipFill>
          <a:blip r:embed="rId2"/>
          <a:stretch>
            <a:fillRect/>
          </a:stretch>
        </p:blipFill>
        <p:spPr>
          <a:xfrm>
            <a:off x="3240173" y="2886390"/>
            <a:ext cx="5711653" cy="3405788"/>
          </a:xfrm>
          <a:prstGeom prst="rect">
            <a:avLst/>
          </a:prstGeom>
        </p:spPr>
      </p:pic>
      <p:sp>
        <p:nvSpPr>
          <p:cNvPr id="7" name="Footer Placeholder 1">
            <a:extLst>
              <a:ext uri="{FF2B5EF4-FFF2-40B4-BE49-F238E27FC236}">
                <a16:creationId xmlns:a16="http://schemas.microsoft.com/office/drawing/2014/main" id="{F18322F1-3D32-426F-B254-0B8769FFE5C2}"/>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18096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17</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188310" y="314584"/>
            <a:ext cx="10883902"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0A3C1"/>
                </a:solidFill>
                <a:latin typeface="Calibri" panose="020F0502020204030204" pitchFamily="34" charset="0"/>
              </a:rPr>
              <a:t>Key</a:t>
            </a:r>
            <a:r>
              <a:rPr lang="en-US" sz="3200" dirty="0">
                <a:solidFill>
                  <a:schemeClr val="accent1"/>
                </a:solidFill>
                <a:latin typeface="Calibri" panose="020F0502020204030204" pitchFamily="34" charset="0"/>
              </a:rPr>
              <a:t> Features - Technical Supply Reequipments  F22 Mod. </a:t>
            </a:r>
          </a:p>
        </p:txBody>
      </p:sp>
      <p:sp>
        <p:nvSpPr>
          <p:cNvPr id="5" name="Rectangle 4">
            <a:extLst>
              <a:ext uri="{FF2B5EF4-FFF2-40B4-BE49-F238E27FC236}">
                <a16:creationId xmlns:a16="http://schemas.microsoft.com/office/drawing/2014/main" id="{115EDF3F-6865-48F3-A720-DA53DDDB9F3D}"/>
              </a:ext>
            </a:extLst>
          </p:cNvPr>
          <p:cNvSpPr/>
          <p:nvPr/>
        </p:nvSpPr>
        <p:spPr>
          <a:xfrm>
            <a:off x="381720" y="1377118"/>
            <a:ext cx="11521957" cy="4093428"/>
          </a:xfrm>
          <a:prstGeom prst="rect">
            <a:avLst/>
          </a:prstGeom>
        </p:spPr>
        <p:txBody>
          <a:bodyPr wrap="square">
            <a:spAutoFit/>
          </a:bodyPr>
          <a:lstStyle/>
          <a:p>
            <a:pPr fontAlgn="base">
              <a:spcBef>
                <a:spcPct val="0"/>
              </a:spcBef>
              <a:spcAft>
                <a:spcPct val="0"/>
              </a:spcAft>
            </a:pPr>
            <a:r>
              <a:rPr lang="en-GB" sz="2000" dirty="0">
                <a:ln w="0"/>
                <a:solidFill>
                  <a:schemeClr val="accent1"/>
                </a:solidFill>
              </a:rPr>
              <a:t>KPO Specification for Valve Procurement for 2 1/4 Cr-1Mo (KPO-80-PIP-SPC-00005-E)</a:t>
            </a:r>
          </a:p>
          <a:p>
            <a:pPr fontAlgn="base">
              <a:spcBef>
                <a:spcPct val="0"/>
              </a:spcBef>
              <a:spcAft>
                <a:spcPct val="0"/>
              </a:spcAft>
            </a:pPr>
            <a:endParaRPr lang="en-GB" sz="2000" dirty="0">
              <a:ln w="0"/>
              <a:solidFill>
                <a:schemeClr val="accent1"/>
              </a:solidFill>
            </a:endParaRPr>
          </a:p>
          <a:p>
            <a:pPr fontAlgn="base">
              <a:spcBef>
                <a:spcPct val="0"/>
              </a:spcBef>
              <a:spcAft>
                <a:spcPct val="0"/>
              </a:spcAft>
            </a:pPr>
            <a:r>
              <a:rPr lang="en-GB" sz="2000" b="1" dirty="0">
                <a:ln w="0"/>
                <a:solidFill>
                  <a:schemeClr val="accent1"/>
                </a:solidFill>
              </a:rPr>
              <a:t>Service Condition:</a:t>
            </a:r>
            <a:r>
              <a:rPr lang="en-GB" sz="2000" dirty="0">
                <a:ln w="0"/>
                <a:solidFill>
                  <a:schemeClr val="accent1"/>
                </a:solidFill>
              </a:rPr>
              <a:t> Designed for high pressure and sour service (605 bars).</a:t>
            </a:r>
          </a:p>
          <a:p>
            <a:pPr fontAlgn="base">
              <a:spcBef>
                <a:spcPct val="0"/>
              </a:spcBef>
              <a:spcAft>
                <a:spcPct val="0"/>
              </a:spcAft>
            </a:pPr>
            <a:endParaRPr lang="en-GB" sz="2000" b="1" dirty="0">
              <a:ln w="0"/>
              <a:solidFill>
                <a:schemeClr val="accent1"/>
              </a:solidFill>
            </a:endParaRPr>
          </a:p>
          <a:p>
            <a:pPr fontAlgn="base">
              <a:spcBef>
                <a:spcPct val="0"/>
              </a:spcBef>
              <a:spcAft>
                <a:spcPct val="0"/>
              </a:spcAft>
            </a:pPr>
            <a:r>
              <a:rPr lang="en-GB" sz="2000" b="1" dirty="0">
                <a:ln w="0"/>
                <a:solidFill>
                  <a:schemeClr val="accent1"/>
                </a:solidFill>
              </a:rPr>
              <a:t>Material Requirements:</a:t>
            </a:r>
            <a:r>
              <a:rPr lang="en-GB" sz="2000" dirty="0">
                <a:ln w="0"/>
                <a:solidFill>
                  <a:schemeClr val="accent1"/>
                </a:solidFill>
              </a:rPr>
              <a:t> All materials, including stems, wedge segments, seats, and seals, must meet the requirements of NACE MR0175/ISO 15156.</a:t>
            </a:r>
          </a:p>
          <a:p>
            <a:pPr fontAlgn="base">
              <a:spcBef>
                <a:spcPct val="0"/>
              </a:spcBef>
              <a:spcAft>
                <a:spcPct val="0"/>
              </a:spcAft>
            </a:pPr>
            <a:endParaRPr lang="en-GB" sz="2000" dirty="0">
              <a:ln w="0"/>
              <a:solidFill>
                <a:schemeClr val="accent1"/>
              </a:solidFill>
            </a:endParaRPr>
          </a:p>
          <a:p>
            <a:pPr fontAlgn="base">
              <a:spcBef>
                <a:spcPct val="0"/>
              </a:spcBef>
              <a:spcAft>
                <a:spcPct val="0"/>
              </a:spcAft>
            </a:pPr>
            <a:r>
              <a:rPr lang="en-GB" sz="2000" b="1" dirty="0">
                <a:ln w="0"/>
                <a:solidFill>
                  <a:schemeClr val="accent1"/>
                </a:solidFill>
              </a:rPr>
              <a:t>Manufacturing Compliance:</a:t>
            </a:r>
            <a:r>
              <a:rPr lang="en-GB" sz="2000" dirty="0">
                <a:ln w="0"/>
                <a:solidFill>
                  <a:schemeClr val="accent1"/>
                </a:solidFill>
              </a:rPr>
              <a:t> Valves must be manufactured in accordance with the relevant COMPANY Data Sheet. The selection of materials will be subject to review and acceptance based on COMPANY technical requirements.</a:t>
            </a:r>
          </a:p>
          <a:p>
            <a:pPr fontAlgn="base">
              <a:spcBef>
                <a:spcPct val="0"/>
              </a:spcBef>
              <a:spcAft>
                <a:spcPct val="0"/>
              </a:spcAft>
            </a:pPr>
            <a:endParaRPr lang="en-GB" sz="2000" dirty="0">
              <a:ln w="0"/>
              <a:solidFill>
                <a:schemeClr val="accent1"/>
              </a:solidFill>
            </a:endParaRPr>
          </a:p>
          <a:p>
            <a:pPr fontAlgn="base">
              <a:spcBef>
                <a:spcPct val="0"/>
              </a:spcBef>
              <a:spcAft>
                <a:spcPct val="0"/>
              </a:spcAft>
            </a:pPr>
            <a:r>
              <a:rPr lang="en-GB" sz="2000" b="1" dirty="0">
                <a:ln w="0"/>
                <a:solidFill>
                  <a:schemeClr val="accent1"/>
                </a:solidFill>
              </a:rPr>
              <a:t>Approved Mills:</a:t>
            </a:r>
            <a:r>
              <a:rPr lang="en-GB" sz="2000" dirty="0">
                <a:ln w="0"/>
                <a:solidFill>
                  <a:schemeClr val="accent1"/>
                </a:solidFill>
              </a:rPr>
              <a:t> KPO-approved mills for raw materials are </a:t>
            </a:r>
            <a:r>
              <a:rPr lang="en-GB" sz="2000" dirty="0" err="1">
                <a:ln w="0"/>
                <a:solidFill>
                  <a:schemeClr val="accent1"/>
                </a:solidFill>
              </a:rPr>
              <a:t>Ringmill</a:t>
            </a:r>
            <a:r>
              <a:rPr lang="en-GB" sz="2000" dirty="0">
                <a:ln w="0"/>
                <a:solidFill>
                  <a:schemeClr val="accent1"/>
                </a:solidFill>
              </a:rPr>
              <a:t>, FAD, and </a:t>
            </a:r>
            <a:r>
              <a:rPr lang="en-GB" sz="2000" dirty="0" err="1">
                <a:ln w="0"/>
                <a:solidFill>
                  <a:schemeClr val="accent1"/>
                </a:solidFill>
              </a:rPr>
              <a:t>Tubacex</a:t>
            </a:r>
            <a:r>
              <a:rPr lang="en-GB" sz="2000" dirty="0">
                <a:ln w="0"/>
                <a:solidFill>
                  <a:schemeClr val="accent1"/>
                </a:solidFill>
              </a:rPr>
              <a:t> IBF. Any other mills must undergo the Company qualification approval process as per KPO specifications</a:t>
            </a:r>
          </a:p>
        </p:txBody>
      </p:sp>
      <p:sp>
        <p:nvSpPr>
          <p:cNvPr id="6" name="Footer Placeholder 1">
            <a:extLst>
              <a:ext uri="{FF2B5EF4-FFF2-40B4-BE49-F238E27FC236}">
                <a16:creationId xmlns:a16="http://schemas.microsoft.com/office/drawing/2014/main" id="{ED8839B7-A20C-43E2-BE90-71BA24B43AC2}"/>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678826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18</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381719" y="31180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Valve Key Features - Technical Supply Reequipments</a:t>
            </a:r>
          </a:p>
        </p:txBody>
      </p:sp>
      <p:sp>
        <p:nvSpPr>
          <p:cNvPr id="5" name="Rectangle 4">
            <a:extLst>
              <a:ext uri="{FF2B5EF4-FFF2-40B4-BE49-F238E27FC236}">
                <a16:creationId xmlns:a16="http://schemas.microsoft.com/office/drawing/2014/main" id="{115EDF3F-6865-48F3-A720-DA53DDDB9F3D}"/>
              </a:ext>
            </a:extLst>
          </p:cNvPr>
          <p:cNvSpPr/>
          <p:nvPr/>
        </p:nvSpPr>
        <p:spPr>
          <a:xfrm>
            <a:off x="381719" y="1143654"/>
            <a:ext cx="11637286" cy="5016758"/>
          </a:xfrm>
          <a:prstGeom prst="rect">
            <a:avLst/>
          </a:prstGeom>
        </p:spPr>
        <p:txBody>
          <a:bodyPr wrap="square">
            <a:spAutoFit/>
          </a:bodyPr>
          <a:lstStyle/>
          <a:p>
            <a:pPr fontAlgn="base">
              <a:spcBef>
                <a:spcPct val="0"/>
              </a:spcBef>
              <a:spcAft>
                <a:spcPct val="0"/>
              </a:spcAft>
            </a:pPr>
            <a:r>
              <a:rPr lang="en-GB" sz="1600" b="1" u="sng" dirty="0">
                <a:ln w="0"/>
                <a:solidFill>
                  <a:schemeClr val="accent1"/>
                </a:solidFill>
              </a:rPr>
              <a:t>Material Reequipments:</a:t>
            </a:r>
          </a:p>
          <a:p>
            <a:pPr fontAlgn="base">
              <a:spcBef>
                <a:spcPct val="0"/>
              </a:spcBef>
              <a:spcAft>
                <a:spcPct val="0"/>
              </a:spcAft>
            </a:pPr>
            <a:endParaRPr lang="en-GB" sz="1600" dirty="0">
              <a:ln w="0"/>
              <a:solidFill>
                <a:schemeClr val="accent1"/>
              </a:solidFill>
            </a:endParaRPr>
          </a:p>
          <a:p>
            <a:pPr fontAlgn="base">
              <a:spcBef>
                <a:spcPct val="0"/>
              </a:spcBef>
              <a:spcAft>
                <a:spcPct val="0"/>
              </a:spcAft>
            </a:pPr>
            <a:r>
              <a:rPr lang="en-GB" sz="1600" b="1" dirty="0">
                <a:ln w="0"/>
                <a:solidFill>
                  <a:schemeClr val="accent1"/>
                </a:solidFill>
              </a:rPr>
              <a:t>ASTM A350 LF2 Forgings:</a:t>
            </a:r>
          </a:p>
          <a:p>
            <a:pPr marL="444500" indent="-268288"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All forgings must be supplied as Class 1, with an impact test temperature of -46°C.</a:t>
            </a:r>
          </a:p>
          <a:p>
            <a:pPr marL="444500" indent="-268288"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The maximum hardness of any forging must be either as stated in the relevant product standard or 220HV (210HB), whichever is lower.</a:t>
            </a:r>
          </a:p>
          <a:p>
            <a:pPr fontAlgn="base">
              <a:spcBef>
                <a:spcPct val="0"/>
              </a:spcBef>
              <a:spcAft>
                <a:spcPct val="0"/>
              </a:spcAft>
            </a:pPr>
            <a:endParaRPr lang="en-GB" sz="1600" dirty="0">
              <a:ln w="0"/>
              <a:solidFill>
                <a:schemeClr val="accent1"/>
              </a:solidFill>
            </a:endParaRPr>
          </a:p>
          <a:p>
            <a:pPr fontAlgn="base">
              <a:spcBef>
                <a:spcPct val="0"/>
              </a:spcBef>
              <a:spcAft>
                <a:spcPct val="0"/>
              </a:spcAft>
            </a:pPr>
            <a:r>
              <a:rPr lang="en-GB" sz="1600" b="1" dirty="0">
                <a:ln w="0"/>
                <a:solidFill>
                  <a:schemeClr val="accent1"/>
                </a:solidFill>
              </a:rPr>
              <a:t>ASTM A694 Forgings:</a:t>
            </a:r>
          </a:p>
          <a:p>
            <a:pPr marL="444500" indent="-268288"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Charpy impact testing at -45°C is mandatory.</a:t>
            </a:r>
          </a:p>
          <a:p>
            <a:pPr fontAlgn="base">
              <a:spcBef>
                <a:spcPct val="0"/>
              </a:spcBef>
              <a:spcAft>
                <a:spcPct val="0"/>
              </a:spcAft>
            </a:pPr>
            <a:endParaRPr lang="en-GB" sz="1600" dirty="0">
              <a:ln w="0"/>
              <a:solidFill>
                <a:schemeClr val="accent1"/>
              </a:solidFill>
            </a:endParaRPr>
          </a:p>
          <a:p>
            <a:pPr fontAlgn="base">
              <a:spcBef>
                <a:spcPct val="0"/>
              </a:spcBef>
              <a:spcAft>
                <a:spcPct val="0"/>
              </a:spcAft>
            </a:pPr>
            <a:r>
              <a:rPr lang="en-GB" sz="1600" b="1" dirty="0">
                <a:ln w="0"/>
                <a:solidFill>
                  <a:schemeClr val="accent1"/>
                </a:solidFill>
              </a:rPr>
              <a:t>Castings:</a:t>
            </a:r>
          </a:p>
          <a:p>
            <a:pPr marL="444500" indent="-268288"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The sulphur content must be limited to a maximum of 0.025%.</a:t>
            </a:r>
          </a:p>
          <a:p>
            <a:pPr marL="444500" indent="-268288"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The maximum hardness of any casting must be either as stated in the relevant product standard or 248 HV (22HRC, 237HB), whichever is lower.</a:t>
            </a:r>
          </a:p>
          <a:p>
            <a:pPr fontAlgn="base">
              <a:spcBef>
                <a:spcPct val="0"/>
              </a:spcBef>
              <a:spcAft>
                <a:spcPct val="0"/>
              </a:spcAft>
            </a:pPr>
            <a:endParaRPr lang="en-GB" sz="1600" dirty="0">
              <a:ln w="0"/>
              <a:solidFill>
                <a:schemeClr val="accent1"/>
              </a:solidFill>
            </a:endParaRPr>
          </a:p>
          <a:p>
            <a:pPr fontAlgn="base">
              <a:spcBef>
                <a:spcPct val="0"/>
              </a:spcBef>
              <a:spcAft>
                <a:spcPct val="0"/>
              </a:spcAft>
            </a:pPr>
            <a:r>
              <a:rPr lang="en-GB" sz="1600" b="1" dirty="0">
                <a:ln w="0"/>
                <a:solidFill>
                  <a:schemeClr val="accent1"/>
                </a:solidFill>
              </a:rPr>
              <a:t>Material Certification:</a:t>
            </a:r>
          </a:p>
          <a:p>
            <a:pPr marL="444500" indent="-268288"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Material certificates for all pressure-containing components in Class 10000 service, including bolting and ring joint gaskets, must comply with BS EN 10204 3.2;</a:t>
            </a:r>
          </a:p>
          <a:p>
            <a:pPr marL="444500" indent="-268288"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Material certificates for pressure-containing components originating from China or India must also comply with BS EN 10204 3.2</a:t>
            </a:r>
          </a:p>
          <a:p>
            <a:pPr fontAlgn="base">
              <a:spcBef>
                <a:spcPct val="0"/>
              </a:spcBef>
              <a:spcAft>
                <a:spcPct val="0"/>
              </a:spcAft>
            </a:pPr>
            <a:endParaRPr lang="en-GB" sz="1600" dirty="0">
              <a:ln w="0"/>
              <a:solidFill>
                <a:schemeClr val="accent1"/>
              </a:solidFill>
            </a:endParaRPr>
          </a:p>
        </p:txBody>
      </p:sp>
      <p:sp>
        <p:nvSpPr>
          <p:cNvPr id="6" name="Footer Placeholder 1">
            <a:extLst>
              <a:ext uri="{FF2B5EF4-FFF2-40B4-BE49-F238E27FC236}">
                <a16:creationId xmlns:a16="http://schemas.microsoft.com/office/drawing/2014/main" id="{DD9DA72F-9C04-4BFC-92D4-A6C28E7AB1FD}"/>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58838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19</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381719" y="207178"/>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Valve Key Features - Technical Supply Reequipments</a:t>
            </a:r>
          </a:p>
        </p:txBody>
      </p:sp>
      <p:sp>
        <p:nvSpPr>
          <p:cNvPr id="5" name="Rectangle 4">
            <a:extLst>
              <a:ext uri="{FF2B5EF4-FFF2-40B4-BE49-F238E27FC236}">
                <a16:creationId xmlns:a16="http://schemas.microsoft.com/office/drawing/2014/main" id="{115EDF3F-6865-48F3-A720-DA53DDDB9F3D}"/>
              </a:ext>
            </a:extLst>
          </p:cNvPr>
          <p:cNvSpPr/>
          <p:nvPr/>
        </p:nvSpPr>
        <p:spPr>
          <a:xfrm>
            <a:off x="381719" y="1143654"/>
            <a:ext cx="11637286" cy="3293209"/>
          </a:xfrm>
          <a:prstGeom prst="rect">
            <a:avLst/>
          </a:prstGeom>
        </p:spPr>
        <p:txBody>
          <a:bodyPr wrap="square">
            <a:spAutoFit/>
          </a:bodyPr>
          <a:lstStyle/>
          <a:p>
            <a:pPr fontAlgn="base">
              <a:spcBef>
                <a:spcPct val="0"/>
              </a:spcBef>
              <a:spcAft>
                <a:spcPct val="0"/>
              </a:spcAft>
            </a:pPr>
            <a:r>
              <a:rPr lang="en-GB" sz="1600" b="1" u="sng" dirty="0">
                <a:ln w="0"/>
                <a:solidFill>
                  <a:schemeClr val="accent1"/>
                </a:solidFill>
              </a:rPr>
              <a:t>Low Temperature Testing Reequipments:</a:t>
            </a:r>
          </a:p>
          <a:p>
            <a:pPr fontAlgn="base">
              <a:spcBef>
                <a:spcPct val="0"/>
              </a:spcBef>
              <a:spcAft>
                <a:spcPct val="0"/>
              </a:spcAft>
            </a:pPr>
            <a:endParaRPr lang="en-GB" sz="1600" b="1" u="sng" dirty="0">
              <a:ln w="0"/>
              <a:solidFill>
                <a:schemeClr val="accent1"/>
              </a:solidFill>
            </a:endParaRPr>
          </a:p>
          <a:p>
            <a:pPr fontAlgn="base">
              <a:spcBef>
                <a:spcPct val="0"/>
              </a:spcBef>
              <a:spcAft>
                <a:spcPct val="0"/>
              </a:spcAft>
            </a:pPr>
            <a:r>
              <a:rPr lang="en-GB" sz="1600" b="1" dirty="0">
                <a:ln w="0"/>
                <a:solidFill>
                  <a:schemeClr val="accent1"/>
                </a:solidFill>
              </a:rPr>
              <a:t>Type Test Acceptance: </a:t>
            </a:r>
          </a:p>
          <a:p>
            <a:pPr marL="360363" indent="-184150"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Previously conducted type tests may be submitted for review to potentially waive this requirement</a:t>
            </a:r>
          </a:p>
          <a:p>
            <a:pPr marL="360363" indent="-184150"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Type tests will be accepted if the valve and actuator tested are identical in design and material of construction to those being supplied from the production batch</a:t>
            </a:r>
          </a:p>
          <a:p>
            <a:pPr fontAlgn="base">
              <a:spcBef>
                <a:spcPct val="0"/>
              </a:spcBef>
              <a:spcAft>
                <a:spcPct val="0"/>
              </a:spcAft>
            </a:pPr>
            <a:endParaRPr lang="en-GB" sz="1600" dirty="0">
              <a:ln w="0"/>
              <a:solidFill>
                <a:schemeClr val="accent1"/>
              </a:solidFill>
            </a:endParaRPr>
          </a:p>
          <a:p>
            <a:pPr fontAlgn="base">
              <a:spcBef>
                <a:spcPct val="0"/>
              </a:spcBef>
              <a:spcAft>
                <a:spcPct val="0"/>
              </a:spcAft>
            </a:pPr>
            <a:r>
              <a:rPr lang="en-GB" sz="1600" b="1" u="sng" dirty="0">
                <a:ln w="0"/>
                <a:solidFill>
                  <a:schemeClr val="accent1"/>
                </a:solidFill>
              </a:rPr>
              <a:t>Testing Procedure:</a:t>
            </a:r>
          </a:p>
          <a:p>
            <a:pPr fontAlgn="base">
              <a:spcBef>
                <a:spcPct val="0"/>
              </a:spcBef>
              <a:spcAft>
                <a:spcPct val="0"/>
              </a:spcAft>
            </a:pPr>
            <a:endParaRPr lang="en-GB" sz="1600" b="1" u="sng" dirty="0">
              <a:ln w="0"/>
              <a:solidFill>
                <a:schemeClr val="accent1"/>
              </a:solidFill>
            </a:endParaRPr>
          </a:p>
          <a:p>
            <a:pPr marL="360363" indent="-184150"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Batch Testing: For a batch of identical valves, test a single valve if no prior Low Temperature Testing (LTT) report is available or has been submitted and approved by the Company.</a:t>
            </a:r>
          </a:p>
          <a:p>
            <a:pPr marL="360363" indent="-184150"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Unique Valve Testing: Conduct LTT for a single unique valve.</a:t>
            </a:r>
          </a:p>
          <a:p>
            <a:pPr marL="360363" indent="-184150" fontAlgn="base">
              <a:spcBef>
                <a:spcPct val="0"/>
              </a:spcBef>
              <a:spcAft>
                <a:spcPct val="0"/>
              </a:spcAft>
              <a:buClr>
                <a:srgbClr val="FFC000"/>
              </a:buClr>
              <a:buSzPct val="70000"/>
              <a:buFont typeface="Wingdings" panose="05000000000000000000" pitchFamily="2" charset="2"/>
              <a:buChar char="§"/>
            </a:pPr>
            <a:r>
              <a:rPr lang="en-GB" sz="1600" dirty="0">
                <a:ln w="0"/>
                <a:solidFill>
                  <a:schemeClr val="accent1"/>
                </a:solidFill>
              </a:rPr>
              <a:t>Exemptions: This test is not required for API 6A valves that have a valid PR2 qualification.</a:t>
            </a:r>
          </a:p>
        </p:txBody>
      </p:sp>
      <p:pic>
        <p:nvPicPr>
          <p:cNvPr id="6" name="Picture 5">
            <a:extLst>
              <a:ext uri="{FF2B5EF4-FFF2-40B4-BE49-F238E27FC236}">
                <a16:creationId xmlns:a16="http://schemas.microsoft.com/office/drawing/2014/main" id="{BBE8BE1C-27AE-4205-825D-DF4638D5A8B9}"/>
              </a:ext>
            </a:extLst>
          </p:cNvPr>
          <p:cNvPicPr>
            <a:picLocks noChangeAspect="1"/>
          </p:cNvPicPr>
          <p:nvPr/>
        </p:nvPicPr>
        <p:blipFill>
          <a:blip r:embed="rId2"/>
          <a:stretch>
            <a:fillRect/>
          </a:stretch>
        </p:blipFill>
        <p:spPr>
          <a:xfrm>
            <a:off x="8262551" y="3690551"/>
            <a:ext cx="3379413" cy="2544346"/>
          </a:xfrm>
          <a:prstGeom prst="rect">
            <a:avLst/>
          </a:prstGeom>
        </p:spPr>
      </p:pic>
      <p:sp>
        <p:nvSpPr>
          <p:cNvPr id="7" name="Footer Placeholder 1">
            <a:extLst>
              <a:ext uri="{FF2B5EF4-FFF2-40B4-BE49-F238E27FC236}">
                <a16:creationId xmlns:a16="http://schemas.microsoft.com/office/drawing/2014/main" id="{217E91C4-D884-4278-B3C9-56C5D1254D5E}"/>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125625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ЯЗЫКОВОЙ КАНАЛ/</a:t>
            </a: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LANGUAGE CHANNEL </a:t>
            </a:r>
          </a:p>
        </p:txBody>
      </p:sp>
      <p:pic>
        <p:nvPicPr>
          <p:cNvPr id="7" name="Picture 6">
            <a:extLst>
              <a:ext uri="{FF2B5EF4-FFF2-40B4-BE49-F238E27FC236}">
                <a16:creationId xmlns:a16="http://schemas.microsoft.com/office/drawing/2014/main" id="{EE87F80E-3013-407D-9EAD-C25AB0D97234}"/>
              </a:ext>
            </a:extLst>
          </p:cNvPr>
          <p:cNvPicPr>
            <a:picLocks noChangeAspect="1"/>
          </p:cNvPicPr>
          <p:nvPr/>
        </p:nvPicPr>
        <p:blipFill>
          <a:blip r:embed="rId2"/>
          <a:stretch>
            <a:fillRect/>
          </a:stretch>
        </p:blipFill>
        <p:spPr>
          <a:xfrm>
            <a:off x="746092" y="1209143"/>
            <a:ext cx="11242306" cy="4977564"/>
          </a:xfrm>
          <a:prstGeom prst="rect">
            <a:avLst/>
          </a:prstGeom>
        </p:spPr>
      </p:pic>
      <p:sp>
        <p:nvSpPr>
          <p:cNvPr id="8" name="Footer Placeholder 1">
            <a:extLst>
              <a:ext uri="{FF2B5EF4-FFF2-40B4-BE49-F238E27FC236}">
                <a16:creationId xmlns:a16="http://schemas.microsoft.com/office/drawing/2014/main" id="{158B7E29-4EEB-4FF0-944D-51B264E490DC}"/>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449434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BB685-E885-4FBE-BA69-C89D2DCD1DAB}"/>
              </a:ext>
            </a:extLst>
          </p:cNvPr>
          <p:cNvPicPr>
            <a:picLocks noChangeAspect="1"/>
          </p:cNvPicPr>
          <p:nvPr/>
        </p:nvPicPr>
        <p:blipFill>
          <a:blip r:embed="rId2"/>
          <a:stretch>
            <a:fillRect/>
          </a:stretch>
        </p:blipFill>
        <p:spPr>
          <a:xfrm>
            <a:off x="4065796" y="1032134"/>
            <a:ext cx="7550617" cy="5661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20</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Valve Key Features – Documents TBE</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381720" y="1076227"/>
            <a:ext cx="3415923" cy="830997"/>
          </a:xfrm>
          <a:prstGeom prst="rect">
            <a:avLst/>
          </a:prstGeom>
          <a:noFill/>
        </p:spPr>
        <p:txBody>
          <a:bodyPr wrap="square" rtlCol="0">
            <a:spAutoFit/>
          </a:bodyPr>
          <a:lstStyle/>
          <a:p>
            <a:r>
              <a:rPr lang="en-GB" sz="1600" dirty="0">
                <a:ln w="0"/>
                <a:solidFill>
                  <a:schemeClr val="accent1"/>
                </a:solidFill>
              </a:rPr>
              <a:t>Typical document requirement during the bid phase exchange between PED Eng. department and C&amp;P department.</a:t>
            </a:r>
          </a:p>
        </p:txBody>
      </p:sp>
      <p:sp>
        <p:nvSpPr>
          <p:cNvPr id="8" name="Rectangle 7">
            <a:extLst>
              <a:ext uri="{FF2B5EF4-FFF2-40B4-BE49-F238E27FC236}">
                <a16:creationId xmlns:a16="http://schemas.microsoft.com/office/drawing/2014/main" id="{BDB335CF-39F7-4B8B-81D6-D994923B42C5}"/>
              </a:ext>
            </a:extLst>
          </p:cNvPr>
          <p:cNvSpPr/>
          <p:nvPr/>
        </p:nvSpPr>
        <p:spPr>
          <a:xfrm>
            <a:off x="4179990" y="2471180"/>
            <a:ext cx="4016659" cy="422236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E0B07256-6476-4765-B38A-06C05AAD697C}"/>
              </a:ext>
            </a:extLst>
          </p:cNvPr>
          <p:cNvSpPr/>
          <p:nvPr/>
        </p:nvSpPr>
        <p:spPr>
          <a:xfrm>
            <a:off x="8349830" y="2453266"/>
            <a:ext cx="1516899" cy="422236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395A27D-01B5-4811-8791-11267A148FDC}"/>
              </a:ext>
            </a:extLst>
          </p:cNvPr>
          <p:cNvSpPr txBox="1"/>
          <p:nvPr/>
        </p:nvSpPr>
        <p:spPr>
          <a:xfrm>
            <a:off x="252724" y="2856193"/>
            <a:ext cx="1971492" cy="461665"/>
          </a:xfrm>
          <a:prstGeom prst="rect">
            <a:avLst/>
          </a:prstGeom>
          <a:ln w="38100">
            <a:solidFill>
              <a:srgbClr val="00B0F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ln w="0"/>
                <a:solidFill>
                  <a:schemeClr val="accent1"/>
                </a:solidFill>
              </a:rPr>
              <a:t>Required information from Company DTS</a:t>
            </a:r>
          </a:p>
        </p:txBody>
      </p:sp>
      <p:sp>
        <p:nvSpPr>
          <p:cNvPr id="12" name="TextBox 11">
            <a:extLst>
              <a:ext uri="{FF2B5EF4-FFF2-40B4-BE49-F238E27FC236}">
                <a16:creationId xmlns:a16="http://schemas.microsoft.com/office/drawing/2014/main" id="{8CA6DF38-866D-41FC-9974-DEF5A58F3751}"/>
              </a:ext>
            </a:extLst>
          </p:cNvPr>
          <p:cNvSpPr txBox="1"/>
          <p:nvPr/>
        </p:nvSpPr>
        <p:spPr>
          <a:xfrm>
            <a:off x="646032" y="3540143"/>
            <a:ext cx="1957746" cy="461665"/>
          </a:xfrm>
          <a:prstGeom prst="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ln w="0"/>
                <a:solidFill>
                  <a:schemeClr val="accent1"/>
                </a:solidFill>
              </a:rPr>
              <a:t>Column reserve to tenderers for confirm/deviate</a:t>
            </a:r>
          </a:p>
        </p:txBody>
      </p:sp>
      <p:sp>
        <p:nvSpPr>
          <p:cNvPr id="13" name="TextBox 12">
            <a:extLst>
              <a:ext uri="{FF2B5EF4-FFF2-40B4-BE49-F238E27FC236}">
                <a16:creationId xmlns:a16="http://schemas.microsoft.com/office/drawing/2014/main" id="{AB3E24BF-DF14-482A-A06A-40D9F80A3FB0}"/>
              </a:ext>
            </a:extLst>
          </p:cNvPr>
          <p:cNvSpPr txBox="1"/>
          <p:nvPr/>
        </p:nvSpPr>
        <p:spPr>
          <a:xfrm>
            <a:off x="1238470" y="4224093"/>
            <a:ext cx="2069995" cy="646331"/>
          </a:xfrm>
          <a:prstGeom prst="rect">
            <a:avLst/>
          </a:prstGeom>
          <a:ln w="38100">
            <a:solidFill>
              <a:srgbClr val="00B05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ln w="0"/>
                <a:solidFill>
                  <a:schemeClr val="accent1"/>
                </a:solidFill>
              </a:rPr>
              <a:t>Column reserve to Company for accept or reject the clarification by tenderers</a:t>
            </a:r>
          </a:p>
        </p:txBody>
      </p:sp>
      <p:sp>
        <p:nvSpPr>
          <p:cNvPr id="14" name="Rectangle 13">
            <a:extLst>
              <a:ext uri="{FF2B5EF4-FFF2-40B4-BE49-F238E27FC236}">
                <a16:creationId xmlns:a16="http://schemas.microsoft.com/office/drawing/2014/main" id="{BC2FE7B9-142C-4D57-8C47-D9B1B2A6A301}"/>
              </a:ext>
            </a:extLst>
          </p:cNvPr>
          <p:cNvSpPr/>
          <p:nvPr/>
        </p:nvSpPr>
        <p:spPr>
          <a:xfrm>
            <a:off x="10029069" y="2435353"/>
            <a:ext cx="1516899" cy="425818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a:extLst>
              <a:ext uri="{FF2B5EF4-FFF2-40B4-BE49-F238E27FC236}">
                <a16:creationId xmlns:a16="http://schemas.microsoft.com/office/drawing/2014/main" id="{1825C48D-406D-4669-9809-3A66978890E7}"/>
              </a:ext>
            </a:extLst>
          </p:cNvPr>
          <p:cNvCxnSpPr>
            <a:stCxn id="11" idx="3"/>
          </p:cNvCxnSpPr>
          <p:nvPr/>
        </p:nvCxnSpPr>
        <p:spPr>
          <a:xfrm>
            <a:off x="2224216" y="3087026"/>
            <a:ext cx="1955774"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B21C8F-3CC1-4117-B4E7-651B1778DF9A}"/>
              </a:ext>
            </a:extLst>
          </p:cNvPr>
          <p:cNvCxnSpPr>
            <a:stCxn id="12" idx="3"/>
          </p:cNvCxnSpPr>
          <p:nvPr/>
        </p:nvCxnSpPr>
        <p:spPr>
          <a:xfrm flipV="1">
            <a:off x="2603778" y="3770975"/>
            <a:ext cx="5707065" cy="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3CBAD34-BF21-46A3-92B9-D15425546525}"/>
              </a:ext>
            </a:extLst>
          </p:cNvPr>
          <p:cNvCxnSpPr>
            <a:cxnSpLocks/>
            <a:stCxn id="13" idx="3"/>
            <a:endCxn id="14" idx="1"/>
          </p:cNvCxnSpPr>
          <p:nvPr/>
        </p:nvCxnSpPr>
        <p:spPr>
          <a:xfrm>
            <a:off x="3308465" y="4547259"/>
            <a:ext cx="6720604" cy="1718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Footer Placeholder 1">
            <a:extLst>
              <a:ext uri="{FF2B5EF4-FFF2-40B4-BE49-F238E27FC236}">
                <a16:creationId xmlns:a16="http://schemas.microsoft.com/office/drawing/2014/main" id="{4CB856DA-4E55-4F9E-B1FC-B9A9D1F0A42A}"/>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105373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21</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Valve Key Features – Documents MRB</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426028" y="1286095"/>
            <a:ext cx="4610410" cy="584775"/>
          </a:xfrm>
          <a:prstGeom prst="rect">
            <a:avLst/>
          </a:prstGeom>
          <a:noFill/>
        </p:spPr>
        <p:txBody>
          <a:bodyPr wrap="square" rtlCol="0">
            <a:spAutoFit/>
          </a:bodyPr>
          <a:lstStyle/>
          <a:p>
            <a:r>
              <a:rPr lang="en-GB" sz="1600" dirty="0">
                <a:ln w="0"/>
                <a:solidFill>
                  <a:schemeClr val="accent1"/>
                </a:solidFill>
              </a:rPr>
              <a:t>Typical document requirement from bid phase up to the final MRB </a:t>
            </a:r>
          </a:p>
        </p:txBody>
      </p:sp>
      <p:pic>
        <p:nvPicPr>
          <p:cNvPr id="2" name="Picture 1">
            <a:extLst>
              <a:ext uri="{FF2B5EF4-FFF2-40B4-BE49-F238E27FC236}">
                <a16:creationId xmlns:a16="http://schemas.microsoft.com/office/drawing/2014/main" id="{84319DAC-7BCB-4EC7-9D9F-D241CEDB58C2}"/>
              </a:ext>
            </a:extLst>
          </p:cNvPr>
          <p:cNvPicPr>
            <a:picLocks noChangeAspect="1"/>
          </p:cNvPicPr>
          <p:nvPr/>
        </p:nvPicPr>
        <p:blipFill>
          <a:blip r:embed="rId2"/>
          <a:stretch>
            <a:fillRect/>
          </a:stretch>
        </p:blipFill>
        <p:spPr>
          <a:xfrm>
            <a:off x="5711768" y="1000623"/>
            <a:ext cx="5153940" cy="5760755"/>
          </a:xfrm>
          <a:prstGeom prst="rect">
            <a:avLst/>
          </a:prstGeom>
        </p:spPr>
      </p:pic>
      <p:sp>
        <p:nvSpPr>
          <p:cNvPr id="7" name="Footer Placeholder 1">
            <a:extLst>
              <a:ext uri="{FF2B5EF4-FFF2-40B4-BE49-F238E27FC236}">
                <a16:creationId xmlns:a16="http://schemas.microsoft.com/office/drawing/2014/main" id="{E7532FDF-32D7-49A6-8B79-665A3346E66F}"/>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25914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22</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Valve Key Features – Documents SPIL</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381719" y="1054555"/>
            <a:ext cx="8210345" cy="338554"/>
          </a:xfrm>
          <a:prstGeom prst="rect">
            <a:avLst/>
          </a:prstGeom>
          <a:noFill/>
        </p:spPr>
        <p:txBody>
          <a:bodyPr wrap="square" rtlCol="0">
            <a:spAutoFit/>
          </a:bodyPr>
          <a:lstStyle/>
          <a:p>
            <a:r>
              <a:rPr lang="en-GB" sz="1600" dirty="0">
                <a:ln w="0"/>
                <a:solidFill>
                  <a:schemeClr val="accent1"/>
                </a:solidFill>
              </a:rPr>
              <a:t>Typical document requirement is the Spare Parts Interchangeability List</a:t>
            </a:r>
          </a:p>
        </p:txBody>
      </p:sp>
      <p:pic>
        <p:nvPicPr>
          <p:cNvPr id="7" name="Picture 6">
            <a:extLst>
              <a:ext uri="{FF2B5EF4-FFF2-40B4-BE49-F238E27FC236}">
                <a16:creationId xmlns:a16="http://schemas.microsoft.com/office/drawing/2014/main" id="{98FFB051-CA85-4520-AB20-B3635351EFEA}"/>
              </a:ext>
            </a:extLst>
          </p:cNvPr>
          <p:cNvPicPr>
            <a:picLocks noChangeAspect="1"/>
          </p:cNvPicPr>
          <p:nvPr/>
        </p:nvPicPr>
        <p:blipFill>
          <a:blip r:embed="rId2"/>
          <a:stretch>
            <a:fillRect/>
          </a:stretch>
        </p:blipFill>
        <p:spPr>
          <a:xfrm>
            <a:off x="626076" y="1415530"/>
            <a:ext cx="10166527" cy="5174580"/>
          </a:xfrm>
          <a:prstGeom prst="rect">
            <a:avLst/>
          </a:prstGeom>
        </p:spPr>
      </p:pic>
      <p:sp>
        <p:nvSpPr>
          <p:cNvPr id="8" name="Footer Placeholder 1">
            <a:extLst>
              <a:ext uri="{FF2B5EF4-FFF2-40B4-BE49-F238E27FC236}">
                <a16:creationId xmlns:a16="http://schemas.microsoft.com/office/drawing/2014/main" id="{DD80744A-2B9D-491B-BE39-3B66A14975CC}"/>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719604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88440" y="4841657"/>
            <a:ext cx="7266542" cy="646331"/>
          </a:xfrm>
          <a:prstGeom prst="rect">
            <a:avLst/>
          </a:prstGeom>
          <a:noFill/>
        </p:spPr>
        <p:txBody>
          <a:bodyPr wrap="square" rtlCol="0">
            <a:spAutoFit/>
          </a:bodyPr>
          <a:lstStyle/>
          <a:p>
            <a:pPr algn="l"/>
            <a:r>
              <a:rPr lang="en-GB" dirty="0"/>
              <a:t>Specification Overview</a:t>
            </a:r>
            <a:endParaRPr lang="en-GB" sz="240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3</a:t>
            </a:r>
            <a:endParaRPr lang="en-GB" sz="5400" b="1" dirty="0">
              <a:solidFill>
                <a:schemeClr val="bg1"/>
              </a:solidFill>
            </a:endParaRPr>
          </a:p>
        </p:txBody>
      </p:sp>
      <p:sp>
        <p:nvSpPr>
          <p:cNvPr id="10" name="Title 1">
            <a:extLst>
              <a:ext uri="{FF2B5EF4-FFF2-40B4-BE49-F238E27FC236}">
                <a16:creationId xmlns:a16="http://schemas.microsoft.com/office/drawing/2014/main" id="{88610C9B-1E14-4797-AAAB-3A221C18FFDC}"/>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just">
              <a:spcBef>
                <a:spcPts val="0"/>
              </a:spcBef>
              <a:spcAft>
                <a:spcPts val="1200"/>
              </a:spcAft>
            </a:pPr>
            <a:r>
              <a:rPr lang="en-GB" dirty="0">
                <a:ln w="0"/>
                <a:latin typeface="+mn-lt"/>
              </a:rPr>
              <a:t>Manual Valves</a:t>
            </a:r>
            <a:endParaRPr lang="en-GB" dirty="0">
              <a:latin typeface="+mn-lt"/>
            </a:endParaRPr>
          </a:p>
        </p:txBody>
      </p:sp>
    </p:spTree>
    <p:extLst>
      <p:ext uri="{BB962C8B-B14F-4D97-AF65-F5344CB8AC3E}">
        <p14:creationId xmlns:p14="http://schemas.microsoft.com/office/powerpoint/2010/main" val="3507009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24</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	Specification Overview - Core Technical Specifications</a:t>
            </a:r>
          </a:p>
        </p:txBody>
      </p:sp>
      <p:sp>
        <p:nvSpPr>
          <p:cNvPr id="5" name="Rectangle 4">
            <a:extLst>
              <a:ext uri="{FF2B5EF4-FFF2-40B4-BE49-F238E27FC236}">
                <a16:creationId xmlns:a16="http://schemas.microsoft.com/office/drawing/2014/main" id="{115EDF3F-6865-48F3-A720-DA53DDDB9F3D}"/>
              </a:ext>
            </a:extLst>
          </p:cNvPr>
          <p:cNvSpPr/>
          <p:nvPr/>
        </p:nvSpPr>
        <p:spPr>
          <a:xfrm>
            <a:off x="590379" y="1032134"/>
            <a:ext cx="7452465" cy="584775"/>
          </a:xfrm>
          <a:prstGeom prst="rect">
            <a:avLst/>
          </a:prstGeom>
        </p:spPr>
        <p:txBody>
          <a:bodyPr wrap="square">
            <a:spAutoFit/>
          </a:bodyPr>
          <a:lstStyle/>
          <a:p>
            <a:pPr fontAlgn="base">
              <a:spcBef>
                <a:spcPct val="0"/>
              </a:spcBef>
              <a:spcAft>
                <a:spcPct val="0"/>
              </a:spcAft>
            </a:pPr>
            <a:r>
              <a:rPr lang="en-GB" sz="1600" dirty="0">
                <a:ln w="0"/>
                <a:solidFill>
                  <a:schemeClr val="accent1"/>
                </a:solidFill>
              </a:rPr>
              <a:t>All material shall be supplied in full compliance with the valve datasheet reference in RFQ or PR line item, as well as the following KPO documentation :</a:t>
            </a:r>
          </a:p>
        </p:txBody>
      </p:sp>
      <p:graphicFrame>
        <p:nvGraphicFramePr>
          <p:cNvPr id="4" name="Table 3">
            <a:extLst>
              <a:ext uri="{FF2B5EF4-FFF2-40B4-BE49-F238E27FC236}">
                <a16:creationId xmlns:a16="http://schemas.microsoft.com/office/drawing/2014/main" id="{E1F34320-B5A6-4F2B-B5DA-FF4571D26B18}"/>
              </a:ext>
            </a:extLst>
          </p:cNvPr>
          <p:cNvGraphicFramePr>
            <a:graphicFrameLocks noGrp="1"/>
          </p:cNvGraphicFramePr>
          <p:nvPr>
            <p:extLst>
              <p:ext uri="{D42A27DB-BD31-4B8C-83A1-F6EECF244321}">
                <p14:modId xmlns:p14="http://schemas.microsoft.com/office/powerpoint/2010/main" val="2674954251"/>
              </p:ext>
            </p:extLst>
          </p:nvPr>
        </p:nvGraphicFramePr>
        <p:xfrm>
          <a:off x="590379" y="1699640"/>
          <a:ext cx="10712026" cy="4450080"/>
        </p:xfrm>
        <a:graphic>
          <a:graphicData uri="http://schemas.openxmlformats.org/drawingml/2006/table">
            <a:tbl>
              <a:tblPr firstRow="1" bandRow="1">
                <a:tableStyleId>{74C1A8A3-306A-4EB7-A6B1-4F7E0EB9C5D6}</a:tableStyleId>
              </a:tblPr>
              <a:tblGrid>
                <a:gridCol w="637059">
                  <a:extLst>
                    <a:ext uri="{9D8B030D-6E8A-4147-A177-3AD203B41FA5}">
                      <a16:colId xmlns:a16="http://schemas.microsoft.com/office/drawing/2014/main" val="3348808567"/>
                    </a:ext>
                  </a:extLst>
                </a:gridCol>
                <a:gridCol w="2445068">
                  <a:extLst>
                    <a:ext uri="{9D8B030D-6E8A-4147-A177-3AD203B41FA5}">
                      <a16:colId xmlns:a16="http://schemas.microsoft.com/office/drawing/2014/main" val="2511173981"/>
                    </a:ext>
                  </a:extLst>
                </a:gridCol>
                <a:gridCol w="6393244">
                  <a:extLst>
                    <a:ext uri="{9D8B030D-6E8A-4147-A177-3AD203B41FA5}">
                      <a16:colId xmlns:a16="http://schemas.microsoft.com/office/drawing/2014/main" val="1662533819"/>
                    </a:ext>
                  </a:extLst>
                </a:gridCol>
                <a:gridCol w="1236655">
                  <a:extLst>
                    <a:ext uri="{9D8B030D-6E8A-4147-A177-3AD203B41FA5}">
                      <a16:colId xmlns:a16="http://schemas.microsoft.com/office/drawing/2014/main" val="612709303"/>
                    </a:ext>
                  </a:extLst>
                </a:gridCol>
              </a:tblGrid>
              <a:tr h="370840">
                <a:tc>
                  <a:txBody>
                    <a:bodyPr/>
                    <a:lstStyle/>
                    <a:p>
                      <a:r>
                        <a:rPr lang="en-US" sz="1600" dirty="0"/>
                        <a:t>S/N</a:t>
                      </a:r>
                      <a:endParaRPr lang="en-GB" sz="1600" dirty="0"/>
                    </a:p>
                  </a:txBody>
                  <a:tcPr/>
                </a:tc>
                <a:tc>
                  <a:txBody>
                    <a:bodyPr/>
                    <a:lstStyle/>
                    <a:p>
                      <a:r>
                        <a:rPr lang="en-US" sz="1600" dirty="0"/>
                        <a:t>Document Number</a:t>
                      </a:r>
                      <a:endParaRPr lang="en-GB" sz="1600" dirty="0"/>
                    </a:p>
                  </a:txBody>
                  <a:tcPr/>
                </a:tc>
                <a:tc>
                  <a:txBody>
                    <a:bodyPr/>
                    <a:lstStyle/>
                    <a:p>
                      <a:r>
                        <a:rPr lang="en-US" sz="1600" dirty="0"/>
                        <a:t>Title</a:t>
                      </a:r>
                      <a:endParaRPr lang="en-GB" sz="1600" dirty="0"/>
                    </a:p>
                  </a:txBody>
                  <a:tcPr/>
                </a:tc>
                <a:tc>
                  <a:txBody>
                    <a:bodyPr/>
                    <a:lstStyle/>
                    <a:p>
                      <a:r>
                        <a:rPr lang="en-US" sz="1600" dirty="0"/>
                        <a:t>Rev.</a:t>
                      </a:r>
                      <a:endParaRPr lang="en-GB" sz="1600" dirty="0"/>
                    </a:p>
                  </a:txBody>
                  <a:tcPr/>
                </a:tc>
                <a:extLst>
                  <a:ext uri="{0D108BD9-81ED-4DB2-BD59-A6C34878D82A}">
                    <a16:rowId xmlns:a16="http://schemas.microsoft.com/office/drawing/2014/main" val="249127117"/>
                  </a:ext>
                </a:extLst>
              </a:tr>
              <a:tr h="370840">
                <a:tc>
                  <a:txBody>
                    <a:bodyPr/>
                    <a:lstStyle/>
                    <a:p>
                      <a:r>
                        <a:rPr lang="en-US" sz="1600" dirty="0"/>
                        <a:t>1</a:t>
                      </a:r>
                      <a:endParaRPr lang="en-GB" sz="1600" dirty="0"/>
                    </a:p>
                  </a:txBody>
                  <a:tcPr/>
                </a:tc>
                <a:tc>
                  <a:txBody>
                    <a:bodyPr/>
                    <a:lstStyle/>
                    <a:p>
                      <a:r>
                        <a:rPr lang="en-GB" sz="1600" dirty="0">
                          <a:ln w="0"/>
                        </a:rPr>
                        <a:t>KPO-00-ENG-SPC-00001-E</a:t>
                      </a:r>
                      <a:endParaRPr lang="en-GB" sz="1600" dirty="0"/>
                    </a:p>
                  </a:txBody>
                  <a:tcPr/>
                </a:tc>
                <a:tc>
                  <a:txBody>
                    <a:bodyPr/>
                    <a:lstStyle/>
                    <a:p>
                      <a:r>
                        <a:rPr lang="en-GB" sz="1600" dirty="0"/>
                        <a:t>Technical Supply Reequipments Valves</a:t>
                      </a:r>
                    </a:p>
                  </a:txBody>
                  <a:tcPr/>
                </a:tc>
                <a:tc>
                  <a:txBody>
                    <a:bodyPr/>
                    <a:lstStyle/>
                    <a:p>
                      <a:r>
                        <a:rPr lang="en-US" sz="1600" dirty="0"/>
                        <a:t>C10</a:t>
                      </a:r>
                      <a:endParaRPr lang="en-GB" sz="1600" dirty="0"/>
                    </a:p>
                  </a:txBody>
                  <a:tcPr/>
                </a:tc>
                <a:extLst>
                  <a:ext uri="{0D108BD9-81ED-4DB2-BD59-A6C34878D82A}">
                    <a16:rowId xmlns:a16="http://schemas.microsoft.com/office/drawing/2014/main" val="2085015017"/>
                  </a:ext>
                </a:extLst>
              </a:tr>
              <a:tr h="370840">
                <a:tc>
                  <a:txBody>
                    <a:bodyPr/>
                    <a:lstStyle/>
                    <a:p>
                      <a:r>
                        <a:rPr lang="en-US" sz="1600" dirty="0"/>
                        <a:t>2</a:t>
                      </a:r>
                      <a:endParaRPr lang="en-GB" sz="1600" dirty="0"/>
                    </a:p>
                  </a:txBody>
                  <a:tcPr/>
                </a:tc>
                <a:tc>
                  <a:txBody>
                    <a:bodyPr/>
                    <a:lstStyle/>
                    <a:p>
                      <a:r>
                        <a:rPr lang="en-GB" sz="1600" dirty="0">
                          <a:ln w="0"/>
                        </a:rPr>
                        <a:t>KPO-00-ENG-SPC-00017-E</a:t>
                      </a:r>
                      <a:endParaRPr lang="en-GB" sz="1600" dirty="0"/>
                    </a:p>
                  </a:txBody>
                  <a:tcPr/>
                </a:tc>
                <a:tc>
                  <a:txBody>
                    <a:bodyPr/>
                    <a:lstStyle/>
                    <a:p>
                      <a:r>
                        <a:rPr lang="en-GB" sz="1600" dirty="0"/>
                        <a:t>Company Specification. Positive Material Identification</a:t>
                      </a:r>
                    </a:p>
                  </a:txBody>
                  <a:tcPr/>
                </a:tc>
                <a:tc>
                  <a:txBody>
                    <a:bodyPr/>
                    <a:lstStyle/>
                    <a:p>
                      <a:r>
                        <a:rPr lang="en-US" sz="1600" dirty="0"/>
                        <a:t>A3</a:t>
                      </a:r>
                      <a:endParaRPr lang="en-GB" sz="1600" dirty="0"/>
                    </a:p>
                  </a:txBody>
                  <a:tcPr/>
                </a:tc>
                <a:extLst>
                  <a:ext uri="{0D108BD9-81ED-4DB2-BD59-A6C34878D82A}">
                    <a16:rowId xmlns:a16="http://schemas.microsoft.com/office/drawing/2014/main" val="3813402057"/>
                  </a:ext>
                </a:extLst>
              </a:tr>
              <a:tr h="370840">
                <a:tc>
                  <a:txBody>
                    <a:bodyPr/>
                    <a:lstStyle/>
                    <a:p>
                      <a:r>
                        <a:rPr lang="en-US" sz="1600" dirty="0"/>
                        <a:t>3</a:t>
                      </a:r>
                      <a:endParaRPr lang="en-GB" sz="1600" dirty="0"/>
                    </a:p>
                  </a:txBody>
                  <a:tcPr/>
                </a:tc>
                <a:tc>
                  <a:txBody>
                    <a:bodyPr/>
                    <a:lstStyle/>
                    <a:p>
                      <a:r>
                        <a:rPr lang="en-GB" sz="1600" dirty="0">
                          <a:ln w="0"/>
                        </a:rPr>
                        <a:t>KPO-00-ENG-SPC-00008-E</a:t>
                      </a:r>
                      <a:endParaRPr lang="en-GB" sz="1600" dirty="0"/>
                    </a:p>
                  </a:txBody>
                  <a:tcPr/>
                </a:tc>
                <a:tc>
                  <a:txBody>
                    <a:bodyPr/>
                    <a:lstStyle/>
                    <a:p>
                      <a:r>
                        <a:rPr lang="en-GB" sz="1600" dirty="0"/>
                        <a:t>Specification for Low Temperature Testing of Valves.</a:t>
                      </a:r>
                    </a:p>
                  </a:txBody>
                  <a:tcPr/>
                </a:tc>
                <a:tc>
                  <a:txBody>
                    <a:bodyPr/>
                    <a:lstStyle/>
                    <a:p>
                      <a:r>
                        <a:rPr lang="en-US" sz="1600" dirty="0"/>
                        <a:t>A3</a:t>
                      </a:r>
                      <a:endParaRPr lang="en-GB" sz="1600" dirty="0"/>
                    </a:p>
                  </a:txBody>
                  <a:tcPr/>
                </a:tc>
                <a:extLst>
                  <a:ext uri="{0D108BD9-81ED-4DB2-BD59-A6C34878D82A}">
                    <a16:rowId xmlns:a16="http://schemas.microsoft.com/office/drawing/2014/main" val="2176511042"/>
                  </a:ext>
                </a:extLst>
              </a:tr>
              <a:tr h="370840">
                <a:tc>
                  <a:txBody>
                    <a:bodyPr/>
                    <a:lstStyle/>
                    <a:p>
                      <a:r>
                        <a:rPr lang="en-US" sz="1600" dirty="0"/>
                        <a:t>4</a:t>
                      </a:r>
                      <a:endParaRPr lang="en-GB" sz="1600" dirty="0"/>
                    </a:p>
                  </a:txBody>
                  <a:tcPr/>
                </a:tc>
                <a:tc>
                  <a:txBody>
                    <a:bodyPr/>
                    <a:lstStyle/>
                    <a:p>
                      <a:r>
                        <a:rPr lang="en-GB" sz="1600" dirty="0">
                          <a:ln w="0"/>
                        </a:rPr>
                        <a:t>KPO-00-ENG-SPC-00035-E</a:t>
                      </a:r>
                      <a:endParaRPr lang="en-GB" sz="1600" dirty="0"/>
                    </a:p>
                  </a:txBody>
                  <a:tcPr/>
                </a:tc>
                <a:tc>
                  <a:txBody>
                    <a:bodyPr/>
                    <a:lstStyle/>
                    <a:p>
                      <a:r>
                        <a:rPr lang="en-GB" sz="1600" dirty="0"/>
                        <a:t>Specification for External and Internal Coatings</a:t>
                      </a:r>
                    </a:p>
                  </a:txBody>
                  <a:tcPr/>
                </a:tc>
                <a:tc>
                  <a:txBody>
                    <a:bodyPr/>
                    <a:lstStyle/>
                    <a:p>
                      <a:r>
                        <a:rPr lang="en-US" sz="1600" dirty="0"/>
                        <a:t>A1</a:t>
                      </a:r>
                      <a:endParaRPr lang="en-GB" sz="1600" dirty="0"/>
                    </a:p>
                  </a:txBody>
                  <a:tcPr/>
                </a:tc>
                <a:extLst>
                  <a:ext uri="{0D108BD9-81ED-4DB2-BD59-A6C34878D82A}">
                    <a16:rowId xmlns:a16="http://schemas.microsoft.com/office/drawing/2014/main" val="1204553385"/>
                  </a:ext>
                </a:extLst>
              </a:tr>
              <a:tr h="370840">
                <a:tc>
                  <a:txBody>
                    <a:bodyPr/>
                    <a:lstStyle/>
                    <a:p>
                      <a:r>
                        <a:rPr lang="en-US" sz="1600" dirty="0"/>
                        <a:t>5</a:t>
                      </a:r>
                      <a:endParaRPr lang="en-GB" sz="1600" dirty="0"/>
                    </a:p>
                  </a:txBody>
                  <a:tcPr/>
                </a:tc>
                <a:tc>
                  <a:txBody>
                    <a:bodyPr/>
                    <a:lstStyle/>
                    <a:p>
                      <a:r>
                        <a:rPr lang="en-GB" sz="1600" dirty="0">
                          <a:ln w="0"/>
                        </a:rPr>
                        <a:t>KPO-00-ENG-SCH-00001-E</a:t>
                      </a:r>
                      <a:endParaRPr lang="en-GB" sz="1600" dirty="0"/>
                    </a:p>
                  </a:txBody>
                  <a:tcPr/>
                </a:tc>
                <a:tc>
                  <a:txBody>
                    <a:bodyPr/>
                    <a:lstStyle/>
                    <a:p>
                      <a:r>
                        <a:rPr lang="fr-FR" sz="1600" dirty="0"/>
                        <a:t>SDRL (Supplier Document </a:t>
                      </a:r>
                      <a:r>
                        <a:rPr lang="fr-FR" sz="1600" dirty="0" err="1"/>
                        <a:t>Reequipments</a:t>
                      </a:r>
                      <a:r>
                        <a:rPr lang="fr-FR" sz="1600" dirty="0"/>
                        <a:t> List) - Valves</a:t>
                      </a:r>
                      <a:endParaRPr lang="en-GB" sz="1600" dirty="0"/>
                    </a:p>
                  </a:txBody>
                  <a:tcPr/>
                </a:tc>
                <a:tc>
                  <a:txBody>
                    <a:bodyPr/>
                    <a:lstStyle/>
                    <a:p>
                      <a:r>
                        <a:rPr lang="en-US" sz="1600" dirty="0"/>
                        <a:t>C3</a:t>
                      </a:r>
                      <a:endParaRPr lang="en-GB" sz="1600" dirty="0"/>
                    </a:p>
                  </a:txBody>
                  <a:tcPr/>
                </a:tc>
                <a:extLst>
                  <a:ext uri="{0D108BD9-81ED-4DB2-BD59-A6C34878D82A}">
                    <a16:rowId xmlns:a16="http://schemas.microsoft.com/office/drawing/2014/main" val="1194736183"/>
                  </a:ext>
                </a:extLst>
              </a:tr>
              <a:tr h="370840">
                <a:tc>
                  <a:txBody>
                    <a:bodyPr/>
                    <a:lstStyle/>
                    <a:p>
                      <a:r>
                        <a:rPr lang="en-US" sz="1600" dirty="0"/>
                        <a:t>6</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n w="0"/>
                        </a:rPr>
                        <a:t>KPO-00-ENG-SCH-00004-E</a:t>
                      </a:r>
                      <a:endParaRPr lang="en-GB" sz="1600" dirty="0"/>
                    </a:p>
                  </a:txBody>
                  <a:tcPr/>
                </a:tc>
                <a:tc>
                  <a:txBody>
                    <a:bodyPr/>
                    <a:lstStyle/>
                    <a:p>
                      <a:r>
                        <a:rPr lang="en-GB" sz="1600" dirty="0"/>
                        <a:t>Equipment Data Capture for CMMS</a:t>
                      </a:r>
                    </a:p>
                  </a:txBody>
                  <a:tcPr/>
                </a:tc>
                <a:tc>
                  <a:txBody>
                    <a:bodyPr/>
                    <a:lstStyle/>
                    <a:p>
                      <a:r>
                        <a:rPr lang="en-US" sz="1600" dirty="0"/>
                        <a:t>A2</a:t>
                      </a:r>
                      <a:endParaRPr lang="en-GB" sz="1600" dirty="0"/>
                    </a:p>
                  </a:txBody>
                  <a:tcPr/>
                </a:tc>
                <a:extLst>
                  <a:ext uri="{0D108BD9-81ED-4DB2-BD59-A6C34878D82A}">
                    <a16:rowId xmlns:a16="http://schemas.microsoft.com/office/drawing/2014/main" val="4226278566"/>
                  </a:ext>
                </a:extLst>
              </a:tr>
              <a:tr h="370840">
                <a:tc>
                  <a:txBody>
                    <a:bodyPr/>
                    <a:lstStyle/>
                    <a:p>
                      <a:r>
                        <a:rPr lang="en-US" sz="1600" dirty="0"/>
                        <a:t>7</a:t>
                      </a:r>
                      <a:endParaRPr lang="en-GB" sz="1600" dirty="0"/>
                    </a:p>
                  </a:txBody>
                  <a:tcPr/>
                </a:tc>
                <a:tc>
                  <a:txBody>
                    <a:bodyPr/>
                    <a:lstStyle/>
                    <a:p>
                      <a:r>
                        <a:rPr lang="en-GB" sz="1600" dirty="0">
                          <a:ln w="0"/>
                        </a:rPr>
                        <a:t>KPO-00-ENG-FRM-00001-E</a:t>
                      </a:r>
                      <a:endParaRPr lang="en-GB" sz="1600" dirty="0"/>
                    </a:p>
                  </a:txBody>
                  <a:tcPr/>
                </a:tc>
                <a:tc>
                  <a:txBody>
                    <a:bodyPr/>
                    <a:lstStyle/>
                    <a:p>
                      <a:r>
                        <a:rPr lang="en-GB" sz="1600" dirty="0"/>
                        <a:t>Company Data Sheets - Example Valve Manufacturer . Quality Control Plan.</a:t>
                      </a:r>
                    </a:p>
                  </a:txBody>
                  <a:tcPr/>
                </a:tc>
                <a:tc>
                  <a:txBody>
                    <a:bodyPr/>
                    <a:lstStyle/>
                    <a:p>
                      <a:r>
                        <a:rPr lang="en-US" sz="1600" dirty="0"/>
                        <a:t>C3</a:t>
                      </a:r>
                      <a:endParaRPr lang="en-GB" sz="1600" dirty="0"/>
                    </a:p>
                  </a:txBody>
                  <a:tcPr/>
                </a:tc>
                <a:extLst>
                  <a:ext uri="{0D108BD9-81ED-4DB2-BD59-A6C34878D82A}">
                    <a16:rowId xmlns:a16="http://schemas.microsoft.com/office/drawing/2014/main" val="1523811265"/>
                  </a:ext>
                </a:extLst>
              </a:tr>
              <a:tr h="370840">
                <a:tc>
                  <a:txBody>
                    <a:bodyPr/>
                    <a:lstStyle/>
                    <a:p>
                      <a:r>
                        <a:rPr lang="en-US" sz="1600" dirty="0"/>
                        <a:t>8</a:t>
                      </a:r>
                      <a:endParaRPr lang="en-GB" sz="1600" dirty="0"/>
                    </a:p>
                  </a:txBody>
                  <a:tcPr/>
                </a:tc>
                <a:tc>
                  <a:txBody>
                    <a:bodyPr/>
                    <a:lstStyle/>
                    <a:p>
                      <a:r>
                        <a:rPr lang="en-GB" sz="1600" dirty="0">
                          <a:ln w="0"/>
                        </a:rPr>
                        <a:t>KPO-00-QAC-SPC-00001-E</a:t>
                      </a:r>
                      <a:endParaRPr lang="en-GB" sz="1600" dirty="0"/>
                    </a:p>
                  </a:txBody>
                  <a:tcPr/>
                </a:tc>
                <a:tc>
                  <a:txBody>
                    <a:bodyPr/>
                    <a:lstStyle/>
                    <a:p>
                      <a:r>
                        <a:rPr lang="en-GB" sz="1600" dirty="0"/>
                        <a:t>Supplier Welding Procedure Approval &amp; Welding Quality Reequipments.</a:t>
                      </a:r>
                    </a:p>
                  </a:txBody>
                  <a:tcPr/>
                </a:tc>
                <a:tc>
                  <a:txBody>
                    <a:bodyPr/>
                    <a:lstStyle/>
                    <a:p>
                      <a:r>
                        <a:rPr lang="en-US" sz="1600" dirty="0"/>
                        <a:t>A4</a:t>
                      </a:r>
                      <a:endParaRPr lang="en-GB" sz="1600" dirty="0"/>
                    </a:p>
                  </a:txBody>
                  <a:tcPr/>
                </a:tc>
                <a:extLst>
                  <a:ext uri="{0D108BD9-81ED-4DB2-BD59-A6C34878D82A}">
                    <a16:rowId xmlns:a16="http://schemas.microsoft.com/office/drawing/2014/main" val="36895482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9</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n w="0"/>
                        </a:rPr>
                        <a:t>KPO-00-PIP-SPC-00008-E</a:t>
                      </a:r>
                      <a:endParaRPr lang="en-GB" sz="1600" dirty="0"/>
                    </a:p>
                  </a:txBody>
                  <a:tcPr/>
                </a:tc>
                <a:tc>
                  <a:txBody>
                    <a:bodyPr/>
                    <a:lstStyle/>
                    <a:p>
                      <a:r>
                        <a:rPr lang="en-GB" sz="1600" dirty="0"/>
                        <a:t>Specification for Piping, Forgings, Castings &amp; Plate for Sour Service.</a:t>
                      </a:r>
                    </a:p>
                  </a:txBody>
                  <a:tcPr/>
                </a:tc>
                <a:tc>
                  <a:txBody>
                    <a:bodyPr/>
                    <a:lstStyle/>
                    <a:p>
                      <a:r>
                        <a:rPr lang="en-US" sz="1600" dirty="0"/>
                        <a:t>C5</a:t>
                      </a:r>
                      <a:endParaRPr lang="en-GB" sz="1600" dirty="0"/>
                    </a:p>
                  </a:txBody>
                  <a:tcPr/>
                </a:tc>
                <a:extLst>
                  <a:ext uri="{0D108BD9-81ED-4DB2-BD59-A6C34878D82A}">
                    <a16:rowId xmlns:a16="http://schemas.microsoft.com/office/drawing/2014/main" val="2053310542"/>
                  </a:ext>
                </a:extLst>
              </a:tr>
              <a:tr h="370840">
                <a:tc>
                  <a:txBody>
                    <a:bodyPr/>
                    <a:lstStyle/>
                    <a:p>
                      <a:r>
                        <a:rPr lang="en-US" sz="1600" kern="1200" dirty="0">
                          <a:ln w="0"/>
                        </a:rPr>
                        <a:t>10</a:t>
                      </a:r>
                      <a:endParaRPr lang="en-GB" sz="1600" b="1" kern="1200" dirty="0">
                        <a:ln w="0"/>
                        <a:solidFill>
                          <a:schemeClr val="accent1"/>
                        </a:solidFill>
                        <a:latin typeface="+mn-lt"/>
                        <a:ea typeface="+mn-ea"/>
                        <a:cs typeface="+mn-cs"/>
                      </a:endParaRPr>
                    </a:p>
                  </a:txBody>
                  <a:tcPr/>
                </a:tc>
                <a:tc>
                  <a:txBody>
                    <a:bodyPr/>
                    <a:lstStyle/>
                    <a:p>
                      <a:r>
                        <a:rPr lang="en-US" sz="1600" kern="1200" dirty="0">
                          <a:ln w="0"/>
                        </a:rPr>
                        <a:t>KPO-AL-LGT-SPC-00001-E</a:t>
                      </a:r>
                      <a:endParaRPr lang="en-GB" sz="1600" b="1" kern="1200" dirty="0">
                        <a:ln w="0"/>
                        <a:solidFill>
                          <a:schemeClr val="accent1"/>
                        </a:solidFill>
                        <a:latin typeface="+mn-lt"/>
                        <a:ea typeface="+mn-ea"/>
                        <a:cs typeface="+mn-cs"/>
                      </a:endParaRPr>
                    </a:p>
                  </a:txBody>
                  <a:tcPr/>
                </a:tc>
                <a:tc>
                  <a:txBody>
                    <a:bodyPr/>
                    <a:lstStyle/>
                    <a:p>
                      <a:r>
                        <a:rPr lang="en-GB" sz="1600" dirty="0"/>
                        <a:t> I_01_Packing and Shipping Instructions </a:t>
                      </a:r>
                    </a:p>
                  </a:txBody>
                  <a:tcPr/>
                </a:tc>
                <a:tc>
                  <a:txBody>
                    <a:bodyPr/>
                    <a:lstStyle/>
                    <a:p>
                      <a:r>
                        <a:rPr lang="en-US" sz="1600" dirty="0"/>
                        <a:t>A8</a:t>
                      </a:r>
                      <a:endParaRPr lang="en-GB" sz="1600" dirty="0"/>
                    </a:p>
                  </a:txBody>
                  <a:tcPr/>
                </a:tc>
                <a:extLst>
                  <a:ext uri="{0D108BD9-81ED-4DB2-BD59-A6C34878D82A}">
                    <a16:rowId xmlns:a16="http://schemas.microsoft.com/office/drawing/2014/main" val="4203806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ln w="0"/>
                        </a:rPr>
                        <a:t>11</a:t>
                      </a:r>
                      <a:endParaRPr lang="en-GB" sz="1600" b="1" kern="1200" dirty="0">
                        <a:ln w="0"/>
                        <a:solidFill>
                          <a:schemeClr val="accen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ln w="0"/>
                        </a:rPr>
                        <a:t>KPO-AL-LGT-SPC-00002-E</a:t>
                      </a:r>
                      <a:endParaRPr lang="en-GB" sz="1600" b="1" kern="1200" dirty="0">
                        <a:ln w="0"/>
                        <a:solidFill>
                          <a:schemeClr val="accent1"/>
                        </a:solidFill>
                        <a:latin typeface="+mn-lt"/>
                        <a:ea typeface="+mn-ea"/>
                        <a:cs typeface="+mn-cs"/>
                      </a:endParaRPr>
                    </a:p>
                  </a:txBody>
                  <a:tcPr/>
                </a:tc>
                <a:tc>
                  <a:txBody>
                    <a:bodyPr/>
                    <a:lstStyle/>
                    <a:p>
                      <a:r>
                        <a:rPr lang="en-GB" sz="1600" dirty="0"/>
                        <a:t> I_02_Import Instructions </a:t>
                      </a:r>
                    </a:p>
                  </a:txBody>
                  <a:tcPr/>
                </a:tc>
                <a:tc>
                  <a:txBody>
                    <a:bodyPr/>
                    <a:lstStyle/>
                    <a:p>
                      <a:r>
                        <a:rPr lang="en-US" sz="1600" dirty="0"/>
                        <a:t>A7</a:t>
                      </a:r>
                      <a:endParaRPr lang="en-GB" sz="1600" dirty="0"/>
                    </a:p>
                  </a:txBody>
                  <a:tcPr/>
                </a:tc>
                <a:extLst>
                  <a:ext uri="{0D108BD9-81ED-4DB2-BD59-A6C34878D82A}">
                    <a16:rowId xmlns:a16="http://schemas.microsoft.com/office/drawing/2014/main" val="2671478401"/>
                  </a:ext>
                </a:extLst>
              </a:tr>
            </a:tbl>
          </a:graphicData>
        </a:graphic>
      </p:graphicFrame>
      <p:sp>
        <p:nvSpPr>
          <p:cNvPr id="6" name="Footer Placeholder 1">
            <a:extLst>
              <a:ext uri="{FF2B5EF4-FFF2-40B4-BE49-F238E27FC236}">
                <a16:creationId xmlns:a16="http://schemas.microsoft.com/office/drawing/2014/main" id="{56752AA6-C6DA-4A39-B9A3-345F7DFE3BE5}"/>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642481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4</a:t>
            </a:r>
            <a:endParaRPr lang="en-GB" sz="5400" b="1" dirty="0">
              <a:solidFill>
                <a:schemeClr val="bg1"/>
              </a:solidFill>
            </a:endParaRPr>
          </a:p>
        </p:txBody>
      </p:sp>
      <p:sp>
        <p:nvSpPr>
          <p:cNvPr id="10" name="Title 7">
            <a:extLst>
              <a:ext uri="{FF2B5EF4-FFF2-40B4-BE49-F238E27FC236}">
                <a16:creationId xmlns:a16="http://schemas.microsoft.com/office/drawing/2014/main" id="{8E0EC45B-06F8-4BB3-932D-77CCF69A8BC7}"/>
              </a:ext>
            </a:extLst>
          </p:cNvPr>
          <p:cNvSpPr txBox="1">
            <a:spLocks/>
          </p:cNvSpPr>
          <p:nvPr/>
        </p:nvSpPr>
        <p:spPr>
          <a:xfrm>
            <a:off x="1563727" y="4841657"/>
            <a:ext cx="7266542" cy="646331"/>
          </a:xfrm>
          <a:prstGeom prst="rect">
            <a:avLst/>
          </a:prstGeom>
          <a:noFill/>
        </p:spPr>
        <p:txBody>
          <a:bodyPr wrap="square" rtlCol="0" anchor="b">
            <a:spAutoFit/>
          </a:bodyPr>
          <a:lstStyle>
            <a:lvl1pPr algn="ctr" defTabSz="914400" rtl="0" eaLnBrk="1" latinLnBrk="0" hangingPunct="1">
              <a:lnSpc>
                <a:spcPct val="90000"/>
              </a:lnSpc>
              <a:spcBef>
                <a:spcPct val="0"/>
              </a:spcBef>
              <a:buNone/>
              <a:defRPr lang="it-IT" sz="4000" b="1" kern="1200" dirty="0">
                <a:solidFill>
                  <a:srgbClr val="FFFFFF"/>
                </a:solidFill>
                <a:latin typeface="+mn-lt"/>
                <a:ea typeface="+mj-ea"/>
                <a:cs typeface="+mj-cs"/>
              </a:defRPr>
            </a:lvl1pPr>
          </a:lstStyle>
          <a:p>
            <a:pPr algn="l"/>
            <a:r>
              <a:rPr lang="en-GB" dirty="0"/>
              <a:t>Valve and datasheet overview</a:t>
            </a:r>
            <a:endParaRPr lang="en-GB" sz="240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16C72CA6-5083-449F-881D-4B57C1CA7434}"/>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just">
              <a:spcBef>
                <a:spcPts val="0"/>
              </a:spcBef>
              <a:spcAft>
                <a:spcPts val="1200"/>
              </a:spcAft>
            </a:pPr>
            <a:r>
              <a:rPr lang="en-GB" dirty="0">
                <a:ln w="0"/>
                <a:latin typeface="+mn-lt"/>
              </a:rPr>
              <a:t>Manual Valves</a:t>
            </a:r>
            <a:endParaRPr lang="en-GB" dirty="0">
              <a:latin typeface="+mn-lt"/>
            </a:endParaRPr>
          </a:p>
        </p:txBody>
      </p:sp>
    </p:spTree>
    <p:extLst>
      <p:ext uri="{BB962C8B-B14F-4D97-AF65-F5344CB8AC3E}">
        <p14:creationId xmlns:p14="http://schemas.microsoft.com/office/powerpoint/2010/main" val="3809482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76128B-8DA4-4842-8476-5ACD66AD8160}"/>
              </a:ext>
            </a:extLst>
          </p:cNvPr>
          <p:cNvPicPr>
            <a:picLocks noChangeAspect="1"/>
          </p:cNvPicPr>
          <p:nvPr/>
        </p:nvPicPr>
        <p:blipFill>
          <a:blip r:embed="rId2"/>
          <a:stretch>
            <a:fillRect/>
          </a:stretch>
        </p:blipFill>
        <p:spPr>
          <a:xfrm>
            <a:off x="187463" y="1188854"/>
            <a:ext cx="4984662" cy="5636790"/>
          </a:xfrm>
          <a:prstGeom prst="rect">
            <a:avLst/>
          </a:prstGeom>
        </p:spPr>
      </p:pic>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26</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58420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	Valve and datasheet overview</a:t>
            </a:r>
          </a:p>
        </p:txBody>
      </p:sp>
      <p:sp>
        <p:nvSpPr>
          <p:cNvPr id="7" name="Rectangle 6">
            <a:extLst>
              <a:ext uri="{FF2B5EF4-FFF2-40B4-BE49-F238E27FC236}">
                <a16:creationId xmlns:a16="http://schemas.microsoft.com/office/drawing/2014/main" id="{E05C3677-634A-4846-9CA2-9FE5B05ACE6F}"/>
              </a:ext>
            </a:extLst>
          </p:cNvPr>
          <p:cNvSpPr/>
          <p:nvPr/>
        </p:nvSpPr>
        <p:spPr>
          <a:xfrm>
            <a:off x="252130" y="1869989"/>
            <a:ext cx="4855329" cy="626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52A35DB5-1094-49B0-A78A-C861855B4C20}"/>
              </a:ext>
            </a:extLst>
          </p:cNvPr>
          <p:cNvSpPr/>
          <p:nvPr/>
        </p:nvSpPr>
        <p:spPr>
          <a:xfrm>
            <a:off x="323798" y="2665341"/>
            <a:ext cx="4783661" cy="18737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CE9E386B-BF12-4308-B464-E851DF64B0C0}"/>
              </a:ext>
            </a:extLst>
          </p:cNvPr>
          <p:cNvPicPr>
            <a:picLocks noChangeAspect="1"/>
          </p:cNvPicPr>
          <p:nvPr/>
        </p:nvPicPr>
        <p:blipFill>
          <a:blip r:embed="rId3"/>
          <a:stretch>
            <a:fillRect/>
          </a:stretch>
        </p:blipFill>
        <p:spPr>
          <a:xfrm>
            <a:off x="5236792" y="2360245"/>
            <a:ext cx="6845643" cy="937064"/>
          </a:xfrm>
          <a:prstGeom prst="rect">
            <a:avLst/>
          </a:prstGeom>
        </p:spPr>
      </p:pic>
      <p:sp>
        <p:nvSpPr>
          <p:cNvPr id="12" name="Rectangle 11">
            <a:extLst>
              <a:ext uri="{FF2B5EF4-FFF2-40B4-BE49-F238E27FC236}">
                <a16:creationId xmlns:a16="http://schemas.microsoft.com/office/drawing/2014/main" id="{C045D4D5-E24A-4DFF-A759-B0DBD967516C}"/>
              </a:ext>
            </a:extLst>
          </p:cNvPr>
          <p:cNvSpPr/>
          <p:nvPr/>
        </p:nvSpPr>
        <p:spPr>
          <a:xfrm>
            <a:off x="5366381" y="1089221"/>
            <a:ext cx="5475849" cy="461665"/>
          </a:xfrm>
          <a:prstGeom prst="rect">
            <a:avLst/>
          </a:prstGeom>
        </p:spPr>
        <p:txBody>
          <a:bodyPr wrap="square">
            <a:spAutoFit/>
          </a:bodyPr>
          <a:lstStyle/>
          <a:p>
            <a:pPr fontAlgn="base">
              <a:spcBef>
                <a:spcPct val="0"/>
              </a:spcBef>
              <a:spcAft>
                <a:spcPct val="0"/>
              </a:spcAft>
            </a:pPr>
            <a:r>
              <a:rPr lang="en-GB" sz="1200" dirty="0">
                <a:ln w="0"/>
                <a:solidFill>
                  <a:schemeClr val="accent1"/>
                </a:solidFill>
              </a:rPr>
              <a:t>A typical mechanical datasheet for a valve is generally divided into two main categories: </a:t>
            </a:r>
            <a:r>
              <a:rPr lang="en-GB" sz="1200" b="1" dirty="0">
                <a:ln w="0"/>
                <a:solidFill>
                  <a:schemeClr val="accent1"/>
                </a:solidFill>
              </a:rPr>
              <a:t>General Information </a:t>
            </a:r>
            <a:r>
              <a:rPr lang="en-GB" sz="1200" dirty="0">
                <a:ln w="0"/>
                <a:solidFill>
                  <a:schemeClr val="accent1"/>
                </a:solidFill>
              </a:rPr>
              <a:t>and </a:t>
            </a:r>
            <a:r>
              <a:rPr lang="en-GB" sz="1200" b="1" dirty="0">
                <a:ln w="0"/>
                <a:solidFill>
                  <a:schemeClr val="accent1"/>
                </a:solidFill>
              </a:rPr>
              <a:t>Valve Design and Material Reequipments</a:t>
            </a:r>
            <a:r>
              <a:rPr lang="en-GB" sz="1200" dirty="0">
                <a:ln w="0"/>
                <a:solidFill>
                  <a:schemeClr val="accent1"/>
                </a:solidFill>
              </a:rPr>
              <a:t>.</a:t>
            </a:r>
          </a:p>
        </p:txBody>
      </p:sp>
      <p:sp>
        <p:nvSpPr>
          <p:cNvPr id="11" name="Arrow: Bent-Up 10">
            <a:extLst>
              <a:ext uri="{FF2B5EF4-FFF2-40B4-BE49-F238E27FC236}">
                <a16:creationId xmlns:a16="http://schemas.microsoft.com/office/drawing/2014/main" id="{74A69F58-CF1D-41CF-9AF5-C5B1B5FDA155}"/>
              </a:ext>
            </a:extLst>
          </p:cNvPr>
          <p:cNvSpPr/>
          <p:nvPr/>
        </p:nvSpPr>
        <p:spPr>
          <a:xfrm flipV="1">
            <a:off x="5126248" y="1993102"/>
            <a:ext cx="480267" cy="318251"/>
          </a:xfrm>
          <a:prstGeom prst="bentUpArrow">
            <a:avLst>
              <a:gd name="adj1" fmla="val 21416"/>
              <a:gd name="adj2" fmla="val 30101"/>
              <a:gd name="adj3" fmla="val 30952"/>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rrow: Bent-Up 13">
            <a:extLst>
              <a:ext uri="{FF2B5EF4-FFF2-40B4-BE49-F238E27FC236}">
                <a16:creationId xmlns:a16="http://schemas.microsoft.com/office/drawing/2014/main" id="{E85C7A95-547A-46E3-AC14-FCC70B9FE9F6}"/>
              </a:ext>
            </a:extLst>
          </p:cNvPr>
          <p:cNvSpPr/>
          <p:nvPr/>
        </p:nvSpPr>
        <p:spPr>
          <a:xfrm flipV="1">
            <a:off x="5126248" y="3628622"/>
            <a:ext cx="480267" cy="318251"/>
          </a:xfrm>
          <a:prstGeom prst="bentUpArrow">
            <a:avLst>
              <a:gd name="adj1" fmla="val 21416"/>
              <a:gd name="adj2" fmla="val 30101"/>
              <a:gd name="adj3" fmla="val 30952"/>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D05F05D7-F04E-484A-AECC-441C9C2B9F1C}"/>
              </a:ext>
            </a:extLst>
          </p:cNvPr>
          <p:cNvPicPr>
            <a:picLocks noChangeAspect="1"/>
          </p:cNvPicPr>
          <p:nvPr/>
        </p:nvPicPr>
        <p:blipFill>
          <a:blip r:embed="rId4"/>
          <a:stretch>
            <a:fillRect/>
          </a:stretch>
        </p:blipFill>
        <p:spPr>
          <a:xfrm>
            <a:off x="5236792" y="4007249"/>
            <a:ext cx="6845643" cy="2521840"/>
          </a:xfrm>
          <a:prstGeom prst="rect">
            <a:avLst/>
          </a:prstGeom>
        </p:spPr>
      </p:pic>
      <p:sp>
        <p:nvSpPr>
          <p:cNvPr id="16" name="Rectangle 15">
            <a:extLst>
              <a:ext uri="{FF2B5EF4-FFF2-40B4-BE49-F238E27FC236}">
                <a16:creationId xmlns:a16="http://schemas.microsoft.com/office/drawing/2014/main" id="{947F36AA-5EA4-439D-B61D-5F4801F6FD40}"/>
              </a:ext>
            </a:extLst>
          </p:cNvPr>
          <p:cNvSpPr/>
          <p:nvPr/>
        </p:nvSpPr>
        <p:spPr>
          <a:xfrm>
            <a:off x="5845413" y="1898580"/>
            <a:ext cx="5758408" cy="461665"/>
          </a:xfrm>
          <a:prstGeom prst="rect">
            <a:avLst/>
          </a:prstGeom>
        </p:spPr>
        <p:txBody>
          <a:bodyPr wrap="square">
            <a:spAutoFit/>
          </a:bodyPr>
          <a:lstStyle/>
          <a:p>
            <a:pPr fontAlgn="base">
              <a:spcBef>
                <a:spcPct val="0"/>
              </a:spcBef>
              <a:spcAft>
                <a:spcPct val="0"/>
              </a:spcAft>
            </a:pPr>
            <a:r>
              <a:rPr lang="en-GB" sz="1200" b="1" dirty="0">
                <a:ln w="0"/>
                <a:solidFill>
                  <a:schemeClr val="accent1"/>
                </a:solidFill>
              </a:rPr>
              <a:t>General information: </a:t>
            </a:r>
            <a:r>
              <a:rPr lang="en-GB" sz="1200" dirty="0">
                <a:ln w="0"/>
                <a:solidFill>
                  <a:schemeClr val="accent1"/>
                </a:solidFill>
              </a:rPr>
              <a:t>such as PMC reference, size, pressure rating, design pressure and temperature </a:t>
            </a:r>
          </a:p>
        </p:txBody>
      </p:sp>
      <p:sp>
        <p:nvSpPr>
          <p:cNvPr id="17" name="Rectangle 16">
            <a:extLst>
              <a:ext uri="{FF2B5EF4-FFF2-40B4-BE49-F238E27FC236}">
                <a16:creationId xmlns:a16="http://schemas.microsoft.com/office/drawing/2014/main" id="{1AE91B59-FED7-49E9-B508-350FCDC7B867}"/>
              </a:ext>
            </a:extLst>
          </p:cNvPr>
          <p:cNvSpPr/>
          <p:nvPr/>
        </p:nvSpPr>
        <p:spPr>
          <a:xfrm>
            <a:off x="5845413" y="3365190"/>
            <a:ext cx="5758408" cy="646331"/>
          </a:xfrm>
          <a:prstGeom prst="rect">
            <a:avLst/>
          </a:prstGeom>
        </p:spPr>
        <p:txBody>
          <a:bodyPr wrap="square">
            <a:spAutoFit/>
          </a:bodyPr>
          <a:lstStyle/>
          <a:p>
            <a:pPr fontAlgn="base">
              <a:spcBef>
                <a:spcPct val="0"/>
              </a:spcBef>
              <a:spcAft>
                <a:spcPct val="0"/>
              </a:spcAft>
            </a:pPr>
            <a:r>
              <a:rPr lang="en-US" sz="1200" b="1" dirty="0">
                <a:ln w="0"/>
                <a:solidFill>
                  <a:schemeClr val="accent1"/>
                </a:solidFill>
              </a:rPr>
              <a:t>Valve design and material requirement: </a:t>
            </a:r>
          </a:p>
          <a:p>
            <a:pPr fontAlgn="base">
              <a:spcBef>
                <a:spcPct val="0"/>
              </a:spcBef>
              <a:spcAft>
                <a:spcPct val="0"/>
              </a:spcAft>
            </a:pPr>
            <a:r>
              <a:rPr lang="en-US" sz="1200" dirty="0">
                <a:ln w="0"/>
                <a:solidFill>
                  <a:schemeClr val="accent1"/>
                </a:solidFill>
              </a:rPr>
              <a:t>Specify the Design code, materials for the main component, KPO and international standard to be comply and the mandatory testing .</a:t>
            </a:r>
            <a:endParaRPr lang="en-GB" sz="1200" dirty="0">
              <a:ln w="0"/>
              <a:solidFill>
                <a:schemeClr val="accent1"/>
              </a:solidFill>
            </a:endParaRPr>
          </a:p>
        </p:txBody>
      </p:sp>
      <p:sp>
        <p:nvSpPr>
          <p:cNvPr id="15" name="Footer Placeholder 1">
            <a:extLst>
              <a:ext uri="{FF2B5EF4-FFF2-40B4-BE49-F238E27FC236}">
                <a16:creationId xmlns:a16="http://schemas.microsoft.com/office/drawing/2014/main" id="{5B9510AF-C09B-4255-91B7-FE82512713D4}"/>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224301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9" y="4841657"/>
            <a:ext cx="7266542" cy="646331"/>
          </a:xfrm>
          <a:prstGeom prst="rect">
            <a:avLst/>
          </a:prstGeom>
          <a:noFill/>
        </p:spPr>
        <p:txBody>
          <a:bodyPr wrap="square" rtlCol="0">
            <a:spAutoFit/>
          </a:bodyPr>
          <a:lstStyle/>
          <a:p>
            <a:pPr algn="l"/>
            <a:r>
              <a:rPr lang="en-GB" dirty="0"/>
              <a:t>Overview</a:t>
            </a:r>
            <a:endParaRPr lang="en-GB" sz="240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1</a:t>
            </a:r>
            <a:endParaRPr lang="en-GB" sz="5400" b="1" dirty="0">
              <a:solidFill>
                <a:schemeClr val="bg1"/>
              </a:solidFill>
            </a:endParaRPr>
          </a:p>
        </p:txBody>
      </p:sp>
      <p:sp>
        <p:nvSpPr>
          <p:cNvPr id="10" name="Title 1">
            <a:extLst>
              <a:ext uri="{FF2B5EF4-FFF2-40B4-BE49-F238E27FC236}">
                <a16:creationId xmlns:a16="http://schemas.microsoft.com/office/drawing/2014/main" id="{E52632D3-F29A-47EF-89A3-F5AE7F9E9A6B}"/>
              </a:ext>
            </a:extLst>
          </p:cNvPr>
          <p:cNvSpPr txBox="1">
            <a:spLocks/>
          </p:cNvSpPr>
          <p:nvPr/>
        </p:nvSpPr>
        <p:spPr>
          <a:xfrm>
            <a:off x="3336587" y="1824250"/>
            <a:ext cx="4503463"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l">
              <a:spcBef>
                <a:spcPts val="0"/>
              </a:spcBef>
              <a:spcAft>
                <a:spcPts val="1200"/>
              </a:spcAft>
            </a:pPr>
            <a:r>
              <a:rPr lang="en-GB" dirty="0">
                <a:ln w="0"/>
                <a:latin typeface="+mn-lt"/>
              </a:rPr>
              <a:t>Control &amp; Isolation Valves</a:t>
            </a:r>
            <a:endParaRPr lang="en-GB" dirty="0">
              <a:latin typeface="+mn-lt"/>
            </a:endParaRPr>
          </a:p>
        </p:txBody>
      </p:sp>
    </p:spTree>
    <p:extLst>
      <p:ext uri="{BB962C8B-B14F-4D97-AF65-F5344CB8AC3E}">
        <p14:creationId xmlns:p14="http://schemas.microsoft.com/office/powerpoint/2010/main" val="3370309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AFB0-EB93-44F0-8520-22BB1F9C51F2}"/>
              </a:ext>
            </a:extLst>
          </p:cNvPr>
          <p:cNvSpPr>
            <a:spLocks noGrp="1"/>
          </p:cNvSpPr>
          <p:nvPr>
            <p:ph type="title"/>
          </p:nvPr>
        </p:nvSpPr>
        <p:spPr/>
        <p:txBody>
          <a:bodyPr/>
          <a:lstStyle/>
          <a:p>
            <a:r>
              <a:rPr lang="en-US" dirty="0"/>
              <a:t>Overview &amp; Aim</a:t>
            </a:r>
            <a:endParaRPr lang="en-GB" dirty="0"/>
          </a:p>
        </p:txBody>
      </p:sp>
      <p:sp>
        <p:nvSpPr>
          <p:cNvPr id="5" name="Slide Number Placeholder 4">
            <a:extLst>
              <a:ext uri="{FF2B5EF4-FFF2-40B4-BE49-F238E27FC236}">
                <a16:creationId xmlns:a16="http://schemas.microsoft.com/office/drawing/2014/main" id="{3B550EEE-2246-4F83-905A-6B1B3683885A}"/>
              </a:ext>
            </a:extLst>
          </p:cNvPr>
          <p:cNvSpPr>
            <a:spLocks noGrp="1"/>
          </p:cNvSpPr>
          <p:nvPr>
            <p:ph type="sldNum" sz="quarter" idx="12"/>
          </p:nvPr>
        </p:nvSpPr>
        <p:spPr/>
        <p:txBody>
          <a:bodyPr/>
          <a:lstStyle/>
          <a:p>
            <a:fld id="{A1EA0EE8-F7EB-4374-9F2A-CCC72ADA4E99}" type="slidenum">
              <a:rPr lang="en-GB" smtClean="0"/>
              <a:pPr/>
              <a:t>28</a:t>
            </a:fld>
            <a:endParaRPr lang="en-GB" dirty="0"/>
          </a:p>
        </p:txBody>
      </p:sp>
      <p:sp>
        <p:nvSpPr>
          <p:cNvPr id="7" name="TextBox 6">
            <a:extLst>
              <a:ext uri="{FF2B5EF4-FFF2-40B4-BE49-F238E27FC236}">
                <a16:creationId xmlns:a16="http://schemas.microsoft.com/office/drawing/2014/main" id="{B942F264-5A54-4AEF-91F3-5A69DF9C0FD5}"/>
              </a:ext>
            </a:extLst>
          </p:cNvPr>
          <p:cNvSpPr txBox="1"/>
          <p:nvPr/>
        </p:nvSpPr>
        <p:spPr>
          <a:xfrm>
            <a:off x="594670" y="1829617"/>
            <a:ext cx="10779210" cy="2751522"/>
          </a:xfrm>
          <a:prstGeom prst="rect">
            <a:avLst/>
          </a:prstGeom>
          <a:noFill/>
        </p:spPr>
        <p:txBody>
          <a:bodyPr wrap="square">
            <a:spAutoFit/>
          </a:bodyPr>
          <a:lstStyle/>
          <a:p>
            <a:pPr marL="457200" indent="-457200" algn="just" defTabSz="914400">
              <a:lnSpc>
                <a:spcPct val="90000"/>
              </a:lnSpc>
              <a:spcBef>
                <a:spcPct val="0"/>
              </a:spcBef>
              <a:buClr>
                <a:srgbClr val="FFC000"/>
              </a:buClr>
              <a:buFont typeface="Wingdings" panose="05000000000000000000" pitchFamily="2" charset="2"/>
              <a:buChar char="§"/>
            </a:pPr>
            <a:r>
              <a:rPr lang="en-US" altLang="en-US" sz="2400" dirty="0">
                <a:solidFill>
                  <a:schemeClr val="accent1"/>
                </a:solidFill>
                <a:ea typeface="+mj-ea"/>
                <a:cs typeface="+mj-cs"/>
              </a:rPr>
              <a:t>This workshop provides an overview for the types of valves used at KPO facilities.</a:t>
            </a:r>
          </a:p>
          <a:p>
            <a:pPr marL="457200" indent="-457200" algn="just" defTabSz="914400">
              <a:lnSpc>
                <a:spcPct val="90000"/>
              </a:lnSpc>
              <a:spcBef>
                <a:spcPct val="0"/>
              </a:spcBef>
              <a:buClr>
                <a:srgbClr val="FFC000"/>
              </a:buClr>
              <a:buFont typeface="Wingdings" panose="05000000000000000000" pitchFamily="2" charset="2"/>
              <a:buChar char="§"/>
            </a:pPr>
            <a:endParaRPr lang="en-US" altLang="en-US" sz="2400" dirty="0">
              <a:solidFill>
                <a:schemeClr val="accent1"/>
              </a:solidFill>
              <a:ea typeface="+mj-ea"/>
              <a:cs typeface="+mj-cs"/>
            </a:endParaRPr>
          </a:p>
          <a:p>
            <a:pPr marL="457200" indent="-457200" algn="just" defTabSz="914400">
              <a:lnSpc>
                <a:spcPct val="90000"/>
              </a:lnSpc>
              <a:spcBef>
                <a:spcPct val="0"/>
              </a:spcBef>
              <a:buClr>
                <a:srgbClr val="FFC000"/>
              </a:buClr>
              <a:buFont typeface="Wingdings" panose="05000000000000000000" pitchFamily="2" charset="2"/>
              <a:buChar char="§"/>
            </a:pPr>
            <a:r>
              <a:rPr lang="en-US" altLang="en-US" sz="2400" dirty="0">
                <a:solidFill>
                  <a:schemeClr val="accent1"/>
                </a:solidFill>
                <a:ea typeface="+mj-ea"/>
                <a:cs typeface="+mj-cs"/>
              </a:rPr>
              <a:t>These slides provide  brief information &amp; characteristics  for each type of Control and ESD/BVD &amp; PSV valves</a:t>
            </a:r>
          </a:p>
          <a:p>
            <a:pPr marL="457200" indent="-457200" algn="just" defTabSz="914400">
              <a:lnSpc>
                <a:spcPct val="90000"/>
              </a:lnSpc>
              <a:spcBef>
                <a:spcPct val="0"/>
              </a:spcBef>
              <a:buClr>
                <a:srgbClr val="FFC000"/>
              </a:buClr>
              <a:buFont typeface="Wingdings" panose="05000000000000000000" pitchFamily="2" charset="2"/>
              <a:buChar char="§"/>
            </a:pPr>
            <a:endParaRPr lang="en-US" altLang="en-US" sz="2400" dirty="0">
              <a:solidFill>
                <a:schemeClr val="accent1"/>
              </a:solidFill>
              <a:ea typeface="+mj-ea"/>
              <a:cs typeface="+mj-cs"/>
            </a:endParaRPr>
          </a:p>
          <a:p>
            <a:pPr marL="457200" indent="-457200" algn="just" defTabSz="914400">
              <a:lnSpc>
                <a:spcPct val="90000"/>
              </a:lnSpc>
              <a:spcBef>
                <a:spcPct val="0"/>
              </a:spcBef>
              <a:buClr>
                <a:srgbClr val="FFC000"/>
              </a:buClr>
              <a:buFont typeface="Wingdings" panose="05000000000000000000" pitchFamily="2" charset="2"/>
              <a:buChar char="§"/>
            </a:pPr>
            <a:r>
              <a:rPr lang="en-US" altLang="en-US" sz="2400" dirty="0">
                <a:solidFill>
                  <a:schemeClr val="accent1"/>
                </a:solidFill>
                <a:ea typeface="+mj-ea"/>
                <a:cs typeface="+mj-cs"/>
              </a:rPr>
              <a:t>The aim is  for the Audience to familiarize with KPO type of valves commonly used </a:t>
            </a:r>
          </a:p>
          <a:p>
            <a:pPr defTabSz="914400">
              <a:lnSpc>
                <a:spcPct val="90000"/>
              </a:lnSpc>
              <a:spcBef>
                <a:spcPct val="0"/>
              </a:spcBef>
            </a:pPr>
            <a:endParaRPr lang="en-US" altLang="en-US" sz="2400" b="1" dirty="0">
              <a:solidFill>
                <a:schemeClr val="accent1"/>
              </a:solidFill>
              <a:latin typeface="+mj-lt"/>
              <a:ea typeface="+mj-ea"/>
              <a:cs typeface="+mj-cs"/>
            </a:endParaRPr>
          </a:p>
          <a:p>
            <a:pPr defTabSz="914400">
              <a:lnSpc>
                <a:spcPct val="90000"/>
              </a:lnSpc>
              <a:spcBef>
                <a:spcPct val="0"/>
              </a:spcBef>
            </a:pPr>
            <a:r>
              <a:rPr lang="en-US" altLang="en-US" sz="2400" b="1" dirty="0">
                <a:solidFill>
                  <a:schemeClr val="accent1"/>
                </a:solidFill>
                <a:latin typeface="+mj-lt"/>
                <a:ea typeface="+mj-ea"/>
                <a:cs typeface="+mj-cs"/>
              </a:rPr>
              <a:t> </a:t>
            </a:r>
          </a:p>
        </p:txBody>
      </p:sp>
      <p:sp>
        <p:nvSpPr>
          <p:cNvPr id="6" name="Footer Placeholder 1">
            <a:extLst>
              <a:ext uri="{FF2B5EF4-FFF2-40B4-BE49-F238E27FC236}">
                <a16:creationId xmlns:a16="http://schemas.microsoft.com/office/drawing/2014/main" id="{9B8044B6-530E-4CC5-8B67-BBB459EB7F17}"/>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961243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37868" y="4841657"/>
            <a:ext cx="7266542" cy="646331"/>
          </a:xfrm>
          <a:prstGeom prst="rect">
            <a:avLst/>
          </a:prstGeom>
          <a:noFill/>
        </p:spPr>
        <p:txBody>
          <a:bodyPr wrap="square" rtlCol="0">
            <a:spAutoFit/>
          </a:bodyPr>
          <a:lstStyle/>
          <a:p>
            <a:pPr algn="l"/>
            <a:r>
              <a:rPr lang="en-GB" dirty="0"/>
              <a:t>Control Valve Key Features</a:t>
            </a:r>
            <a:endParaRPr lang="en-GB" sz="240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2</a:t>
            </a:r>
            <a:endParaRPr lang="en-GB" sz="5400" b="1" dirty="0">
              <a:solidFill>
                <a:schemeClr val="bg1"/>
              </a:solidFill>
            </a:endParaRPr>
          </a:p>
        </p:txBody>
      </p:sp>
      <p:sp>
        <p:nvSpPr>
          <p:cNvPr id="10" name="Title 1">
            <a:extLst>
              <a:ext uri="{FF2B5EF4-FFF2-40B4-BE49-F238E27FC236}">
                <a16:creationId xmlns:a16="http://schemas.microsoft.com/office/drawing/2014/main" id="{319EAE7A-AEC2-4963-8FCB-FB607A0BE257}"/>
              </a:ext>
            </a:extLst>
          </p:cNvPr>
          <p:cNvSpPr txBox="1">
            <a:spLocks/>
          </p:cNvSpPr>
          <p:nvPr/>
        </p:nvSpPr>
        <p:spPr>
          <a:xfrm>
            <a:off x="3336587" y="1824250"/>
            <a:ext cx="4503463"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l">
              <a:spcBef>
                <a:spcPts val="0"/>
              </a:spcBef>
              <a:spcAft>
                <a:spcPts val="1200"/>
              </a:spcAft>
            </a:pPr>
            <a:r>
              <a:rPr lang="en-GB" dirty="0">
                <a:ln w="0"/>
                <a:latin typeface="+mn-lt"/>
              </a:rPr>
              <a:t>Control &amp; Isolation Valves</a:t>
            </a:r>
            <a:endParaRPr lang="en-GB" dirty="0">
              <a:latin typeface="+mn-lt"/>
            </a:endParaRPr>
          </a:p>
        </p:txBody>
      </p:sp>
    </p:spTree>
    <p:extLst>
      <p:ext uri="{BB962C8B-B14F-4D97-AF65-F5344CB8AC3E}">
        <p14:creationId xmlns:p14="http://schemas.microsoft.com/office/powerpoint/2010/main" val="2197476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14420" y="256620"/>
            <a:ext cx="12192000" cy="705179"/>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ЯЗЫК ПРЕЗЕНТАЦИИ/</a:t>
            </a: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PRESENTATION LANGUAGE</a:t>
            </a:r>
          </a:p>
        </p:txBody>
      </p:sp>
      <p:pic>
        <p:nvPicPr>
          <p:cNvPr id="2" name="Picture 1">
            <a:extLst>
              <a:ext uri="{FF2B5EF4-FFF2-40B4-BE49-F238E27FC236}">
                <a16:creationId xmlns:a16="http://schemas.microsoft.com/office/drawing/2014/main" id="{D74EACB8-CD09-4F16-8A2F-78C51DE1545C}"/>
              </a:ext>
            </a:extLst>
          </p:cNvPr>
          <p:cNvPicPr>
            <a:picLocks noChangeAspect="1"/>
          </p:cNvPicPr>
          <p:nvPr/>
        </p:nvPicPr>
        <p:blipFill>
          <a:blip r:embed="rId2"/>
          <a:stretch>
            <a:fillRect/>
          </a:stretch>
        </p:blipFill>
        <p:spPr>
          <a:xfrm>
            <a:off x="2402565" y="1116345"/>
            <a:ext cx="7571428" cy="285714"/>
          </a:xfrm>
          <a:prstGeom prst="rect">
            <a:avLst/>
          </a:prstGeom>
        </p:spPr>
      </p:pic>
      <p:sp>
        <p:nvSpPr>
          <p:cNvPr id="9" name="Rectangle 11">
            <a:extLst>
              <a:ext uri="{FF2B5EF4-FFF2-40B4-BE49-F238E27FC236}">
                <a16:creationId xmlns:a16="http://schemas.microsoft.com/office/drawing/2014/main" id="{BB341230-F3EA-4953-8397-A0A9F05D2459}"/>
              </a:ext>
            </a:extLst>
          </p:cNvPr>
          <p:cNvSpPr>
            <a:spLocks noChangeArrowheads="1"/>
          </p:cNvSpPr>
          <p:nvPr/>
        </p:nvSpPr>
        <p:spPr bwMode="auto">
          <a:xfrm>
            <a:off x="578100" y="1637005"/>
            <a:ext cx="11035800" cy="1518364"/>
          </a:xfrm>
          <a:prstGeom prst="rect">
            <a:avLst/>
          </a:prstGeom>
          <a:noFill/>
          <a:ln>
            <a:noFill/>
          </a:ln>
          <a:effectLst/>
        </p:spPr>
        <p:txBody>
          <a:bodyPr wrap="square">
            <a:spAutoFit/>
          </a:bodyPr>
          <a:lstStyle/>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Content is available in Russian and English language; select the presenter displaying the content in your preferred language by clicking on the “View Options” tab at the top of the screen.</a:t>
            </a:r>
          </a:p>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US" sz="4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ru-RU"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Презентация доступна на русском и английском языке; выберите человека, представляющего содержание на предпочитаемом Вами языке, нажав </a:t>
            </a:r>
            <a:r>
              <a:rPr kumimoji="0" lang="en-US"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“View Options” </a:t>
            </a:r>
            <a:r>
              <a:rPr kumimoji="0" lang="ru-RU"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верхней части экрана.</a:t>
            </a:r>
            <a:endParaRPr kumimoji="0" lang="en-GB"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0EFE1FD2-D78A-425E-A8C9-B0629E671C09}"/>
              </a:ext>
            </a:extLst>
          </p:cNvPr>
          <p:cNvSpPr/>
          <p:nvPr/>
        </p:nvSpPr>
        <p:spPr>
          <a:xfrm rot="17980015">
            <a:off x="6940027" y="1364789"/>
            <a:ext cx="411060" cy="340936"/>
          </a:xfrm>
          <a:prstGeom prst="rightArrow">
            <a:avLst/>
          </a:prstGeom>
          <a:solidFill>
            <a:srgbClr val="32AE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cs typeface="+mn-cs"/>
            </a:endParaRPr>
          </a:p>
        </p:txBody>
      </p:sp>
      <p:sp>
        <p:nvSpPr>
          <p:cNvPr id="11" name="Rectangle 11">
            <a:extLst>
              <a:ext uri="{FF2B5EF4-FFF2-40B4-BE49-F238E27FC236}">
                <a16:creationId xmlns:a16="http://schemas.microsoft.com/office/drawing/2014/main" id="{B9364BDD-2916-4300-AAF3-0924C430635A}"/>
              </a:ext>
            </a:extLst>
          </p:cNvPr>
          <p:cNvSpPr>
            <a:spLocks noChangeArrowheads="1"/>
          </p:cNvSpPr>
          <p:nvPr/>
        </p:nvSpPr>
        <p:spPr bwMode="auto">
          <a:xfrm>
            <a:off x="7084333" y="3810196"/>
            <a:ext cx="3965937" cy="338554"/>
          </a:xfrm>
          <a:prstGeom prst="rect">
            <a:avLst/>
          </a:prstGeom>
          <a:noFill/>
          <a:ln>
            <a:noFill/>
          </a:ln>
          <a:effectLst/>
        </p:spPr>
        <p:txBody>
          <a:bodyPr wrap="square">
            <a:spAutoFit/>
          </a:bodyPr>
          <a:lstStyle/>
          <a:p>
            <a:pPr marL="457200" marR="0" lvl="1" indent="0" algn="just" defTabSz="914400" rtl="0" eaLnBrk="1" fontAlgn="auto" latinLnBrk="0" hangingPunct="1">
              <a:lnSpc>
                <a:spcPct val="100000"/>
              </a:lnSpc>
              <a:spcBef>
                <a:spcPts val="500"/>
              </a:spcBef>
              <a:spcAft>
                <a:spcPts val="500"/>
              </a:spcAft>
              <a:buClr>
                <a:srgbClr val="FFC000"/>
              </a:buClr>
              <a:buSzTx/>
              <a:buFontTx/>
              <a:buNone/>
              <a:tabLst/>
              <a:defRPr/>
            </a:pPr>
            <a:r>
              <a:rPr kumimoji="0" lang="en-US" sz="1600" b="1"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Damir Kazhushev – </a:t>
            </a:r>
            <a:r>
              <a:rPr kumimoji="0" lang="ru-RU" sz="1600" b="1"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Русский язык</a:t>
            </a:r>
            <a:r>
              <a:rPr kumimoji="0" lang="en-US" sz="1600" b="1"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endParaRPr kumimoji="0" lang="en-GB" sz="1600" b="1"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04517328-D125-491E-89D6-A4B28403C700}"/>
              </a:ext>
            </a:extLst>
          </p:cNvPr>
          <p:cNvSpPr>
            <a:spLocks noChangeArrowheads="1"/>
          </p:cNvSpPr>
          <p:nvPr/>
        </p:nvSpPr>
        <p:spPr bwMode="auto">
          <a:xfrm>
            <a:off x="1570796" y="3784131"/>
            <a:ext cx="3965937" cy="338554"/>
          </a:xfrm>
          <a:prstGeom prst="rect">
            <a:avLst/>
          </a:prstGeom>
          <a:noFill/>
          <a:ln>
            <a:noFill/>
          </a:ln>
          <a:effectLst/>
        </p:spPr>
        <p:txBody>
          <a:bodyPr wrap="square">
            <a:spAutoFit/>
          </a:bodyPr>
          <a:lstStyle/>
          <a:p>
            <a:pPr marL="457200" marR="0" lvl="1" indent="0" algn="just" defTabSz="914400" rtl="0" eaLnBrk="1" fontAlgn="auto" latinLnBrk="0" hangingPunct="1">
              <a:lnSpc>
                <a:spcPct val="100000"/>
              </a:lnSpc>
              <a:spcBef>
                <a:spcPts val="500"/>
              </a:spcBef>
              <a:spcAft>
                <a:spcPts val="500"/>
              </a:spcAft>
              <a:buClr>
                <a:srgbClr val="FFC000"/>
              </a:buClr>
              <a:buSzTx/>
              <a:buFontTx/>
              <a:buNone/>
              <a:tabLst/>
              <a:defRPr/>
            </a:pPr>
            <a:r>
              <a:rPr kumimoji="0" lang="en-US" sz="1600" b="1"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Venera Apiyeva – English language</a:t>
            </a:r>
            <a:endParaRPr kumimoji="0" lang="en-GB" sz="1600" b="1"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BFE4ACE6-37F8-48D1-A771-891F91441775}"/>
              </a:ext>
            </a:extLst>
          </p:cNvPr>
          <p:cNvPicPr>
            <a:picLocks noChangeAspect="1"/>
          </p:cNvPicPr>
          <p:nvPr/>
        </p:nvPicPr>
        <p:blipFill>
          <a:blip r:embed="rId3"/>
          <a:stretch>
            <a:fillRect/>
          </a:stretch>
        </p:blipFill>
        <p:spPr>
          <a:xfrm>
            <a:off x="7158135" y="4122685"/>
            <a:ext cx="3965936" cy="2214586"/>
          </a:xfrm>
          <a:prstGeom prst="rect">
            <a:avLst/>
          </a:prstGeom>
        </p:spPr>
      </p:pic>
      <p:pic>
        <p:nvPicPr>
          <p:cNvPr id="15" name="Picture 14">
            <a:extLst>
              <a:ext uri="{FF2B5EF4-FFF2-40B4-BE49-F238E27FC236}">
                <a16:creationId xmlns:a16="http://schemas.microsoft.com/office/drawing/2014/main" id="{7A9D0AE5-73B0-4310-A04F-C6CDFCBA53C7}"/>
              </a:ext>
            </a:extLst>
          </p:cNvPr>
          <p:cNvPicPr>
            <a:picLocks noChangeAspect="1"/>
          </p:cNvPicPr>
          <p:nvPr/>
        </p:nvPicPr>
        <p:blipFill>
          <a:blip r:embed="rId4"/>
          <a:stretch>
            <a:fillRect/>
          </a:stretch>
        </p:blipFill>
        <p:spPr>
          <a:xfrm>
            <a:off x="1570796" y="4108643"/>
            <a:ext cx="3892135" cy="2214586"/>
          </a:xfrm>
          <a:prstGeom prst="rect">
            <a:avLst/>
          </a:prstGeom>
        </p:spPr>
      </p:pic>
      <p:sp>
        <p:nvSpPr>
          <p:cNvPr id="16" name="Arrow: Down 15">
            <a:extLst>
              <a:ext uri="{FF2B5EF4-FFF2-40B4-BE49-F238E27FC236}">
                <a16:creationId xmlns:a16="http://schemas.microsoft.com/office/drawing/2014/main" id="{BE08D54E-AF1F-4574-800F-F7C7D5FF19EE}"/>
              </a:ext>
            </a:extLst>
          </p:cNvPr>
          <p:cNvSpPr/>
          <p:nvPr/>
        </p:nvSpPr>
        <p:spPr>
          <a:xfrm rot="1596707">
            <a:off x="3204594" y="3197201"/>
            <a:ext cx="369116" cy="547263"/>
          </a:xfrm>
          <a:prstGeom prst="downArrow">
            <a:avLst/>
          </a:prstGeom>
          <a:solidFill>
            <a:srgbClr val="32AE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cs typeface="+mn-cs"/>
            </a:endParaRPr>
          </a:p>
        </p:txBody>
      </p:sp>
      <p:sp>
        <p:nvSpPr>
          <p:cNvPr id="19" name="Arrow: Down 18">
            <a:extLst>
              <a:ext uri="{FF2B5EF4-FFF2-40B4-BE49-F238E27FC236}">
                <a16:creationId xmlns:a16="http://schemas.microsoft.com/office/drawing/2014/main" id="{40278D2D-B2A0-40E2-80F9-BD5EC62E1BE3}"/>
              </a:ext>
            </a:extLst>
          </p:cNvPr>
          <p:cNvSpPr/>
          <p:nvPr/>
        </p:nvSpPr>
        <p:spPr>
          <a:xfrm rot="19981423">
            <a:off x="7837455" y="3208189"/>
            <a:ext cx="369116" cy="547263"/>
          </a:xfrm>
          <a:prstGeom prst="downArrow">
            <a:avLst/>
          </a:prstGeom>
          <a:solidFill>
            <a:srgbClr val="32AE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cs typeface="+mn-cs"/>
            </a:endParaRPr>
          </a:p>
        </p:txBody>
      </p:sp>
      <p:sp>
        <p:nvSpPr>
          <p:cNvPr id="14" name="Footer Placeholder 1">
            <a:extLst>
              <a:ext uri="{FF2B5EF4-FFF2-40B4-BE49-F238E27FC236}">
                <a16:creationId xmlns:a16="http://schemas.microsoft.com/office/drawing/2014/main" id="{D67F3D6A-D795-4734-A714-E6C11829671F}"/>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466387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B218-970D-438E-BEB5-9E815C5ECFFA}"/>
              </a:ext>
            </a:extLst>
          </p:cNvPr>
          <p:cNvSpPr>
            <a:spLocks noGrp="1"/>
          </p:cNvSpPr>
          <p:nvPr>
            <p:ph type="title"/>
          </p:nvPr>
        </p:nvSpPr>
        <p:spPr>
          <a:xfrm>
            <a:off x="1950450" y="337323"/>
            <a:ext cx="7796830" cy="473075"/>
          </a:xfrm>
        </p:spPr>
        <p:txBody>
          <a:bodyPr/>
          <a:lstStyle/>
          <a:p>
            <a:r>
              <a:rPr lang="en-US" altLang="en-US" sz="3200" dirty="0"/>
              <a:t>Control Valves</a:t>
            </a:r>
            <a:endParaRPr lang="en-GB" dirty="0"/>
          </a:p>
        </p:txBody>
      </p:sp>
      <p:sp>
        <p:nvSpPr>
          <p:cNvPr id="5" name="Slide Number Placeholder 4">
            <a:extLst>
              <a:ext uri="{FF2B5EF4-FFF2-40B4-BE49-F238E27FC236}">
                <a16:creationId xmlns:a16="http://schemas.microsoft.com/office/drawing/2014/main" id="{DEAE04B2-7B64-4D23-86D2-81D55504BC3A}"/>
              </a:ext>
            </a:extLst>
          </p:cNvPr>
          <p:cNvSpPr>
            <a:spLocks noGrp="1"/>
          </p:cNvSpPr>
          <p:nvPr>
            <p:ph type="sldNum" sz="quarter" idx="12"/>
          </p:nvPr>
        </p:nvSpPr>
        <p:spPr/>
        <p:txBody>
          <a:bodyPr/>
          <a:lstStyle/>
          <a:p>
            <a:fld id="{A1EA0EE8-F7EB-4374-9F2A-CCC72ADA4E99}" type="slidenum">
              <a:rPr lang="en-GB" smtClean="0"/>
              <a:pPr/>
              <a:t>30</a:t>
            </a:fld>
            <a:endParaRPr lang="en-GB" dirty="0"/>
          </a:p>
        </p:txBody>
      </p:sp>
      <p:sp>
        <p:nvSpPr>
          <p:cNvPr id="6" name="Title 1">
            <a:extLst>
              <a:ext uri="{FF2B5EF4-FFF2-40B4-BE49-F238E27FC236}">
                <a16:creationId xmlns:a16="http://schemas.microsoft.com/office/drawing/2014/main" id="{AA07110A-E3FA-4AD0-B848-9200C9D6C60F}"/>
              </a:ext>
            </a:extLst>
          </p:cNvPr>
          <p:cNvSpPr txBox="1">
            <a:spLocks/>
          </p:cNvSpPr>
          <p:nvPr/>
        </p:nvSpPr>
        <p:spPr>
          <a:xfrm>
            <a:off x="611141" y="1274446"/>
            <a:ext cx="7397898" cy="4951065"/>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342900" indent="-342900" algn="l" eaLnBrk="1" hangingPunct="1">
              <a:buClr>
                <a:srgbClr val="FFC000"/>
              </a:buClr>
              <a:buFont typeface="Wingdings" panose="05000000000000000000" pitchFamily="2" charset="2"/>
              <a:buChar char="§"/>
            </a:pPr>
            <a:r>
              <a:rPr lang="en-US" altLang="en-US" sz="1800" b="0" dirty="0">
                <a:latin typeface="+mn-lt"/>
              </a:rPr>
              <a:t>KPO control valve are primarily diaphragm pneumatic, top guided, cage guided, double port, 3 way and angle</a:t>
            </a:r>
          </a:p>
          <a:p>
            <a:pPr marL="285750" indent="-285750" algn="l" eaLnBrk="1" hangingPunct="1">
              <a:buClr>
                <a:srgbClr val="FFC000"/>
              </a:buClr>
              <a:buFont typeface="Wingdings" panose="05000000000000000000" pitchFamily="2" charset="2"/>
              <a:buChar char="§"/>
            </a:pPr>
            <a:endParaRPr lang="en-US" altLang="en-US" sz="1800" b="0" dirty="0">
              <a:latin typeface="+mn-lt"/>
            </a:endParaRPr>
          </a:p>
          <a:p>
            <a:pPr marL="342900" indent="-342900" algn="l" eaLnBrk="1" hangingPunct="1">
              <a:buClr>
                <a:srgbClr val="FFC000"/>
              </a:buClr>
              <a:buFont typeface="Wingdings" panose="05000000000000000000" pitchFamily="2" charset="2"/>
              <a:buChar char="§"/>
            </a:pPr>
            <a:r>
              <a:rPr lang="en-US" altLang="en-US" sz="1800" b="0" dirty="0">
                <a:latin typeface="+mn-lt"/>
              </a:rPr>
              <a:t>Mainly used for flow, pressure, temperature &amp; level control</a:t>
            </a:r>
          </a:p>
          <a:p>
            <a:pPr marL="285750" indent="-285750" algn="l" eaLnBrk="1" hangingPunct="1">
              <a:buClr>
                <a:srgbClr val="FFC000"/>
              </a:buClr>
              <a:buFont typeface="Wingdings" panose="05000000000000000000" pitchFamily="2" charset="2"/>
              <a:buChar char="§"/>
            </a:pPr>
            <a:endParaRPr lang="en-US" altLang="en-US" sz="1800" b="0" dirty="0">
              <a:latin typeface="+mn-lt"/>
            </a:endParaRPr>
          </a:p>
          <a:p>
            <a:pPr marL="342900" indent="-342900" algn="l" eaLnBrk="1" hangingPunct="1">
              <a:buClr>
                <a:srgbClr val="FFC000"/>
              </a:buClr>
              <a:buFont typeface="Wingdings" panose="05000000000000000000" pitchFamily="2" charset="2"/>
              <a:buChar char="§"/>
            </a:pPr>
            <a:r>
              <a:rPr lang="en-US" altLang="en-US" sz="1800" b="0" dirty="0">
                <a:latin typeface="+mn-lt"/>
              </a:rPr>
              <a:t>Rotary ¼ turn Valve , globe, ball, butterfly</a:t>
            </a:r>
          </a:p>
          <a:p>
            <a:pPr marL="342900" indent="-342900" algn="l" eaLnBrk="1" hangingPunct="1">
              <a:buClr>
                <a:srgbClr val="FFC000"/>
              </a:buClr>
              <a:buFont typeface="Wingdings" panose="05000000000000000000" pitchFamily="2" charset="2"/>
              <a:buChar char="§"/>
            </a:pPr>
            <a:endParaRPr lang="en-US" altLang="en-US" sz="1800" b="0" dirty="0">
              <a:latin typeface="+mn-lt"/>
            </a:endParaRPr>
          </a:p>
          <a:p>
            <a:pPr marL="342900" indent="-342900" algn="l" eaLnBrk="1" hangingPunct="1">
              <a:buClr>
                <a:srgbClr val="FFC000"/>
              </a:buClr>
              <a:buFont typeface="Wingdings" panose="05000000000000000000" pitchFamily="2" charset="2"/>
              <a:buChar char="§"/>
            </a:pPr>
            <a:r>
              <a:rPr lang="en-US" altLang="en-US" sz="1800" b="0" dirty="0">
                <a:latin typeface="+mn-lt"/>
              </a:rPr>
              <a:t>Instrument Air for sizing Actuator is  between 4 -10 Barg</a:t>
            </a:r>
          </a:p>
          <a:p>
            <a:pPr marL="285750" indent="-285750" algn="l" eaLnBrk="1" hangingPunct="1">
              <a:buClr>
                <a:srgbClr val="FFC000"/>
              </a:buClr>
              <a:buFont typeface="Wingdings" panose="05000000000000000000" pitchFamily="2" charset="2"/>
              <a:buChar char="§"/>
            </a:pPr>
            <a:endParaRPr lang="en-US" altLang="en-US" sz="1800" b="0" dirty="0">
              <a:latin typeface="+mn-lt"/>
            </a:endParaRPr>
          </a:p>
          <a:p>
            <a:pPr marL="342900" indent="-342900" algn="l">
              <a:buClr>
                <a:srgbClr val="FFC000"/>
              </a:buClr>
              <a:buFont typeface="Wingdings" panose="05000000000000000000" pitchFamily="2" charset="2"/>
              <a:buChar char="§"/>
            </a:pPr>
            <a:r>
              <a:rPr lang="en-US" altLang="en-US" sz="1800" b="0" dirty="0">
                <a:latin typeface="+mn-lt"/>
              </a:rPr>
              <a:t>Pneumatic Control valve failure modes (close or open positions) are specified in the Instrument data sheet</a:t>
            </a:r>
          </a:p>
          <a:p>
            <a:pPr marL="342900" indent="-342900" algn="l" eaLnBrk="1" hangingPunct="1">
              <a:buClr>
                <a:srgbClr val="FFC000"/>
              </a:buClr>
              <a:buFont typeface="Wingdings" panose="05000000000000000000" pitchFamily="2" charset="2"/>
              <a:buChar char="§"/>
            </a:pPr>
            <a:endParaRPr lang="en-US" altLang="en-US" sz="1800" b="0" dirty="0">
              <a:latin typeface="+mn-lt"/>
            </a:endParaRPr>
          </a:p>
          <a:p>
            <a:pPr marL="342900" indent="-342900" algn="l" eaLnBrk="1" hangingPunct="1">
              <a:buClr>
                <a:srgbClr val="FFC000"/>
              </a:buClr>
              <a:buFont typeface="Wingdings" panose="05000000000000000000" pitchFamily="2" charset="2"/>
              <a:buChar char="§"/>
            </a:pPr>
            <a:r>
              <a:rPr lang="en-US" altLang="en-US" sz="1800" b="0" dirty="0">
                <a:latin typeface="+mn-lt"/>
              </a:rPr>
              <a:t>Actuator can be either Directing &amp; Reverse Acting</a:t>
            </a:r>
          </a:p>
          <a:p>
            <a:pPr marL="285750" indent="-285750" algn="l" eaLnBrk="1" hangingPunct="1">
              <a:buClr>
                <a:srgbClr val="FFC000"/>
              </a:buClr>
              <a:buFont typeface="Wingdings" panose="05000000000000000000" pitchFamily="2" charset="2"/>
              <a:buChar char="§"/>
            </a:pPr>
            <a:endParaRPr lang="en-US" altLang="en-US" sz="1800" b="0" dirty="0">
              <a:latin typeface="+mn-lt"/>
            </a:endParaRPr>
          </a:p>
          <a:p>
            <a:pPr marL="342900" indent="-342900" algn="l">
              <a:buClr>
                <a:srgbClr val="FFC000"/>
              </a:buClr>
              <a:buFont typeface="Wingdings" panose="05000000000000000000" pitchFamily="2" charset="2"/>
              <a:buChar char="§"/>
            </a:pPr>
            <a:r>
              <a:rPr lang="en-GB" sz="1800" b="0" dirty="0">
                <a:latin typeface="+mn-lt"/>
              </a:rPr>
              <a:t>Valve Positioner I/P converter are Smart 4 -20 mAmp. Exia Classified </a:t>
            </a:r>
          </a:p>
          <a:p>
            <a:pPr marL="285750" indent="-285750" algn="l">
              <a:buClr>
                <a:srgbClr val="FFC000"/>
              </a:buClr>
              <a:buFont typeface="Wingdings" panose="05000000000000000000" pitchFamily="2" charset="2"/>
              <a:buChar char="§"/>
            </a:pPr>
            <a:r>
              <a:rPr lang="en-GB" sz="1800" b="0" dirty="0">
                <a:latin typeface="+mn-lt"/>
              </a:rPr>
              <a:t>      ( Intrinsically safe) </a:t>
            </a:r>
            <a:r>
              <a:rPr lang="en-GB" sz="1800" b="0" dirty="0">
                <a:effectLst/>
                <a:latin typeface="+mn-lt"/>
                <a:ea typeface="Times New Roman" panose="02020603050405020304" pitchFamily="18" charset="0"/>
                <a:cs typeface="Times New Roman" panose="02020603050405020304" pitchFamily="18" charset="0"/>
              </a:rPr>
              <a:t>The position transmitters NAMUR NE43 </a:t>
            </a:r>
            <a:endParaRPr lang="en-GB" sz="1800" b="0" dirty="0">
              <a:latin typeface="+mn-lt"/>
            </a:endParaRPr>
          </a:p>
          <a:p>
            <a:pPr marL="285750" indent="-285750" algn="l">
              <a:buClr>
                <a:srgbClr val="FFC000"/>
              </a:buClr>
              <a:buFont typeface="Wingdings" panose="05000000000000000000" pitchFamily="2" charset="2"/>
              <a:buChar char="§"/>
            </a:pPr>
            <a:endParaRPr lang="en-GB" sz="1800" b="0" dirty="0">
              <a:latin typeface="+mn-lt"/>
            </a:endParaRPr>
          </a:p>
          <a:p>
            <a:pPr marL="342900" indent="-342900" algn="l">
              <a:buClr>
                <a:srgbClr val="FFC000"/>
              </a:buClr>
              <a:buFont typeface="Wingdings" panose="05000000000000000000" pitchFamily="2" charset="2"/>
              <a:buChar char="§"/>
            </a:pPr>
            <a:r>
              <a:rPr lang="en-GB" sz="1800" b="0" dirty="0">
                <a:latin typeface="+mn-lt"/>
              </a:rPr>
              <a:t>Valve used in sour service H2S are NACE MR 0175 compliant</a:t>
            </a:r>
          </a:p>
        </p:txBody>
      </p:sp>
      <p:pic>
        <p:nvPicPr>
          <p:cNvPr id="11" name="Picture 10">
            <a:extLst>
              <a:ext uri="{FF2B5EF4-FFF2-40B4-BE49-F238E27FC236}">
                <a16:creationId xmlns:a16="http://schemas.microsoft.com/office/drawing/2014/main" id="{0BC773F9-E01E-456E-A81D-D678476DC4CF}"/>
              </a:ext>
            </a:extLst>
          </p:cNvPr>
          <p:cNvPicPr>
            <a:picLocks noChangeAspect="1"/>
          </p:cNvPicPr>
          <p:nvPr/>
        </p:nvPicPr>
        <p:blipFill>
          <a:blip r:embed="rId3"/>
          <a:stretch>
            <a:fillRect/>
          </a:stretch>
        </p:blipFill>
        <p:spPr>
          <a:xfrm>
            <a:off x="10300918" y="1398834"/>
            <a:ext cx="1577716" cy="2475532"/>
          </a:xfrm>
          <a:prstGeom prst="rect">
            <a:avLst/>
          </a:prstGeom>
        </p:spPr>
      </p:pic>
      <p:pic>
        <p:nvPicPr>
          <p:cNvPr id="1026" name="Picture 2" descr="Fisher™ Rotary Valve Selection Guide">
            <a:extLst>
              <a:ext uri="{FF2B5EF4-FFF2-40B4-BE49-F238E27FC236}">
                <a16:creationId xmlns:a16="http://schemas.microsoft.com/office/drawing/2014/main" id="{BF3CD2B9-3644-454D-A8D5-2586F779E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7185" y="1987679"/>
            <a:ext cx="2290095" cy="1762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2052">
            <a:hlinkClick r:id="" action="ppaction://ole?verb=0"/>
            <a:extLst>
              <a:ext uri="{FF2B5EF4-FFF2-40B4-BE49-F238E27FC236}">
                <a16:creationId xmlns:a16="http://schemas.microsoft.com/office/drawing/2014/main" id="{FE5BC326-91DC-4BD4-94C2-89A0BC7A5ACA}"/>
              </a:ext>
            </a:extLst>
          </p:cNvPr>
          <p:cNvGraphicFramePr>
            <a:graphicFrameLocks/>
          </p:cNvGraphicFramePr>
          <p:nvPr/>
        </p:nvGraphicFramePr>
        <p:xfrm>
          <a:off x="8816334" y="4284710"/>
          <a:ext cx="2362342" cy="2170496"/>
        </p:xfrm>
        <a:graphic>
          <a:graphicData uri="http://schemas.openxmlformats.org/presentationml/2006/ole">
            <mc:AlternateContent xmlns:mc="http://schemas.openxmlformats.org/markup-compatibility/2006">
              <mc:Choice xmlns:v="urn:schemas-microsoft-com:vml" Requires="v">
                <p:oleObj spid="_x0000_s3111" name="MSImager" r:id="rId5" imgW="5530850" imgH="5383213" progId="MSImager">
                  <p:embed/>
                </p:oleObj>
              </mc:Choice>
              <mc:Fallback>
                <p:oleObj name="MSImager" r:id="rId5" imgW="5530850" imgH="5383213" progId="MSImager">
                  <p:embed/>
                  <p:pic>
                    <p:nvPicPr>
                      <p:cNvPr id="7" name="Object 2052">
                        <a:hlinkClick r:id="" action="ppaction://ole?verb=0"/>
                        <a:extLst>
                          <a:ext uri="{FF2B5EF4-FFF2-40B4-BE49-F238E27FC236}">
                            <a16:creationId xmlns:a16="http://schemas.microsoft.com/office/drawing/2014/main" id="{FE5BC326-91DC-4BD4-94C2-89A0BC7A5AC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6334" y="4284710"/>
                        <a:ext cx="2362342" cy="2170496"/>
                      </a:xfrm>
                      <a:prstGeom prst="rect">
                        <a:avLst/>
                      </a:prstGeom>
                      <a:noFill/>
                      <a:ln>
                        <a:noFill/>
                      </a:ln>
                      <a:effectLst/>
                    </p:spPr>
                  </p:pic>
                </p:oleObj>
              </mc:Fallback>
            </mc:AlternateContent>
          </a:graphicData>
        </a:graphic>
      </p:graphicFrame>
      <p:sp>
        <p:nvSpPr>
          <p:cNvPr id="8" name="Footer Placeholder 1">
            <a:extLst>
              <a:ext uri="{FF2B5EF4-FFF2-40B4-BE49-F238E27FC236}">
                <a16:creationId xmlns:a16="http://schemas.microsoft.com/office/drawing/2014/main" id="{98021E3C-7511-4DBF-9F72-15A1AA31FBAD}"/>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242477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CB9074-2C52-40EA-8EE7-423EB0E6D571}"/>
              </a:ext>
            </a:extLst>
          </p:cNvPr>
          <p:cNvPicPr>
            <a:picLocks noChangeAspect="1"/>
          </p:cNvPicPr>
          <p:nvPr/>
        </p:nvPicPr>
        <p:blipFill>
          <a:blip r:embed="rId2"/>
          <a:stretch>
            <a:fillRect/>
          </a:stretch>
        </p:blipFill>
        <p:spPr>
          <a:xfrm>
            <a:off x="8939069" y="3591700"/>
            <a:ext cx="3220668" cy="3065261"/>
          </a:xfrm>
          <a:prstGeom prst="rect">
            <a:avLst/>
          </a:prstGeom>
        </p:spPr>
      </p:pic>
      <p:sp>
        <p:nvSpPr>
          <p:cNvPr id="2" name="Title 1">
            <a:extLst>
              <a:ext uri="{FF2B5EF4-FFF2-40B4-BE49-F238E27FC236}">
                <a16:creationId xmlns:a16="http://schemas.microsoft.com/office/drawing/2014/main" id="{8B22F3A8-7DB8-4428-B97B-4AB03C7AD1AE}"/>
              </a:ext>
            </a:extLst>
          </p:cNvPr>
          <p:cNvSpPr>
            <a:spLocks noGrp="1"/>
          </p:cNvSpPr>
          <p:nvPr>
            <p:ph type="title"/>
          </p:nvPr>
        </p:nvSpPr>
        <p:spPr>
          <a:xfrm>
            <a:off x="3528137" y="405307"/>
            <a:ext cx="4921541" cy="473075"/>
          </a:xfrm>
        </p:spPr>
        <p:txBody>
          <a:bodyPr/>
          <a:lstStyle/>
          <a:p>
            <a:r>
              <a:rPr lang="en-GB" dirty="0"/>
              <a:t>Actuators</a:t>
            </a:r>
          </a:p>
        </p:txBody>
      </p:sp>
      <p:sp>
        <p:nvSpPr>
          <p:cNvPr id="5" name="Slide Number Placeholder 4">
            <a:extLst>
              <a:ext uri="{FF2B5EF4-FFF2-40B4-BE49-F238E27FC236}">
                <a16:creationId xmlns:a16="http://schemas.microsoft.com/office/drawing/2014/main" id="{351EE64A-3E52-45E8-B1BD-95348FBEB3E9}"/>
              </a:ext>
            </a:extLst>
          </p:cNvPr>
          <p:cNvSpPr>
            <a:spLocks noGrp="1"/>
          </p:cNvSpPr>
          <p:nvPr>
            <p:ph type="sldNum" sz="quarter" idx="12"/>
          </p:nvPr>
        </p:nvSpPr>
        <p:spPr/>
        <p:txBody>
          <a:bodyPr/>
          <a:lstStyle/>
          <a:p>
            <a:fld id="{A1EA0EE8-F7EB-4374-9F2A-CCC72ADA4E99}" type="slidenum">
              <a:rPr lang="en-GB" smtClean="0"/>
              <a:pPr/>
              <a:t>31</a:t>
            </a:fld>
            <a:endParaRPr lang="en-GB" dirty="0"/>
          </a:p>
        </p:txBody>
      </p:sp>
      <p:pic>
        <p:nvPicPr>
          <p:cNvPr id="4098" name="Picture 2" descr="Pneumatic valve actuator - 6 series - FISHER REGULATORS - manual / linear /  membrane">
            <a:extLst>
              <a:ext uri="{FF2B5EF4-FFF2-40B4-BE49-F238E27FC236}">
                <a16:creationId xmlns:a16="http://schemas.microsoft.com/office/drawing/2014/main" id="{300C39FA-95AA-4419-9353-6D79471F0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869" y="1043010"/>
            <a:ext cx="2614594" cy="261459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ED80350-19F8-4838-9A53-6C70CC4D1D5B}"/>
              </a:ext>
            </a:extLst>
          </p:cNvPr>
          <p:cNvSpPr txBox="1">
            <a:spLocks/>
          </p:cNvSpPr>
          <p:nvPr/>
        </p:nvSpPr>
        <p:spPr>
          <a:xfrm>
            <a:off x="560036" y="1147763"/>
            <a:ext cx="9041164" cy="5387261"/>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342900" indent="-342900" algn="l">
              <a:spcAft>
                <a:spcPts val="1800"/>
              </a:spcAft>
              <a:buClr>
                <a:srgbClr val="FFC000"/>
              </a:buClr>
              <a:buFont typeface="Wingdings" panose="05000000000000000000" pitchFamily="2" charset="2"/>
              <a:buChar char="§"/>
            </a:pPr>
            <a:r>
              <a:rPr lang="en-US" altLang="en-US" sz="1800" b="0" dirty="0">
                <a:latin typeface="+mn-lt"/>
                <a:cs typeface="Times New Roman" panose="02020603050405020304" pitchFamily="18" charset="0"/>
              </a:rPr>
              <a:t>Air operated </a:t>
            </a:r>
            <a:r>
              <a:rPr lang="en-GB" sz="1800" b="0" dirty="0">
                <a:latin typeface="+mn-lt"/>
                <a:cs typeface="Times New Roman" panose="02020603050405020304" pitchFamily="18" charset="0"/>
              </a:rPr>
              <a:t>low temperature, spring-return &amp; Diaphragm single or Double acting Actuator; </a:t>
            </a:r>
            <a:r>
              <a:rPr lang="en-US" altLang="en-US" sz="1800" b="0" dirty="0">
                <a:latin typeface="+mn-lt"/>
                <a:cs typeface="Times New Roman" panose="02020603050405020304" pitchFamily="18" charset="0"/>
              </a:rPr>
              <a:t>Actuators &amp; regulators must be rated at -40 to +45 C</a:t>
            </a:r>
          </a:p>
          <a:p>
            <a:pPr marL="342900" lvl="0" indent="-342900" algn="l">
              <a:spcAft>
                <a:spcPts val="1800"/>
              </a:spcAft>
              <a:buClr>
                <a:srgbClr val="FFC000"/>
              </a:buClr>
              <a:buFont typeface="Wingdings" panose="05000000000000000000" pitchFamily="2" charset="2"/>
              <a:buChar char="§"/>
            </a:pPr>
            <a:r>
              <a:rPr lang="en-GB" sz="1800" b="0" dirty="0">
                <a:effectLst/>
                <a:latin typeface="+mn-lt"/>
                <a:ea typeface="Times New Roman" panose="02020603050405020304" pitchFamily="18" charset="0"/>
                <a:cs typeface="Times New Roman" panose="02020603050405020304" pitchFamily="18" charset="0"/>
              </a:rPr>
              <a:t>Black body solar radiation temperature: +80°C; Relative humidity: 12% to 99%</a:t>
            </a:r>
          </a:p>
          <a:p>
            <a:pPr marL="342900" indent="-342900" algn="l">
              <a:spcAft>
                <a:spcPts val="1800"/>
              </a:spcAft>
              <a:buClr>
                <a:srgbClr val="FFC000"/>
              </a:buClr>
              <a:buFont typeface="Wingdings" panose="05000000000000000000" pitchFamily="2" charset="2"/>
              <a:buChar char="§"/>
            </a:pPr>
            <a:r>
              <a:rPr lang="en-GB" sz="1800" b="0" dirty="0">
                <a:latin typeface="+mn-lt"/>
                <a:ea typeface="Times New Roman" panose="02020603050405020304" pitchFamily="18" charset="0"/>
                <a:cs typeface="Times New Roman" panose="02020603050405020304" pitchFamily="18" charset="0"/>
              </a:rPr>
              <a:t>E</a:t>
            </a:r>
            <a:r>
              <a:rPr lang="en-GB" sz="1800" b="0" dirty="0">
                <a:effectLst/>
                <a:latin typeface="+mn-lt"/>
                <a:ea typeface="Times New Roman" panose="02020603050405020304" pitchFamily="18" charset="0"/>
                <a:cs typeface="Times New Roman" panose="02020603050405020304" pitchFamily="18" charset="0"/>
              </a:rPr>
              <a:t>lectrical components suitable for Zone 1 area</a:t>
            </a:r>
            <a:r>
              <a:rPr lang="en-GB" sz="1800" b="0" dirty="0">
                <a:latin typeface="+mn-lt"/>
                <a:ea typeface="Times New Roman" panose="02020603050405020304" pitchFamily="18" charset="0"/>
                <a:cs typeface="Times New Roman" panose="02020603050405020304" pitchFamily="18" charset="0"/>
              </a:rPr>
              <a:t>, group IIB, temp. class T3 gas</a:t>
            </a:r>
            <a:endParaRPr lang="en-GB" sz="1800" b="0" dirty="0">
              <a:effectLst/>
              <a:latin typeface="+mn-lt"/>
              <a:ea typeface="Times New Roman" panose="02020603050405020304" pitchFamily="18" charset="0"/>
              <a:cs typeface="Times New Roman" panose="02020603050405020304" pitchFamily="18" charset="0"/>
            </a:endParaRPr>
          </a:p>
          <a:p>
            <a:pPr marL="285750" indent="-285750" algn="l">
              <a:spcAft>
                <a:spcPts val="1800"/>
              </a:spcAft>
              <a:buClr>
                <a:srgbClr val="FFC000"/>
              </a:buClr>
              <a:buFont typeface="Wingdings" panose="05000000000000000000" pitchFamily="2" charset="2"/>
              <a:buChar char="§"/>
            </a:pPr>
            <a:r>
              <a:rPr lang="en-GB" sz="1800" b="0" dirty="0">
                <a:effectLst/>
                <a:latin typeface="+mn-lt"/>
                <a:ea typeface="Times New Roman" panose="02020603050405020304" pitchFamily="18" charset="0"/>
                <a:cs typeface="Times New Roman" panose="02020603050405020304" pitchFamily="18" charset="0"/>
              </a:rPr>
              <a:t>Ex certification in line with "On the safety equipment for working in hazardous environments” (Custom Union Technical Regulation CUTR 012 / 2011).</a:t>
            </a:r>
          </a:p>
          <a:p>
            <a:pPr marL="285750" indent="-285750" algn="l">
              <a:spcAft>
                <a:spcPts val="1800"/>
              </a:spcAft>
              <a:buClr>
                <a:srgbClr val="FFC000"/>
              </a:buClr>
              <a:buFont typeface="Wingdings" panose="05000000000000000000" pitchFamily="2" charset="2"/>
              <a:buChar char="§"/>
            </a:pPr>
            <a:r>
              <a:rPr lang="en-GB" sz="1800" b="0" dirty="0">
                <a:latin typeface="+mn-lt"/>
                <a:ea typeface="Times New Roman" panose="02020603050405020304" pitchFamily="18" charset="0"/>
                <a:cs typeface="Times New Roman" panose="02020603050405020304" pitchFamily="18" charset="0"/>
              </a:rPr>
              <a:t>Components in H</a:t>
            </a:r>
            <a:r>
              <a:rPr lang="en-GB" sz="1800" b="0" dirty="0">
                <a:effectLst/>
                <a:latin typeface="+mn-lt"/>
                <a:ea typeface="Times New Roman" panose="02020603050405020304" pitchFamily="18" charset="0"/>
                <a:cs typeface="Times New Roman" panose="02020603050405020304" pitchFamily="18" charset="0"/>
              </a:rPr>
              <a:t>azardous areas to IEC 60079.</a:t>
            </a:r>
          </a:p>
          <a:p>
            <a:pPr marL="285750" indent="-285750" algn="l">
              <a:spcAft>
                <a:spcPts val="1800"/>
              </a:spcAft>
              <a:buClr>
                <a:srgbClr val="FFC000"/>
              </a:buClr>
              <a:buFont typeface="Wingdings" panose="05000000000000000000" pitchFamily="2" charset="2"/>
              <a:buChar char="§"/>
            </a:pPr>
            <a:r>
              <a:rPr lang="en-GB" sz="1800" b="0" dirty="0">
                <a:effectLst/>
                <a:latin typeface="+mn-lt"/>
                <a:ea typeface="Times New Roman" panose="02020603050405020304" pitchFamily="18" charset="0"/>
                <a:cs typeface="Times New Roman" panose="02020603050405020304" pitchFamily="18" charset="0"/>
              </a:rPr>
              <a:t>Electrical equipment shall be certified IP65 in accordance with IEC 60529.</a:t>
            </a:r>
          </a:p>
          <a:p>
            <a:pPr marL="285750" indent="-285750" algn="l">
              <a:spcAft>
                <a:spcPts val="1800"/>
              </a:spcAft>
              <a:buClr>
                <a:srgbClr val="FFC000"/>
              </a:buClr>
              <a:buFont typeface="Wingdings" panose="05000000000000000000" pitchFamily="2" charset="2"/>
              <a:buChar char="§"/>
            </a:pPr>
            <a:r>
              <a:rPr lang="en-GB" sz="1800" b="0" dirty="0">
                <a:effectLst/>
                <a:latin typeface="+mn-lt"/>
                <a:ea typeface="Times New Roman" panose="02020603050405020304" pitchFamily="18" charset="0"/>
                <a:cs typeface="Times New Roman" panose="02020603050405020304" pitchFamily="18" charset="0"/>
              </a:rPr>
              <a:t>Instrument air dew point is specified at -70 C°</a:t>
            </a:r>
          </a:p>
          <a:p>
            <a:pPr marL="285750" marR="0" lvl="0" indent="-285750" algn="l" fontAlgn="base">
              <a:spcAft>
                <a:spcPts val="1800"/>
              </a:spcAft>
              <a:buClr>
                <a:srgbClr val="FFC000"/>
              </a:buClr>
              <a:buSzTx/>
              <a:buFont typeface="Wingdings" panose="05000000000000000000" pitchFamily="2" charset="2"/>
              <a:buChar char="§"/>
              <a:tabLst/>
            </a:pPr>
            <a:r>
              <a:rPr lang="en-GB" altLang="en-US" sz="1800" b="0" dirty="0">
                <a:latin typeface="+mn-lt"/>
                <a:cs typeface="Times New Roman" panose="02020603050405020304" pitchFamily="18" charset="0"/>
              </a:rPr>
              <a:t>Tubing ASTM A269 TP316 / 316L (dual grade) with hardness Rb90. Permissible outside diameter and wall thickness shall be 12mm OD x 1,5 mm WT (tubing between positioner and actuator is as per vendor design).</a:t>
            </a:r>
          </a:p>
          <a:p>
            <a:pPr marL="285750" marR="0" lvl="0" indent="-285750" algn="l" fontAlgn="base">
              <a:spcAft>
                <a:spcPts val="1800"/>
              </a:spcAft>
              <a:buClr>
                <a:srgbClr val="FFC000"/>
              </a:buClr>
              <a:buSzTx/>
              <a:buFont typeface="Wingdings" panose="05000000000000000000" pitchFamily="2" charset="2"/>
              <a:buChar char="§"/>
              <a:tabLst/>
            </a:pPr>
            <a:r>
              <a:rPr lang="en-GB" altLang="en-US" sz="1800" b="0" dirty="0">
                <a:latin typeface="+mn-lt"/>
                <a:cs typeface="Times New Roman" panose="02020603050405020304" pitchFamily="18" charset="0"/>
              </a:rPr>
              <a:t>Compression fittings shall be PARKER A-LOK, double ferrule, SS316, metric sized.</a:t>
            </a:r>
            <a:endParaRPr lang="en-GB"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spcAft>
                <a:spcPts val="1200"/>
              </a:spcAft>
              <a:buFont typeface="Wingdings" panose="05000000000000000000" pitchFamily="2" charset="2"/>
              <a:buChar char="§"/>
            </a:pPr>
            <a:endParaRPr lang="en-GB" sz="1800" b="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600"/>
              </a:spcAf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pPr>
            <a:endParaRPr lang="en-GB" sz="1800" b="0" dirty="0">
              <a:effectLst/>
              <a:latin typeface="Arial" panose="020B0604020202020204" pitchFamily="34" charset="0"/>
              <a:ea typeface="Times New Roman" panose="02020603050405020304" pitchFamily="18" charset="0"/>
              <a:cs typeface="Times New Roman" panose="02020603050405020304" pitchFamily="18" charset="0"/>
            </a:endParaRPr>
          </a:p>
          <a:p>
            <a:pPr algn="l" eaLnBrk="1" hangingPunct="1"/>
            <a:endParaRPr lang="en-US" altLang="en-US" sz="1800" dirty="0"/>
          </a:p>
          <a:p>
            <a:pPr marL="342900" indent="-342900" algn="l" eaLnBrk="1" hangingPunct="1">
              <a:buFont typeface="Wingdings" panose="05000000000000000000" pitchFamily="2" charset="2"/>
              <a:buChar char="ü"/>
            </a:pPr>
            <a:endParaRPr lang="en-US" altLang="en-US" sz="1800" dirty="0"/>
          </a:p>
          <a:p>
            <a:endParaRPr lang="en-GB" sz="1800" dirty="0"/>
          </a:p>
        </p:txBody>
      </p:sp>
      <p:sp>
        <p:nvSpPr>
          <p:cNvPr id="19" name="Rectangle 20">
            <a:extLst>
              <a:ext uri="{FF2B5EF4-FFF2-40B4-BE49-F238E27FC236}">
                <a16:creationId xmlns:a16="http://schemas.microsoft.com/office/drawing/2014/main" id="{54CE81EE-A9D6-48C4-B422-271A2F33328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0" name="Isosceles Triangle 2">
            <a:extLst>
              <a:ext uri="{FF2B5EF4-FFF2-40B4-BE49-F238E27FC236}">
                <a16:creationId xmlns:a16="http://schemas.microsoft.com/office/drawing/2014/main" id="{05D15164-62CE-44AD-B979-8C60BFB6FE4D}"/>
              </a:ext>
            </a:extLst>
          </p:cNvPr>
          <p:cNvSpPr>
            <a:spLocks/>
          </p:cNvSpPr>
          <p:nvPr/>
        </p:nvSpPr>
        <p:spPr bwMode="auto">
          <a:xfrm>
            <a:off x="-271463" y="806450"/>
            <a:ext cx="377826" cy="341313"/>
          </a:xfrm>
          <a:prstGeom prst="triangle">
            <a:avLst>
              <a:gd name="adj" fmla="val 50000"/>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Footer Placeholder 1">
            <a:extLst>
              <a:ext uri="{FF2B5EF4-FFF2-40B4-BE49-F238E27FC236}">
                <a16:creationId xmlns:a16="http://schemas.microsoft.com/office/drawing/2014/main" id="{405FB14D-D42D-4088-91A2-1A1AD4214BC1}"/>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25165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C5F7E-EF88-4170-915D-9CA16BA321F5}"/>
              </a:ext>
            </a:extLst>
          </p:cNvPr>
          <p:cNvSpPr>
            <a:spLocks noGrp="1"/>
          </p:cNvSpPr>
          <p:nvPr>
            <p:ph type="title"/>
          </p:nvPr>
        </p:nvSpPr>
        <p:spPr>
          <a:xfrm>
            <a:off x="2474839" y="329750"/>
            <a:ext cx="7242321" cy="473075"/>
          </a:xfrm>
        </p:spPr>
        <p:txBody>
          <a:bodyPr/>
          <a:lstStyle/>
          <a:p>
            <a:r>
              <a:rPr lang="en-US" dirty="0"/>
              <a:t>Specifications &amp; Data sheet</a:t>
            </a:r>
            <a:endParaRPr lang="en-GB" dirty="0"/>
          </a:p>
        </p:txBody>
      </p:sp>
      <p:sp>
        <p:nvSpPr>
          <p:cNvPr id="5" name="Slide Number Placeholder 4">
            <a:extLst>
              <a:ext uri="{FF2B5EF4-FFF2-40B4-BE49-F238E27FC236}">
                <a16:creationId xmlns:a16="http://schemas.microsoft.com/office/drawing/2014/main" id="{6526EC24-28C3-4409-B449-591F246F5BD0}"/>
              </a:ext>
            </a:extLst>
          </p:cNvPr>
          <p:cNvSpPr>
            <a:spLocks noGrp="1"/>
          </p:cNvSpPr>
          <p:nvPr>
            <p:ph type="sldNum" sz="quarter" idx="12"/>
          </p:nvPr>
        </p:nvSpPr>
        <p:spPr/>
        <p:txBody>
          <a:bodyPr/>
          <a:lstStyle/>
          <a:p>
            <a:fld id="{A1EA0EE8-F7EB-4374-9F2A-CCC72ADA4E99}" type="slidenum">
              <a:rPr lang="en-GB" smtClean="0"/>
              <a:pPr/>
              <a:t>32</a:t>
            </a:fld>
            <a:endParaRPr lang="en-GB" dirty="0"/>
          </a:p>
        </p:txBody>
      </p:sp>
      <p:sp>
        <p:nvSpPr>
          <p:cNvPr id="6" name="Title 1">
            <a:extLst>
              <a:ext uri="{FF2B5EF4-FFF2-40B4-BE49-F238E27FC236}">
                <a16:creationId xmlns:a16="http://schemas.microsoft.com/office/drawing/2014/main" id="{F9C83FB9-0AF5-48E9-B9FA-A8CEC0CF0D21}"/>
              </a:ext>
            </a:extLst>
          </p:cNvPr>
          <p:cNvSpPr txBox="1">
            <a:spLocks/>
          </p:cNvSpPr>
          <p:nvPr/>
        </p:nvSpPr>
        <p:spPr>
          <a:xfrm>
            <a:off x="612124" y="1273274"/>
            <a:ext cx="5590363" cy="5332409"/>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l" eaLnBrk="1" hangingPunct="1"/>
            <a:r>
              <a:rPr lang="en-US" altLang="en-US" sz="1800" dirty="0"/>
              <a:t>Data sheets includes ( Example attached)</a:t>
            </a:r>
          </a:p>
          <a:p>
            <a:pPr marL="342900" indent="-342900" algn="l" eaLnBrk="1" hangingPunct="1">
              <a:buFont typeface="Wingdings" panose="05000000000000000000" pitchFamily="2" charset="2"/>
              <a:buChar char="ü"/>
            </a:pPr>
            <a:endParaRPr lang="en-US" altLang="en-US" sz="1800" dirty="0"/>
          </a:p>
          <a:p>
            <a:pPr marL="444500" indent="-268288" algn="l" eaLnBrk="1" hangingPunct="1">
              <a:buClr>
                <a:srgbClr val="FFC000"/>
              </a:buClr>
              <a:buSzPct val="70000"/>
              <a:buFont typeface="Wingdings" panose="05000000000000000000" pitchFamily="2" charset="2"/>
              <a:buChar char="§"/>
            </a:pPr>
            <a:r>
              <a:rPr lang="en-US" altLang="en-US" sz="1800" dirty="0"/>
              <a:t>Valve type ( plug &amp;  Globe, ¼ turn)</a:t>
            </a:r>
          </a:p>
          <a:p>
            <a:pPr marL="444500" indent="-268288" algn="l" eaLnBrk="1" hangingPunct="1">
              <a:buClr>
                <a:srgbClr val="FFC000"/>
              </a:buClr>
              <a:buSzPct val="70000"/>
              <a:buFont typeface="Wingdings" panose="05000000000000000000" pitchFamily="2" charset="2"/>
              <a:buChar char="§"/>
            </a:pPr>
            <a:endParaRPr lang="en-US" altLang="en-US" sz="1800" dirty="0"/>
          </a:p>
          <a:p>
            <a:pPr marL="444500" indent="-268288" algn="l" eaLnBrk="1" hangingPunct="1">
              <a:buClr>
                <a:srgbClr val="FFC000"/>
              </a:buClr>
              <a:buSzPct val="70000"/>
              <a:buFont typeface="Wingdings" panose="05000000000000000000" pitchFamily="2" charset="2"/>
              <a:buChar char="§"/>
            </a:pPr>
            <a:r>
              <a:rPr lang="en-US" altLang="en-US" sz="1800" dirty="0"/>
              <a:t>Process parameters</a:t>
            </a:r>
          </a:p>
          <a:p>
            <a:pPr marL="444500" indent="-268288" algn="l" eaLnBrk="1" hangingPunct="1">
              <a:buClr>
                <a:srgbClr val="FFC000"/>
              </a:buClr>
              <a:buSzPct val="70000"/>
              <a:buFont typeface="Wingdings" panose="05000000000000000000" pitchFamily="2" charset="2"/>
              <a:buChar char="§"/>
            </a:pPr>
            <a:endParaRPr lang="en-US" altLang="en-US" sz="1800" dirty="0"/>
          </a:p>
          <a:p>
            <a:pPr marL="444500" indent="-268288" algn="l" eaLnBrk="1" hangingPunct="1">
              <a:buClr>
                <a:srgbClr val="FFC000"/>
              </a:buClr>
              <a:buSzPct val="70000"/>
              <a:buFont typeface="Wingdings" panose="05000000000000000000" pitchFamily="2" charset="2"/>
              <a:buChar char="§"/>
            </a:pPr>
            <a:r>
              <a:rPr lang="en-US" altLang="en-US" sz="1800" dirty="0"/>
              <a:t>Mechanical , material &amp; piping details</a:t>
            </a:r>
          </a:p>
          <a:p>
            <a:pPr marL="444500" indent="-268288" algn="l" eaLnBrk="1" hangingPunct="1">
              <a:buClr>
                <a:srgbClr val="FFC000"/>
              </a:buClr>
              <a:buSzPct val="70000"/>
              <a:buFont typeface="Wingdings" panose="05000000000000000000" pitchFamily="2" charset="2"/>
              <a:buChar char="§"/>
            </a:pPr>
            <a:endParaRPr lang="en-US" altLang="en-US" sz="1800" dirty="0"/>
          </a:p>
          <a:p>
            <a:pPr marL="444500" indent="-268288" algn="l" eaLnBrk="1" hangingPunct="1">
              <a:buClr>
                <a:srgbClr val="FFC000"/>
              </a:buClr>
              <a:buSzPct val="70000"/>
              <a:buFont typeface="Wingdings" panose="05000000000000000000" pitchFamily="2" charset="2"/>
              <a:buChar char="§"/>
            </a:pPr>
            <a:r>
              <a:rPr lang="en-US" altLang="en-US" sz="1800" dirty="0"/>
              <a:t>Actuator type and sizing</a:t>
            </a:r>
          </a:p>
          <a:p>
            <a:pPr marL="444500" indent="-268288" algn="l" eaLnBrk="1" hangingPunct="1">
              <a:buClr>
                <a:srgbClr val="FFC000"/>
              </a:buClr>
              <a:buSzPct val="70000"/>
              <a:buFont typeface="Wingdings" panose="05000000000000000000" pitchFamily="2" charset="2"/>
              <a:buChar char="§"/>
            </a:pPr>
            <a:endParaRPr lang="en-US" altLang="en-US" sz="1800" dirty="0"/>
          </a:p>
          <a:p>
            <a:pPr marL="444500" indent="-268288" algn="l" eaLnBrk="1" hangingPunct="1">
              <a:buClr>
                <a:srgbClr val="FFC000"/>
              </a:buClr>
              <a:buSzPct val="70000"/>
              <a:buFont typeface="Wingdings" panose="05000000000000000000" pitchFamily="2" charset="2"/>
              <a:buChar char="§"/>
            </a:pPr>
            <a:r>
              <a:rPr lang="en-US" altLang="en-US" sz="1800" dirty="0"/>
              <a:t>Preliminary CV Calculation</a:t>
            </a:r>
          </a:p>
          <a:p>
            <a:pPr marL="444500" indent="-268288" algn="l" eaLnBrk="1" hangingPunct="1">
              <a:buClr>
                <a:srgbClr val="FFC000"/>
              </a:buClr>
              <a:buSzPct val="70000"/>
              <a:buFont typeface="Wingdings" panose="05000000000000000000" pitchFamily="2" charset="2"/>
              <a:buChar char="§"/>
            </a:pPr>
            <a:endParaRPr lang="en-US" altLang="en-US" sz="1800" dirty="0"/>
          </a:p>
          <a:p>
            <a:pPr marL="444500" indent="-268288" algn="l" eaLnBrk="1" hangingPunct="1">
              <a:buClr>
                <a:srgbClr val="FFC000"/>
              </a:buClr>
              <a:buSzPct val="70000"/>
              <a:buFont typeface="Wingdings" panose="05000000000000000000" pitchFamily="2" charset="2"/>
              <a:buChar char="§"/>
            </a:pPr>
            <a:r>
              <a:rPr lang="en-US" altLang="en-US" sz="1800" dirty="0"/>
              <a:t>Electrical requirements</a:t>
            </a:r>
          </a:p>
          <a:p>
            <a:pPr marL="444500" indent="-268288" algn="l" eaLnBrk="1" hangingPunct="1">
              <a:buClr>
                <a:srgbClr val="FFC000"/>
              </a:buClr>
              <a:buSzPct val="70000"/>
              <a:buFont typeface="Wingdings" panose="05000000000000000000" pitchFamily="2" charset="2"/>
              <a:buChar char="§"/>
            </a:pPr>
            <a:endParaRPr lang="en-US" altLang="en-US" sz="1800" dirty="0"/>
          </a:p>
          <a:p>
            <a:pPr marL="444500" indent="-268288" algn="l" eaLnBrk="1" hangingPunct="1">
              <a:buClr>
                <a:srgbClr val="FFC000"/>
              </a:buClr>
              <a:buSzPct val="70000"/>
              <a:buFont typeface="Wingdings" panose="05000000000000000000" pitchFamily="2" charset="2"/>
              <a:buChar char="§"/>
            </a:pPr>
            <a:r>
              <a:rPr lang="en-US" altLang="en-US" sz="1800" dirty="0"/>
              <a:t>Standards &amp; Certifications compliance</a:t>
            </a:r>
          </a:p>
          <a:p>
            <a:pPr marL="444500" indent="-268288" algn="l" eaLnBrk="1" hangingPunct="1">
              <a:buClr>
                <a:srgbClr val="FFC000"/>
              </a:buClr>
              <a:buSzPct val="70000"/>
              <a:buFont typeface="Wingdings" panose="05000000000000000000" pitchFamily="2" charset="2"/>
              <a:buChar char="§"/>
            </a:pPr>
            <a:endParaRPr lang="en-US" altLang="en-US" sz="1800" dirty="0"/>
          </a:p>
          <a:p>
            <a:pPr marL="444500" indent="-268288" algn="l" eaLnBrk="1" hangingPunct="1">
              <a:buClr>
                <a:srgbClr val="FFC000"/>
              </a:buClr>
              <a:buSzPct val="70000"/>
              <a:buFont typeface="Wingdings" panose="05000000000000000000" pitchFamily="2" charset="2"/>
              <a:buChar char="§"/>
            </a:pPr>
            <a:r>
              <a:rPr lang="en-US" altLang="en-US" sz="1800" dirty="0"/>
              <a:t>KPO-00-INS-SPC-00013-E- Control Valves </a:t>
            </a:r>
          </a:p>
          <a:p>
            <a:endParaRPr lang="en-GB" sz="1800" dirty="0"/>
          </a:p>
        </p:txBody>
      </p:sp>
      <p:pic>
        <p:nvPicPr>
          <p:cNvPr id="7" name="Picture 6">
            <a:extLst>
              <a:ext uri="{FF2B5EF4-FFF2-40B4-BE49-F238E27FC236}">
                <a16:creationId xmlns:a16="http://schemas.microsoft.com/office/drawing/2014/main" id="{5AC277A9-E7E0-46FD-A223-E5FC1FB5ADA4}"/>
              </a:ext>
            </a:extLst>
          </p:cNvPr>
          <p:cNvPicPr>
            <a:picLocks noChangeAspect="1"/>
          </p:cNvPicPr>
          <p:nvPr/>
        </p:nvPicPr>
        <p:blipFill>
          <a:blip r:embed="rId2"/>
          <a:stretch>
            <a:fillRect/>
          </a:stretch>
        </p:blipFill>
        <p:spPr>
          <a:xfrm>
            <a:off x="6821453" y="1142400"/>
            <a:ext cx="3631848" cy="5594159"/>
          </a:xfrm>
          <a:prstGeom prst="rect">
            <a:avLst/>
          </a:prstGeom>
        </p:spPr>
      </p:pic>
      <p:sp>
        <p:nvSpPr>
          <p:cNvPr id="8" name="Footer Placeholder 1">
            <a:extLst>
              <a:ext uri="{FF2B5EF4-FFF2-40B4-BE49-F238E27FC236}">
                <a16:creationId xmlns:a16="http://schemas.microsoft.com/office/drawing/2014/main" id="{100C33A3-5A55-4A05-9C67-9B86694F15EF}"/>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789832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42A984F-51BD-4062-A41C-FF79D8750A05}"/>
              </a:ext>
            </a:extLst>
          </p:cNvPr>
          <p:cNvSpPr>
            <a:spLocks noGrp="1"/>
          </p:cNvSpPr>
          <p:nvPr>
            <p:ph type="sldNum" sz="quarter" idx="12"/>
          </p:nvPr>
        </p:nvSpPr>
        <p:spPr/>
        <p:txBody>
          <a:bodyPr/>
          <a:lstStyle/>
          <a:p>
            <a:fld id="{A1EA0EE8-F7EB-4374-9F2A-CCC72ADA4E99}" type="slidenum">
              <a:rPr lang="en-GB" smtClean="0"/>
              <a:pPr/>
              <a:t>33</a:t>
            </a:fld>
            <a:endParaRPr lang="en-GB" dirty="0"/>
          </a:p>
        </p:txBody>
      </p:sp>
      <p:sp>
        <p:nvSpPr>
          <p:cNvPr id="7" name="Title 6">
            <a:extLst>
              <a:ext uri="{FF2B5EF4-FFF2-40B4-BE49-F238E27FC236}">
                <a16:creationId xmlns:a16="http://schemas.microsoft.com/office/drawing/2014/main" id="{DBEEB49A-54B7-4D5F-99C9-5A98A8650719}"/>
              </a:ext>
            </a:extLst>
          </p:cNvPr>
          <p:cNvSpPr>
            <a:spLocks noGrp="1"/>
          </p:cNvSpPr>
          <p:nvPr>
            <p:ph type="title"/>
          </p:nvPr>
        </p:nvSpPr>
        <p:spPr/>
        <p:txBody>
          <a:bodyPr/>
          <a:lstStyle/>
          <a:p>
            <a:r>
              <a:rPr lang="en-US" dirty="0"/>
              <a:t>Cages</a:t>
            </a:r>
            <a:endParaRPr lang="en-GB" dirty="0"/>
          </a:p>
        </p:txBody>
      </p:sp>
      <p:sp>
        <p:nvSpPr>
          <p:cNvPr id="9" name="TextBox 8">
            <a:extLst>
              <a:ext uri="{FF2B5EF4-FFF2-40B4-BE49-F238E27FC236}">
                <a16:creationId xmlns:a16="http://schemas.microsoft.com/office/drawing/2014/main" id="{A4C387F9-F31B-4B4C-B50B-2494FFD3A950}"/>
              </a:ext>
            </a:extLst>
          </p:cNvPr>
          <p:cNvSpPr txBox="1"/>
          <p:nvPr/>
        </p:nvSpPr>
        <p:spPr>
          <a:xfrm>
            <a:off x="593487" y="1439820"/>
            <a:ext cx="7570572" cy="3416320"/>
          </a:xfrm>
          <a:prstGeom prst="rect">
            <a:avLst/>
          </a:prstGeom>
          <a:noFill/>
        </p:spPr>
        <p:txBody>
          <a:bodyPr wrap="square">
            <a:spAutoFit/>
          </a:bodyPr>
          <a:lstStyle/>
          <a:p>
            <a:pPr algn="l" eaLnBrk="1" hangingPunct="1"/>
            <a:r>
              <a:rPr lang="en-US" altLang="en-US" b="1" dirty="0">
                <a:solidFill>
                  <a:schemeClr val="accent1"/>
                </a:solidFill>
                <a:latin typeface="+mj-lt"/>
                <a:ea typeface="+mj-ea"/>
                <a:cs typeface="+mj-cs"/>
              </a:rPr>
              <a:t>Modulating  Control valves Trims are: </a:t>
            </a:r>
          </a:p>
          <a:p>
            <a:pPr marL="342900" indent="-342900" algn="l" eaLnBrk="1" hangingPunct="1">
              <a:buFont typeface="Wingdings" panose="05000000000000000000" pitchFamily="2" charset="2"/>
              <a:buChar char="q"/>
            </a:pPr>
            <a:endParaRPr lang="en-US" altLang="en-US" b="1" dirty="0">
              <a:solidFill>
                <a:schemeClr val="accent1"/>
              </a:solidFill>
              <a:latin typeface="+mj-lt"/>
              <a:ea typeface="+mj-ea"/>
              <a:cs typeface="+mj-cs"/>
            </a:endParaRPr>
          </a:p>
          <a:p>
            <a:pPr marL="342900" indent="-250825" algn="l" eaLnBrk="1" hangingPunct="1">
              <a:buClr>
                <a:srgbClr val="FFC000"/>
              </a:buClr>
              <a:buSzPct val="70000"/>
              <a:buFont typeface="Wingdings" panose="05000000000000000000" pitchFamily="2" charset="2"/>
              <a:buChar char="§"/>
            </a:pPr>
            <a:r>
              <a:rPr lang="en-US" altLang="en-US" b="1" dirty="0">
                <a:solidFill>
                  <a:schemeClr val="accent1"/>
                </a:solidFill>
                <a:latin typeface="+mj-lt"/>
                <a:ea typeface="+mj-ea"/>
                <a:cs typeface="+mj-cs"/>
              </a:rPr>
              <a:t>type Linear</a:t>
            </a:r>
          </a:p>
          <a:p>
            <a:pPr marL="342900" indent="-250825" algn="l" eaLnBrk="1" hangingPunct="1">
              <a:buClr>
                <a:srgbClr val="FFC000"/>
              </a:buClr>
              <a:buSzPct val="70000"/>
              <a:buFont typeface="Wingdings" panose="05000000000000000000" pitchFamily="2" charset="2"/>
              <a:buChar char="§"/>
            </a:pPr>
            <a:endParaRPr lang="en-US" altLang="en-US" b="1" dirty="0">
              <a:solidFill>
                <a:schemeClr val="accent1"/>
              </a:solidFill>
              <a:latin typeface="+mj-lt"/>
              <a:ea typeface="+mj-ea"/>
              <a:cs typeface="+mj-cs"/>
            </a:endParaRPr>
          </a:p>
          <a:p>
            <a:pPr marL="342900" indent="-250825" algn="l" eaLnBrk="1" hangingPunct="1">
              <a:buClr>
                <a:srgbClr val="FFC000"/>
              </a:buClr>
              <a:buSzPct val="70000"/>
              <a:buFont typeface="Wingdings" panose="05000000000000000000" pitchFamily="2" charset="2"/>
              <a:buChar char="§"/>
            </a:pPr>
            <a:r>
              <a:rPr lang="en-US" altLang="en-US" b="1" dirty="0">
                <a:solidFill>
                  <a:schemeClr val="accent1"/>
                </a:solidFill>
                <a:latin typeface="+mj-lt"/>
                <a:ea typeface="+mj-ea"/>
                <a:cs typeface="+mj-cs"/>
              </a:rPr>
              <a:t>Quick opening</a:t>
            </a:r>
          </a:p>
          <a:p>
            <a:pPr marL="342900" indent="-250825" algn="l" eaLnBrk="1" hangingPunct="1">
              <a:buClr>
                <a:srgbClr val="FFC000"/>
              </a:buClr>
              <a:buSzPct val="70000"/>
              <a:buFont typeface="Wingdings" panose="05000000000000000000" pitchFamily="2" charset="2"/>
              <a:buChar char="§"/>
            </a:pPr>
            <a:endParaRPr lang="en-US" altLang="en-US" b="1" dirty="0">
              <a:solidFill>
                <a:schemeClr val="accent1"/>
              </a:solidFill>
              <a:latin typeface="+mj-lt"/>
              <a:ea typeface="+mj-ea"/>
              <a:cs typeface="+mj-cs"/>
            </a:endParaRPr>
          </a:p>
          <a:p>
            <a:pPr marL="342900" indent="-250825" algn="l" eaLnBrk="1" hangingPunct="1">
              <a:buClr>
                <a:srgbClr val="FFC000"/>
              </a:buClr>
              <a:buSzPct val="70000"/>
              <a:buFont typeface="Wingdings" panose="05000000000000000000" pitchFamily="2" charset="2"/>
              <a:buChar char="§"/>
            </a:pPr>
            <a:r>
              <a:rPr lang="en-US" altLang="en-US" b="1" dirty="0">
                <a:solidFill>
                  <a:schemeClr val="accent1"/>
                </a:solidFill>
                <a:latin typeface="+mj-lt"/>
                <a:ea typeface="+mj-ea"/>
                <a:cs typeface="+mj-cs"/>
              </a:rPr>
              <a:t>Equal %</a:t>
            </a:r>
          </a:p>
          <a:p>
            <a:pPr marL="342900" indent="-342900" algn="l" eaLnBrk="1" hangingPunct="1">
              <a:buFont typeface="Wingdings" panose="05000000000000000000" pitchFamily="2" charset="2"/>
              <a:buChar char="ü"/>
            </a:pPr>
            <a:endParaRPr lang="en-US" altLang="en-US" b="1" dirty="0">
              <a:solidFill>
                <a:schemeClr val="accent1"/>
              </a:solidFill>
              <a:latin typeface="+mj-lt"/>
              <a:ea typeface="+mj-ea"/>
              <a:cs typeface="+mj-cs"/>
            </a:endParaRPr>
          </a:p>
          <a:p>
            <a:pPr marL="342900" indent="-342900" algn="l" eaLnBrk="1" hangingPunct="1">
              <a:buFont typeface="Wingdings" panose="05000000000000000000" pitchFamily="2" charset="2"/>
              <a:buChar char="ü"/>
            </a:pPr>
            <a:endParaRPr lang="en-US" altLang="en-US" b="1" dirty="0">
              <a:solidFill>
                <a:schemeClr val="accent1"/>
              </a:solidFill>
              <a:latin typeface="+mj-lt"/>
              <a:ea typeface="+mj-ea"/>
              <a:cs typeface="+mj-cs"/>
            </a:endParaRPr>
          </a:p>
          <a:p>
            <a:pPr marL="342900" indent="-342900" algn="l" eaLnBrk="1" hangingPunct="1">
              <a:buFont typeface="Wingdings" panose="05000000000000000000" pitchFamily="2" charset="2"/>
              <a:buChar char="ü"/>
            </a:pPr>
            <a:endParaRPr lang="en-US" altLang="en-US" b="1" dirty="0">
              <a:solidFill>
                <a:schemeClr val="accent1"/>
              </a:solidFill>
              <a:latin typeface="+mj-lt"/>
              <a:ea typeface="+mj-ea"/>
              <a:cs typeface="+mj-cs"/>
            </a:endParaRPr>
          </a:p>
          <a:p>
            <a:pPr marL="342900" indent="-342900" algn="l" eaLnBrk="1" hangingPunct="1">
              <a:buFont typeface="Wingdings" panose="05000000000000000000" pitchFamily="2" charset="2"/>
              <a:buChar char="ü"/>
            </a:pPr>
            <a:endParaRPr lang="en-US" altLang="en-US" b="1" dirty="0">
              <a:solidFill>
                <a:schemeClr val="accent1"/>
              </a:solidFill>
              <a:latin typeface="+mj-lt"/>
              <a:ea typeface="+mj-ea"/>
              <a:cs typeface="+mj-cs"/>
            </a:endParaRPr>
          </a:p>
          <a:p>
            <a:pPr marL="342900" indent="-342900" algn="l" eaLnBrk="1" hangingPunct="1">
              <a:buFont typeface="Wingdings" panose="05000000000000000000" pitchFamily="2" charset="2"/>
              <a:buChar char="ü"/>
            </a:pPr>
            <a:endParaRPr lang="en-US" altLang="en-US" b="1" dirty="0">
              <a:solidFill>
                <a:schemeClr val="accent1"/>
              </a:solidFill>
              <a:latin typeface="+mj-lt"/>
              <a:ea typeface="+mj-ea"/>
              <a:cs typeface="+mj-cs"/>
            </a:endParaRPr>
          </a:p>
        </p:txBody>
      </p:sp>
      <p:pic>
        <p:nvPicPr>
          <p:cNvPr id="11" name="Picture 10">
            <a:extLst>
              <a:ext uri="{FF2B5EF4-FFF2-40B4-BE49-F238E27FC236}">
                <a16:creationId xmlns:a16="http://schemas.microsoft.com/office/drawing/2014/main" id="{2A1C0F65-055E-44E9-8534-B08AE465EE77}"/>
              </a:ext>
            </a:extLst>
          </p:cNvPr>
          <p:cNvPicPr>
            <a:picLocks noChangeAspect="1"/>
          </p:cNvPicPr>
          <p:nvPr/>
        </p:nvPicPr>
        <p:blipFill>
          <a:blip r:embed="rId2"/>
          <a:stretch>
            <a:fillRect/>
          </a:stretch>
        </p:blipFill>
        <p:spPr>
          <a:xfrm>
            <a:off x="5629918" y="1522841"/>
            <a:ext cx="6105525" cy="4619625"/>
          </a:xfrm>
          <a:prstGeom prst="rect">
            <a:avLst/>
          </a:prstGeom>
        </p:spPr>
      </p:pic>
      <p:pic>
        <p:nvPicPr>
          <p:cNvPr id="13" name="Picture 12">
            <a:extLst>
              <a:ext uri="{FF2B5EF4-FFF2-40B4-BE49-F238E27FC236}">
                <a16:creationId xmlns:a16="http://schemas.microsoft.com/office/drawing/2014/main" id="{07C5671E-055A-46BE-AFEB-180D45ABAFA4}"/>
              </a:ext>
            </a:extLst>
          </p:cNvPr>
          <p:cNvPicPr>
            <a:picLocks noChangeAspect="1"/>
          </p:cNvPicPr>
          <p:nvPr/>
        </p:nvPicPr>
        <p:blipFill>
          <a:blip r:embed="rId3"/>
          <a:stretch>
            <a:fillRect/>
          </a:stretch>
        </p:blipFill>
        <p:spPr>
          <a:xfrm>
            <a:off x="3497588" y="1919550"/>
            <a:ext cx="1762371" cy="1714739"/>
          </a:xfrm>
          <a:prstGeom prst="rect">
            <a:avLst/>
          </a:prstGeom>
        </p:spPr>
      </p:pic>
      <p:pic>
        <p:nvPicPr>
          <p:cNvPr id="15" name="Picture 14">
            <a:extLst>
              <a:ext uri="{FF2B5EF4-FFF2-40B4-BE49-F238E27FC236}">
                <a16:creationId xmlns:a16="http://schemas.microsoft.com/office/drawing/2014/main" id="{6192A0E0-7674-4991-8342-EEE4F1183151}"/>
              </a:ext>
            </a:extLst>
          </p:cNvPr>
          <p:cNvPicPr>
            <a:picLocks noChangeAspect="1"/>
          </p:cNvPicPr>
          <p:nvPr/>
        </p:nvPicPr>
        <p:blipFill>
          <a:blip r:embed="rId4"/>
          <a:stretch>
            <a:fillRect/>
          </a:stretch>
        </p:blipFill>
        <p:spPr>
          <a:xfrm>
            <a:off x="736988" y="4225205"/>
            <a:ext cx="1752845" cy="1724266"/>
          </a:xfrm>
          <a:prstGeom prst="rect">
            <a:avLst/>
          </a:prstGeom>
        </p:spPr>
      </p:pic>
      <p:pic>
        <p:nvPicPr>
          <p:cNvPr id="17" name="Picture 16">
            <a:extLst>
              <a:ext uri="{FF2B5EF4-FFF2-40B4-BE49-F238E27FC236}">
                <a16:creationId xmlns:a16="http://schemas.microsoft.com/office/drawing/2014/main" id="{B5B2B848-C9A5-40B0-BD26-D5899BC2B0C3}"/>
              </a:ext>
            </a:extLst>
          </p:cNvPr>
          <p:cNvPicPr>
            <a:picLocks noChangeAspect="1"/>
          </p:cNvPicPr>
          <p:nvPr/>
        </p:nvPicPr>
        <p:blipFill>
          <a:blip r:embed="rId5"/>
          <a:stretch>
            <a:fillRect/>
          </a:stretch>
        </p:blipFill>
        <p:spPr>
          <a:xfrm>
            <a:off x="1763796" y="4197809"/>
            <a:ext cx="3496163" cy="3505689"/>
          </a:xfrm>
          <a:prstGeom prst="rect">
            <a:avLst/>
          </a:prstGeom>
        </p:spPr>
      </p:pic>
      <p:sp>
        <p:nvSpPr>
          <p:cNvPr id="10" name="Footer Placeholder 1">
            <a:extLst>
              <a:ext uri="{FF2B5EF4-FFF2-40B4-BE49-F238E27FC236}">
                <a16:creationId xmlns:a16="http://schemas.microsoft.com/office/drawing/2014/main" id="{3CAEB822-4576-4FE3-990E-404CC5E42B5D}"/>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850238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409D-14D2-46AE-A16E-A6F35884AB27}"/>
              </a:ext>
            </a:extLst>
          </p:cNvPr>
          <p:cNvSpPr>
            <a:spLocks noGrp="1"/>
          </p:cNvSpPr>
          <p:nvPr>
            <p:ph type="title"/>
          </p:nvPr>
        </p:nvSpPr>
        <p:spPr>
          <a:xfrm>
            <a:off x="2481932" y="345561"/>
            <a:ext cx="7708274" cy="473075"/>
          </a:xfrm>
        </p:spPr>
        <p:txBody>
          <a:bodyPr/>
          <a:lstStyle/>
          <a:p>
            <a:r>
              <a:rPr lang="en-GB" b="0" i="0" u="none" strike="noStrike" baseline="0" dirty="0">
                <a:latin typeface="DTLArgoT-Bold"/>
              </a:rPr>
              <a:t>Control Valve Seat Leakage Classification</a:t>
            </a:r>
            <a:r>
              <a:rPr lang="en-US" b="0" dirty="0"/>
              <a:t> </a:t>
            </a:r>
            <a:endParaRPr lang="en-GB" b="0" dirty="0"/>
          </a:p>
        </p:txBody>
      </p:sp>
      <p:sp>
        <p:nvSpPr>
          <p:cNvPr id="5" name="Slide Number Placeholder 4">
            <a:extLst>
              <a:ext uri="{FF2B5EF4-FFF2-40B4-BE49-F238E27FC236}">
                <a16:creationId xmlns:a16="http://schemas.microsoft.com/office/drawing/2014/main" id="{D2C3EF5A-FF10-4BE8-A0DC-B25C14014F9A}"/>
              </a:ext>
            </a:extLst>
          </p:cNvPr>
          <p:cNvSpPr>
            <a:spLocks noGrp="1"/>
          </p:cNvSpPr>
          <p:nvPr>
            <p:ph type="sldNum" sz="quarter" idx="12"/>
          </p:nvPr>
        </p:nvSpPr>
        <p:spPr/>
        <p:txBody>
          <a:bodyPr/>
          <a:lstStyle/>
          <a:p>
            <a:fld id="{A1EA0EE8-F7EB-4374-9F2A-CCC72ADA4E99}" type="slidenum">
              <a:rPr lang="en-GB" smtClean="0"/>
              <a:pPr/>
              <a:t>34</a:t>
            </a:fld>
            <a:endParaRPr lang="en-GB" dirty="0"/>
          </a:p>
        </p:txBody>
      </p:sp>
      <p:pic>
        <p:nvPicPr>
          <p:cNvPr id="7" name="Picture 6">
            <a:extLst>
              <a:ext uri="{FF2B5EF4-FFF2-40B4-BE49-F238E27FC236}">
                <a16:creationId xmlns:a16="http://schemas.microsoft.com/office/drawing/2014/main" id="{FA7616BB-FCD0-42FC-9DA8-B343511A1981}"/>
              </a:ext>
            </a:extLst>
          </p:cNvPr>
          <p:cNvPicPr>
            <a:picLocks noChangeAspect="1"/>
          </p:cNvPicPr>
          <p:nvPr/>
        </p:nvPicPr>
        <p:blipFill>
          <a:blip r:embed="rId2"/>
          <a:stretch>
            <a:fillRect/>
          </a:stretch>
        </p:blipFill>
        <p:spPr>
          <a:xfrm>
            <a:off x="6508955" y="1471410"/>
            <a:ext cx="4555843" cy="4994609"/>
          </a:xfrm>
          <a:prstGeom prst="rect">
            <a:avLst/>
          </a:prstGeom>
        </p:spPr>
      </p:pic>
      <p:sp>
        <p:nvSpPr>
          <p:cNvPr id="8" name="TextBox 7">
            <a:extLst>
              <a:ext uri="{FF2B5EF4-FFF2-40B4-BE49-F238E27FC236}">
                <a16:creationId xmlns:a16="http://schemas.microsoft.com/office/drawing/2014/main" id="{A39479AB-4FDF-4512-9627-B1DE3AABB1E7}"/>
              </a:ext>
            </a:extLst>
          </p:cNvPr>
          <p:cNvSpPr txBox="1"/>
          <p:nvPr/>
        </p:nvSpPr>
        <p:spPr>
          <a:xfrm>
            <a:off x="674124" y="1092704"/>
            <a:ext cx="5545444" cy="369332"/>
          </a:xfrm>
          <a:prstGeom prst="rect">
            <a:avLst/>
          </a:prstGeom>
          <a:noFill/>
        </p:spPr>
        <p:txBody>
          <a:bodyPr wrap="square">
            <a:spAutoFit/>
          </a:bodyPr>
          <a:lstStyle/>
          <a:p>
            <a:pPr defTabSz="914400">
              <a:lnSpc>
                <a:spcPct val="90000"/>
              </a:lnSpc>
              <a:spcBef>
                <a:spcPct val="0"/>
              </a:spcBef>
            </a:pPr>
            <a:r>
              <a:rPr lang="en-GB" altLang="en-US" sz="2000" b="1" dirty="0">
                <a:solidFill>
                  <a:schemeClr val="accent1"/>
                </a:solidFill>
                <a:latin typeface="+mj-lt"/>
                <a:ea typeface="+mj-ea"/>
                <a:cs typeface="+mj-cs"/>
              </a:rPr>
              <a:t>Packing as specified in Data sheets &amp; table below</a:t>
            </a:r>
          </a:p>
        </p:txBody>
      </p:sp>
      <p:pic>
        <p:nvPicPr>
          <p:cNvPr id="12" name="Picture 11">
            <a:extLst>
              <a:ext uri="{FF2B5EF4-FFF2-40B4-BE49-F238E27FC236}">
                <a16:creationId xmlns:a16="http://schemas.microsoft.com/office/drawing/2014/main" id="{029981F8-3279-4F4B-A436-BD6059AFB949}"/>
              </a:ext>
            </a:extLst>
          </p:cNvPr>
          <p:cNvPicPr>
            <a:picLocks noChangeAspect="1"/>
          </p:cNvPicPr>
          <p:nvPr/>
        </p:nvPicPr>
        <p:blipFill>
          <a:blip r:embed="rId3"/>
          <a:stretch>
            <a:fillRect/>
          </a:stretch>
        </p:blipFill>
        <p:spPr>
          <a:xfrm>
            <a:off x="845063" y="1491580"/>
            <a:ext cx="4837984" cy="4994609"/>
          </a:xfrm>
          <a:prstGeom prst="rect">
            <a:avLst/>
          </a:prstGeom>
        </p:spPr>
      </p:pic>
      <p:sp>
        <p:nvSpPr>
          <p:cNvPr id="15" name="TextBox 14">
            <a:extLst>
              <a:ext uri="{FF2B5EF4-FFF2-40B4-BE49-F238E27FC236}">
                <a16:creationId xmlns:a16="http://schemas.microsoft.com/office/drawing/2014/main" id="{3152BDA4-C353-4CED-A7FA-92A44B10EADD}"/>
              </a:ext>
            </a:extLst>
          </p:cNvPr>
          <p:cNvSpPr txBox="1"/>
          <p:nvPr/>
        </p:nvSpPr>
        <p:spPr>
          <a:xfrm>
            <a:off x="5980671" y="1102078"/>
            <a:ext cx="6787495" cy="369332"/>
          </a:xfrm>
          <a:prstGeom prst="rect">
            <a:avLst/>
          </a:prstGeom>
          <a:noFill/>
        </p:spPr>
        <p:txBody>
          <a:bodyPr wrap="square">
            <a:spAutoFit/>
          </a:bodyPr>
          <a:lstStyle/>
          <a:p>
            <a:pPr defTabSz="914400">
              <a:lnSpc>
                <a:spcPct val="90000"/>
              </a:lnSpc>
              <a:spcBef>
                <a:spcPct val="0"/>
              </a:spcBef>
            </a:pPr>
            <a:r>
              <a:rPr lang="en-US" altLang="en-US" sz="2000" b="1" dirty="0">
                <a:solidFill>
                  <a:schemeClr val="accent1"/>
                </a:solidFill>
                <a:latin typeface="+mj-lt"/>
                <a:ea typeface="+mj-ea"/>
                <a:cs typeface="+mj-cs"/>
              </a:rPr>
              <a:t>Typically  are Class IV - </a:t>
            </a:r>
            <a:r>
              <a:rPr lang="en-GB" sz="2000" b="1" dirty="0">
                <a:solidFill>
                  <a:schemeClr val="accent1"/>
                </a:solidFill>
                <a:latin typeface="+mj-lt"/>
                <a:ea typeface="+mj-ea"/>
                <a:cs typeface="+mj-cs"/>
              </a:rPr>
              <a:t>ANSI/FCI 70-2 and IEC 60534-4)</a:t>
            </a:r>
          </a:p>
        </p:txBody>
      </p:sp>
      <p:sp>
        <p:nvSpPr>
          <p:cNvPr id="9" name="Footer Placeholder 1">
            <a:extLst>
              <a:ext uri="{FF2B5EF4-FFF2-40B4-BE49-F238E27FC236}">
                <a16:creationId xmlns:a16="http://schemas.microsoft.com/office/drawing/2014/main" id="{262C6359-895D-4335-B8B7-537327CE1B44}"/>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391852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703770" y="4849815"/>
            <a:ext cx="7266542" cy="646331"/>
          </a:xfrm>
          <a:prstGeom prst="rect">
            <a:avLst/>
          </a:prstGeom>
          <a:noFill/>
        </p:spPr>
        <p:txBody>
          <a:bodyPr wrap="square" rtlCol="0">
            <a:spAutoFit/>
          </a:bodyPr>
          <a:lstStyle/>
          <a:p>
            <a:pPr algn="l"/>
            <a:r>
              <a:rPr lang="en-GB" dirty="0"/>
              <a:t>ESD &amp; BVD Key Features</a:t>
            </a:r>
            <a:endParaRPr lang="en-GB" sz="240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3</a:t>
            </a:r>
            <a:endParaRPr lang="en-GB" sz="5400" b="1" dirty="0">
              <a:solidFill>
                <a:schemeClr val="bg1"/>
              </a:solidFill>
            </a:endParaRPr>
          </a:p>
        </p:txBody>
      </p:sp>
      <p:sp>
        <p:nvSpPr>
          <p:cNvPr id="10" name="Title 1">
            <a:extLst>
              <a:ext uri="{FF2B5EF4-FFF2-40B4-BE49-F238E27FC236}">
                <a16:creationId xmlns:a16="http://schemas.microsoft.com/office/drawing/2014/main" id="{09ECA83B-5872-4952-AEC4-321EEADE8DCF}"/>
              </a:ext>
            </a:extLst>
          </p:cNvPr>
          <p:cNvSpPr txBox="1">
            <a:spLocks/>
          </p:cNvSpPr>
          <p:nvPr/>
        </p:nvSpPr>
        <p:spPr>
          <a:xfrm>
            <a:off x="3336587" y="1824250"/>
            <a:ext cx="4503463"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l">
              <a:spcBef>
                <a:spcPts val="0"/>
              </a:spcBef>
              <a:spcAft>
                <a:spcPts val="1200"/>
              </a:spcAft>
            </a:pPr>
            <a:r>
              <a:rPr lang="en-GB" dirty="0">
                <a:ln w="0"/>
                <a:latin typeface="+mn-lt"/>
              </a:rPr>
              <a:t>Control &amp; Isolation Valves</a:t>
            </a:r>
            <a:endParaRPr lang="en-GB" dirty="0">
              <a:latin typeface="+mn-lt"/>
            </a:endParaRPr>
          </a:p>
        </p:txBody>
      </p:sp>
    </p:spTree>
    <p:extLst>
      <p:ext uri="{BB962C8B-B14F-4D97-AF65-F5344CB8AC3E}">
        <p14:creationId xmlns:p14="http://schemas.microsoft.com/office/powerpoint/2010/main" val="4211133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072D-C1CD-4C9B-B1D8-6E7DC36D4505}"/>
              </a:ext>
            </a:extLst>
          </p:cNvPr>
          <p:cNvSpPr>
            <a:spLocks noGrp="1"/>
          </p:cNvSpPr>
          <p:nvPr>
            <p:ph type="title"/>
          </p:nvPr>
        </p:nvSpPr>
        <p:spPr/>
        <p:txBody>
          <a:bodyPr/>
          <a:lstStyle/>
          <a:p>
            <a:r>
              <a:rPr lang="en-US" dirty="0"/>
              <a:t>ESD &amp; BVD Valves</a:t>
            </a:r>
            <a:endParaRPr lang="en-GB" dirty="0"/>
          </a:p>
        </p:txBody>
      </p:sp>
      <p:sp>
        <p:nvSpPr>
          <p:cNvPr id="5" name="Slide Number Placeholder 4">
            <a:extLst>
              <a:ext uri="{FF2B5EF4-FFF2-40B4-BE49-F238E27FC236}">
                <a16:creationId xmlns:a16="http://schemas.microsoft.com/office/drawing/2014/main" id="{39613BB9-50C7-4355-BA7F-9557D443FA10}"/>
              </a:ext>
            </a:extLst>
          </p:cNvPr>
          <p:cNvSpPr>
            <a:spLocks noGrp="1"/>
          </p:cNvSpPr>
          <p:nvPr>
            <p:ph type="sldNum" sz="quarter" idx="12"/>
          </p:nvPr>
        </p:nvSpPr>
        <p:spPr/>
        <p:txBody>
          <a:bodyPr/>
          <a:lstStyle/>
          <a:p>
            <a:fld id="{A1EA0EE8-F7EB-4374-9F2A-CCC72ADA4E99}" type="slidenum">
              <a:rPr lang="en-GB" smtClean="0"/>
              <a:pPr/>
              <a:t>36</a:t>
            </a:fld>
            <a:endParaRPr lang="en-GB" dirty="0"/>
          </a:p>
        </p:txBody>
      </p:sp>
      <p:sp>
        <p:nvSpPr>
          <p:cNvPr id="7" name="Text Box 14">
            <a:extLst>
              <a:ext uri="{FF2B5EF4-FFF2-40B4-BE49-F238E27FC236}">
                <a16:creationId xmlns:a16="http://schemas.microsoft.com/office/drawing/2014/main" id="{00000000-0008-0000-0000-000008000000}"/>
              </a:ext>
            </a:extLst>
          </p:cNvPr>
          <p:cNvSpPr txBox="1">
            <a:spLocks noChangeArrowheads="1"/>
          </p:cNvSpPr>
          <p:nvPr/>
        </p:nvSpPr>
        <p:spPr bwMode="auto">
          <a:xfrm>
            <a:off x="9096375" y="801688"/>
            <a:ext cx="115888"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endParaRPr lang="en-US" sz="1000" b="0" i="0" u="none" strike="noStrike" baseline="0" dirty="0">
              <a:solidFill>
                <a:srgbClr val="000000"/>
              </a:solidFill>
              <a:latin typeface="Arial"/>
              <a:cs typeface="Arial"/>
            </a:endParaRPr>
          </a:p>
          <a:p>
            <a:pPr algn="l" rtl="0">
              <a:defRPr sz="1000"/>
            </a:pPr>
            <a:endParaRPr lang="en-US" sz="1000" b="0" i="0" u="none" strike="noStrike" baseline="0" dirty="0">
              <a:solidFill>
                <a:srgbClr val="000000"/>
              </a:solidFill>
              <a:latin typeface="Arial"/>
              <a:cs typeface="Arial"/>
            </a:endParaRPr>
          </a:p>
        </p:txBody>
      </p:sp>
      <p:sp>
        <p:nvSpPr>
          <p:cNvPr id="8" name="Text Box 14">
            <a:extLst>
              <a:ext uri="{FF2B5EF4-FFF2-40B4-BE49-F238E27FC236}">
                <a16:creationId xmlns:a16="http://schemas.microsoft.com/office/drawing/2014/main" id="{00000000-0008-0000-0000-000010000000}"/>
              </a:ext>
            </a:extLst>
          </p:cNvPr>
          <p:cNvSpPr txBox="1">
            <a:spLocks noChangeArrowheads="1"/>
          </p:cNvSpPr>
          <p:nvPr/>
        </p:nvSpPr>
        <p:spPr bwMode="auto">
          <a:xfrm>
            <a:off x="9194800" y="4856163"/>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endParaRPr lang="en-US" sz="1000" b="0" i="0" u="none" strike="noStrike" baseline="0" dirty="0">
              <a:solidFill>
                <a:srgbClr val="000000"/>
              </a:solidFill>
              <a:latin typeface="Arial"/>
              <a:cs typeface="Arial"/>
            </a:endParaRPr>
          </a:p>
          <a:p>
            <a:pPr algn="l" rtl="0">
              <a:defRPr sz="1000"/>
            </a:pPr>
            <a:endParaRPr lang="en-US" sz="1000" b="0" i="0" u="none" strike="noStrike" baseline="0" dirty="0">
              <a:solidFill>
                <a:srgbClr val="000000"/>
              </a:solidFill>
              <a:latin typeface="Arial"/>
              <a:cs typeface="Arial"/>
            </a:endParaRPr>
          </a:p>
        </p:txBody>
      </p:sp>
      <p:pic>
        <p:nvPicPr>
          <p:cNvPr id="9" name="Picture 8" descr="KPObv">
            <a:extLst>
              <a:ext uri="{FF2B5EF4-FFF2-40B4-BE49-F238E27FC236}">
                <a16:creationId xmlns:a16="http://schemas.microsoft.com/office/drawing/2014/main" id="{00000000-0008-0000-0000-0000150000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7088" y="-1106488"/>
            <a:ext cx="1049337" cy="739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00000000-0008-0000-0000-000006000000}"/>
              </a:ext>
            </a:extLst>
          </p:cNvPr>
          <p:cNvSpPr txBox="1">
            <a:spLocks noChangeArrowheads="1"/>
          </p:cNvSpPr>
          <p:nvPr/>
        </p:nvSpPr>
        <p:spPr bwMode="auto">
          <a:xfrm>
            <a:off x="9194800" y="7897813"/>
            <a:ext cx="109538"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endParaRPr lang="en-US" sz="1000" b="0" i="0" u="none" strike="noStrike" baseline="0" dirty="0">
              <a:solidFill>
                <a:srgbClr val="000000"/>
              </a:solidFill>
              <a:latin typeface="Arial"/>
              <a:cs typeface="Arial"/>
            </a:endParaRPr>
          </a:p>
          <a:p>
            <a:pPr algn="l" rtl="0">
              <a:defRPr sz="1000"/>
            </a:pPr>
            <a:endParaRPr lang="en-US" sz="1000" b="0" i="0" u="none" strike="noStrike" baseline="0" dirty="0">
              <a:solidFill>
                <a:srgbClr val="000000"/>
              </a:solidFill>
              <a:latin typeface="Arial"/>
              <a:cs typeface="Arial"/>
            </a:endParaRPr>
          </a:p>
        </p:txBody>
      </p:sp>
      <p:sp>
        <p:nvSpPr>
          <p:cNvPr id="13" name="TextBox 12">
            <a:extLst>
              <a:ext uri="{FF2B5EF4-FFF2-40B4-BE49-F238E27FC236}">
                <a16:creationId xmlns:a16="http://schemas.microsoft.com/office/drawing/2014/main" id="{F032A689-814A-43E7-9E5C-17E1710EAB81}"/>
              </a:ext>
            </a:extLst>
          </p:cNvPr>
          <p:cNvSpPr txBox="1"/>
          <p:nvPr/>
        </p:nvSpPr>
        <p:spPr>
          <a:xfrm>
            <a:off x="562533" y="1183286"/>
            <a:ext cx="6434183" cy="4579715"/>
          </a:xfrm>
          <a:prstGeom prst="rect">
            <a:avLst/>
          </a:prstGeom>
          <a:noFill/>
        </p:spPr>
        <p:txBody>
          <a:bodyPr wrap="square">
            <a:spAutoFit/>
          </a:bodyPr>
          <a:lstStyle/>
          <a:p>
            <a:pPr marL="342900" indent="-342900" defTabSz="914400">
              <a:lnSpc>
                <a:spcPct val="90000"/>
              </a:lnSpc>
              <a:spcBef>
                <a:spcPct val="0"/>
              </a:spcBef>
              <a:buClr>
                <a:srgbClr val="FFC000"/>
              </a:buClr>
              <a:buFont typeface="Wingdings" panose="05000000000000000000" pitchFamily="2" charset="2"/>
              <a:buChar char="§"/>
            </a:pPr>
            <a:r>
              <a:rPr lang="en-US" altLang="en-US" dirty="0">
                <a:solidFill>
                  <a:schemeClr val="accent1"/>
                </a:solidFill>
                <a:ea typeface="+mj-ea"/>
                <a:cs typeface="+mj-cs"/>
              </a:rPr>
              <a:t>Emergency Shutdown and Blow down Valves are Ball &amp; fast acting</a:t>
            </a:r>
          </a:p>
          <a:p>
            <a:pPr marL="342900" indent="-342900" defTabSz="914400">
              <a:lnSpc>
                <a:spcPct val="90000"/>
              </a:lnSpc>
              <a:spcBef>
                <a:spcPct val="0"/>
              </a:spcBef>
              <a:buClr>
                <a:srgbClr val="FFC000"/>
              </a:buClr>
              <a:buFont typeface="Wingdings" panose="05000000000000000000" pitchFamily="2" charset="2"/>
              <a:buChar char="§"/>
            </a:pPr>
            <a:endParaRPr lang="en-US" altLang="en-US" dirty="0">
              <a:solidFill>
                <a:schemeClr val="accent1"/>
              </a:solidFill>
              <a:ea typeface="+mj-ea"/>
              <a:cs typeface="+mj-cs"/>
            </a:endParaRPr>
          </a:p>
          <a:p>
            <a:pPr marL="342900" indent="-342900" defTabSz="914400">
              <a:lnSpc>
                <a:spcPct val="90000"/>
              </a:lnSpc>
              <a:spcBef>
                <a:spcPct val="0"/>
              </a:spcBef>
              <a:buClr>
                <a:srgbClr val="FFC000"/>
              </a:buClr>
              <a:buFont typeface="Wingdings" panose="05000000000000000000" pitchFamily="2" charset="2"/>
              <a:buChar char="§"/>
            </a:pPr>
            <a:r>
              <a:rPr lang="en-US" altLang="en-US" dirty="0">
                <a:solidFill>
                  <a:schemeClr val="accent1"/>
                </a:solidFill>
                <a:ea typeface="+mj-ea"/>
                <a:cs typeface="+mj-cs"/>
              </a:rPr>
              <a:t>Fail Closed SDV- Fail Open BDV</a:t>
            </a:r>
          </a:p>
          <a:p>
            <a:pPr marL="342900" indent="-342900" defTabSz="914400">
              <a:lnSpc>
                <a:spcPct val="90000"/>
              </a:lnSpc>
              <a:spcBef>
                <a:spcPct val="0"/>
              </a:spcBef>
              <a:buClr>
                <a:srgbClr val="FFC000"/>
              </a:buClr>
              <a:buFont typeface="Wingdings" panose="05000000000000000000" pitchFamily="2" charset="2"/>
              <a:buChar char="§"/>
            </a:pPr>
            <a:endParaRPr lang="en-GB" dirty="0">
              <a:solidFill>
                <a:schemeClr val="accent1"/>
              </a:solidFill>
              <a:ea typeface="+mj-ea"/>
              <a:cs typeface="+mj-cs"/>
              <a:hlinkClick r:id="rId3" tooltip="Single-acting cylinder">
                <a:extLst>
                  <a:ext uri="{A12FA001-AC4F-418D-AE19-62706E023703}">
                    <ahyp:hlinkClr xmlns:ahyp="http://schemas.microsoft.com/office/drawing/2018/hyperlinkcolor" val="tx"/>
                  </a:ext>
                </a:extLst>
              </a:hlinkClick>
            </a:endParaRPr>
          </a:p>
          <a:p>
            <a:pPr marL="342900" indent="-342900" defTabSz="914400">
              <a:lnSpc>
                <a:spcPct val="90000"/>
              </a:lnSpc>
              <a:spcBef>
                <a:spcPct val="0"/>
              </a:spcBef>
              <a:buClr>
                <a:srgbClr val="FFC000"/>
              </a:buClr>
              <a:buFont typeface="Wingdings" panose="05000000000000000000" pitchFamily="2" charset="2"/>
              <a:buChar char="§"/>
            </a:pPr>
            <a:r>
              <a:rPr lang="en-GB" dirty="0">
                <a:solidFill>
                  <a:schemeClr val="accent1"/>
                </a:solidFill>
                <a:ea typeface="+mj-ea"/>
                <a:cs typeface="+mj-cs"/>
              </a:rPr>
              <a:t>Single Acting cylinder Or spring return</a:t>
            </a:r>
          </a:p>
          <a:p>
            <a:pPr marL="342900" indent="-342900" defTabSz="914400">
              <a:lnSpc>
                <a:spcPct val="90000"/>
              </a:lnSpc>
              <a:spcBef>
                <a:spcPct val="0"/>
              </a:spcBef>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defTabSz="914400">
              <a:lnSpc>
                <a:spcPct val="90000"/>
              </a:lnSpc>
              <a:spcBef>
                <a:spcPct val="0"/>
              </a:spcBef>
              <a:buClr>
                <a:srgbClr val="FFC000"/>
              </a:buClr>
              <a:buFont typeface="Wingdings" panose="05000000000000000000" pitchFamily="2" charset="2"/>
              <a:buChar char="§"/>
            </a:pPr>
            <a:r>
              <a:rPr lang="en-GB" dirty="0">
                <a:solidFill>
                  <a:schemeClr val="accent1"/>
                </a:solidFill>
                <a:ea typeface="+mj-ea"/>
                <a:cs typeface="+mj-cs"/>
              </a:rPr>
              <a:t>Double acting cylinder </a:t>
            </a:r>
          </a:p>
          <a:p>
            <a:pPr marL="285750" indent="-285750" defTabSz="914400">
              <a:lnSpc>
                <a:spcPct val="90000"/>
              </a:lnSpc>
              <a:spcBef>
                <a:spcPct val="0"/>
              </a:spcBef>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defTabSz="914400">
              <a:lnSpc>
                <a:spcPct val="90000"/>
              </a:lnSpc>
              <a:spcBef>
                <a:spcPct val="0"/>
              </a:spcBef>
              <a:buClr>
                <a:srgbClr val="FFC000"/>
              </a:buClr>
              <a:buFont typeface="Wingdings" panose="05000000000000000000" pitchFamily="2" charset="2"/>
              <a:buChar char="§"/>
            </a:pPr>
            <a:r>
              <a:rPr lang="en-GB" dirty="0">
                <a:solidFill>
                  <a:schemeClr val="accent1"/>
                </a:solidFill>
                <a:ea typeface="+mj-ea"/>
                <a:cs typeface="+mj-cs"/>
              </a:rPr>
              <a:t>Metal seats are used for shut-down valves</a:t>
            </a:r>
          </a:p>
          <a:p>
            <a:pPr marL="342900" indent="-342900" defTabSz="914400">
              <a:lnSpc>
                <a:spcPct val="90000"/>
              </a:lnSpc>
              <a:spcBef>
                <a:spcPct val="0"/>
              </a:spcBef>
              <a:buClr>
                <a:srgbClr val="FFC000"/>
              </a:buClr>
              <a:buFont typeface="Wingdings" panose="05000000000000000000" pitchFamily="2" charset="2"/>
              <a:buChar char="§"/>
            </a:pPr>
            <a:endParaRPr lang="en-US" altLang="en-US" dirty="0">
              <a:solidFill>
                <a:schemeClr val="accent1"/>
              </a:solidFill>
              <a:ea typeface="+mj-ea"/>
              <a:cs typeface="+mj-cs"/>
            </a:endParaRPr>
          </a:p>
          <a:p>
            <a:pPr marL="342900" indent="-342900" defTabSz="914400">
              <a:lnSpc>
                <a:spcPct val="90000"/>
              </a:lnSpc>
              <a:spcBef>
                <a:spcPct val="0"/>
              </a:spcBef>
              <a:buClr>
                <a:srgbClr val="FFC000"/>
              </a:buClr>
              <a:buFont typeface="Wingdings" panose="05000000000000000000" pitchFamily="2" charset="2"/>
              <a:buChar char="§"/>
            </a:pPr>
            <a:r>
              <a:rPr lang="en-US" altLang="en-US" dirty="0">
                <a:solidFill>
                  <a:schemeClr val="accent1"/>
                </a:solidFill>
                <a:ea typeface="+mj-ea"/>
                <a:cs typeface="+mj-cs"/>
              </a:rPr>
              <a:t>Solenoid are Air operated 4-10 Barg 24 Vdc Eexd rated</a:t>
            </a:r>
          </a:p>
          <a:p>
            <a:pPr marL="342900" indent="-342900" defTabSz="914400">
              <a:lnSpc>
                <a:spcPct val="90000"/>
              </a:lnSpc>
              <a:spcBef>
                <a:spcPct val="0"/>
              </a:spcBef>
              <a:buClr>
                <a:srgbClr val="FFC000"/>
              </a:buClr>
              <a:buFont typeface="Wingdings" panose="05000000000000000000" pitchFamily="2" charset="2"/>
              <a:buChar char="§"/>
            </a:pPr>
            <a:endParaRPr lang="en-US" altLang="en-US" dirty="0">
              <a:solidFill>
                <a:schemeClr val="accent1"/>
              </a:solidFill>
              <a:ea typeface="+mj-ea"/>
              <a:cs typeface="+mj-cs"/>
            </a:endParaRPr>
          </a:p>
          <a:p>
            <a:pPr marL="342900" indent="-342900" defTabSz="914400">
              <a:lnSpc>
                <a:spcPct val="90000"/>
              </a:lnSpc>
              <a:spcBef>
                <a:spcPct val="0"/>
              </a:spcBef>
              <a:buClr>
                <a:srgbClr val="FFC000"/>
              </a:buClr>
              <a:buFont typeface="Wingdings" panose="05000000000000000000" pitchFamily="2" charset="2"/>
              <a:buChar char="§"/>
            </a:pPr>
            <a:r>
              <a:rPr lang="en-GB" dirty="0">
                <a:solidFill>
                  <a:schemeClr val="accent1"/>
                </a:solidFill>
                <a:ea typeface="+mj-ea"/>
                <a:cs typeface="+mj-cs"/>
              </a:rPr>
              <a:t>Shutdown valves form part of a SIS.  SIL II rated or Higher</a:t>
            </a:r>
          </a:p>
          <a:p>
            <a:pPr marL="342900" indent="-342900" defTabSz="914400">
              <a:lnSpc>
                <a:spcPct val="90000"/>
              </a:lnSpc>
              <a:spcBef>
                <a:spcPct val="0"/>
              </a:spcBef>
              <a:buClr>
                <a:srgbClr val="FFC000"/>
              </a:buClr>
              <a:buFont typeface="Wingdings" panose="05000000000000000000" pitchFamily="2" charset="2"/>
              <a:buChar char="§"/>
            </a:pPr>
            <a:endParaRPr lang="en-US" altLang="en-US" dirty="0">
              <a:solidFill>
                <a:schemeClr val="accent1"/>
              </a:solidFill>
              <a:ea typeface="+mj-ea"/>
              <a:cs typeface="+mj-cs"/>
            </a:endParaRPr>
          </a:p>
          <a:p>
            <a:pPr marL="342900" indent="-342900" defTabSz="914400">
              <a:lnSpc>
                <a:spcPct val="90000"/>
              </a:lnSpc>
              <a:spcBef>
                <a:spcPct val="0"/>
              </a:spcBef>
              <a:buClr>
                <a:srgbClr val="FFC000"/>
              </a:buClr>
              <a:buFont typeface="Wingdings" panose="05000000000000000000" pitchFamily="2" charset="2"/>
              <a:buChar char="§"/>
            </a:pPr>
            <a:r>
              <a:rPr lang="en-US" altLang="en-US" dirty="0">
                <a:solidFill>
                  <a:schemeClr val="accent1"/>
                </a:solidFill>
                <a:ea typeface="+mj-ea"/>
                <a:cs typeface="+mj-cs"/>
              </a:rPr>
              <a:t>Limit switch are Eexia</a:t>
            </a:r>
          </a:p>
          <a:p>
            <a:pPr marL="342900" indent="-342900" defTabSz="914400">
              <a:lnSpc>
                <a:spcPct val="90000"/>
              </a:lnSpc>
              <a:spcBef>
                <a:spcPct val="0"/>
              </a:spcBef>
              <a:buClr>
                <a:srgbClr val="FFC000"/>
              </a:buClr>
              <a:buFont typeface="Wingdings" panose="05000000000000000000" pitchFamily="2" charset="2"/>
              <a:buChar char="§"/>
            </a:pPr>
            <a:endParaRPr lang="en-US" altLang="en-US" dirty="0">
              <a:solidFill>
                <a:schemeClr val="accent1"/>
              </a:solidFill>
              <a:ea typeface="+mj-ea"/>
              <a:cs typeface="+mj-cs"/>
            </a:endParaRPr>
          </a:p>
          <a:p>
            <a:pPr marL="342900" indent="-342900" defTabSz="914400">
              <a:lnSpc>
                <a:spcPct val="90000"/>
              </a:lnSpc>
              <a:spcBef>
                <a:spcPct val="0"/>
              </a:spcBef>
              <a:buClr>
                <a:srgbClr val="FFC000"/>
              </a:buClr>
              <a:buFont typeface="Wingdings" panose="05000000000000000000" pitchFamily="2" charset="2"/>
              <a:buChar char="§"/>
            </a:pPr>
            <a:r>
              <a:rPr lang="en-US" altLang="en-US" dirty="0">
                <a:solidFill>
                  <a:schemeClr val="accent1"/>
                </a:solidFill>
                <a:ea typeface="+mj-ea"/>
                <a:cs typeface="+mj-cs"/>
              </a:rPr>
              <a:t>Mechanical  open close position fitted  standard</a:t>
            </a:r>
          </a:p>
        </p:txBody>
      </p:sp>
      <p:pic>
        <p:nvPicPr>
          <p:cNvPr id="12" name="Picture 11">
            <a:extLst>
              <a:ext uri="{FF2B5EF4-FFF2-40B4-BE49-F238E27FC236}">
                <a16:creationId xmlns:a16="http://schemas.microsoft.com/office/drawing/2014/main" id="{AB7EE24E-5E3B-4AE4-BA5D-A75D982EA332}"/>
              </a:ext>
            </a:extLst>
          </p:cNvPr>
          <p:cNvPicPr>
            <a:picLocks noChangeAspect="1"/>
          </p:cNvPicPr>
          <p:nvPr/>
        </p:nvPicPr>
        <p:blipFill>
          <a:blip r:embed="rId4"/>
          <a:stretch>
            <a:fillRect/>
          </a:stretch>
        </p:blipFill>
        <p:spPr>
          <a:xfrm>
            <a:off x="7111015" y="2385110"/>
            <a:ext cx="4518452" cy="2944018"/>
          </a:xfrm>
          <a:prstGeom prst="rect">
            <a:avLst/>
          </a:prstGeom>
        </p:spPr>
      </p:pic>
      <p:sp>
        <p:nvSpPr>
          <p:cNvPr id="11" name="Footer Placeholder 1">
            <a:extLst>
              <a:ext uri="{FF2B5EF4-FFF2-40B4-BE49-F238E27FC236}">
                <a16:creationId xmlns:a16="http://schemas.microsoft.com/office/drawing/2014/main" id="{A487DA0C-27F8-4BB9-8BE3-F3DA5E9D01DE}"/>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458707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8780-68EB-4C8C-95FB-848C4EA85DC6}"/>
              </a:ext>
            </a:extLst>
          </p:cNvPr>
          <p:cNvSpPr>
            <a:spLocks noGrp="1"/>
          </p:cNvSpPr>
          <p:nvPr>
            <p:ph type="title"/>
          </p:nvPr>
        </p:nvSpPr>
        <p:spPr>
          <a:xfrm>
            <a:off x="3534561" y="327724"/>
            <a:ext cx="4921541" cy="473075"/>
          </a:xfrm>
        </p:spPr>
        <p:txBody>
          <a:bodyPr/>
          <a:lstStyle/>
          <a:p>
            <a:r>
              <a:rPr lang="en-US" dirty="0"/>
              <a:t>Isolation Valves</a:t>
            </a:r>
            <a:endParaRPr lang="en-GB" dirty="0"/>
          </a:p>
        </p:txBody>
      </p:sp>
      <p:sp>
        <p:nvSpPr>
          <p:cNvPr id="5" name="Slide Number Placeholder 4">
            <a:extLst>
              <a:ext uri="{FF2B5EF4-FFF2-40B4-BE49-F238E27FC236}">
                <a16:creationId xmlns:a16="http://schemas.microsoft.com/office/drawing/2014/main" id="{B8F3A611-E413-429F-91FA-810A9BD655D0}"/>
              </a:ext>
            </a:extLst>
          </p:cNvPr>
          <p:cNvSpPr>
            <a:spLocks noGrp="1"/>
          </p:cNvSpPr>
          <p:nvPr>
            <p:ph type="sldNum" sz="quarter" idx="12"/>
          </p:nvPr>
        </p:nvSpPr>
        <p:spPr/>
        <p:txBody>
          <a:bodyPr/>
          <a:lstStyle/>
          <a:p>
            <a:fld id="{A1EA0EE8-F7EB-4374-9F2A-CCC72ADA4E99}" type="slidenum">
              <a:rPr lang="en-GB" smtClean="0"/>
              <a:pPr/>
              <a:t>37</a:t>
            </a:fld>
            <a:endParaRPr lang="en-GB" dirty="0"/>
          </a:p>
        </p:txBody>
      </p:sp>
      <p:sp>
        <p:nvSpPr>
          <p:cNvPr id="8" name="TextBox 7">
            <a:extLst>
              <a:ext uri="{FF2B5EF4-FFF2-40B4-BE49-F238E27FC236}">
                <a16:creationId xmlns:a16="http://schemas.microsoft.com/office/drawing/2014/main" id="{D4952E4B-C49C-4C74-8EA3-E752CF998186}"/>
              </a:ext>
            </a:extLst>
          </p:cNvPr>
          <p:cNvSpPr txBox="1"/>
          <p:nvPr/>
        </p:nvSpPr>
        <p:spPr>
          <a:xfrm>
            <a:off x="765809" y="1389980"/>
            <a:ext cx="10140229" cy="4078039"/>
          </a:xfrm>
          <a:prstGeom prst="rect">
            <a:avLst/>
          </a:prstGeom>
          <a:noFill/>
        </p:spPr>
        <p:txBody>
          <a:bodyPr wrap="square">
            <a:spAutoFit/>
          </a:bodyPr>
          <a:lstStyle/>
          <a:p>
            <a:pPr marL="342900" indent="-342900">
              <a:buClr>
                <a:srgbClr val="FFC000"/>
              </a:buClr>
              <a:buFont typeface="Wingdings" panose="05000000000000000000" pitchFamily="2" charset="2"/>
              <a:buChar char="§"/>
            </a:pPr>
            <a:r>
              <a:rPr lang="en-GB" dirty="0">
                <a:solidFill>
                  <a:schemeClr val="accent1"/>
                </a:solidFill>
                <a:ea typeface="+mj-ea"/>
                <a:cs typeface="+mj-cs"/>
              </a:rPr>
              <a:t>Details for  ESD valves in line with KPO  KPO-00-INS-SPC-00012-E</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Electrical equipment certified to IP 65 in accordance with IEC 60529. </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spcAft>
                <a:spcPts val="600"/>
              </a:spcAft>
              <a:buClr>
                <a:srgbClr val="FFC000"/>
              </a:buClr>
              <a:buFont typeface="Wingdings" panose="05000000000000000000" pitchFamily="2" charset="2"/>
              <a:buChar char="§"/>
            </a:pPr>
            <a:r>
              <a:rPr lang="en-GB" dirty="0">
                <a:solidFill>
                  <a:schemeClr val="accent1"/>
                </a:solidFill>
                <a:ea typeface="+mj-ea"/>
                <a:cs typeface="+mj-cs"/>
              </a:rPr>
              <a:t>All Emergency Shut Down valves (ESDV) and Blow Down Valves (BDV) are certified “FIRE SAFE” in accordance with BS / EN / ISO 12266-1, BS / EN / ISO 10497, API 6FA, API 607 . </a:t>
            </a:r>
          </a:p>
          <a:p>
            <a:pPr marL="342900" indent="-342900">
              <a:spcAft>
                <a:spcPts val="600"/>
              </a:spcAft>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spcAft>
                <a:spcPts val="600"/>
              </a:spcAft>
              <a:buClr>
                <a:srgbClr val="FFC000"/>
              </a:buClr>
              <a:buFont typeface="Wingdings" panose="05000000000000000000" pitchFamily="2" charset="2"/>
              <a:buChar char="§"/>
            </a:pPr>
            <a:r>
              <a:rPr lang="en-GB" dirty="0">
                <a:solidFill>
                  <a:schemeClr val="accent1"/>
                </a:solidFill>
                <a:ea typeface="+mj-ea"/>
                <a:cs typeface="+mj-cs"/>
              </a:rPr>
              <a:t>Air receivers are provided for air operated blowdown/isolation or shutdown valves and double acting pneumatic actuators. Receivers sized for three operations (one operation is one travel to open and to close) of the blowdown, isolation or shutdown valves</a:t>
            </a:r>
          </a:p>
          <a:p>
            <a:pPr marL="285750" indent="-285750">
              <a:spcAft>
                <a:spcPts val="600"/>
              </a:spcAft>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spcAft>
                <a:spcPts val="600"/>
              </a:spcAft>
              <a:buClr>
                <a:srgbClr val="FFC000"/>
              </a:buClr>
              <a:buFont typeface="Wingdings" panose="05000000000000000000" pitchFamily="2" charset="2"/>
              <a:buChar char="§"/>
            </a:pPr>
            <a:r>
              <a:rPr lang="en-GB" dirty="0">
                <a:solidFill>
                  <a:schemeClr val="accent1"/>
                </a:solidFill>
                <a:ea typeface="+mj-ea"/>
                <a:cs typeface="+mj-cs"/>
              </a:rPr>
              <a:t>Receivers shall be pressure code ASME VIII stamped.</a:t>
            </a:r>
          </a:p>
          <a:p>
            <a:pPr marL="342900" indent="-342900">
              <a:spcAft>
                <a:spcPts val="600"/>
              </a:spcAft>
              <a:buFont typeface="Wingdings" panose="05000000000000000000" pitchFamily="2" charset="2"/>
              <a:buChar char="§"/>
            </a:pPr>
            <a:endParaRPr lang="en-GB" b="1" dirty="0">
              <a:solidFill>
                <a:schemeClr val="accent1"/>
              </a:solidFill>
              <a:latin typeface="+mj-lt"/>
              <a:ea typeface="+mj-ea"/>
              <a:cs typeface="+mj-cs"/>
            </a:endParaRPr>
          </a:p>
        </p:txBody>
      </p:sp>
      <p:sp>
        <p:nvSpPr>
          <p:cNvPr id="6" name="Footer Placeholder 1">
            <a:extLst>
              <a:ext uri="{FF2B5EF4-FFF2-40B4-BE49-F238E27FC236}">
                <a16:creationId xmlns:a16="http://schemas.microsoft.com/office/drawing/2014/main" id="{6307B1CB-1679-4694-9574-B9EEC6A42A2B}"/>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674261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AC23-3657-4115-BAC7-4CCE1D0EA195}"/>
              </a:ext>
            </a:extLst>
          </p:cNvPr>
          <p:cNvSpPr>
            <a:spLocks noGrp="1"/>
          </p:cNvSpPr>
          <p:nvPr>
            <p:ph type="title"/>
          </p:nvPr>
        </p:nvSpPr>
        <p:spPr>
          <a:xfrm>
            <a:off x="3635229" y="291180"/>
            <a:ext cx="4921541" cy="473075"/>
          </a:xfrm>
        </p:spPr>
        <p:txBody>
          <a:bodyPr/>
          <a:lstStyle/>
          <a:p>
            <a:r>
              <a:rPr lang="en-US" dirty="0"/>
              <a:t>Partial Stroke Test</a:t>
            </a:r>
            <a:endParaRPr lang="en-GB" dirty="0"/>
          </a:p>
        </p:txBody>
      </p:sp>
      <p:sp>
        <p:nvSpPr>
          <p:cNvPr id="5" name="Slide Number Placeholder 4">
            <a:extLst>
              <a:ext uri="{FF2B5EF4-FFF2-40B4-BE49-F238E27FC236}">
                <a16:creationId xmlns:a16="http://schemas.microsoft.com/office/drawing/2014/main" id="{658994AF-2941-412C-8C8C-3B2A54C0E488}"/>
              </a:ext>
            </a:extLst>
          </p:cNvPr>
          <p:cNvSpPr>
            <a:spLocks noGrp="1"/>
          </p:cNvSpPr>
          <p:nvPr>
            <p:ph type="sldNum" sz="quarter" idx="12"/>
          </p:nvPr>
        </p:nvSpPr>
        <p:spPr/>
        <p:txBody>
          <a:bodyPr/>
          <a:lstStyle/>
          <a:p>
            <a:fld id="{A1EA0EE8-F7EB-4374-9F2A-CCC72ADA4E99}" type="slidenum">
              <a:rPr lang="en-GB" smtClean="0"/>
              <a:pPr/>
              <a:t>38</a:t>
            </a:fld>
            <a:endParaRPr lang="en-GB" dirty="0"/>
          </a:p>
        </p:txBody>
      </p:sp>
      <p:sp>
        <p:nvSpPr>
          <p:cNvPr id="6" name="TextBox 5">
            <a:extLst>
              <a:ext uri="{FF2B5EF4-FFF2-40B4-BE49-F238E27FC236}">
                <a16:creationId xmlns:a16="http://schemas.microsoft.com/office/drawing/2014/main" id="{FEA9B7D9-5F24-4768-B5FC-CECD2860974C}"/>
              </a:ext>
            </a:extLst>
          </p:cNvPr>
          <p:cNvSpPr txBox="1"/>
          <p:nvPr/>
        </p:nvSpPr>
        <p:spPr>
          <a:xfrm>
            <a:off x="5184831" y="1223492"/>
            <a:ext cx="6576534" cy="2336024"/>
          </a:xfrm>
          <a:prstGeom prst="rect">
            <a:avLst/>
          </a:prstGeom>
          <a:noFill/>
        </p:spPr>
        <p:txBody>
          <a:bodyPr wrap="square">
            <a:spAutoFit/>
          </a:bodyPr>
          <a:lstStyle/>
          <a:p>
            <a:pPr marL="342900" indent="-342900" algn="just" defTabSz="914400">
              <a:lnSpc>
                <a:spcPct val="90000"/>
              </a:lnSpc>
              <a:spcBef>
                <a:spcPct val="0"/>
              </a:spcBef>
              <a:buClr>
                <a:srgbClr val="FFC000"/>
              </a:buClr>
              <a:buFont typeface="Wingdings" panose="05000000000000000000" pitchFamily="2" charset="2"/>
              <a:buChar char="§"/>
            </a:pPr>
            <a:r>
              <a:rPr lang="en-US" altLang="en-US" dirty="0">
                <a:solidFill>
                  <a:schemeClr val="accent1"/>
                </a:solidFill>
                <a:ea typeface="+mj-ea"/>
                <a:cs typeface="+mj-cs"/>
              </a:rPr>
              <a:t>Partial Stroke proof test option is fitted in line with SIL recommendations (PST)</a:t>
            </a:r>
          </a:p>
          <a:p>
            <a:pPr marL="342900" indent="-342900" algn="just" defTabSz="914400">
              <a:lnSpc>
                <a:spcPct val="90000"/>
              </a:lnSpc>
              <a:spcBef>
                <a:spcPct val="0"/>
              </a:spcBef>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lgn="just" defTabSz="914400">
              <a:lnSpc>
                <a:spcPct val="90000"/>
              </a:lnSpc>
              <a:spcBef>
                <a:spcPct val="0"/>
              </a:spcBef>
              <a:buClr>
                <a:srgbClr val="FFC000"/>
              </a:buClr>
              <a:buFont typeface="Wingdings" panose="05000000000000000000" pitchFamily="2" charset="2"/>
              <a:buChar char="§"/>
            </a:pPr>
            <a:r>
              <a:rPr lang="en-GB" dirty="0">
                <a:solidFill>
                  <a:schemeClr val="accent1"/>
                </a:solidFill>
                <a:ea typeface="+mj-ea"/>
                <a:cs typeface="+mj-cs"/>
              </a:rPr>
              <a:t>The valve will typically closes 20% for a short time and fully opened again. The test ensures the valve function is tested and working as required</a:t>
            </a:r>
          </a:p>
          <a:p>
            <a:pPr marL="342900" indent="-342900" algn="just" defTabSz="914400">
              <a:lnSpc>
                <a:spcPct val="90000"/>
              </a:lnSpc>
              <a:spcBef>
                <a:spcPct val="0"/>
              </a:spcBef>
              <a:buClr>
                <a:srgbClr val="FFC000"/>
              </a:buClr>
              <a:buFont typeface="Wingdings" panose="05000000000000000000" pitchFamily="2" charset="2"/>
              <a:buChar char="§"/>
            </a:pPr>
            <a:endParaRPr lang="en-GB" altLang="en-US" dirty="0">
              <a:solidFill>
                <a:schemeClr val="accent1"/>
              </a:solidFill>
              <a:ea typeface="+mj-ea"/>
              <a:cs typeface="+mj-cs"/>
            </a:endParaRPr>
          </a:p>
          <a:p>
            <a:pPr marL="342900" indent="-342900" algn="just" defTabSz="914400">
              <a:lnSpc>
                <a:spcPct val="90000"/>
              </a:lnSpc>
              <a:spcBef>
                <a:spcPct val="0"/>
              </a:spcBef>
              <a:buClr>
                <a:srgbClr val="FFC000"/>
              </a:buClr>
              <a:buFont typeface="Wingdings" panose="05000000000000000000" pitchFamily="2" charset="2"/>
              <a:buChar char="§"/>
            </a:pPr>
            <a:r>
              <a:rPr lang="en-GB" altLang="en-US" dirty="0">
                <a:solidFill>
                  <a:schemeClr val="accent1"/>
                </a:solidFill>
                <a:ea typeface="+mj-ea"/>
                <a:cs typeface="+mj-cs"/>
              </a:rPr>
              <a:t>PST requirement is stated in Data sheet</a:t>
            </a:r>
            <a:endParaRPr lang="en-US" altLang="en-US" dirty="0">
              <a:solidFill>
                <a:schemeClr val="accent1"/>
              </a:solidFill>
              <a:ea typeface="+mj-ea"/>
              <a:cs typeface="+mj-cs"/>
            </a:endParaRPr>
          </a:p>
          <a:p>
            <a:pPr defTabSz="914400">
              <a:lnSpc>
                <a:spcPct val="90000"/>
              </a:lnSpc>
              <a:spcBef>
                <a:spcPct val="0"/>
              </a:spcBef>
            </a:pPr>
            <a:endParaRPr lang="en-US" altLang="en-US" b="1" dirty="0">
              <a:solidFill>
                <a:schemeClr val="accent1"/>
              </a:solidFill>
              <a:latin typeface="+mj-lt"/>
              <a:ea typeface="+mj-ea"/>
              <a:cs typeface="+mj-cs"/>
            </a:endParaRPr>
          </a:p>
        </p:txBody>
      </p:sp>
      <p:pic>
        <p:nvPicPr>
          <p:cNvPr id="10" name="Picture 9">
            <a:extLst>
              <a:ext uri="{FF2B5EF4-FFF2-40B4-BE49-F238E27FC236}">
                <a16:creationId xmlns:a16="http://schemas.microsoft.com/office/drawing/2014/main" id="{A82DF828-1E1F-438B-B804-FE943E4FE4B2}"/>
              </a:ext>
            </a:extLst>
          </p:cNvPr>
          <p:cNvPicPr>
            <a:picLocks noChangeAspect="1"/>
          </p:cNvPicPr>
          <p:nvPr/>
        </p:nvPicPr>
        <p:blipFill>
          <a:blip r:embed="rId2"/>
          <a:stretch>
            <a:fillRect/>
          </a:stretch>
        </p:blipFill>
        <p:spPr>
          <a:xfrm>
            <a:off x="985569" y="1647757"/>
            <a:ext cx="3624531" cy="3966297"/>
          </a:xfrm>
          <a:prstGeom prst="rect">
            <a:avLst/>
          </a:prstGeom>
        </p:spPr>
      </p:pic>
      <p:pic>
        <p:nvPicPr>
          <p:cNvPr id="4102" name="Picture 6" descr="Achieving Reliability and Robustness with Emergency Shutdown Valves">
            <a:extLst>
              <a:ext uri="{FF2B5EF4-FFF2-40B4-BE49-F238E27FC236}">
                <a16:creationId xmlns:a16="http://schemas.microsoft.com/office/drawing/2014/main" id="{DF307DF3-FABB-4E7E-AF22-B58BF20B0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49" y="3641658"/>
            <a:ext cx="5815281" cy="2688624"/>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2A4CF8B2-03FF-4CBD-A8F0-5994C089B368}"/>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888203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F08E-EE21-4E33-99C4-F06626581962}"/>
              </a:ext>
            </a:extLst>
          </p:cNvPr>
          <p:cNvSpPr>
            <a:spLocks noGrp="1"/>
          </p:cNvSpPr>
          <p:nvPr>
            <p:ph type="title"/>
          </p:nvPr>
        </p:nvSpPr>
        <p:spPr/>
        <p:txBody>
          <a:bodyPr/>
          <a:lstStyle/>
          <a:p>
            <a:r>
              <a:rPr lang="en-US" dirty="0"/>
              <a:t>Actuated ON-OFF Data sheet</a:t>
            </a:r>
            <a:endParaRPr lang="en-GB" dirty="0"/>
          </a:p>
        </p:txBody>
      </p:sp>
      <p:sp>
        <p:nvSpPr>
          <p:cNvPr id="5" name="Slide Number Placeholder 4">
            <a:extLst>
              <a:ext uri="{FF2B5EF4-FFF2-40B4-BE49-F238E27FC236}">
                <a16:creationId xmlns:a16="http://schemas.microsoft.com/office/drawing/2014/main" id="{8F1387B3-FC0A-4B70-BC3B-6DC1CF4B6299}"/>
              </a:ext>
            </a:extLst>
          </p:cNvPr>
          <p:cNvSpPr>
            <a:spLocks noGrp="1"/>
          </p:cNvSpPr>
          <p:nvPr>
            <p:ph type="sldNum" sz="quarter" idx="12"/>
          </p:nvPr>
        </p:nvSpPr>
        <p:spPr/>
        <p:txBody>
          <a:bodyPr/>
          <a:lstStyle/>
          <a:p>
            <a:fld id="{A1EA0EE8-F7EB-4374-9F2A-CCC72ADA4E99}" type="slidenum">
              <a:rPr lang="en-GB" smtClean="0"/>
              <a:pPr/>
              <a:t>39</a:t>
            </a:fld>
            <a:endParaRPr lang="en-GB" dirty="0"/>
          </a:p>
        </p:txBody>
      </p:sp>
      <p:pic>
        <p:nvPicPr>
          <p:cNvPr id="7" name="Picture 6">
            <a:extLst>
              <a:ext uri="{FF2B5EF4-FFF2-40B4-BE49-F238E27FC236}">
                <a16:creationId xmlns:a16="http://schemas.microsoft.com/office/drawing/2014/main" id="{4864A072-8A78-4D2C-821D-988D33EAF108}"/>
              </a:ext>
            </a:extLst>
          </p:cNvPr>
          <p:cNvPicPr>
            <a:picLocks noChangeAspect="1"/>
          </p:cNvPicPr>
          <p:nvPr/>
        </p:nvPicPr>
        <p:blipFill>
          <a:blip r:embed="rId2"/>
          <a:stretch>
            <a:fillRect/>
          </a:stretch>
        </p:blipFill>
        <p:spPr>
          <a:xfrm>
            <a:off x="7598428" y="1260871"/>
            <a:ext cx="3824603" cy="5193904"/>
          </a:xfrm>
          <a:prstGeom prst="rect">
            <a:avLst/>
          </a:prstGeom>
        </p:spPr>
      </p:pic>
      <p:sp>
        <p:nvSpPr>
          <p:cNvPr id="8" name="TextBox 7">
            <a:extLst>
              <a:ext uri="{FF2B5EF4-FFF2-40B4-BE49-F238E27FC236}">
                <a16:creationId xmlns:a16="http://schemas.microsoft.com/office/drawing/2014/main" id="{74E30E8D-CF61-4CBA-9733-8801AC4DDCB0}"/>
              </a:ext>
            </a:extLst>
          </p:cNvPr>
          <p:cNvSpPr txBox="1"/>
          <p:nvPr/>
        </p:nvSpPr>
        <p:spPr>
          <a:xfrm>
            <a:off x="599397" y="1206101"/>
            <a:ext cx="7285759" cy="2585323"/>
          </a:xfrm>
          <a:prstGeom prst="rect">
            <a:avLst/>
          </a:prstGeom>
          <a:noFill/>
        </p:spPr>
        <p:txBody>
          <a:bodyPr wrap="square">
            <a:spAutoFit/>
          </a:bodyPr>
          <a:lstStyle/>
          <a:p>
            <a:pPr marL="342900" indent="-342900">
              <a:buClr>
                <a:srgbClr val="FFC000"/>
              </a:buClr>
              <a:buFont typeface="Wingdings" panose="05000000000000000000" pitchFamily="2" charset="2"/>
              <a:buChar char="§"/>
            </a:pPr>
            <a:r>
              <a:rPr lang="en-GB" dirty="0">
                <a:solidFill>
                  <a:schemeClr val="accent1"/>
                </a:solidFill>
                <a:ea typeface="+mj-ea"/>
                <a:cs typeface="+mj-cs"/>
              </a:rPr>
              <a:t>Details for  ESD – BVD valves , Example as per adjacent Data sheet</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Air solenoid 24 Vdc rated 3/2 Way , preferred Maxseal Eexd Auto reset -Manual  reset only when specified in Data sheet</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Limit switches NAMUR Inductive Exia</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Accumulators if needed listed in data sheets </a:t>
            </a:r>
          </a:p>
          <a:p>
            <a:pPr marL="342900" indent="-342900">
              <a:spcAft>
                <a:spcPts val="600"/>
              </a:spcAft>
              <a:buFont typeface="Wingdings" panose="05000000000000000000" pitchFamily="2" charset="2"/>
              <a:buChar char="§"/>
            </a:pPr>
            <a:endParaRPr lang="en-GB" b="1" dirty="0">
              <a:solidFill>
                <a:schemeClr val="accent1"/>
              </a:solidFill>
              <a:latin typeface="+mj-lt"/>
              <a:ea typeface="+mj-ea"/>
              <a:cs typeface="+mj-cs"/>
            </a:endParaRPr>
          </a:p>
        </p:txBody>
      </p:sp>
      <p:pic>
        <p:nvPicPr>
          <p:cNvPr id="11" name="Picture 10">
            <a:extLst>
              <a:ext uri="{FF2B5EF4-FFF2-40B4-BE49-F238E27FC236}">
                <a16:creationId xmlns:a16="http://schemas.microsoft.com/office/drawing/2014/main" id="{36B4643E-9E78-4055-B4A5-2C537B94DBD0}"/>
              </a:ext>
            </a:extLst>
          </p:cNvPr>
          <p:cNvPicPr>
            <a:picLocks noChangeAspect="1"/>
          </p:cNvPicPr>
          <p:nvPr/>
        </p:nvPicPr>
        <p:blipFill>
          <a:blip r:embed="rId3"/>
          <a:stretch>
            <a:fillRect/>
          </a:stretch>
        </p:blipFill>
        <p:spPr>
          <a:xfrm>
            <a:off x="999947" y="3791424"/>
            <a:ext cx="2065977" cy="2465843"/>
          </a:xfrm>
          <a:prstGeom prst="rect">
            <a:avLst/>
          </a:prstGeom>
        </p:spPr>
      </p:pic>
      <p:sp>
        <p:nvSpPr>
          <p:cNvPr id="12" name="TextBox 11">
            <a:extLst>
              <a:ext uri="{FF2B5EF4-FFF2-40B4-BE49-F238E27FC236}">
                <a16:creationId xmlns:a16="http://schemas.microsoft.com/office/drawing/2014/main" id="{A634AFA4-77A8-4363-86AC-3F1CEBD51EDD}"/>
              </a:ext>
            </a:extLst>
          </p:cNvPr>
          <p:cNvSpPr txBox="1"/>
          <p:nvPr/>
        </p:nvSpPr>
        <p:spPr>
          <a:xfrm>
            <a:off x="3140191" y="4350772"/>
            <a:ext cx="2761697" cy="584775"/>
          </a:xfrm>
          <a:prstGeom prst="rect">
            <a:avLst/>
          </a:prstGeom>
          <a:noFill/>
        </p:spPr>
        <p:txBody>
          <a:bodyPr wrap="square">
            <a:spAutoFit/>
          </a:bodyPr>
          <a:lstStyle/>
          <a:p>
            <a:r>
              <a:rPr lang="en-US" sz="1600" dirty="0">
                <a:solidFill>
                  <a:schemeClr val="accent1"/>
                </a:solidFill>
                <a:ea typeface="+mj-ea"/>
                <a:cs typeface="+mj-cs"/>
              </a:rPr>
              <a:t>E</a:t>
            </a:r>
            <a:r>
              <a:rPr lang="en-GB" sz="1600" dirty="0">
                <a:solidFill>
                  <a:schemeClr val="accent1"/>
                </a:solidFill>
                <a:ea typeface="+mj-ea"/>
                <a:cs typeface="+mj-cs"/>
              </a:rPr>
              <a:t>xample of Accumulator fitted on ESD Valve</a:t>
            </a:r>
          </a:p>
        </p:txBody>
      </p:sp>
      <p:sp>
        <p:nvSpPr>
          <p:cNvPr id="9" name="Footer Placeholder 1">
            <a:extLst>
              <a:ext uri="{FF2B5EF4-FFF2-40B4-BE49-F238E27FC236}">
                <a16:creationId xmlns:a16="http://schemas.microsoft.com/office/drawing/2014/main" id="{2910A42A-0484-4918-8BC4-1A780B2790D8}"/>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29491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WEBINAR RULES</a:t>
            </a:r>
          </a:p>
        </p:txBody>
      </p:sp>
      <p:sp>
        <p:nvSpPr>
          <p:cNvPr id="18" name="Rectangle 11">
            <a:extLst>
              <a:ext uri="{FF2B5EF4-FFF2-40B4-BE49-F238E27FC236}">
                <a16:creationId xmlns:a16="http://schemas.microsoft.com/office/drawing/2014/main" id="{1B9CBFC8-5B8E-4D01-B0C7-B9C3D121A499}"/>
              </a:ext>
            </a:extLst>
          </p:cNvPr>
          <p:cNvSpPr>
            <a:spLocks noChangeArrowheads="1"/>
          </p:cNvSpPr>
          <p:nvPr/>
        </p:nvSpPr>
        <p:spPr bwMode="auto">
          <a:xfrm>
            <a:off x="766733" y="1289396"/>
            <a:ext cx="10672953" cy="4760278"/>
          </a:xfrm>
          <a:prstGeom prst="rect">
            <a:avLst/>
          </a:prstGeom>
          <a:noFill/>
          <a:ln>
            <a:noFill/>
          </a:ln>
          <a:effectLst/>
        </p:spPr>
        <p:txBody>
          <a:bodyPr wrap="square">
            <a:spAutoFit/>
          </a:bodyPr>
          <a:lstStyle/>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We will have a Facilitator to manage this event</a:t>
            </a:r>
            <a:endParaRPr kumimoji="0" lang="ru-RU"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Everyone except Presenters will be muted</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If you want to ask a question, please type it in the comments box</a:t>
            </a:r>
            <a:endPar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Try to hold questions to the end of the presentation</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Be open, honest and respectful</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GB" sz="20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Don’t </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use this webinar to market your company</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ask a question regarding any specific Tender/Contract </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expect total clarity and precise response to your every question</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FDE53BE1-0FA0-420B-8B98-65C0FDFF68DA}"/>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096463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A65E5-72C6-4A41-8AC2-2DDA8A8F8435}"/>
              </a:ext>
            </a:extLst>
          </p:cNvPr>
          <p:cNvSpPr>
            <a:spLocks noGrp="1"/>
          </p:cNvSpPr>
          <p:nvPr>
            <p:ph type="title"/>
          </p:nvPr>
        </p:nvSpPr>
        <p:spPr>
          <a:xfrm>
            <a:off x="3635229" y="327476"/>
            <a:ext cx="4921541" cy="473075"/>
          </a:xfrm>
        </p:spPr>
        <p:txBody>
          <a:bodyPr/>
          <a:lstStyle/>
          <a:p>
            <a:r>
              <a:rPr lang="en-US" dirty="0"/>
              <a:t>MOV Motor Operated Valves</a:t>
            </a:r>
            <a:endParaRPr lang="en-GB" dirty="0"/>
          </a:p>
        </p:txBody>
      </p:sp>
      <p:sp>
        <p:nvSpPr>
          <p:cNvPr id="5" name="Slide Number Placeholder 4">
            <a:extLst>
              <a:ext uri="{FF2B5EF4-FFF2-40B4-BE49-F238E27FC236}">
                <a16:creationId xmlns:a16="http://schemas.microsoft.com/office/drawing/2014/main" id="{591162A2-F48B-47B3-B8D2-4A6F3888AE6B}"/>
              </a:ext>
            </a:extLst>
          </p:cNvPr>
          <p:cNvSpPr>
            <a:spLocks noGrp="1"/>
          </p:cNvSpPr>
          <p:nvPr>
            <p:ph type="sldNum" sz="quarter" idx="12"/>
          </p:nvPr>
        </p:nvSpPr>
        <p:spPr/>
        <p:txBody>
          <a:bodyPr/>
          <a:lstStyle/>
          <a:p>
            <a:fld id="{A1EA0EE8-F7EB-4374-9F2A-CCC72ADA4E99}" type="slidenum">
              <a:rPr lang="en-GB" smtClean="0"/>
              <a:pPr/>
              <a:t>40</a:t>
            </a:fld>
            <a:endParaRPr lang="en-GB" dirty="0"/>
          </a:p>
        </p:txBody>
      </p:sp>
      <p:sp>
        <p:nvSpPr>
          <p:cNvPr id="6" name="TextBox 5">
            <a:extLst>
              <a:ext uri="{FF2B5EF4-FFF2-40B4-BE49-F238E27FC236}">
                <a16:creationId xmlns:a16="http://schemas.microsoft.com/office/drawing/2014/main" id="{FEC50378-859F-4E35-9F05-1B7C3BD7385E}"/>
              </a:ext>
            </a:extLst>
          </p:cNvPr>
          <p:cNvSpPr txBox="1"/>
          <p:nvPr/>
        </p:nvSpPr>
        <p:spPr>
          <a:xfrm>
            <a:off x="615779" y="1294736"/>
            <a:ext cx="6353175" cy="1477328"/>
          </a:xfrm>
          <a:prstGeom prst="rect">
            <a:avLst/>
          </a:prstGeom>
          <a:noFill/>
        </p:spPr>
        <p:txBody>
          <a:bodyPr wrap="square">
            <a:spAutoFit/>
          </a:bodyPr>
          <a:lstStyle/>
          <a:p>
            <a:pPr marL="342900" indent="-342900">
              <a:buClr>
                <a:srgbClr val="FFC000"/>
              </a:buClr>
              <a:buFont typeface="Wingdings" panose="05000000000000000000" pitchFamily="2" charset="2"/>
              <a:buChar char="§"/>
            </a:pPr>
            <a:r>
              <a:rPr lang="en-GB" dirty="0">
                <a:solidFill>
                  <a:schemeClr val="accent1"/>
                </a:solidFill>
                <a:ea typeface="+mj-ea"/>
                <a:cs typeface="+mj-cs"/>
              </a:rPr>
              <a:t>MOV are used where Instrument air is not Available</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Electric Actuators 3 Phase AC supply</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KPO standardize on Rotork Intelligent  Actuator</a:t>
            </a:r>
          </a:p>
        </p:txBody>
      </p:sp>
      <p:pic>
        <p:nvPicPr>
          <p:cNvPr id="12" name="Picture 11">
            <a:extLst>
              <a:ext uri="{FF2B5EF4-FFF2-40B4-BE49-F238E27FC236}">
                <a16:creationId xmlns:a16="http://schemas.microsoft.com/office/drawing/2014/main" id="{EF884E21-D1E0-4485-98B5-B4DACC3D085E}"/>
              </a:ext>
            </a:extLst>
          </p:cNvPr>
          <p:cNvPicPr>
            <a:picLocks noChangeAspect="1"/>
          </p:cNvPicPr>
          <p:nvPr/>
        </p:nvPicPr>
        <p:blipFill>
          <a:blip r:embed="rId2"/>
          <a:stretch>
            <a:fillRect/>
          </a:stretch>
        </p:blipFill>
        <p:spPr>
          <a:xfrm>
            <a:off x="7028136" y="1112386"/>
            <a:ext cx="4204839" cy="5181600"/>
          </a:xfrm>
          <a:prstGeom prst="rect">
            <a:avLst/>
          </a:prstGeom>
        </p:spPr>
      </p:pic>
      <p:pic>
        <p:nvPicPr>
          <p:cNvPr id="14" name="Picture 13">
            <a:extLst>
              <a:ext uri="{FF2B5EF4-FFF2-40B4-BE49-F238E27FC236}">
                <a16:creationId xmlns:a16="http://schemas.microsoft.com/office/drawing/2014/main" id="{70F87EF0-275B-4B08-B20C-D73C9FF185A8}"/>
              </a:ext>
            </a:extLst>
          </p:cNvPr>
          <p:cNvPicPr>
            <a:picLocks noChangeAspect="1"/>
          </p:cNvPicPr>
          <p:nvPr/>
        </p:nvPicPr>
        <p:blipFill>
          <a:blip r:embed="rId3"/>
          <a:stretch>
            <a:fillRect/>
          </a:stretch>
        </p:blipFill>
        <p:spPr>
          <a:xfrm>
            <a:off x="777729" y="3168941"/>
            <a:ext cx="5715000" cy="2981325"/>
          </a:xfrm>
          <a:prstGeom prst="rect">
            <a:avLst/>
          </a:prstGeom>
        </p:spPr>
      </p:pic>
      <p:sp>
        <p:nvSpPr>
          <p:cNvPr id="7" name="Footer Placeholder 1">
            <a:extLst>
              <a:ext uri="{FF2B5EF4-FFF2-40B4-BE49-F238E27FC236}">
                <a16:creationId xmlns:a16="http://schemas.microsoft.com/office/drawing/2014/main" id="{AE474E91-F5F8-4A6E-BF80-B9DC7C06C947}"/>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919845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30776" y="4841657"/>
            <a:ext cx="7266542" cy="646331"/>
          </a:xfrm>
          <a:prstGeom prst="rect">
            <a:avLst/>
          </a:prstGeom>
          <a:noFill/>
        </p:spPr>
        <p:txBody>
          <a:bodyPr wrap="square" rtlCol="0">
            <a:spAutoFit/>
          </a:bodyPr>
          <a:lstStyle/>
          <a:p>
            <a:pPr algn="l"/>
            <a:r>
              <a:rPr lang="en-GB" dirty="0"/>
              <a:t>PSV Overview</a:t>
            </a:r>
            <a:endParaRPr lang="en-GB" sz="240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4</a:t>
            </a:r>
            <a:endParaRPr lang="en-GB" sz="5400" b="1" dirty="0">
              <a:solidFill>
                <a:schemeClr val="bg1"/>
              </a:solidFill>
            </a:endParaRPr>
          </a:p>
        </p:txBody>
      </p:sp>
      <p:sp>
        <p:nvSpPr>
          <p:cNvPr id="10" name="Title 1">
            <a:extLst>
              <a:ext uri="{FF2B5EF4-FFF2-40B4-BE49-F238E27FC236}">
                <a16:creationId xmlns:a16="http://schemas.microsoft.com/office/drawing/2014/main" id="{28F9E2D7-3962-41C1-9396-77C077417D15}"/>
              </a:ext>
            </a:extLst>
          </p:cNvPr>
          <p:cNvSpPr txBox="1">
            <a:spLocks/>
          </p:cNvSpPr>
          <p:nvPr/>
        </p:nvSpPr>
        <p:spPr>
          <a:xfrm>
            <a:off x="3336587" y="1824250"/>
            <a:ext cx="4503463"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l">
              <a:spcBef>
                <a:spcPts val="0"/>
              </a:spcBef>
              <a:spcAft>
                <a:spcPts val="1200"/>
              </a:spcAft>
            </a:pPr>
            <a:r>
              <a:rPr lang="en-GB" dirty="0">
                <a:ln w="0"/>
                <a:latin typeface="+mn-lt"/>
              </a:rPr>
              <a:t>Control &amp; Isolation Valves</a:t>
            </a:r>
            <a:endParaRPr lang="en-GB" dirty="0">
              <a:latin typeface="+mn-lt"/>
            </a:endParaRPr>
          </a:p>
        </p:txBody>
      </p:sp>
    </p:spTree>
    <p:extLst>
      <p:ext uri="{BB962C8B-B14F-4D97-AF65-F5344CB8AC3E}">
        <p14:creationId xmlns:p14="http://schemas.microsoft.com/office/powerpoint/2010/main" val="3197656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BD52-3FD9-41A2-B5FF-D2C0664A5346}"/>
              </a:ext>
            </a:extLst>
          </p:cNvPr>
          <p:cNvSpPr>
            <a:spLocks noGrp="1"/>
          </p:cNvSpPr>
          <p:nvPr>
            <p:ph type="title"/>
          </p:nvPr>
        </p:nvSpPr>
        <p:spPr>
          <a:xfrm>
            <a:off x="3581400" y="411751"/>
            <a:ext cx="4921541" cy="473075"/>
          </a:xfrm>
        </p:spPr>
        <p:txBody>
          <a:bodyPr/>
          <a:lstStyle/>
          <a:p>
            <a:r>
              <a:rPr lang="en-US" dirty="0"/>
              <a:t>PSV</a:t>
            </a:r>
            <a:endParaRPr lang="en-GB" dirty="0"/>
          </a:p>
        </p:txBody>
      </p:sp>
      <p:sp>
        <p:nvSpPr>
          <p:cNvPr id="5" name="Slide Number Placeholder 4">
            <a:extLst>
              <a:ext uri="{FF2B5EF4-FFF2-40B4-BE49-F238E27FC236}">
                <a16:creationId xmlns:a16="http://schemas.microsoft.com/office/drawing/2014/main" id="{43C25A0B-206F-4C17-983C-4C059281176E}"/>
              </a:ext>
            </a:extLst>
          </p:cNvPr>
          <p:cNvSpPr>
            <a:spLocks noGrp="1"/>
          </p:cNvSpPr>
          <p:nvPr>
            <p:ph type="sldNum" sz="quarter" idx="12"/>
          </p:nvPr>
        </p:nvSpPr>
        <p:spPr/>
        <p:txBody>
          <a:bodyPr/>
          <a:lstStyle/>
          <a:p>
            <a:fld id="{A1EA0EE8-F7EB-4374-9F2A-CCC72ADA4E99}" type="slidenum">
              <a:rPr lang="en-GB" smtClean="0"/>
              <a:pPr/>
              <a:t>42</a:t>
            </a:fld>
            <a:endParaRPr lang="en-GB" dirty="0"/>
          </a:p>
        </p:txBody>
      </p:sp>
      <p:sp>
        <p:nvSpPr>
          <p:cNvPr id="6" name="TextBox 5">
            <a:extLst>
              <a:ext uri="{FF2B5EF4-FFF2-40B4-BE49-F238E27FC236}">
                <a16:creationId xmlns:a16="http://schemas.microsoft.com/office/drawing/2014/main" id="{3BBB026A-E1B2-429B-8399-46CEE2091A27}"/>
              </a:ext>
            </a:extLst>
          </p:cNvPr>
          <p:cNvSpPr txBox="1"/>
          <p:nvPr/>
        </p:nvSpPr>
        <p:spPr>
          <a:xfrm>
            <a:off x="624496" y="1295891"/>
            <a:ext cx="10118030" cy="4801314"/>
          </a:xfrm>
          <a:prstGeom prst="rect">
            <a:avLst/>
          </a:prstGeom>
          <a:noFill/>
        </p:spPr>
        <p:txBody>
          <a:bodyPr wrap="square">
            <a:spAutoFit/>
          </a:bodyPr>
          <a:lstStyle/>
          <a:p>
            <a:pPr marL="342900" indent="-342900">
              <a:buClr>
                <a:srgbClr val="FFC000"/>
              </a:buClr>
              <a:buFont typeface="Wingdings" panose="05000000000000000000" pitchFamily="2" charset="2"/>
              <a:buChar char="§"/>
            </a:pPr>
            <a:r>
              <a:rPr lang="en-GB" dirty="0">
                <a:solidFill>
                  <a:schemeClr val="accent1"/>
                </a:solidFill>
                <a:ea typeface="+mj-ea"/>
                <a:cs typeface="+mj-cs"/>
              </a:rPr>
              <a:t>PSV  are compliant with KPO-00-INS-SPC-00011-E</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Spring loaded</a:t>
            </a:r>
          </a:p>
          <a:p>
            <a:pPr marL="285750" indent="-28575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Balanced Safety Relief Valve</a:t>
            </a:r>
          </a:p>
          <a:p>
            <a:pPr marL="285750" indent="-28575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Pilot Operated Safety Relief Valve</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API RP 520 standard</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Safety relief valves shall be of conventional direct-acting angle pattern, spring loaded, full nozzle entry</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Valves used in sour gas service shall be balanced bellows closed bonnet type</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sized for 10% back pressure unless otherwise specified on the project data sheet.</a:t>
            </a:r>
          </a:p>
          <a:p>
            <a:pPr marL="342900" indent="-342900">
              <a:buFont typeface="Wingdings" panose="05000000000000000000" pitchFamily="2" charset="2"/>
              <a:buChar char="q"/>
            </a:pPr>
            <a:endParaRPr lang="en-GB" b="1" dirty="0">
              <a:solidFill>
                <a:schemeClr val="accent1"/>
              </a:solidFill>
              <a:latin typeface="+mj-lt"/>
              <a:ea typeface="+mj-ea"/>
              <a:cs typeface="+mj-cs"/>
            </a:endParaRPr>
          </a:p>
          <a:p>
            <a:pPr marL="342900" indent="-342900">
              <a:buFont typeface="Wingdings" panose="05000000000000000000" pitchFamily="2" charset="2"/>
              <a:buChar char="q"/>
            </a:pPr>
            <a:endParaRPr lang="en-GB" b="1" dirty="0">
              <a:solidFill>
                <a:schemeClr val="accent1"/>
              </a:solidFill>
              <a:latin typeface="+mj-lt"/>
              <a:ea typeface="+mj-ea"/>
              <a:cs typeface="+mj-cs"/>
            </a:endParaRPr>
          </a:p>
        </p:txBody>
      </p:sp>
      <p:pic>
        <p:nvPicPr>
          <p:cNvPr id="2050" name="Picture 2" descr="Crosby Relief Valves from Chase International procurement and supply  specialist">
            <a:extLst>
              <a:ext uri="{FF2B5EF4-FFF2-40B4-BE49-F238E27FC236}">
                <a16:creationId xmlns:a16="http://schemas.microsoft.com/office/drawing/2014/main" id="{0FDDA1CB-2809-46C7-BD94-C553AC703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679" y="1725826"/>
            <a:ext cx="23336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ief Valves » Genel Sistem Dizaynı">
            <a:extLst>
              <a:ext uri="{FF2B5EF4-FFF2-40B4-BE49-F238E27FC236}">
                <a16:creationId xmlns:a16="http://schemas.microsoft.com/office/drawing/2014/main" id="{12446C92-C19A-4A48-B5AA-E742D60CC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7770" y="1497226"/>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209E620E-B43C-4E88-ADEE-3D4078A33088}"/>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04433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DC3F-53C9-4750-87DC-EB7227F74FA6}"/>
              </a:ext>
            </a:extLst>
          </p:cNvPr>
          <p:cNvSpPr>
            <a:spLocks noGrp="1"/>
          </p:cNvSpPr>
          <p:nvPr>
            <p:ph type="title"/>
          </p:nvPr>
        </p:nvSpPr>
        <p:spPr/>
        <p:txBody>
          <a:bodyPr/>
          <a:lstStyle/>
          <a:p>
            <a:r>
              <a:rPr lang="en-US" dirty="0"/>
              <a:t>PSV</a:t>
            </a:r>
            <a:endParaRPr lang="en-GB" dirty="0"/>
          </a:p>
        </p:txBody>
      </p:sp>
      <p:sp>
        <p:nvSpPr>
          <p:cNvPr id="5" name="Slide Number Placeholder 4">
            <a:extLst>
              <a:ext uri="{FF2B5EF4-FFF2-40B4-BE49-F238E27FC236}">
                <a16:creationId xmlns:a16="http://schemas.microsoft.com/office/drawing/2014/main" id="{B6FD3E25-B91F-4A18-B90F-F51D0C6E26BC}"/>
              </a:ext>
            </a:extLst>
          </p:cNvPr>
          <p:cNvSpPr>
            <a:spLocks noGrp="1"/>
          </p:cNvSpPr>
          <p:nvPr>
            <p:ph type="sldNum" sz="quarter" idx="12"/>
          </p:nvPr>
        </p:nvSpPr>
        <p:spPr/>
        <p:txBody>
          <a:bodyPr/>
          <a:lstStyle/>
          <a:p>
            <a:fld id="{A1EA0EE8-F7EB-4374-9F2A-CCC72ADA4E99}" type="slidenum">
              <a:rPr lang="en-GB" smtClean="0"/>
              <a:pPr/>
              <a:t>43</a:t>
            </a:fld>
            <a:endParaRPr lang="en-GB" dirty="0"/>
          </a:p>
        </p:txBody>
      </p:sp>
      <p:sp>
        <p:nvSpPr>
          <p:cNvPr id="6" name="TextBox 5">
            <a:extLst>
              <a:ext uri="{FF2B5EF4-FFF2-40B4-BE49-F238E27FC236}">
                <a16:creationId xmlns:a16="http://schemas.microsoft.com/office/drawing/2014/main" id="{F6954B9E-EEAC-43BA-91BE-843A4E9DC8F6}"/>
              </a:ext>
            </a:extLst>
          </p:cNvPr>
          <p:cNvSpPr txBox="1"/>
          <p:nvPr/>
        </p:nvSpPr>
        <p:spPr>
          <a:xfrm>
            <a:off x="892678" y="1452392"/>
            <a:ext cx="10118030" cy="3416320"/>
          </a:xfrm>
          <a:prstGeom prst="rect">
            <a:avLst/>
          </a:prstGeom>
          <a:noFill/>
        </p:spPr>
        <p:txBody>
          <a:bodyPr wrap="square">
            <a:spAutoFit/>
          </a:bodyPr>
          <a:lstStyle/>
          <a:p>
            <a:pPr marL="342900" indent="-342900" algn="l">
              <a:buClr>
                <a:srgbClr val="FFC000"/>
              </a:buClr>
              <a:buFont typeface="Wingdings" panose="05000000000000000000" pitchFamily="2" charset="2"/>
              <a:buChar char="§"/>
            </a:pPr>
            <a:r>
              <a:rPr lang="en-GB" dirty="0">
                <a:solidFill>
                  <a:schemeClr val="accent1"/>
                </a:solidFill>
                <a:ea typeface="+mj-ea"/>
                <a:cs typeface="+mj-cs"/>
              </a:rPr>
              <a:t>All flanges up to &amp; including NPS 24 shall conform to ASME B16.5. </a:t>
            </a:r>
          </a:p>
          <a:p>
            <a:pPr marL="342900" indent="-342900" algn="l">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lgn="l">
              <a:buClr>
                <a:srgbClr val="FFC000"/>
              </a:buClr>
              <a:buFont typeface="Wingdings" panose="05000000000000000000" pitchFamily="2" charset="2"/>
              <a:buChar char="§"/>
            </a:pPr>
            <a:r>
              <a:rPr lang="en-GB" dirty="0">
                <a:solidFill>
                  <a:schemeClr val="accent1"/>
                </a:solidFill>
                <a:ea typeface="+mj-ea"/>
                <a:cs typeface="+mj-cs"/>
              </a:rPr>
              <a:t>Class 150 &amp; Class 300 flanges NPS 26 &amp; larger shall conform to ASME B16.47 Series B.</a:t>
            </a:r>
          </a:p>
          <a:p>
            <a:pPr marL="285750" indent="-285750" algn="l">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lgn="l">
              <a:buClr>
                <a:srgbClr val="FFC000"/>
              </a:buClr>
              <a:buFont typeface="Wingdings" panose="05000000000000000000" pitchFamily="2" charset="2"/>
              <a:buChar char="§"/>
            </a:pPr>
            <a:r>
              <a:rPr lang="en-GB" dirty="0">
                <a:solidFill>
                  <a:schemeClr val="accent1"/>
                </a:solidFill>
                <a:ea typeface="+mj-ea"/>
                <a:cs typeface="+mj-cs"/>
              </a:rPr>
              <a:t>Class 600 &amp; above flanges NPS 26 &amp; larger shall conform to ASME B16.47 Series A.</a:t>
            </a:r>
          </a:p>
          <a:p>
            <a:pPr marL="342900" indent="-342900" algn="l">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lgn="l">
              <a:buClr>
                <a:srgbClr val="FFC000"/>
              </a:buClr>
              <a:buFont typeface="Wingdings" panose="05000000000000000000" pitchFamily="2" charset="2"/>
              <a:buChar char="§"/>
            </a:pPr>
            <a:r>
              <a:rPr lang="en-GB" dirty="0">
                <a:solidFill>
                  <a:schemeClr val="accent1"/>
                </a:solidFill>
                <a:ea typeface="+mj-ea"/>
                <a:cs typeface="+mj-cs"/>
              </a:rPr>
              <a:t>Valves designated for a design pressure of 10000 psi shall be as per API 6A, 6BX.</a:t>
            </a:r>
          </a:p>
          <a:p>
            <a:pPr marL="342900" indent="-342900" algn="l">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Dimensions of safety relief valves shall be in accordance with API RP 526.</a:t>
            </a:r>
          </a:p>
          <a:p>
            <a:pPr marL="342900" indent="-342900">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buClr>
                <a:srgbClr val="FFC000"/>
              </a:buClr>
              <a:buFont typeface="Wingdings" panose="05000000000000000000" pitchFamily="2" charset="2"/>
              <a:buChar char="§"/>
            </a:pPr>
            <a:r>
              <a:rPr lang="en-GB" dirty="0">
                <a:solidFill>
                  <a:schemeClr val="accent1"/>
                </a:solidFill>
                <a:ea typeface="+mj-ea"/>
                <a:cs typeface="+mj-cs"/>
              </a:rPr>
              <a:t>Seat leakage procedure &amp; seat leakage be as per API RP 527.</a:t>
            </a:r>
          </a:p>
          <a:p>
            <a:pPr marL="342900" indent="-342900" algn="l">
              <a:buFont typeface="Wingdings" panose="05000000000000000000" pitchFamily="2" charset="2"/>
              <a:buChar char="q"/>
            </a:pPr>
            <a:endParaRPr lang="en-GB" b="1" dirty="0">
              <a:solidFill>
                <a:schemeClr val="accent1"/>
              </a:solidFill>
              <a:latin typeface="+mj-lt"/>
              <a:ea typeface="+mj-ea"/>
              <a:cs typeface="+mj-cs"/>
            </a:endParaRPr>
          </a:p>
        </p:txBody>
      </p:sp>
      <p:sp>
        <p:nvSpPr>
          <p:cNvPr id="7" name="Footer Placeholder 1">
            <a:extLst>
              <a:ext uri="{FF2B5EF4-FFF2-40B4-BE49-F238E27FC236}">
                <a16:creationId xmlns:a16="http://schemas.microsoft.com/office/drawing/2014/main" id="{1972F237-C248-48E1-96C3-EB92D4B4CFD8}"/>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796135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42FA-85DB-419B-BD24-99B8342386F1}"/>
              </a:ext>
            </a:extLst>
          </p:cNvPr>
          <p:cNvSpPr>
            <a:spLocks noGrp="1"/>
          </p:cNvSpPr>
          <p:nvPr>
            <p:ph type="title"/>
          </p:nvPr>
        </p:nvSpPr>
        <p:spPr/>
        <p:txBody>
          <a:bodyPr/>
          <a:lstStyle/>
          <a:p>
            <a:r>
              <a:rPr lang="en-US" dirty="0"/>
              <a:t>PSV Material</a:t>
            </a:r>
            <a:endParaRPr lang="en-GB" dirty="0"/>
          </a:p>
        </p:txBody>
      </p:sp>
      <p:sp>
        <p:nvSpPr>
          <p:cNvPr id="5" name="Slide Number Placeholder 4">
            <a:extLst>
              <a:ext uri="{FF2B5EF4-FFF2-40B4-BE49-F238E27FC236}">
                <a16:creationId xmlns:a16="http://schemas.microsoft.com/office/drawing/2014/main" id="{71BBE900-2E50-46A8-8700-6E5D051803C0}"/>
              </a:ext>
            </a:extLst>
          </p:cNvPr>
          <p:cNvSpPr>
            <a:spLocks noGrp="1"/>
          </p:cNvSpPr>
          <p:nvPr>
            <p:ph type="sldNum" sz="quarter" idx="12"/>
          </p:nvPr>
        </p:nvSpPr>
        <p:spPr/>
        <p:txBody>
          <a:bodyPr/>
          <a:lstStyle/>
          <a:p>
            <a:fld id="{A1EA0EE8-F7EB-4374-9F2A-CCC72ADA4E99}" type="slidenum">
              <a:rPr lang="en-GB" smtClean="0"/>
              <a:pPr/>
              <a:t>44</a:t>
            </a:fld>
            <a:endParaRPr lang="en-GB" dirty="0"/>
          </a:p>
        </p:txBody>
      </p:sp>
      <p:sp>
        <p:nvSpPr>
          <p:cNvPr id="6" name="TextBox 5">
            <a:extLst>
              <a:ext uri="{FF2B5EF4-FFF2-40B4-BE49-F238E27FC236}">
                <a16:creationId xmlns:a16="http://schemas.microsoft.com/office/drawing/2014/main" id="{7384FC99-A692-4CC3-B7AD-6ADE53F82851}"/>
              </a:ext>
            </a:extLst>
          </p:cNvPr>
          <p:cNvSpPr txBox="1"/>
          <p:nvPr/>
        </p:nvSpPr>
        <p:spPr>
          <a:xfrm>
            <a:off x="698252" y="1123722"/>
            <a:ext cx="10118030" cy="5355312"/>
          </a:xfrm>
          <a:prstGeom prst="rect">
            <a:avLst/>
          </a:prstGeom>
          <a:noFill/>
        </p:spPr>
        <p:txBody>
          <a:bodyPr wrap="square">
            <a:spAutoFit/>
          </a:bodyPr>
          <a:lstStyle/>
          <a:p>
            <a:pPr marL="342900" indent="-342900" algn="l">
              <a:buClr>
                <a:srgbClr val="FFC000"/>
              </a:buClr>
              <a:buFont typeface="Wingdings" panose="05000000000000000000" pitchFamily="2" charset="2"/>
              <a:buChar char="§"/>
            </a:pPr>
            <a:r>
              <a:rPr lang="en-GB" dirty="0">
                <a:solidFill>
                  <a:schemeClr val="accent1"/>
                </a:solidFill>
                <a:ea typeface="+mj-ea"/>
                <a:cs typeface="+mj-cs"/>
              </a:rPr>
              <a:t>For sour Services “NACE MR0175 / ISO 15156 &amp; KPO Specification KPO-00-PIP-SPC-00008</a:t>
            </a:r>
          </a:p>
          <a:p>
            <a:pPr marL="285750" indent="-285750" algn="l">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lgn="l">
              <a:buClr>
                <a:srgbClr val="FFC000"/>
              </a:buClr>
              <a:buFont typeface="Wingdings" panose="05000000000000000000" pitchFamily="2" charset="2"/>
              <a:buChar char="§"/>
            </a:pPr>
            <a:r>
              <a:rPr lang="en-GB" dirty="0">
                <a:solidFill>
                  <a:schemeClr val="accent1"/>
                </a:solidFill>
                <a:ea typeface="+mj-ea"/>
                <a:cs typeface="+mj-cs"/>
              </a:rPr>
              <a:t>Springs  UNS R30003, Elgiloy® or Phynox® or API 6A 718</a:t>
            </a:r>
          </a:p>
          <a:p>
            <a:pPr marL="285750" indent="-285750" algn="l">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lgn="l">
              <a:buClr>
                <a:srgbClr val="FFC000"/>
              </a:buClr>
              <a:buFont typeface="Wingdings" panose="05000000000000000000" pitchFamily="2" charset="2"/>
              <a:buChar char="§"/>
            </a:pPr>
            <a:r>
              <a:rPr lang="en-GB" dirty="0">
                <a:solidFill>
                  <a:schemeClr val="accent1"/>
                </a:solidFill>
                <a:ea typeface="+mj-ea"/>
                <a:cs typeface="+mj-cs"/>
              </a:rPr>
              <a:t>MP35N UNS R30035 is acceptable if provided with satisfactory testing to meet NACE </a:t>
            </a:r>
          </a:p>
          <a:p>
            <a:pPr marL="285750" indent="-285750" algn="l">
              <a:buClr>
                <a:srgbClr val="FFC000"/>
              </a:buClr>
              <a:buFont typeface="Wingdings" panose="05000000000000000000" pitchFamily="2" charset="2"/>
              <a:buChar char="§"/>
            </a:pPr>
            <a:endParaRPr lang="en-GB" dirty="0">
              <a:solidFill>
                <a:schemeClr val="accent1"/>
              </a:solidFill>
              <a:ea typeface="+mj-ea"/>
              <a:cs typeface="+mj-cs"/>
            </a:endParaRPr>
          </a:p>
          <a:p>
            <a:pPr marL="342900" indent="-342900" algn="l">
              <a:buClr>
                <a:srgbClr val="FFC000"/>
              </a:buClr>
              <a:buFont typeface="Wingdings" panose="05000000000000000000" pitchFamily="2" charset="2"/>
              <a:buChar char="§"/>
            </a:pPr>
            <a:r>
              <a:rPr lang="en-GB" dirty="0">
                <a:solidFill>
                  <a:schemeClr val="accent1"/>
                </a:solidFill>
                <a:ea typeface="+mj-ea"/>
                <a:cs typeface="+mj-cs"/>
              </a:rPr>
              <a:t>Inconel 718 materials, where provided in accordance with API 6A 718.</a:t>
            </a:r>
          </a:p>
          <a:p>
            <a:pPr marL="342900" indent="-342900" algn="l">
              <a:buFont typeface="Wingdings" panose="05000000000000000000" pitchFamily="2" charset="2"/>
              <a:buChar char="q"/>
            </a:pPr>
            <a:endParaRPr lang="en-GB" b="1" dirty="0">
              <a:solidFill>
                <a:schemeClr val="accent1"/>
              </a:solidFill>
              <a:latin typeface="+mj-lt"/>
              <a:ea typeface="+mj-ea"/>
              <a:cs typeface="+mj-cs"/>
            </a:endParaRPr>
          </a:p>
          <a:p>
            <a:pPr algn="l"/>
            <a:endParaRPr lang="en-GB" b="1" dirty="0">
              <a:solidFill>
                <a:schemeClr val="accent1"/>
              </a:solidFill>
              <a:latin typeface="+mj-lt"/>
              <a:ea typeface="+mj-ea"/>
              <a:cs typeface="+mj-cs"/>
            </a:endParaRPr>
          </a:p>
          <a:p>
            <a:pPr algn="l"/>
            <a:r>
              <a:rPr lang="en-GB" b="1" dirty="0">
                <a:solidFill>
                  <a:schemeClr val="accent1"/>
                </a:solidFill>
                <a:latin typeface="+mj-lt"/>
                <a:ea typeface="+mj-ea"/>
                <a:cs typeface="+mj-cs"/>
              </a:rPr>
              <a:t>Bolting shall be as follows:</a:t>
            </a:r>
          </a:p>
          <a:p>
            <a:pPr algn="l"/>
            <a:endParaRPr lang="en-GB" b="1" dirty="0">
              <a:solidFill>
                <a:schemeClr val="accent1"/>
              </a:solidFill>
              <a:latin typeface="+mj-lt"/>
              <a:ea typeface="+mj-ea"/>
              <a:cs typeface="+mj-cs"/>
            </a:endParaRPr>
          </a:p>
          <a:p>
            <a:pPr marL="360363" indent="-184150" algn="l">
              <a:buClr>
                <a:srgbClr val="FFC000"/>
              </a:buClr>
              <a:buSzPct val="70000"/>
              <a:buFont typeface="Wingdings" panose="05000000000000000000" pitchFamily="2" charset="2"/>
              <a:buChar char="§"/>
            </a:pPr>
            <a:r>
              <a:rPr lang="en-GB" dirty="0">
                <a:solidFill>
                  <a:schemeClr val="accent1"/>
                </a:solidFill>
                <a:ea typeface="+mj-ea"/>
                <a:cs typeface="+mj-cs"/>
              </a:rPr>
              <a:t>LTCS &amp; LAS Valves: A320 L7M bolts with A194 L7M Nuts, galvanised ASTM A153</a:t>
            </a:r>
          </a:p>
          <a:p>
            <a:pPr marL="360363" indent="-184150" algn="l">
              <a:buClr>
                <a:srgbClr val="FFC000"/>
              </a:buClr>
              <a:buSzPct val="70000"/>
              <a:buFont typeface="Wingdings" panose="05000000000000000000" pitchFamily="2" charset="2"/>
              <a:buChar char="§"/>
            </a:pPr>
            <a:endParaRPr lang="en-GB" dirty="0">
              <a:solidFill>
                <a:schemeClr val="accent1"/>
              </a:solidFill>
              <a:ea typeface="+mj-ea"/>
              <a:cs typeface="+mj-cs"/>
            </a:endParaRPr>
          </a:p>
          <a:p>
            <a:pPr marL="360363" indent="-184150" algn="l">
              <a:buClr>
                <a:srgbClr val="FFC000"/>
              </a:buClr>
              <a:buSzPct val="70000"/>
              <a:buFont typeface="Wingdings" panose="05000000000000000000" pitchFamily="2" charset="2"/>
              <a:buChar char="§"/>
            </a:pPr>
            <a:r>
              <a:rPr lang="en-GB" dirty="0">
                <a:solidFill>
                  <a:schemeClr val="accent1"/>
                </a:solidFill>
                <a:ea typeface="+mj-ea"/>
                <a:cs typeface="+mj-cs"/>
              </a:rPr>
              <a:t>Stainless Steel Valves: ASTM A320 Gr B8M bolts &amp; ASTM A194 Gr 8MA nuts.</a:t>
            </a:r>
          </a:p>
          <a:p>
            <a:pPr marL="360363" indent="-184150" algn="l">
              <a:buClr>
                <a:srgbClr val="FFC000"/>
              </a:buClr>
              <a:buSzPct val="70000"/>
              <a:buFont typeface="Wingdings" panose="05000000000000000000" pitchFamily="2" charset="2"/>
              <a:buChar char="§"/>
            </a:pPr>
            <a:endParaRPr lang="en-GB" dirty="0">
              <a:solidFill>
                <a:schemeClr val="accent1"/>
              </a:solidFill>
              <a:ea typeface="+mj-ea"/>
              <a:cs typeface="+mj-cs"/>
            </a:endParaRPr>
          </a:p>
          <a:p>
            <a:pPr marL="360363" indent="-184150" algn="l">
              <a:buClr>
                <a:srgbClr val="FFC000"/>
              </a:buClr>
              <a:buSzPct val="70000"/>
              <a:buFont typeface="Wingdings" panose="05000000000000000000" pitchFamily="2" charset="2"/>
              <a:buChar char="§"/>
            </a:pPr>
            <a:r>
              <a:rPr lang="en-GB" dirty="0">
                <a:solidFill>
                  <a:schemeClr val="accent1"/>
                </a:solidFill>
                <a:ea typeface="+mj-ea"/>
                <a:cs typeface="+mj-cs"/>
              </a:rPr>
              <a:t>API 6A Valves: A453 Gr. 660 bolts with A194 L7M Nuts, galvanised ASTM A153.</a:t>
            </a:r>
          </a:p>
          <a:p>
            <a:pPr marL="360363" indent="-184150" algn="l">
              <a:buClr>
                <a:srgbClr val="FFC000"/>
              </a:buClr>
              <a:buSzPct val="70000"/>
              <a:buFont typeface="Wingdings" panose="05000000000000000000" pitchFamily="2" charset="2"/>
              <a:buChar char="§"/>
            </a:pPr>
            <a:endParaRPr lang="en-GB" dirty="0">
              <a:solidFill>
                <a:schemeClr val="accent1"/>
              </a:solidFill>
              <a:ea typeface="+mj-ea"/>
              <a:cs typeface="+mj-cs"/>
            </a:endParaRPr>
          </a:p>
          <a:p>
            <a:pPr marL="360363" indent="-184150" algn="l">
              <a:buClr>
                <a:srgbClr val="FFC000"/>
              </a:buClr>
              <a:buSzPct val="70000"/>
              <a:buFont typeface="Wingdings" panose="05000000000000000000" pitchFamily="2" charset="2"/>
              <a:buChar char="§"/>
            </a:pPr>
            <a:r>
              <a:rPr lang="en-GB" dirty="0">
                <a:solidFill>
                  <a:schemeClr val="accent1"/>
                </a:solidFill>
                <a:ea typeface="+mj-ea"/>
                <a:cs typeface="+mj-cs"/>
              </a:rPr>
              <a:t>Encapsulated bolts must meet NACE requirements.</a:t>
            </a:r>
          </a:p>
          <a:p>
            <a:pPr marL="342900" indent="-342900" algn="l">
              <a:buFont typeface="Wingdings" panose="05000000000000000000" pitchFamily="2" charset="2"/>
              <a:buChar char="q"/>
            </a:pPr>
            <a:endParaRPr lang="en-GB" b="1" dirty="0">
              <a:solidFill>
                <a:schemeClr val="accent1"/>
              </a:solidFill>
              <a:latin typeface="+mj-lt"/>
              <a:ea typeface="+mj-ea"/>
              <a:cs typeface="+mj-cs"/>
            </a:endParaRPr>
          </a:p>
        </p:txBody>
      </p:sp>
      <p:pic>
        <p:nvPicPr>
          <p:cNvPr id="4098" name="Picture 2" descr="Pressure Relief Valve Sizing, 53% OFF">
            <a:extLst>
              <a:ext uri="{FF2B5EF4-FFF2-40B4-BE49-F238E27FC236}">
                <a16:creationId xmlns:a16="http://schemas.microsoft.com/office/drawing/2014/main" id="{1155E6E9-EC31-4DB3-8060-6365E69B9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5923" y="2142323"/>
            <a:ext cx="1647825" cy="3552825"/>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C25B5A8D-6758-4AB2-87CA-7EB979CC5727}"/>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13335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A4FA-C358-4C8D-B5E4-3F91B9F76357}"/>
              </a:ext>
            </a:extLst>
          </p:cNvPr>
          <p:cNvSpPr>
            <a:spLocks noGrp="1"/>
          </p:cNvSpPr>
          <p:nvPr>
            <p:ph type="title"/>
          </p:nvPr>
        </p:nvSpPr>
        <p:spPr/>
        <p:txBody>
          <a:bodyPr/>
          <a:lstStyle/>
          <a:p>
            <a:r>
              <a:rPr lang="en-US" dirty="0"/>
              <a:t>PSV Data sheet</a:t>
            </a:r>
            <a:endParaRPr lang="en-GB" dirty="0"/>
          </a:p>
        </p:txBody>
      </p:sp>
      <p:sp>
        <p:nvSpPr>
          <p:cNvPr id="5" name="Slide Number Placeholder 4">
            <a:extLst>
              <a:ext uri="{FF2B5EF4-FFF2-40B4-BE49-F238E27FC236}">
                <a16:creationId xmlns:a16="http://schemas.microsoft.com/office/drawing/2014/main" id="{6CDB7EC7-039B-41DD-8E9A-EB420810AC48}"/>
              </a:ext>
            </a:extLst>
          </p:cNvPr>
          <p:cNvSpPr>
            <a:spLocks noGrp="1"/>
          </p:cNvSpPr>
          <p:nvPr>
            <p:ph type="sldNum" sz="quarter" idx="12"/>
          </p:nvPr>
        </p:nvSpPr>
        <p:spPr/>
        <p:txBody>
          <a:bodyPr/>
          <a:lstStyle/>
          <a:p>
            <a:fld id="{A1EA0EE8-F7EB-4374-9F2A-CCC72ADA4E99}" type="slidenum">
              <a:rPr lang="en-GB" smtClean="0"/>
              <a:pPr/>
              <a:t>45</a:t>
            </a:fld>
            <a:endParaRPr lang="en-GB" dirty="0"/>
          </a:p>
        </p:txBody>
      </p:sp>
      <p:pic>
        <p:nvPicPr>
          <p:cNvPr id="7" name="Picture 6">
            <a:extLst>
              <a:ext uri="{FF2B5EF4-FFF2-40B4-BE49-F238E27FC236}">
                <a16:creationId xmlns:a16="http://schemas.microsoft.com/office/drawing/2014/main" id="{A6C68647-1543-4ABB-9EFF-20C7D12EACB3}"/>
              </a:ext>
            </a:extLst>
          </p:cNvPr>
          <p:cNvPicPr>
            <a:picLocks noChangeAspect="1"/>
          </p:cNvPicPr>
          <p:nvPr/>
        </p:nvPicPr>
        <p:blipFill>
          <a:blip r:embed="rId2"/>
          <a:stretch>
            <a:fillRect/>
          </a:stretch>
        </p:blipFill>
        <p:spPr>
          <a:xfrm>
            <a:off x="4290881" y="1153298"/>
            <a:ext cx="3753175" cy="5210430"/>
          </a:xfrm>
          <a:prstGeom prst="rect">
            <a:avLst/>
          </a:prstGeom>
        </p:spPr>
      </p:pic>
      <p:sp>
        <p:nvSpPr>
          <p:cNvPr id="8" name="Footer Placeholder 1">
            <a:extLst>
              <a:ext uri="{FF2B5EF4-FFF2-40B4-BE49-F238E27FC236}">
                <a16:creationId xmlns:a16="http://schemas.microsoft.com/office/drawing/2014/main" id="{26C823DB-D6B4-4037-9522-55386A8E7A0D}"/>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426702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51754" cy="923330"/>
          </a:xfrm>
          <a:prstGeom prst="rect">
            <a:avLst/>
          </a:prstGeom>
          <a:noFill/>
        </p:spPr>
        <p:txBody>
          <a:bodyPr wrap="none" rtlCol="0">
            <a:spAutoFit/>
          </a:bodyPr>
          <a:lstStyle/>
          <a:p>
            <a:r>
              <a:rPr lang="en-US" sz="5400" b="1" dirty="0">
                <a:solidFill>
                  <a:schemeClr val="bg1"/>
                </a:solidFill>
              </a:rPr>
              <a:t>C</a:t>
            </a:r>
            <a:endParaRPr lang="en-GB" sz="5400" b="1" dirty="0">
              <a:solidFill>
                <a:schemeClr val="bg1"/>
              </a:solidFill>
            </a:endParaRPr>
          </a:p>
        </p:txBody>
      </p:sp>
      <p:sp>
        <p:nvSpPr>
          <p:cNvPr id="2" name="Rectangle 1">
            <a:extLst>
              <a:ext uri="{FF2B5EF4-FFF2-40B4-BE49-F238E27FC236}">
                <a16:creationId xmlns:a16="http://schemas.microsoft.com/office/drawing/2014/main" id="{370CBFB3-ACC5-4E12-A3DF-1601CA4BF29A}"/>
              </a:ext>
            </a:extLst>
          </p:cNvPr>
          <p:cNvSpPr/>
          <p:nvPr/>
        </p:nvSpPr>
        <p:spPr>
          <a:xfrm>
            <a:off x="311575" y="3921210"/>
            <a:ext cx="1375719" cy="1787611"/>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249549" y="4600749"/>
            <a:ext cx="9252554" cy="646331"/>
          </a:xfrm>
          <a:prstGeom prst="rect">
            <a:avLst/>
          </a:prstGeom>
          <a:noFill/>
        </p:spPr>
        <p:txBody>
          <a:bodyPr wrap="square" rtlCol="0">
            <a:spAutoFit/>
          </a:bodyPr>
          <a:lstStyle/>
          <a:p>
            <a:pPr algn="l"/>
            <a:r>
              <a:rPr lang="en-GB" dirty="0"/>
              <a:t>KPO Frequently Used Valves and Forecasts</a:t>
            </a:r>
          </a:p>
        </p:txBody>
      </p:sp>
    </p:spTree>
    <p:extLst>
      <p:ext uri="{BB962C8B-B14F-4D97-AF65-F5344CB8AC3E}">
        <p14:creationId xmlns:p14="http://schemas.microsoft.com/office/powerpoint/2010/main" val="987562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20747-B5EA-4875-AE4D-E0C5BA50FE08}"/>
              </a:ext>
            </a:extLst>
          </p:cNvPr>
          <p:cNvSpPr>
            <a:spLocks noGrp="1"/>
          </p:cNvSpPr>
          <p:nvPr>
            <p:ph type="sldNum" sz="quarter" idx="10"/>
          </p:nvPr>
        </p:nvSpPr>
        <p:spPr>
          <a:xfrm>
            <a:off x="98854" y="6529089"/>
            <a:ext cx="217992"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47</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1C2F3A05-5F87-4493-9B35-78511FEE749C}"/>
              </a:ext>
            </a:extLst>
          </p:cNvPr>
          <p:cNvSpPr txBox="1">
            <a:spLocks/>
          </p:cNvSpPr>
          <p:nvPr/>
        </p:nvSpPr>
        <p:spPr>
          <a:xfrm>
            <a:off x="7210" y="17093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          Summary mechanical Valve range frequently used </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3D8B44F9-24B5-4F88-B843-634A5C5D282F}"/>
              </a:ext>
            </a:extLst>
          </p:cNvPr>
          <p:cNvGraphicFramePr>
            <a:graphicFrameLocks noGrp="1"/>
          </p:cNvGraphicFramePr>
          <p:nvPr>
            <p:extLst>
              <p:ext uri="{D42A27DB-BD31-4B8C-83A1-F6EECF244321}">
                <p14:modId xmlns:p14="http://schemas.microsoft.com/office/powerpoint/2010/main" val="2712198826"/>
              </p:ext>
            </p:extLst>
          </p:nvPr>
        </p:nvGraphicFramePr>
        <p:xfrm>
          <a:off x="766122" y="1136823"/>
          <a:ext cx="11096370" cy="5321642"/>
        </p:xfrm>
        <a:graphic>
          <a:graphicData uri="http://schemas.openxmlformats.org/drawingml/2006/table">
            <a:tbl>
              <a:tblPr firstRow="1" bandRow="1">
                <a:tableStyleId>{5C22544A-7EE6-4342-B048-85BDC9FD1C3A}</a:tableStyleId>
              </a:tblPr>
              <a:tblGrid>
                <a:gridCol w="1400429">
                  <a:extLst>
                    <a:ext uri="{9D8B030D-6E8A-4147-A177-3AD203B41FA5}">
                      <a16:colId xmlns:a16="http://schemas.microsoft.com/office/drawing/2014/main" val="3712404206"/>
                    </a:ext>
                  </a:extLst>
                </a:gridCol>
                <a:gridCol w="1260390">
                  <a:extLst>
                    <a:ext uri="{9D8B030D-6E8A-4147-A177-3AD203B41FA5}">
                      <a16:colId xmlns:a16="http://schemas.microsoft.com/office/drawing/2014/main" val="4045150986"/>
                    </a:ext>
                  </a:extLst>
                </a:gridCol>
                <a:gridCol w="1037971">
                  <a:extLst>
                    <a:ext uri="{9D8B030D-6E8A-4147-A177-3AD203B41FA5}">
                      <a16:colId xmlns:a16="http://schemas.microsoft.com/office/drawing/2014/main" val="992654898"/>
                    </a:ext>
                  </a:extLst>
                </a:gridCol>
                <a:gridCol w="1232930">
                  <a:extLst>
                    <a:ext uri="{9D8B030D-6E8A-4147-A177-3AD203B41FA5}">
                      <a16:colId xmlns:a16="http://schemas.microsoft.com/office/drawing/2014/main" val="2388162873"/>
                    </a:ext>
                  </a:extLst>
                </a:gridCol>
                <a:gridCol w="1232930">
                  <a:extLst>
                    <a:ext uri="{9D8B030D-6E8A-4147-A177-3AD203B41FA5}">
                      <a16:colId xmlns:a16="http://schemas.microsoft.com/office/drawing/2014/main" val="727747210"/>
                    </a:ext>
                  </a:extLst>
                </a:gridCol>
                <a:gridCol w="1389444">
                  <a:extLst>
                    <a:ext uri="{9D8B030D-6E8A-4147-A177-3AD203B41FA5}">
                      <a16:colId xmlns:a16="http://schemas.microsoft.com/office/drawing/2014/main" val="1153591454"/>
                    </a:ext>
                  </a:extLst>
                </a:gridCol>
                <a:gridCol w="1145060">
                  <a:extLst>
                    <a:ext uri="{9D8B030D-6E8A-4147-A177-3AD203B41FA5}">
                      <a16:colId xmlns:a16="http://schemas.microsoft.com/office/drawing/2014/main" val="2966503666"/>
                    </a:ext>
                  </a:extLst>
                </a:gridCol>
                <a:gridCol w="1268627">
                  <a:extLst>
                    <a:ext uri="{9D8B030D-6E8A-4147-A177-3AD203B41FA5}">
                      <a16:colId xmlns:a16="http://schemas.microsoft.com/office/drawing/2014/main" val="1624413724"/>
                    </a:ext>
                  </a:extLst>
                </a:gridCol>
                <a:gridCol w="1128589">
                  <a:extLst>
                    <a:ext uri="{9D8B030D-6E8A-4147-A177-3AD203B41FA5}">
                      <a16:colId xmlns:a16="http://schemas.microsoft.com/office/drawing/2014/main" val="3631979768"/>
                    </a:ext>
                  </a:extLst>
                </a:gridCol>
              </a:tblGrid>
              <a:tr h="507652">
                <a:tc>
                  <a:txBody>
                    <a:bodyPr/>
                    <a:lstStyle/>
                    <a:p>
                      <a:r>
                        <a:rPr lang="en-US" sz="1600" dirty="0">
                          <a:latin typeface="+mn-lt"/>
                        </a:rPr>
                        <a:t>Type</a:t>
                      </a:r>
                      <a:endParaRPr lang="en-GB" sz="1600" dirty="0">
                        <a:latin typeface="+mn-lt"/>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600" dirty="0">
                          <a:latin typeface="+mn-lt"/>
                        </a:rPr>
                        <a:t>Ball &amp; DBB valve</a:t>
                      </a:r>
                      <a:endParaRPr lang="en-GB" sz="1600" dirty="0">
                        <a:latin typeface="+mn-lt"/>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dirty="0"/>
                    </a:p>
                  </a:txBody>
                  <a:tcPr anchor="ctr"/>
                </a:tc>
                <a:tc gridSpan="2">
                  <a:txBody>
                    <a:bodyPr/>
                    <a:lstStyle/>
                    <a:p>
                      <a:pPr algn="ctr"/>
                      <a:r>
                        <a:rPr lang="en-US" sz="1600" dirty="0">
                          <a:latin typeface="+mn-lt"/>
                        </a:rPr>
                        <a:t>Gate valve</a:t>
                      </a:r>
                      <a:endParaRPr lang="en-GB" sz="1600" dirty="0">
                        <a:latin typeface="+mn-lt"/>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dirty="0"/>
                    </a:p>
                  </a:txBody>
                  <a:tcPr anchor="ctr"/>
                </a:tc>
                <a:tc gridSpan="2">
                  <a:txBody>
                    <a:bodyPr/>
                    <a:lstStyle/>
                    <a:p>
                      <a:pPr algn="ctr"/>
                      <a:r>
                        <a:rPr lang="en-US" sz="1600" dirty="0">
                          <a:latin typeface="+mn-lt"/>
                        </a:rPr>
                        <a:t>Globe valve</a:t>
                      </a:r>
                      <a:endParaRPr lang="en-GB" sz="1600" dirty="0">
                        <a:latin typeface="+mn-lt"/>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dirty="0"/>
                    </a:p>
                  </a:txBody>
                  <a:tcPr anchor="ctr"/>
                </a:tc>
                <a:tc gridSpan="2">
                  <a:txBody>
                    <a:bodyPr/>
                    <a:lstStyle/>
                    <a:p>
                      <a:pPr algn="ctr"/>
                      <a:r>
                        <a:rPr lang="en-US" sz="1600" dirty="0">
                          <a:latin typeface="+mn-lt"/>
                        </a:rPr>
                        <a:t>Check valve</a:t>
                      </a:r>
                      <a:endParaRPr lang="en-GB" sz="1600" dirty="0">
                        <a:latin typeface="+mn-lt"/>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dirty="0"/>
                    </a:p>
                  </a:txBody>
                  <a:tcPr anchor="ctr"/>
                </a:tc>
                <a:extLst>
                  <a:ext uri="{0D108BD9-81ED-4DB2-BD59-A6C34878D82A}">
                    <a16:rowId xmlns:a16="http://schemas.microsoft.com/office/drawing/2014/main" val="477307493"/>
                  </a:ext>
                </a:extLst>
              </a:tr>
              <a:tr h="1008565">
                <a:tc>
                  <a:txBody>
                    <a:bodyPr/>
                    <a:lstStyle/>
                    <a:p>
                      <a:pPr marL="0" algn="l" defTabSz="914400" rtl="0" eaLnBrk="1" latinLnBrk="0" hangingPunct="1"/>
                      <a:r>
                        <a:rPr lang="en-US" sz="1600" b="1" kern="1200" dirty="0">
                          <a:solidFill>
                            <a:schemeClr val="tx1"/>
                          </a:solidFill>
                          <a:latin typeface="+mn-lt"/>
                          <a:ea typeface="+mn-ea"/>
                          <a:cs typeface="+mn-cs"/>
                        </a:rPr>
                        <a:t>Pressure rating:</a:t>
                      </a:r>
                      <a:endParaRPr lang="en-GB" sz="1600" b="1" kern="1200" dirty="0">
                        <a:solidFill>
                          <a:schemeClr val="tx1"/>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150# - 2500#</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10000#</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150# - 2500#</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10000#</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150# - 2500#</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10000#</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150# - 2500#</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1400" b="0" i="0" u="none" strike="noStrike" kern="1200" baseline="0" dirty="0">
                          <a:solidFill>
                            <a:srgbClr val="000000"/>
                          </a:solidFill>
                          <a:latin typeface="+mn-lt"/>
                          <a:ea typeface="+mn-ea"/>
                          <a:cs typeface="+mn-cs"/>
                        </a:rPr>
                        <a:t>10000#</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4920642"/>
                  </a:ext>
                </a:extLst>
              </a:tr>
              <a:tr h="576787">
                <a:tc>
                  <a:txBody>
                    <a:bodyPr/>
                    <a:lstStyle/>
                    <a:p>
                      <a:pPr marL="0" algn="l" defTabSz="914400" rtl="0" eaLnBrk="1" latinLnBrk="0" hangingPunct="1"/>
                      <a:r>
                        <a:rPr lang="en-US" sz="1600" b="1" kern="1200" dirty="0">
                          <a:solidFill>
                            <a:schemeClr val="tx1"/>
                          </a:solidFill>
                          <a:latin typeface="+mn-lt"/>
                          <a:ea typeface="+mn-ea"/>
                          <a:cs typeface="+mn-cs"/>
                        </a:rPr>
                        <a:t>Size:</a:t>
                      </a:r>
                      <a:endParaRPr lang="en-GB" sz="1600" b="1" kern="1200" dirty="0">
                        <a:solidFill>
                          <a:schemeClr val="tx1"/>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½” – 24”</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¾” – 12”</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½” – 24”</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2” – 10”</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½” – 8”</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kern="1200" baseline="0" dirty="0">
                          <a:solidFill>
                            <a:srgbClr val="000000"/>
                          </a:solidFill>
                          <a:latin typeface="+mn-lt"/>
                          <a:ea typeface="+mn-ea"/>
                          <a:cs typeface="+mn-cs"/>
                        </a:rPr>
                        <a:t>½” – 24”</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1400" b="0" i="0" u="none" strike="noStrike" kern="1200" baseline="0" dirty="0">
                          <a:solidFill>
                            <a:srgbClr val="000000"/>
                          </a:solidFill>
                          <a:latin typeface="+mn-lt"/>
                          <a:ea typeface="+mn-ea"/>
                          <a:cs typeface="+mn-cs"/>
                        </a:rPr>
                        <a:t>2” – 16”</a:t>
                      </a:r>
                      <a:endParaRPr lang="en-GB" sz="1400" b="0" i="0" u="none" strike="noStrike" kern="1200" baseline="0" dirty="0">
                        <a:solidFill>
                          <a:srgbClr val="000000"/>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8316877"/>
                  </a:ext>
                </a:extLst>
              </a:tr>
              <a:tr h="1601371">
                <a:tc>
                  <a:txBody>
                    <a:bodyPr/>
                    <a:lstStyle/>
                    <a:p>
                      <a:pPr marL="0" algn="l" defTabSz="914400" rtl="0" eaLnBrk="1" latinLnBrk="0" hangingPunct="1"/>
                      <a:r>
                        <a:rPr lang="en-US" sz="1600" b="1" kern="1200" dirty="0">
                          <a:solidFill>
                            <a:schemeClr val="tx1"/>
                          </a:solidFill>
                          <a:latin typeface="+mn-lt"/>
                          <a:ea typeface="+mn-ea"/>
                          <a:cs typeface="+mn-cs"/>
                        </a:rPr>
                        <a:t>Materials:</a:t>
                      </a:r>
                      <a:endParaRPr lang="en-GB" sz="1600" b="1" kern="1200" dirty="0">
                        <a:solidFill>
                          <a:schemeClr val="tx1"/>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gridSpan="8">
                  <a:txBody>
                    <a:bodyPr/>
                    <a:lstStyle/>
                    <a:p>
                      <a:pPr algn="l"/>
                      <a:r>
                        <a:rPr lang="en-GB" sz="1400" b="1" i="0" u="none" strike="noStrike" kern="1200" baseline="0" dirty="0">
                          <a:solidFill>
                            <a:srgbClr val="000000"/>
                          </a:solidFill>
                          <a:latin typeface="+mn-lt"/>
                          <a:ea typeface="+mn-ea"/>
                          <a:cs typeface="+mn-cs"/>
                        </a:rPr>
                        <a:t>LTCS A350-LF2 / A352-LCC; </a:t>
                      </a:r>
                    </a:p>
                    <a:p>
                      <a:pPr algn="l"/>
                      <a:r>
                        <a:rPr lang="en-GB" sz="1400" b="1" i="0" u="none" strike="noStrike" kern="1200" baseline="0" dirty="0">
                          <a:solidFill>
                            <a:srgbClr val="000000"/>
                          </a:solidFill>
                          <a:latin typeface="+mn-lt"/>
                          <a:ea typeface="+mn-ea"/>
                          <a:cs typeface="+mn-cs"/>
                        </a:rPr>
                        <a:t>SS A182-F316 / A351-CF8M; </a:t>
                      </a:r>
                    </a:p>
                    <a:p>
                      <a:pPr algn="l"/>
                      <a:r>
                        <a:rPr lang="en-GB" sz="1400" b="1" i="0" u="none" strike="noStrike" kern="1200" baseline="0" dirty="0">
                          <a:solidFill>
                            <a:srgbClr val="000000"/>
                          </a:solidFill>
                          <a:latin typeface="+mn-lt"/>
                          <a:ea typeface="+mn-ea"/>
                          <a:cs typeface="+mn-cs"/>
                        </a:rPr>
                        <a:t>INCOLOY 825 B564 GR N08825;</a:t>
                      </a:r>
                    </a:p>
                    <a:p>
                      <a:pPr algn="l"/>
                      <a:r>
                        <a:rPr lang="en-GB" sz="1400" b="1" i="0" u="none" strike="noStrike" kern="1200" baseline="0" dirty="0">
                          <a:solidFill>
                            <a:srgbClr val="000000"/>
                          </a:solidFill>
                          <a:latin typeface="+mn-lt"/>
                          <a:ea typeface="+mn-ea"/>
                          <a:cs typeface="+mn-cs"/>
                        </a:rPr>
                        <a:t>ALLOY 20 / B462-N08020;</a:t>
                      </a:r>
                    </a:p>
                    <a:p>
                      <a:pPr algn="l"/>
                      <a:r>
                        <a:rPr lang="en-GB" sz="1400" b="1" i="0" u="none" strike="noStrike" kern="1200" baseline="0" dirty="0">
                          <a:solidFill>
                            <a:srgbClr val="000000"/>
                          </a:solidFill>
                          <a:latin typeface="+mn-lt"/>
                          <a:ea typeface="+mn-ea"/>
                          <a:cs typeface="+mn-cs"/>
                        </a:rPr>
                        <a:t>TITAN B381-F-2 </a:t>
                      </a:r>
                    </a:p>
                    <a:p>
                      <a:pPr algn="l"/>
                      <a:r>
                        <a:rPr lang="en-GB" sz="1400" b="1" i="0" u="none" strike="noStrike" kern="1200" baseline="0" dirty="0">
                          <a:solidFill>
                            <a:srgbClr val="000000"/>
                          </a:solidFill>
                          <a:latin typeface="+mn-lt"/>
                          <a:ea typeface="+mn-ea"/>
                          <a:cs typeface="+mn-cs"/>
                        </a:rPr>
                        <a:t>API 6A 60K;</a:t>
                      </a:r>
                    </a:p>
                    <a:p>
                      <a:pPr algn="l"/>
                      <a:r>
                        <a:rPr lang="en-GB" sz="1400" b="1" i="0" u="none" strike="noStrike" kern="1200" baseline="0" dirty="0">
                          <a:solidFill>
                            <a:srgbClr val="000000"/>
                          </a:solidFill>
                          <a:latin typeface="+mn-lt"/>
                          <a:ea typeface="+mn-ea"/>
                          <a:cs typeface="+mn-cs"/>
                        </a:rPr>
                        <a:t>A182 F22 Modified</a:t>
                      </a: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295263"/>
                  </a:ext>
                </a:extLst>
              </a:tr>
              <a:tr h="1627267">
                <a:tc>
                  <a:txBody>
                    <a:bodyPr/>
                    <a:lstStyle/>
                    <a:p>
                      <a:pPr marL="0" algn="l" defTabSz="914400" rtl="0" eaLnBrk="1" latinLnBrk="0" hangingPunct="1"/>
                      <a:r>
                        <a:rPr lang="en-US" sz="1600" b="1" kern="1200" dirty="0">
                          <a:solidFill>
                            <a:schemeClr val="tx1"/>
                          </a:solidFill>
                          <a:latin typeface="+mn-lt"/>
                          <a:ea typeface="+mn-ea"/>
                          <a:cs typeface="+mn-cs"/>
                        </a:rPr>
                        <a:t>Technical requirements:</a:t>
                      </a:r>
                      <a:endParaRPr lang="en-GB" sz="1600" b="1" kern="1200" dirty="0">
                        <a:solidFill>
                          <a:schemeClr val="tx1"/>
                        </a:solidFill>
                        <a:latin typeface="+mn-lt"/>
                        <a:ea typeface="+mn-ea"/>
                        <a:cs typeface="+mn-cs"/>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baseline="0" dirty="0">
                          <a:solidFill>
                            <a:srgbClr val="000000"/>
                          </a:solidFill>
                          <a:latin typeface="+mn-lt"/>
                        </a:rPr>
                        <a:t>All valves designed according to International Standards (API 6D, ASME B16.34, API 6A)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mn-lt"/>
                        </a:rPr>
                        <a:t>Certified Fire Safe in accordance with API 607, API 6FA or BS EN ISO 10497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accent3"/>
                          </a:solidFill>
                          <a:latin typeface="+mn-lt"/>
                          <a:cs typeface="Arial" panose="020B0604020202020204" pitchFamily="34" charset="0"/>
                        </a:rPr>
                        <a:t>All metallic materials shall be manufactured, tested, and certified in accordance with NACE MR0175 / ISO 15156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accent3"/>
                          </a:solidFill>
                          <a:latin typeface="+mn-lt"/>
                          <a:cs typeface="Arial" panose="020B0604020202020204" pitchFamily="34" charset="0"/>
                        </a:rPr>
                        <a:t>All Valves shall be suitable for the Environmental Minimum Temperature of (minus) 45°C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accent3"/>
                          </a:solidFill>
                          <a:latin typeface="+mn-lt"/>
                          <a:cs typeface="Arial" panose="020B0604020202020204" pitchFamily="34" charset="0"/>
                        </a:rPr>
                        <a:t>Material Certificates for all pressure containing component shall be in accordance with BS EN 10204 3.2 &amp; 3.1 </a:t>
                      </a:r>
                    </a:p>
                    <a:p>
                      <a:pPr algn="l"/>
                      <a:r>
                        <a:rPr lang="en-GB" sz="1400" dirty="0">
                          <a:solidFill>
                            <a:schemeClr val="accent3"/>
                          </a:solidFill>
                          <a:latin typeface="+mn-lt"/>
                          <a:cs typeface="Arial" panose="020B0604020202020204" pitchFamily="34" charset="0"/>
                        </a:rPr>
                        <a:t>PMI mandatory for all valve body and internals </a:t>
                      </a:r>
                      <a:endParaRPr lang="en-GB" sz="1400" b="0" i="0" u="none" strike="noStrike" baseline="0" dirty="0">
                        <a:solidFill>
                          <a:srgbClr val="000000"/>
                        </a:solidFill>
                        <a:latin typeface="+mn-lt"/>
                      </a:endParaRPr>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400" dirty="0"/>
                    </a:p>
                  </a:txBody>
                  <a:tcPr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3409096"/>
                  </a:ext>
                </a:extLst>
              </a:tr>
            </a:tbl>
          </a:graphicData>
        </a:graphic>
      </p:graphicFrame>
      <p:sp>
        <p:nvSpPr>
          <p:cNvPr id="5" name="Footer Placeholder 1">
            <a:extLst>
              <a:ext uri="{FF2B5EF4-FFF2-40B4-BE49-F238E27FC236}">
                <a16:creationId xmlns:a16="http://schemas.microsoft.com/office/drawing/2014/main" id="{7B35690E-0F2B-4771-9128-2C61701CC0F6}"/>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121428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48</a:t>
            </a:fld>
            <a:endParaRPr lang="it-IT" dirty="0"/>
          </a:p>
        </p:txBody>
      </p:sp>
      <p:sp>
        <p:nvSpPr>
          <p:cNvPr id="5" name="TextBox 4">
            <a:extLst>
              <a:ext uri="{FF2B5EF4-FFF2-40B4-BE49-F238E27FC236}">
                <a16:creationId xmlns:a16="http://schemas.microsoft.com/office/drawing/2014/main" id="{5B092F5A-5179-462D-865F-5F118B557CCD}"/>
              </a:ext>
            </a:extLst>
          </p:cNvPr>
          <p:cNvSpPr txBox="1"/>
          <p:nvPr/>
        </p:nvSpPr>
        <p:spPr>
          <a:xfrm>
            <a:off x="412387" y="4041174"/>
            <a:ext cx="11434708" cy="800219"/>
          </a:xfrm>
          <a:prstGeom prst="rect">
            <a:avLst/>
          </a:prstGeom>
          <a:noFill/>
        </p:spPr>
        <p:txBody>
          <a:bodyPr wrap="square" rtlCol="0">
            <a:spAutoFit/>
          </a:bodyPr>
          <a:lstStyle/>
          <a:p>
            <a:r>
              <a:rPr lang="en-US" altLang="ko-KR" b="1" u="sng" dirty="0">
                <a:solidFill>
                  <a:srgbClr val="00A3C1"/>
                </a:solidFill>
                <a:latin typeface="Calibri" panose="020F0502020204030204" pitchFamily="34" charset="0"/>
                <a:cs typeface="Calibri" panose="020F0502020204030204" pitchFamily="34" charset="0"/>
              </a:rPr>
              <a:t>Valve forecast:</a:t>
            </a:r>
          </a:p>
          <a:p>
            <a:pPr marL="285750" marR="0" lvl="0" indent="-285750" algn="l" defTabSz="457200" rtl="0" eaLnBrk="1" fontAlgn="auto" latinLnBrk="0" hangingPunct="1">
              <a:lnSpc>
                <a:spcPct val="100000"/>
              </a:lnSpc>
              <a:spcBef>
                <a:spcPts val="0"/>
              </a:spcBef>
              <a:spcAft>
                <a:spcPts val="0"/>
              </a:spcAft>
              <a:buClr>
                <a:srgbClr val="FBD741"/>
              </a:buClr>
              <a:buSzTx/>
              <a:buFont typeface="Wingdings" panose="05000000000000000000" pitchFamily="2" charset="2"/>
              <a:buChar char="§"/>
              <a:tabLst/>
              <a:defRPr/>
            </a:pPr>
            <a:r>
              <a:rPr lang="en-GB" altLang="ko-KR" sz="1400" dirty="0">
                <a:solidFill>
                  <a:srgbClr val="00A3C1"/>
                </a:solidFill>
                <a:latin typeface="Calibri" panose="020F0502020204030204" pitchFamily="34" charset="0"/>
                <a:ea typeface="맑은 고딕" panose="020B0503020000020004" pitchFamily="34" charset="-127"/>
                <a:cs typeface="Calibri" panose="020F0502020204030204" pitchFamily="34" charset="0"/>
              </a:rPr>
              <a:t>Forecast based on historical consumption and increasing installed valve base in KPO</a:t>
            </a:r>
          </a:p>
          <a:p>
            <a:pPr marL="285750" marR="0" lvl="0" indent="-285750" algn="l" defTabSz="457200" rtl="0" eaLnBrk="1" fontAlgn="auto" latinLnBrk="0" hangingPunct="1">
              <a:lnSpc>
                <a:spcPct val="100000"/>
              </a:lnSpc>
              <a:spcBef>
                <a:spcPts val="0"/>
              </a:spcBef>
              <a:spcAft>
                <a:spcPts val="0"/>
              </a:spcAft>
              <a:buClr>
                <a:srgbClr val="FBD741"/>
              </a:buClr>
              <a:buSzTx/>
              <a:buFont typeface="Wingdings" panose="05000000000000000000" pitchFamily="2" charset="2"/>
              <a:buChar char="§"/>
              <a:tabLst/>
              <a:defRPr/>
            </a:pPr>
            <a:r>
              <a:rPr lang="en-GB" altLang="ko-KR" sz="1400" dirty="0">
                <a:solidFill>
                  <a:srgbClr val="00A3C1"/>
                </a:solidFill>
                <a:latin typeface="Calibri" panose="020F0502020204030204" pitchFamily="34" charset="0"/>
                <a:ea typeface="맑은 고딕" panose="020B0503020000020004" pitchFamily="34" charset="-127"/>
                <a:cs typeface="Calibri" panose="020F0502020204030204" pitchFamily="34" charset="0"/>
              </a:rPr>
              <a:t>Procurement/refurbishment strategy will be based on valve class/size as per picture below, </a:t>
            </a:r>
            <a:endParaRPr lang="en-US" altLang="ko-KR" sz="1400" dirty="0">
              <a:solidFill>
                <a:srgbClr val="00A3C1"/>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Valves historical consumption and forecast</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4542BC77-BF10-44B4-95A9-D9BBF6997281}"/>
              </a:ext>
            </a:extLst>
          </p:cNvPr>
          <p:cNvGraphicFramePr>
            <a:graphicFrameLocks noGrp="1"/>
          </p:cNvGraphicFramePr>
          <p:nvPr/>
        </p:nvGraphicFramePr>
        <p:xfrm>
          <a:off x="573504" y="2330636"/>
          <a:ext cx="7575880" cy="1154430"/>
        </p:xfrm>
        <a:graphic>
          <a:graphicData uri="http://schemas.openxmlformats.org/drawingml/2006/table">
            <a:tbl>
              <a:tblPr>
                <a:tableStyleId>{5C22544A-7EE6-4342-B048-85BDC9FD1C3A}</a:tableStyleId>
              </a:tblPr>
              <a:tblGrid>
                <a:gridCol w="1194270">
                  <a:extLst>
                    <a:ext uri="{9D8B030D-6E8A-4147-A177-3AD203B41FA5}">
                      <a16:colId xmlns:a16="http://schemas.microsoft.com/office/drawing/2014/main" val="1267406618"/>
                    </a:ext>
                  </a:extLst>
                </a:gridCol>
                <a:gridCol w="638161">
                  <a:extLst>
                    <a:ext uri="{9D8B030D-6E8A-4147-A177-3AD203B41FA5}">
                      <a16:colId xmlns:a16="http://schemas.microsoft.com/office/drawing/2014/main" val="3611865760"/>
                    </a:ext>
                  </a:extLst>
                </a:gridCol>
                <a:gridCol w="638161">
                  <a:extLst>
                    <a:ext uri="{9D8B030D-6E8A-4147-A177-3AD203B41FA5}">
                      <a16:colId xmlns:a16="http://schemas.microsoft.com/office/drawing/2014/main" val="3384685060"/>
                    </a:ext>
                  </a:extLst>
                </a:gridCol>
                <a:gridCol w="638161">
                  <a:extLst>
                    <a:ext uri="{9D8B030D-6E8A-4147-A177-3AD203B41FA5}">
                      <a16:colId xmlns:a16="http://schemas.microsoft.com/office/drawing/2014/main" val="358344359"/>
                    </a:ext>
                  </a:extLst>
                </a:gridCol>
                <a:gridCol w="638161">
                  <a:extLst>
                    <a:ext uri="{9D8B030D-6E8A-4147-A177-3AD203B41FA5}">
                      <a16:colId xmlns:a16="http://schemas.microsoft.com/office/drawing/2014/main" val="694287609"/>
                    </a:ext>
                  </a:extLst>
                </a:gridCol>
                <a:gridCol w="638161">
                  <a:extLst>
                    <a:ext uri="{9D8B030D-6E8A-4147-A177-3AD203B41FA5}">
                      <a16:colId xmlns:a16="http://schemas.microsoft.com/office/drawing/2014/main" val="486452911"/>
                    </a:ext>
                  </a:extLst>
                </a:gridCol>
                <a:gridCol w="638161">
                  <a:extLst>
                    <a:ext uri="{9D8B030D-6E8A-4147-A177-3AD203B41FA5}">
                      <a16:colId xmlns:a16="http://schemas.microsoft.com/office/drawing/2014/main" val="775799588"/>
                    </a:ext>
                  </a:extLst>
                </a:gridCol>
                <a:gridCol w="638161">
                  <a:extLst>
                    <a:ext uri="{9D8B030D-6E8A-4147-A177-3AD203B41FA5}">
                      <a16:colId xmlns:a16="http://schemas.microsoft.com/office/drawing/2014/main" val="1972215988"/>
                    </a:ext>
                  </a:extLst>
                </a:gridCol>
                <a:gridCol w="638161">
                  <a:extLst>
                    <a:ext uri="{9D8B030D-6E8A-4147-A177-3AD203B41FA5}">
                      <a16:colId xmlns:a16="http://schemas.microsoft.com/office/drawing/2014/main" val="1766915661"/>
                    </a:ext>
                  </a:extLst>
                </a:gridCol>
                <a:gridCol w="638161">
                  <a:extLst>
                    <a:ext uri="{9D8B030D-6E8A-4147-A177-3AD203B41FA5}">
                      <a16:colId xmlns:a16="http://schemas.microsoft.com/office/drawing/2014/main" val="1341470549"/>
                    </a:ext>
                  </a:extLst>
                </a:gridCol>
                <a:gridCol w="638161">
                  <a:extLst>
                    <a:ext uri="{9D8B030D-6E8A-4147-A177-3AD203B41FA5}">
                      <a16:colId xmlns:a16="http://schemas.microsoft.com/office/drawing/2014/main" val="1099822314"/>
                    </a:ext>
                  </a:extLst>
                </a:gridCol>
              </a:tblGrid>
              <a:tr h="190500">
                <a:tc>
                  <a:txBody>
                    <a:bodyPr/>
                    <a:lstStyle/>
                    <a:p>
                      <a:pPr algn="l" fontAlgn="b"/>
                      <a:r>
                        <a:rPr lang="en-GB" sz="1200" b="1" u="none" strike="noStrike" dirty="0">
                          <a:effectLst/>
                        </a:rPr>
                        <a:t>Valve type</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2014</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2015</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2016</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2017</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2018</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2019</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2020</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2021</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2022</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b="1" u="none" strike="noStrike" dirty="0">
                          <a:effectLst/>
                        </a:rPr>
                        <a:t>2023</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886890192"/>
                  </a:ext>
                </a:extLst>
              </a:tr>
              <a:tr h="190500">
                <a:tc>
                  <a:txBody>
                    <a:bodyPr/>
                    <a:lstStyle/>
                    <a:p>
                      <a:pPr algn="l" fontAlgn="b"/>
                      <a:r>
                        <a:rPr lang="en-GB" sz="1200" b="1" u="none" strike="noStrike" dirty="0">
                          <a:effectLst/>
                        </a:rPr>
                        <a:t>Ball Valves</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u="none" strike="noStrike" dirty="0">
                          <a:effectLst/>
                        </a:rPr>
                        <a:t>91</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97</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280</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270</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122</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614</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2400</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354</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628</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265</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4310661"/>
                  </a:ext>
                </a:extLst>
              </a:tr>
              <a:tr h="190500">
                <a:tc>
                  <a:txBody>
                    <a:bodyPr/>
                    <a:lstStyle/>
                    <a:p>
                      <a:pPr algn="l" fontAlgn="b"/>
                      <a:r>
                        <a:rPr lang="en-GB" sz="1200" b="1" u="none" strike="noStrike" dirty="0">
                          <a:effectLst/>
                        </a:rPr>
                        <a:t>Check Valves</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u="none" strike="noStrike" dirty="0">
                          <a:effectLst/>
                        </a:rPr>
                        <a:t>8</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46</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26</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21</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35</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98</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185</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17</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35</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69</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710257"/>
                  </a:ext>
                </a:extLst>
              </a:tr>
              <a:tr h="190500">
                <a:tc>
                  <a:txBody>
                    <a:bodyPr/>
                    <a:lstStyle/>
                    <a:p>
                      <a:pPr algn="l" fontAlgn="b"/>
                      <a:r>
                        <a:rPr lang="en-GB" sz="1200" b="1" u="none" strike="noStrike" dirty="0">
                          <a:effectLst/>
                        </a:rPr>
                        <a:t>Gate Valves</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u="none" strike="noStrike" dirty="0">
                          <a:effectLst/>
                        </a:rPr>
                        <a:t>46</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77</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102</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54</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18</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828</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1343</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32</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246</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180</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450839"/>
                  </a:ext>
                </a:extLst>
              </a:tr>
              <a:tr h="190500">
                <a:tc>
                  <a:txBody>
                    <a:bodyPr/>
                    <a:lstStyle/>
                    <a:p>
                      <a:pPr algn="l" fontAlgn="b"/>
                      <a:r>
                        <a:rPr lang="en-GB" sz="1200" b="1" u="none" strike="noStrike" dirty="0">
                          <a:effectLst/>
                        </a:rPr>
                        <a:t>Globe Valves</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u="none" strike="noStrike" dirty="0">
                          <a:effectLst/>
                        </a:rPr>
                        <a:t>19</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72</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49</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18</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18</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169</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196</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26</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97</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37</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3027539"/>
                  </a:ext>
                </a:extLst>
              </a:tr>
              <a:tr h="190500">
                <a:tc>
                  <a:txBody>
                    <a:bodyPr/>
                    <a:lstStyle/>
                    <a:p>
                      <a:pPr algn="l" fontAlgn="b"/>
                      <a:r>
                        <a:rPr lang="en-GB" sz="1200" b="1" u="none" strike="noStrike" dirty="0">
                          <a:effectLst/>
                        </a:rPr>
                        <a:t>Total</a:t>
                      </a:r>
                      <a:endParaRPr lang="en-GB" sz="12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85000"/>
                      </a:schemeClr>
                    </a:solidFill>
                  </a:tcPr>
                </a:tc>
                <a:tc>
                  <a:txBody>
                    <a:bodyPr/>
                    <a:lstStyle/>
                    <a:p>
                      <a:pPr algn="r" fontAlgn="b"/>
                      <a:r>
                        <a:rPr lang="en-GB" sz="1200" u="none" strike="noStrike" dirty="0">
                          <a:effectLst/>
                        </a:rPr>
                        <a:t>164</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292</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457</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363</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193</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1709</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4124</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429</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1006</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GB" sz="1200" u="none" strike="noStrike" dirty="0">
                          <a:effectLst/>
                        </a:rPr>
                        <a:t>552</a:t>
                      </a:r>
                      <a:endParaRPr lang="en-GB" sz="12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1514774"/>
                  </a:ext>
                </a:extLst>
              </a:tr>
            </a:tbl>
          </a:graphicData>
        </a:graphic>
      </p:graphicFrame>
      <p:sp>
        <p:nvSpPr>
          <p:cNvPr id="7" name="TextBox 6">
            <a:extLst>
              <a:ext uri="{FF2B5EF4-FFF2-40B4-BE49-F238E27FC236}">
                <a16:creationId xmlns:a16="http://schemas.microsoft.com/office/drawing/2014/main" id="{D7FEA50B-49FB-4E36-B9F5-0CA6D44AC3AA}"/>
              </a:ext>
            </a:extLst>
          </p:cNvPr>
          <p:cNvSpPr txBox="1"/>
          <p:nvPr/>
        </p:nvSpPr>
        <p:spPr>
          <a:xfrm>
            <a:off x="481342" y="1056786"/>
            <a:ext cx="11824958" cy="1261884"/>
          </a:xfrm>
          <a:prstGeom prst="rect">
            <a:avLst/>
          </a:prstGeom>
          <a:noFill/>
        </p:spPr>
        <p:txBody>
          <a:bodyPr wrap="square" rtlCol="0">
            <a:spAutoFit/>
          </a:bodyPr>
          <a:lstStyle/>
          <a:p>
            <a:r>
              <a:rPr lang="en-US" altLang="ko-KR" b="1" u="sng" dirty="0">
                <a:solidFill>
                  <a:srgbClr val="00A3C1"/>
                </a:solidFill>
                <a:latin typeface="Calibri" panose="020F0502020204030204" pitchFamily="34" charset="0"/>
                <a:cs typeface="Calibri" panose="020F0502020204030204" pitchFamily="34" charset="0"/>
              </a:rPr>
              <a:t>Valve consumption</a:t>
            </a:r>
          </a:p>
          <a:p>
            <a:pPr marL="285750" marR="0" lvl="0" indent="-285750" algn="l" defTabSz="457200" rtl="0" eaLnBrk="1" fontAlgn="auto" latinLnBrk="0" hangingPunct="1">
              <a:lnSpc>
                <a:spcPct val="100000"/>
              </a:lnSpc>
              <a:spcBef>
                <a:spcPts val="0"/>
              </a:spcBef>
              <a:spcAft>
                <a:spcPts val="0"/>
              </a:spcAft>
              <a:buClr>
                <a:srgbClr val="FBD741"/>
              </a:buClr>
              <a:buSzTx/>
              <a:buFont typeface="Wingdings" panose="05000000000000000000" pitchFamily="2" charset="2"/>
              <a:buChar char="§"/>
              <a:tabLst/>
              <a:defRPr/>
            </a:pPr>
            <a:r>
              <a:rPr kumimoji="0" lang="en-US" altLang="ko-KR" sz="1400" b="0" i="0" u="none" strike="noStrike" kern="1200" cap="none" spc="0" normalizeH="0" baseline="0" noProof="0" dirty="0">
                <a:ln>
                  <a:noFill/>
                </a:ln>
                <a:solidFill>
                  <a:srgbClr val="00A3C1"/>
                </a:solidFill>
                <a:effectLst/>
                <a:uLnTx/>
                <a:uFillTx/>
                <a:latin typeface="Calibri" panose="020F0502020204030204" pitchFamily="34" charset="0"/>
                <a:ea typeface="맑은 고딕" panose="020B0503020000020004" pitchFamily="34" charset="-127"/>
                <a:cs typeface="Calibri" panose="020F0502020204030204" pitchFamily="34" charset="0"/>
              </a:rPr>
              <a:t>Yearly valve consumption depending on TA cycles and projects</a:t>
            </a:r>
          </a:p>
          <a:p>
            <a:pPr marL="285750" marR="0" lvl="0" indent="-285750" algn="l" defTabSz="457200" rtl="0" eaLnBrk="1" fontAlgn="auto" latinLnBrk="0" hangingPunct="1">
              <a:lnSpc>
                <a:spcPct val="100000"/>
              </a:lnSpc>
              <a:spcBef>
                <a:spcPts val="0"/>
              </a:spcBef>
              <a:spcAft>
                <a:spcPts val="0"/>
              </a:spcAft>
              <a:buClr>
                <a:srgbClr val="FBD741"/>
              </a:buClr>
              <a:buSzTx/>
              <a:buFont typeface="Wingdings" panose="05000000000000000000" pitchFamily="2" charset="2"/>
              <a:buChar char="§"/>
              <a:tabLst/>
              <a:defRPr/>
            </a:pPr>
            <a:r>
              <a:rPr lang="en-US" altLang="ko-KR" sz="1400" dirty="0">
                <a:solidFill>
                  <a:srgbClr val="00A3C1"/>
                </a:solidFill>
                <a:latin typeface="Calibri" panose="020F0502020204030204" pitchFamily="34" charset="0"/>
                <a:ea typeface="맑은 고딕" panose="020B0503020000020004" pitchFamily="34" charset="-127"/>
                <a:cs typeface="Calibri" panose="020F0502020204030204" pitchFamily="34" charset="0"/>
              </a:rPr>
              <a:t>Main type of valves used is Ball Valves</a:t>
            </a:r>
          </a:p>
          <a:p>
            <a:pPr marL="285750" marR="0" lvl="0" indent="-285750" algn="l" defTabSz="457200" rtl="0" eaLnBrk="1" fontAlgn="auto" latinLnBrk="0" hangingPunct="1">
              <a:lnSpc>
                <a:spcPct val="100000"/>
              </a:lnSpc>
              <a:spcBef>
                <a:spcPts val="0"/>
              </a:spcBef>
              <a:spcAft>
                <a:spcPts val="0"/>
              </a:spcAft>
              <a:buClr>
                <a:srgbClr val="FBD741"/>
              </a:buClr>
              <a:buSzTx/>
              <a:buFont typeface="Wingdings" panose="05000000000000000000" pitchFamily="2" charset="2"/>
              <a:buChar char="§"/>
              <a:tabLst/>
              <a:defRPr/>
            </a:pPr>
            <a:r>
              <a:rPr kumimoji="0" lang="en-GB" altLang="ko-KR" sz="1400" b="0" i="0" u="none" strike="noStrike" kern="1200" cap="none" spc="0" normalizeH="0" baseline="0" noProof="0" dirty="0">
                <a:ln>
                  <a:noFill/>
                </a:ln>
                <a:solidFill>
                  <a:srgbClr val="00A3C1"/>
                </a:solidFill>
                <a:effectLst/>
                <a:uLnTx/>
                <a:uFillTx/>
                <a:latin typeface="Calibri" panose="020F0502020204030204" pitchFamily="34" charset="0"/>
                <a:ea typeface="맑은 고딕" panose="020B0503020000020004" pitchFamily="34" charset="-127"/>
                <a:cs typeface="Calibri" panose="020F0502020204030204" pitchFamily="34" charset="0"/>
              </a:rPr>
              <a:t>Yearly consumption increasing due to </a:t>
            </a:r>
            <a:r>
              <a:rPr lang="en-GB" altLang="ko-KR" sz="1400" dirty="0">
                <a:solidFill>
                  <a:srgbClr val="00A3C1"/>
                </a:solidFill>
                <a:latin typeface="Calibri" panose="020F0502020204030204" pitchFamily="34" charset="0"/>
                <a:ea typeface="맑은 고딕" panose="020B0503020000020004" pitchFamily="34" charset="-127"/>
                <a:cs typeface="Calibri" panose="020F0502020204030204" pitchFamily="34" charset="0"/>
              </a:rPr>
              <a:t>increasing installed valve base because</a:t>
            </a:r>
            <a:r>
              <a:rPr kumimoji="0" lang="en-GB" altLang="ko-KR" sz="1400" b="0" i="0" u="none" strike="noStrike" kern="1200" cap="none" spc="0" normalizeH="0" baseline="0" noProof="0" dirty="0">
                <a:ln>
                  <a:noFill/>
                </a:ln>
                <a:solidFill>
                  <a:srgbClr val="00A3C1"/>
                </a:solidFill>
                <a:effectLst/>
                <a:uLnTx/>
                <a:uFillTx/>
                <a:latin typeface="Calibri" panose="020F0502020204030204" pitchFamily="34" charset="0"/>
                <a:ea typeface="맑은 고딕" panose="020B0503020000020004" pitchFamily="34" charset="-127"/>
                <a:cs typeface="Calibri" panose="020F0502020204030204" pitchFamily="34" charset="0"/>
              </a:rPr>
              <a:t> of new projects </a:t>
            </a:r>
          </a:p>
          <a:p>
            <a:endParaRPr lang="en-GB" altLang="ko-KR" sz="1600" dirty="0">
              <a:solidFill>
                <a:schemeClr val="accent3"/>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8DF18E94-CF45-4C4F-8ED0-DC73C6E0EC76}"/>
              </a:ext>
            </a:extLst>
          </p:cNvPr>
          <p:cNvSpPr/>
          <p:nvPr/>
        </p:nvSpPr>
        <p:spPr>
          <a:xfrm>
            <a:off x="7077075" y="2335650"/>
            <a:ext cx="533400" cy="115442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EB07876D-3BAE-4F93-9F1C-14D6F8C8247F}"/>
              </a:ext>
            </a:extLst>
          </p:cNvPr>
          <p:cNvSpPr/>
          <p:nvPr/>
        </p:nvSpPr>
        <p:spPr>
          <a:xfrm>
            <a:off x="5127458" y="2330636"/>
            <a:ext cx="533400" cy="117849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Connector: Elbow 9">
            <a:extLst>
              <a:ext uri="{FF2B5EF4-FFF2-40B4-BE49-F238E27FC236}">
                <a16:creationId xmlns:a16="http://schemas.microsoft.com/office/drawing/2014/main" id="{357EB71D-937A-4644-94FD-072B9E79C694}"/>
              </a:ext>
            </a:extLst>
          </p:cNvPr>
          <p:cNvCxnSpPr>
            <a:cxnSpLocks/>
            <a:stCxn id="9" idx="2"/>
            <a:endCxn id="6" idx="2"/>
          </p:cNvCxnSpPr>
          <p:nvPr/>
        </p:nvCxnSpPr>
        <p:spPr>
          <a:xfrm rot="5400000" flipH="1" flipV="1">
            <a:off x="6359441" y="2524795"/>
            <a:ext cx="19050" cy="1949617"/>
          </a:xfrm>
          <a:prstGeom prst="bentConnector3">
            <a:avLst>
              <a:gd name="adj1" fmla="val -550000"/>
            </a:avLst>
          </a:prstGeom>
          <a:ln>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563DF03-53E9-4114-B559-1EE359435497}"/>
              </a:ext>
            </a:extLst>
          </p:cNvPr>
          <p:cNvSpPr txBox="1"/>
          <p:nvPr/>
        </p:nvSpPr>
        <p:spPr>
          <a:xfrm>
            <a:off x="5394158" y="3610876"/>
            <a:ext cx="1949618" cy="307777"/>
          </a:xfrm>
          <a:prstGeom prst="rect">
            <a:avLst/>
          </a:prstGeom>
          <a:noFill/>
        </p:spPr>
        <p:txBody>
          <a:bodyPr wrap="square" rtlCol="0">
            <a:spAutoFit/>
          </a:bodyPr>
          <a:lstStyle/>
          <a:p>
            <a:pPr algn="ctr"/>
            <a:r>
              <a:rPr lang="en-US" sz="1400" dirty="0">
                <a:solidFill>
                  <a:schemeClr val="accent1"/>
                </a:solidFill>
              </a:rPr>
              <a:t>MTA Years</a:t>
            </a:r>
            <a:endParaRPr lang="en-GB" sz="1400" dirty="0">
              <a:solidFill>
                <a:schemeClr val="accent1"/>
              </a:solidFill>
            </a:endParaRPr>
          </a:p>
        </p:txBody>
      </p:sp>
      <p:sp>
        <p:nvSpPr>
          <p:cNvPr id="19" name="Rectangle 18">
            <a:extLst>
              <a:ext uri="{FF2B5EF4-FFF2-40B4-BE49-F238E27FC236}">
                <a16:creationId xmlns:a16="http://schemas.microsoft.com/office/drawing/2014/main" id="{E9383C36-EEB7-4831-92B1-482D909AE91B}"/>
              </a:ext>
            </a:extLst>
          </p:cNvPr>
          <p:cNvSpPr/>
          <p:nvPr/>
        </p:nvSpPr>
        <p:spPr>
          <a:xfrm>
            <a:off x="5750599" y="2316449"/>
            <a:ext cx="533400" cy="117849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E7CA217F-EE03-4D6A-8F94-28ABE3143635}"/>
              </a:ext>
            </a:extLst>
          </p:cNvPr>
          <p:cNvSpPr txBox="1"/>
          <p:nvPr/>
        </p:nvSpPr>
        <p:spPr>
          <a:xfrm>
            <a:off x="5677407" y="2032234"/>
            <a:ext cx="726402" cy="307777"/>
          </a:xfrm>
          <a:prstGeom prst="rect">
            <a:avLst/>
          </a:prstGeom>
          <a:noFill/>
        </p:spPr>
        <p:txBody>
          <a:bodyPr wrap="square" rtlCol="0">
            <a:spAutoFit/>
          </a:bodyPr>
          <a:lstStyle/>
          <a:p>
            <a:pPr algn="ctr"/>
            <a:r>
              <a:rPr lang="en-US" sz="1400" dirty="0">
                <a:solidFill>
                  <a:srgbClr val="7030A0"/>
                </a:solidFill>
              </a:rPr>
              <a:t>KGDBN</a:t>
            </a:r>
            <a:endParaRPr lang="en-GB" sz="1400" dirty="0">
              <a:solidFill>
                <a:srgbClr val="7030A0"/>
              </a:solidFill>
            </a:endParaRPr>
          </a:p>
        </p:txBody>
      </p:sp>
      <p:graphicFrame>
        <p:nvGraphicFramePr>
          <p:cNvPr id="22" name="Table 21">
            <a:extLst>
              <a:ext uri="{FF2B5EF4-FFF2-40B4-BE49-F238E27FC236}">
                <a16:creationId xmlns:a16="http://schemas.microsoft.com/office/drawing/2014/main" id="{833246A8-1E0B-43D2-BAA9-5ECB4CD29326}"/>
              </a:ext>
            </a:extLst>
          </p:cNvPr>
          <p:cNvGraphicFramePr>
            <a:graphicFrameLocks noGrp="1"/>
          </p:cNvGraphicFramePr>
          <p:nvPr/>
        </p:nvGraphicFramePr>
        <p:xfrm>
          <a:off x="1078329" y="5182684"/>
          <a:ext cx="4531052" cy="1154430"/>
        </p:xfrm>
        <a:graphic>
          <a:graphicData uri="http://schemas.openxmlformats.org/drawingml/2006/table">
            <a:tbl>
              <a:tblPr>
                <a:tableStyleId>{5C22544A-7EE6-4342-B048-85BDC9FD1C3A}</a:tableStyleId>
              </a:tblPr>
              <a:tblGrid>
                <a:gridCol w="1187777">
                  <a:extLst>
                    <a:ext uri="{9D8B030D-6E8A-4147-A177-3AD203B41FA5}">
                      <a16:colId xmlns:a16="http://schemas.microsoft.com/office/drawing/2014/main" val="1827829796"/>
                    </a:ext>
                  </a:extLst>
                </a:gridCol>
                <a:gridCol w="668655">
                  <a:extLst>
                    <a:ext uri="{9D8B030D-6E8A-4147-A177-3AD203B41FA5}">
                      <a16:colId xmlns:a16="http://schemas.microsoft.com/office/drawing/2014/main" val="1894263210"/>
                    </a:ext>
                  </a:extLst>
                </a:gridCol>
                <a:gridCol w="668655">
                  <a:extLst>
                    <a:ext uri="{9D8B030D-6E8A-4147-A177-3AD203B41FA5}">
                      <a16:colId xmlns:a16="http://schemas.microsoft.com/office/drawing/2014/main" val="76796149"/>
                    </a:ext>
                  </a:extLst>
                </a:gridCol>
                <a:gridCol w="668655">
                  <a:extLst>
                    <a:ext uri="{9D8B030D-6E8A-4147-A177-3AD203B41FA5}">
                      <a16:colId xmlns:a16="http://schemas.microsoft.com/office/drawing/2014/main" val="1422796062"/>
                    </a:ext>
                  </a:extLst>
                </a:gridCol>
                <a:gridCol w="668655">
                  <a:extLst>
                    <a:ext uri="{9D8B030D-6E8A-4147-A177-3AD203B41FA5}">
                      <a16:colId xmlns:a16="http://schemas.microsoft.com/office/drawing/2014/main" val="3009086456"/>
                    </a:ext>
                  </a:extLst>
                </a:gridCol>
                <a:gridCol w="668655">
                  <a:extLst>
                    <a:ext uri="{9D8B030D-6E8A-4147-A177-3AD203B41FA5}">
                      <a16:colId xmlns:a16="http://schemas.microsoft.com/office/drawing/2014/main" val="3162551977"/>
                    </a:ext>
                  </a:extLst>
                </a:gridCol>
              </a:tblGrid>
              <a:tr h="190500">
                <a:tc>
                  <a:txBody>
                    <a:bodyPr/>
                    <a:lstStyle/>
                    <a:p>
                      <a:pPr marL="0" algn="l" defTabSz="914400" rtl="0" eaLnBrk="1" fontAlgn="b" latinLnBrk="0" hangingPunct="1"/>
                      <a:r>
                        <a:rPr lang="en-GB" sz="1200" b="1" u="none" strike="noStrike" kern="1200" dirty="0">
                          <a:solidFill>
                            <a:schemeClr val="dk1"/>
                          </a:solidFill>
                          <a:effectLst/>
                          <a:latin typeface="+mn-lt"/>
                          <a:ea typeface="+mn-ea"/>
                          <a:cs typeface="+mn-cs"/>
                        </a:rPr>
                        <a:t>Valve type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1" u="none" strike="noStrike" kern="1200" dirty="0">
                          <a:solidFill>
                            <a:schemeClr val="dk1"/>
                          </a:solidFill>
                          <a:effectLst/>
                          <a:latin typeface="+mn-lt"/>
                          <a:ea typeface="+mn-ea"/>
                          <a:cs typeface="+mn-cs"/>
                        </a:rPr>
                        <a:t>2024</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1" u="none" strike="noStrike" kern="1200" dirty="0">
                          <a:solidFill>
                            <a:schemeClr val="dk1"/>
                          </a:solidFill>
                          <a:effectLst/>
                          <a:latin typeface="+mn-lt"/>
                          <a:ea typeface="+mn-ea"/>
                          <a:cs typeface="+mn-cs"/>
                        </a:rPr>
                        <a:t>2025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1" u="none" strike="noStrike" kern="1200" dirty="0">
                          <a:solidFill>
                            <a:schemeClr val="dk1"/>
                          </a:solidFill>
                          <a:effectLst/>
                          <a:latin typeface="+mn-lt"/>
                          <a:ea typeface="+mn-ea"/>
                          <a:cs typeface="+mn-cs"/>
                        </a:rPr>
                        <a:t>2026</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1" u="none" strike="noStrike" kern="1200" dirty="0">
                          <a:solidFill>
                            <a:schemeClr val="dk1"/>
                          </a:solidFill>
                          <a:effectLst/>
                          <a:latin typeface="+mn-lt"/>
                          <a:ea typeface="+mn-ea"/>
                          <a:cs typeface="+mn-cs"/>
                        </a:rPr>
                        <a:t>2027</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1" u="none" strike="noStrike" kern="1200" dirty="0">
                          <a:solidFill>
                            <a:schemeClr val="dk1"/>
                          </a:solidFill>
                          <a:effectLst/>
                          <a:latin typeface="+mn-lt"/>
                          <a:ea typeface="+mn-ea"/>
                          <a:cs typeface="+mn-cs"/>
                        </a:rPr>
                        <a:t>2028</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650227177"/>
                  </a:ext>
                </a:extLst>
              </a:tr>
              <a:tr h="190500">
                <a:tc>
                  <a:txBody>
                    <a:bodyPr/>
                    <a:lstStyle/>
                    <a:p>
                      <a:pPr marL="0" algn="l" defTabSz="914400" rtl="0" eaLnBrk="1" fontAlgn="b" latinLnBrk="0" hangingPunct="1"/>
                      <a:r>
                        <a:rPr lang="en-GB" sz="1200" b="1" u="none" strike="noStrike" kern="1200" dirty="0">
                          <a:solidFill>
                            <a:schemeClr val="dk1"/>
                          </a:solidFill>
                          <a:effectLst/>
                          <a:latin typeface="+mn-lt"/>
                          <a:ea typeface="+mn-ea"/>
                          <a:cs typeface="+mn-cs"/>
                        </a:rPr>
                        <a:t>Ball Valves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276</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289</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604</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316</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330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3519246"/>
                  </a:ext>
                </a:extLst>
              </a:tr>
              <a:tr h="190500">
                <a:tc>
                  <a:txBody>
                    <a:bodyPr/>
                    <a:lstStyle/>
                    <a:p>
                      <a:pPr marL="0" algn="l" defTabSz="914400" rtl="0" eaLnBrk="1" fontAlgn="b" latinLnBrk="0" hangingPunct="1"/>
                      <a:r>
                        <a:rPr lang="en-GB" sz="1200" b="1" u="none" strike="noStrike" kern="1200" dirty="0">
                          <a:solidFill>
                            <a:schemeClr val="dk1"/>
                          </a:solidFill>
                          <a:effectLst/>
                          <a:latin typeface="+mn-lt"/>
                          <a:ea typeface="+mn-ea"/>
                          <a:cs typeface="+mn-cs"/>
                        </a:rPr>
                        <a:t>Check Valves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29</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30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64</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33</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35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3684492"/>
                  </a:ext>
                </a:extLst>
              </a:tr>
              <a:tr h="190500">
                <a:tc>
                  <a:txBody>
                    <a:bodyPr/>
                    <a:lstStyle/>
                    <a:p>
                      <a:pPr marL="0" algn="l" defTabSz="914400" rtl="0" eaLnBrk="1" fontAlgn="b" latinLnBrk="0" hangingPunct="1"/>
                      <a:r>
                        <a:rPr lang="en-GB" sz="1200" b="1" u="none" strike="noStrike" kern="1200" dirty="0">
                          <a:solidFill>
                            <a:schemeClr val="dk1"/>
                          </a:solidFill>
                          <a:effectLst/>
                          <a:latin typeface="+mn-lt"/>
                          <a:ea typeface="+mn-ea"/>
                          <a:cs typeface="+mn-cs"/>
                        </a:rPr>
                        <a:t>Gate Valves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157</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165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345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180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188</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6903001"/>
                  </a:ext>
                </a:extLst>
              </a:tr>
              <a:tr h="190500">
                <a:tc>
                  <a:txBody>
                    <a:bodyPr/>
                    <a:lstStyle/>
                    <a:p>
                      <a:pPr marL="0" algn="l" defTabSz="914400" rtl="0" eaLnBrk="1" fontAlgn="b" latinLnBrk="0" hangingPunct="1"/>
                      <a:r>
                        <a:rPr lang="en-GB" sz="1200" b="1" u="none" strike="noStrike" kern="1200" dirty="0">
                          <a:solidFill>
                            <a:schemeClr val="dk1"/>
                          </a:solidFill>
                          <a:effectLst/>
                          <a:latin typeface="+mn-lt"/>
                          <a:ea typeface="+mn-ea"/>
                          <a:cs typeface="+mn-cs"/>
                        </a:rPr>
                        <a:t>Globe Valves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38</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39</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83</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43</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5821426"/>
                  </a:ext>
                </a:extLst>
              </a:tr>
              <a:tr h="63686">
                <a:tc>
                  <a:txBody>
                    <a:bodyPr/>
                    <a:lstStyle/>
                    <a:p>
                      <a:pPr marL="0" algn="l" defTabSz="914400" rtl="0" eaLnBrk="1" fontAlgn="b" latinLnBrk="0" hangingPunct="1"/>
                      <a:r>
                        <a:rPr lang="en-GB" sz="1200" b="1" u="none" strike="noStrike" kern="1200" dirty="0">
                          <a:solidFill>
                            <a:schemeClr val="dk1"/>
                          </a:solidFill>
                          <a:effectLst/>
                          <a:latin typeface="+mn-lt"/>
                          <a:ea typeface="+mn-ea"/>
                          <a:cs typeface="+mn-cs"/>
                        </a:rPr>
                        <a:t>Total</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9D9D9"/>
                    </a:solid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500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523</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1095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572</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en-GB" sz="1200" b="0" u="none" strike="noStrike" kern="1200" dirty="0">
                          <a:solidFill>
                            <a:schemeClr val="dk1"/>
                          </a:solidFill>
                          <a:effectLst/>
                          <a:latin typeface="+mn-lt"/>
                          <a:ea typeface="+mn-ea"/>
                          <a:cs typeface="+mn-cs"/>
                        </a:rPr>
                        <a:t>598</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9362681"/>
                  </a:ext>
                </a:extLst>
              </a:tr>
            </a:tbl>
          </a:graphicData>
        </a:graphic>
      </p:graphicFrame>
      <p:sp>
        <p:nvSpPr>
          <p:cNvPr id="23" name="Rectangle 22">
            <a:extLst>
              <a:ext uri="{FF2B5EF4-FFF2-40B4-BE49-F238E27FC236}">
                <a16:creationId xmlns:a16="http://schemas.microsoft.com/office/drawing/2014/main" id="{C6023A86-6DFB-4B64-9F9C-6C8C355A0668}"/>
              </a:ext>
            </a:extLst>
          </p:cNvPr>
          <p:cNvSpPr/>
          <p:nvPr/>
        </p:nvSpPr>
        <p:spPr>
          <a:xfrm>
            <a:off x="3822533" y="5158621"/>
            <a:ext cx="533400" cy="117849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8D8CE0C8-28D8-4148-BD24-7E1E0D52E03B}"/>
              </a:ext>
            </a:extLst>
          </p:cNvPr>
          <p:cNvSpPr txBox="1"/>
          <p:nvPr/>
        </p:nvSpPr>
        <p:spPr>
          <a:xfrm>
            <a:off x="3114424" y="6355877"/>
            <a:ext cx="1949618" cy="307777"/>
          </a:xfrm>
          <a:prstGeom prst="rect">
            <a:avLst/>
          </a:prstGeom>
          <a:noFill/>
        </p:spPr>
        <p:txBody>
          <a:bodyPr wrap="square" rtlCol="0">
            <a:spAutoFit/>
          </a:bodyPr>
          <a:lstStyle/>
          <a:p>
            <a:pPr algn="ctr"/>
            <a:r>
              <a:rPr lang="en-US" sz="1400" dirty="0">
                <a:solidFill>
                  <a:schemeClr val="accent1"/>
                </a:solidFill>
              </a:rPr>
              <a:t>MTA Year</a:t>
            </a:r>
            <a:endParaRPr lang="en-GB" sz="1400" dirty="0">
              <a:solidFill>
                <a:schemeClr val="accent1"/>
              </a:solidFill>
            </a:endParaRPr>
          </a:p>
        </p:txBody>
      </p:sp>
      <p:pic>
        <p:nvPicPr>
          <p:cNvPr id="27" name="Picture 26">
            <a:extLst>
              <a:ext uri="{FF2B5EF4-FFF2-40B4-BE49-F238E27FC236}">
                <a16:creationId xmlns:a16="http://schemas.microsoft.com/office/drawing/2014/main" id="{77CF1E26-8397-4554-8912-379FCB60F570}"/>
              </a:ext>
            </a:extLst>
          </p:cNvPr>
          <p:cNvPicPr>
            <a:picLocks noChangeAspect="1"/>
          </p:cNvPicPr>
          <p:nvPr/>
        </p:nvPicPr>
        <p:blipFill>
          <a:blip r:embed="rId2"/>
          <a:stretch>
            <a:fillRect/>
          </a:stretch>
        </p:blipFill>
        <p:spPr>
          <a:xfrm>
            <a:off x="6592146" y="4929676"/>
            <a:ext cx="3905250" cy="1743075"/>
          </a:xfrm>
          <a:prstGeom prst="rect">
            <a:avLst/>
          </a:prstGeom>
        </p:spPr>
      </p:pic>
      <p:sp>
        <p:nvSpPr>
          <p:cNvPr id="17" name="Footer Placeholder 1">
            <a:extLst>
              <a:ext uri="{FF2B5EF4-FFF2-40B4-BE49-F238E27FC236}">
                <a16:creationId xmlns:a16="http://schemas.microsoft.com/office/drawing/2014/main" id="{CCC76D88-4119-466F-B79D-FDDEB06C5AB8}"/>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605791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1075-7C8C-4AD1-A428-120B922846B6}"/>
              </a:ext>
            </a:extLst>
          </p:cNvPr>
          <p:cNvSpPr>
            <a:spLocks noGrp="1"/>
          </p:cNvSpPr>
          <p:nvPr>
            <p:ph type="title"/>
          </p:nvPr>
        </p:nvSpPr>
        <p:spPr>
          <a:xfrm>
            <a:off x="907450" y="342119"/>
            <a:ext cx="11079804" cy="473075"/>
          </a:xfrm>
        </p:spPr>
        <p:txBody>
          <a:bodyPr/>
          <a:lstStyle/>
          <a:p>
            <a:r>
              <a:rPr lang="en-US" dirty="0"/>
              <a:t>Control-Isolation-PSV Valves Purchased Since 2020</a:t>
            </a:r>
            <a:endParaRPr lang="en-GB" dirty="0"/>
          </a:p>
        </p:txBody>
      </p:sp>
      <p:sp>
        <p:nvSpPr>
          <p:cNvPr id="5" name="Slide Number Placeholder 4">
            <a:extLst>
              <a:ext uri="{FF2B5EF4-FFF2-40B4-BE49-F238E27FC236}">
                <a16:creationId xmlns:a16="http://schemas.microsoft.com/office/drawing/2014/main" id="{F50A27FE-17BC-4F49-81F8-C614C3CF9C85}"/>
              </a:ext>
            </a:extLst>
          </p:cNvPr>
          <p:cNvSpPr>
            <a:spLocks noGrp="1"/>
          </p:cNvSpPr>
          <p:nvPr>
            <p:ph type="sldNum" sz="quarter" idx="12"/>
          </p:nvPr>
        </p:nvSpPr>
        <p:spPr>
          <a:xfrm>
            <a:off x="-2275609" y="6323398"/>
            <a:ext cx="2743200" cy="365125"/>
          </a:xfrm>
        </p:spPr>
        <p:txBody>
          <a:bodyPr/>
          <a:lstStyle/>
          <a:p>
            <a:fld id="{A1EA0EE8-F7EB-4374-9F2A-CCC72ADA4E99}" type="slidenum">
              <a:rPr lang="en-GB" smtClean="0"/>
              <a:pPr/>
              <a:t>49</a:t>
            </a:fld>
            <a:endParaRPr lang="en-GB" dirty="0"/>
          </a:p>
        </p:txBody>
      </p:sp>
      <p:sp>
        <p:nvSpPr>
          <p:cNvPr id="11" name="Title 1">
            <a:extLst>
              <a:ext uri="{FF2B5EF4-FFF2-40B4-BE49-F238E27FC236}">
                <a16:creationId xmlns:a16="http://schemas.microsoft.com/office/drawing/2014/main" id="{1BAC159C-1CEE-4CD8-B8AC-923C92731654}"/>
              </a:ext>
            </a:extLst>
          </p:cNvPr>
          <p:cNvSpPr txBox="1">
            <a:spLocks/>
          </p:cNvSpPr>
          <p:nvPr/>
        </p:nvSpPr>
        <p:spPr>
          <a:xfrm>
            <a:off x="1964064" y="3621109"/>
            <a:ext cx="8263871" cy="1864052"/>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l"/>
            <a:r>
              <a:rPr lang="en-GB" sz="1600" b="0" dirty="0">
                <a:latin typeface="Calibri" panose="020F0502020204030204" pitchFamily="34" charset="0"/>
              </a:rPr>
              <a:t>This figures are indicative, above table indicate @ 950 Control valves purchased since 2021, doesn't include EPC Main Projects </a:t>
            </a:r>
            <a:endParaRPr lang="en-GB" sz="1600" dirty="0"/>
          </a:p>
        </p:txBody>
      </p:sp>
      <p:graphicFrame>
        <p:nvGraphicFramePr>
          <p:cNvPr id="3" name="Table 2">
            <a:extLst>
              <a:ext uri="{FF2B5EF4-FFF2-40B4-BE49-F238E27FC236}">
                <a16:creationId xmlns:a16="http://schemas.microsoft.com/office/drawing/2014/main" id="{549F5EDD-4C61-45E6-9B75-0CA5846451BA}"/>
              </a:ext>
            </a:extLst>
          </p:cNvPr>
          <p:cNvGraphicFramePr>
            <a:graphicFrameLocks noGrp="1"/>
          </p:cNvGraphicFramePr>
          <p:nvPr>
            <p:extLst>
              <p:ext uri="{D42A27DB-BD31-4B8C-83A1-F6EECF244321}">
                <p14:modId xmlns:p14="http://schemas.microsoft.com/office/powerpoint/2010/main" val="2840139692"/>
              </p:ext>
            </p:extLst>
          </p:nvPr>
        </p:nvGraphicFramePr>
        <p:xfrm>
          <a:off x="1964064" y="1232580"/>
          <a:ext cx="8263871" cy="1864051"/>
        </p:xfrm>
        <a:graphic>
          <a:graphicData uri="http://schemas.openxmlformats.org/drawingml/2006/table">
            <a:tbl>
              <a:tblPr>
                <a:tableStyleId>{2D5ABB26-0587-4C30-8999-92F81FD0307C}</a:tableStyleId>
              </a:tblPr>
              <a:tblGrid>
                <a:gridCol w="4701916">
                  <a:extLst>
                    <a:ext uri="{9D8B030D-6E8A-4147-A177-3AD203B41FA5}">
                      <a16:colId xmlns:a16="http://schemas.microsoft.com/office/drawing/2014/main" val="3206624606"/>
                    </a:ext>
                  </a:extLst>
                </a:gridCol>
                <a:gridCol w="849939">
                  <a:extLst>
                    <a:ext uri="{9D8B030D-6E8A-4147-A177-3AD203B41FA5}">
                      <a16:colId xmlns:a16="http://schemas.microsoft.com/office/drawing/2014/main" val="4112340541"/>
                    </a:ext>
                  </a:extLst>
                </a:gridCol>
                <a:gridCol w="667713">
                  <a:extLst>
                    <a:ext uri="{9D8B030D-6E8A-4147-A177-3AD203B41FA5}">
                      <a16:colId xmlns:a16="http://schemas.microsoft.com/office/drawing/2014/main" val="2718013874"/>
                    </a:ext>
                  </a:extLst>
                </a:gridCol>
                <a:gridCol w="634314">
                  <a:extLst>
                    <a:ext uri="{9D8B030D-6E8A-4147-A177-3AD203B41FA5}">
                      <a16:colId xmlns:a16="http://schemas.microsoft.com/office/drawing/2014/main" val="3050553898"/>
                    </a:ext>
                  </a:extLst>
                </a:gridCol>
                <a:gridCol w="659027">
                  <a:extLst>
                    <a:ext uri="{9D8B030D-6E8A-4147-A177-3AD203B41FA5}">
                      <a16:colId xmlns:a16="http://schemas.microsoft.com/office/drawing/2014/main" val="4126944717"/>
                    </a:ext>
                  </a:extLst>
                </a:gridCol>
                <a:gridCol w="750962">
                  <a:extLst>
                    <a:ext uri="{9D8B030D-6E8A-4147-A177-3AD203B41FA5}">
                      <a16:colId xmlns:a16="http://schemas.microsoft.com/office/drawing/2014/main" val="2007562491"/>
                    </a:ext>
                  </a:extLst>
                </a:gridCol>
              </a:tblGrid>
              <a:tr h="357926">
                <a:tc>
                  <a:txBody>
                    <a:bodyPr/>
                    <a:lstStyle/>
                    <a:p>
                      <a:pPr algn="ctr" fontAlgn="t"/>
                      <a:endParaRPr lang="en-GB" sz="1600" b="1" u="none" strike="noStrike" kern="1200" dirty="0">
                        <a:solidFill>
                          <a:schemeClr val="dk1"/>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5">
                  <a:txBody>
                    <a:bodyPr/>
                    <a:lstStyle/>
                    <a:p>
                      <a:pPr algn="ctr" fontAlgn="t"/>
                      <a:r>
                        <a:rPr lang="en-GB" sz="1600" b="1" u="none" strike="noStrike" dirty="0">
                          <a:effectLst/>
                        </a:rPr>
                        <a:t>Years</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l" fontAlgn="t"/>
                      <a:endParaRPr lang="en-GB" sz="1000" b="1" i="0" u="none" strike="noStrike" dirty="0">
                        <a:solidFill>
                          <a:srgbClr val="000000"/>
                        </a:solidFill>
                        <a:effectLst/>
                        <a:latin typeface="Arial" panose="020B0604020202020204" pitchFamily="34" charset="0"/>
                      </a:endParaRPr>
                    </a:p>
                  </a:txBody>
                  <a:tcPr marL="9525" marR="9525" marT="9525" marB="0"/>
                </a:tc>
                <a:tc hMerge="1">
                  <a:txBody>
                    <a:bodyPr/>
                    <a:lstStyle/>
                    <a:p>
                      <a:pPr algn="l" fontAlgn="t"/>
                      <a:endParaRPr lang="en-GB" sz="1000" b="1" i="0" u="none" strike="noStrike" dirty="0">
                        <a:solidFill>
                          <a:srgbClr val="000000"/>
                        </a:solidFill>
                        <a:effectLst/>
                        <a:latin typeface="Arial" panose="020B0604020202020204" pitchFamily="34" charset="0"/>
                      </a:endParaRPr>
                    </a:p>
                  </a:txBody>
                  <a:tcPr marL="9525" marR="9525" marT="9525" marB="0"/>
                </a:tc>
                <a:tc hMerge="1">
                  <a:txBody>
                    <a:bodyPr/>
                    <a:lstStyle/>
                    <a:p>
                      <a:pPr algn="l" fontAlgn="t"/>
                      <a:endParaRPr lang="en-GB" sz="1000" b="1" i="0" u="none" strike="noStrike" dirty="0">
                        <a:solidFill>
                          <a:srgbClr val="000000"/>
                        </a:solidFill>
                        <a:effectLst/>
                        <a:latin typeface="Arial" panose="020B0604020202020204" pitchFamily="34" charset="0"/>
                      </a:endParaRPr>
                    </a:p>
                  </a:txBody>
                  <a:tcPr marL="9525" marR="9525" marT="9525" marB="0"/>
                </a:tc>
                <a:tc hMerge="1">
                  <a:txBody>
                    <a:bodyPr/>
                    <a:lstStyle/>
                    <a:p>
                      <a:pPr algn="l" fontAlgn="t"/>
                      <a:endParaRPr lang="en-GB" sz="10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64838553"/>
                  </a:ext>
                </a:extLst>
              </a:tr>
              <a:tr h="301225">
                <a:tc>
                  <a:txBody>
                    <a:bodyPr/>
                    <a:lstStyle/>
                    <a:p>
                      <a:pPr algn="ctr" fontAlgn="t"/>
                      <a:r>
                        <a:rPr lang="en-GB" sz="1600" b="1" u="none" strike="noStrike" dirty="0">
                          <a:effectLst/>
                        </a:rPr>
                        <a:t>Type </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t"/>
                      <a:r>
                        <a:rPr lang="en-GB" sz="1600" b="1" u="none" strike="noStrike" dirty="0">
                          <a:effectLst/>
                        </a:rPr>
                        <a:t>2021</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t"/>
                      <a:r>
                        <a:rPr lang="en-GB" sz="1600" b="1" u="none" strike="noStrike" dirty="0">
                          <a:effectLst/>
                        </a:rPr>
                        <a:t>2022</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t"/>
                      <a:r>
                        <a:rPr lang="en-GB" sz="1600" b="1" u="none" strike="noStrike" dirty="0">
                          <a:effectLst/>
                        </a:rPr>
                        <a:t>2023</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t"/>
                      <a:r>
                        <a:rPr lang="en-GB" sz="1600" b="1" u="none" strike="noStrike" dirty="0">
                          <a:effectLst/>
                        </a:rPr>
                        <a:t>2024</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t"/>
                      <a:r>
                        <a:rPr lang="en-GB" sz="1600" b="1" u="none" strike="noStrike" dirty="0">
                          <a:effectLst/>
                        </a:rPr>
                        <a:t>Total</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82910980"/>
                  </a:ext>
                </a:extLst>
              </a:tr>
              <a:tr h="301225">
                <a:tc>
                  <a:txBody>
                    <a:bodyPr/>
                    <a:lstStyle/>
                    <a:p>
                      <a:pPr algn="l" fontAlgn="t"/>
                      <a:r>
                        <a:rPr lang="en-GB" sz="1600" u="none" strike="noStrike" dirty="0">
                          <a:effectLst/>
                        </a:rPr>
                        <a:t>Control Valve </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116</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189</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a:effectLst/>
                        </a:rPr>
                        <a:t>35</a:t>
                      </a:r>
                      <a:endParaRPr lang="en-GB" sz="1600" b="0" i="0" u="none" strike="noStrike">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a:effectLst/>
                        </a:rPr>
                        <a:t>44</a:t>
                      </a:r>
                      <a:endParaRPr lang="en-GB" sz="1600" b="0" i="0" u="none" strike="noStrike">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384</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174556517"/>
                  </a:ext>
                </a:extLst>
              </a:tr>
              <a:tr h="301225">
                <a:tc>
                  <a:txBody>
                    <a:bodyPr/>
                    <a:lstStyle/>
                    <a:p>
                      <a:pPr algn="l" fontAlgn="t"/>
                      <a:r>
                        <a:rPr lang="en-GB" sz="1600" u="none" strike="noStrike" dirty="0">
                          <a:effectLst/>
                        </a:rPr>
                        <a:t>Emergency Shutdown Valve</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5</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18</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1</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a:effectLst/>
                        </a:rPr>
                        <a:t>3</a:t>
                      </a:r>
                      <a:endParaRPr lang="en-GB" sz="1600" b="0" i="0" u="none" strike="noStrike">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27</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79389733"/>
                  </a:ext>
                </a:extLst>
              </a:tr>
              <a:tr h="301225">
                <a:tc>
                  <a:txBody>
                    <a:bodyPr/>
                    <a:lstStyle/>
                    <a:p>
                      <a:pPr algn="l" fontAlgn="t"/>
                      <a:r>
                        <a:rPr lang="en-GB" sz="1600" u="none" strike="noStrike" dirty="0">
                          <a:effectLst/>
                        </a:rPr>
                        <a:t>Pressure Safety Valve</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430</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42</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33</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20</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600" u="none" strike="noStrike" dirty="0">
                          <a:effectLst/>
                        </a:rPr>
                        <a:t>525</a:t>
                      </a:r>
                      <a:endParaRPr lang="en-GB" sz="1600" b="0" i="0" u="none" strike="noStrike" dirty="0">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43154557"/>
                  </a:ext>
                </a:extLst>
              </a:tr>
              <a:tr h="301225">
                <a:tc>
                  <a:txBody>
                    <a:bodyPr/>
                    <a:lstStyle/>
                    <a:p>
                      <a:pPr algn="l" fontAlgn="t"/>
                      <a:r>
                        <a:rPr lang="en-GB" sz="1600" b="1" u="none" strike="noStrike" dirty="0">
                          <a:effectLst/>
                        </a:rPr>
                        <a:t>Total</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t"/>
                      <a:r>
                        <a:rPr lang="en-GB" sz="1600" b="1" u="none" strike="noStrike" dirty="0">
                          <a:effectLst/>
                        </a:rPr>
                        <a:t>551</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t"/>
                      <a:r>
                        <a:rPr lang="en-GB" sz="1600" b="1" u="none" strike="noStrike" dirty="0">
                          <a:effectLst/>
                        </a:rPr>
                        <a:t>249</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t"/>
                      <a:r>
                        <a:rPr lang="en-GB" sz="1600" b="1" u="none" strike="noStrike" dirty="0">
                          <a:effectLst/>
                        </a:rPr>
                        <a:t>69</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t"/>
                      <a:r>
                        <a:rPr lang="en-GB" sz="1600" b="1" u="none" strike="noStrike" dirty="0">
                          <a:effectLst/>
                        </a:rPr>
                        <a:t>67</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t"/>
                      <a:r>
                        <a:rPr lang="en-GB" sz="1600" b="1" u="none" strike="noStrike" dirty="0">
                          <a:effectLst/>
                        </a:rPr>
                        <a:t>936</a:t>
                      </a:r>
                      <a:endParaRPr lang="en-GB" sz="1600" b="1"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965445955"/>
                  </a:ext>
                </a:extLst>
              </a:tr>
            </a:tbl>
          </a:graphicData>
        </a:graphic>
      </p:graphicFrame>
      <p:sp>
        <p:nvSpPr>
          <p:cNvPr id="6" name="Footer Placeholder 1">
            <a:extLst>
              <a:ext uri="{FF2B5EF4-FFF2-40B4-BE49-F238E27FC236}">
                <a16:creationId xmlns:a16="http://schemas.microsoft.com/office/drawing/2014/main" id="{6FF4B19B-F618-4129-9D75-135C954F8066}"/>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1712719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KPO GOLDEN RULES</a:t>
            </a:r>
          </a:p>
        </p:txBody>
      </p:sp>
      <p:sp>
        <p:nvSpPr>
          <p:cNvPr id="20" name="Rectangle 11">
            <a:extLst>
              <a:ext uri="{FF2B5EF4-FFF2-40B4-BE49-F238E27FC236}">
                <a16:creationId xmlns:a16="http://schemas.microsoft.com/office/drawing/2014/main" id="{3AEC7FC8-689B-4220-833A-C339B32B0D6F}"/>
              </a:ext>
            </a:extLst>
          </p:cNvPr>
          <p:cNvSpPr>
            <a:spLocks noChangeArrowheads="1"/>
          </p:cNvSpPr>
          <p:nvPr/>
        </p:nvSpPr>
        <p:spPr bwMode="auto">
          <a:xfrm>
            <a:off x="255005" y="1243674"/>
            <a:ext cx="8486323" cy="3749744"/>
          </a:xfrm>
          <a:prstGeom prst="rect">
            <a:avLst/>
          </a:prstGeom>
          <a:noFill/>
          <a:ln>
            <a:noFill/>
          </a:ln>
          <a:effectLst/>
        </p:spPr>
        <p:txBody>
          <a:bodyPr wrap="square">
            <a:spAutoFit/>
          </a:bodyPr>
          <a:lstStyle/>
          <a:p>
            <a:pPr marL="457200" marR="0" lvl="1" indent="0" algn="just" defTabSz="914400" rtl="0" eaLnBrk="1" fontAlgn="auto" latinLnBrk="0" hangingPunct="1">
              <a:lnSpc>
                <a:spcPct val="100000"/>
              </a:lnSpc>
              <a:spcBef>
                <a:spcPts val="500"/>
              </a:spcBef>
              <a:spcAft>
                <a:spcPts val="500"/>
              </a:spcAft>
              <a:buClr>
                <a:srgbClr val="FFC000"/>
              </a:buClr>
              <a:buSzTx/>
              <a:buFontTx/>
              <a:buNone/>
              <a:tabLst/>
              <a:defRPr/>
            </a:pPr>
            <a:r>
              <a:rPr kumimoji="0" lang="en-GB" sz="2800" b="0"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rPr>
              <a:t>You and I:</a:t>
            </a:r>
            <a:endParaRPr kumimoji="0" lang="ru-RU" sz="2800" b="0"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800" b="1"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rPr>
              <a:t>Comply </a:t>
            </a:r>
            <a:r>
              <a:rPr kumimoji="0" lang="en-GB" sz="2800"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rPr>
              <a:t>with the law, standards and procedures</a:t>
            </a:r>
            <a:endParaRPr kumimoji="0" lang="ru-RU" sz="2800"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just" defTabSz="914400" rtl="0" eaLnBrk="1" fontAlgn="auto" latinLnBrk="0" hangingPunct="1">
              <a:lnSpc>
                <a:spcPct val="100000"/>
              </a:lnSpc>
              <a:spcBef>
                <a:spcPts val="500"/>
              </a:spcBef>
              <a:spcAft>
                <a:spcPts val="500"/>
              </a:spcAft>
              <a:buClr>
                <a:srgbClr val="FFC000"/>
              </a:buClr>
              <a:buSzTx/>
              <a:buFontTx/>
              <a:buNone/>
              <a:tabLst/>
              <a:defRPr/>
            </a:pPr>
            <a:endParaRPr kumimoji="0" lang="ru-RU" sz="2800" b="0"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800" b="1"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rPr>
              <a:t>Intervene </a:t>
            </a:r>
            <a:r>
              <a:rPr kumimoji="0" lang="en-GB" sz="2800"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rPr>
              <a:t>on unsafe or non-compliant actions</a:t>
            </a:r>
            <a:endParaRPr kumimoji="0" lang="ru-RU" sz="2800"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just" defTabSz="914400" rtl="0" eaLnBrk="1" fontAlgn="auto" latinLnBrk="0" hangingPunct="1">
              <a:lnSpc>
                <a:spcPct val="100000"/>
              </a:lnSpc>
              <a:spcBef>
                <a:spcPts val="500"/>
              </a:spcBef>
              <a:spcAft>
                <a:spcPts val="500"/>
              </a:spcAft>
              <a:buClr>
                <a:srgbClr val="FFC000"/>
              </a:buClr>
              <a:buSzTx/>
              <a:buFontTx/>
              <a:buNone/>
              <a:tabLst/>
              <a:defRPr/>
            </a:pPr>
            <a:endParaRPr kumimoji="0" lang="ru-RU" sz="2800" b="0"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800" b="1"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rPr>
              <a:t>Respect </a:t>
            </a:r>
            <a:r>
              <a:rPr kumimoji="0" lang="en-GB" sz="2800" i="0" u="none" strike="noStrike" kern="1200" cap="none" spc="0" normalizeH="0" baseline="0" noProof="0" dirty="0">
                <a:ln>
                  <a:noFill/>
                </a:ln>
                <a:solidFill>
                  <a:srgbClr val="00ABC5"/>
                </a:solidFill>
                <a:effectLst/>
                <a:uLnTx/>
                <a:uFillTx/>
                <a:latin typeface="Calibri" panose="020F0502020204030204" pitchFamily="34" charset="0"/>
                <a:ea typeface="Calibri" panose="020F0502020204030204" pitchFamily="34" charset="0"/>
                <a:cs typeface="Calibri" panose="020F0502020204030204" pitchFamily="34" charset="0"/>
              </a:rPr>
              <a:t>each other, our contractors and community</a:t>
            </a:r>
            <a:endParaRPr kumimoji="0" lang="en-GB" sz="2800" i="0" u="none" strike="noStrike" kern="1200" cap="none" spc="0" normalizeH="0" baseline="0" noProof="0" dirty="0">
              <a:ln>
                <a:noFill/>
              </a:ln>
              <a:solidFill>
                <a:srgbClr val="00ABC5"/>
              </a:solidFill>
              <a:effectLst/>
              <a:uLnTx/>
              <a:uFillTx/>
              <a:latin typeface="Arial"/>
              <a:cs typeface="+mn-cs"/>
            </a:endParaRPr>
          </a:p>
        </p:txBody>
      </p:sp>
      <p:pic>
        <p:nvPicPr>
          <p:cNvPr id="7" name="Picture 4">
            <a:extLst>
              <a:ext uri="{FF2B5EF4-FFF2-40B4-BE49-F238E27FC236}">
                <a16:creationId xmlns:a16="http://schemas.microsoft.com/office/drawing/2014/main" id="{8230C073-2D35-4DB0-91CB-BFAC2B01A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639" y="1217293"/>
            <a:ext cx="13747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B806F833-BE8C-4FC8-A952-FB14CA179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639" y="2624852"/>
            <a:ext cx="13747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234D89C7-F8F2-4F87-8B4E-E852EEB694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0639" y="4007011"/>
            <a:ext cx="137953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1">
            <a:extLst>
              <a:ext uri="{FF2B5EF4-FFF2-40B4-BE49-F238E27FC236}">
                <a16:creationId xmlns:a16="http://schemas.microsoft.com/office/drawing/2014/main" id="{B6410321-045F-4A56-8AAF-631A85BD4B12}"/>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181287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29" y="294255"/>
            <a:ext cx="7249339" cy="473075"/>
          </a:xfrm>
        </p:spPr>
        <p:txBody>
          <a:bodyPr/>
          <a:lstStyle/>
          <a:p>
            <a:r>
              <a:rPr lang="en-US" dirty="0"/>
              <a:t>Procurement history FFM dept </a:t>
            </a:r>
          </a:p>
        </p:txBody>
      </p:sp>
      <p:sp>
        <p:nvSpPr>
          <p:cNvPr id="5" name="Slide Number Placeholder 4"/>
          <p:cNvSpPr>
            <a:spLocks noGrp="1"/>
          </p:cNvSpPr>
          <p:nvPr>
            <p:ph type="sldNum" sz="quarter" idx="12"/>
          </p:nvPr>
        </p:nvSpPr>
        <p:spPr/>
        <p:txBody>
          <a:bodyPr/>
          <a:lstStyle/>
          <a:p>
            <a:fld id="{A1EA0EE8-F7EB-4374-9F2A-CCC72ADA4E99}" type="slidenum">
              <a:rPr lang="en-GB" smtClean="0"/>
              <a:pPr/>
              <a:t>50</a:t>
            </a:fld>
            <a:endParaRPr lang="en-GB" dirty="0"/>
          </a:p>
        </p:txBody>
      </p:sp>
      <p:graphicFrame>
        <p:nvGraphicFramePr>
          <p:cNvPr id="11" name="Object 10">
            <a:extLst>
              <a:ext uri="{FF2B5EF4-FFF2-40B4-BE49-F238E27FC236}">
                <a16:creationId xmlns:a16="http://schemas.microsoft.com/office/drawing/2014/main" id="{831BA0FC-4514-4B34-AF7C-75D1598903E0}"/>
              </a:ext>
            </a:extLst>
          </p:cNvPr>
          <p:cNvGraphicFramePr>
            <a:graphicFrameLocks noChangeAspect="1"/>
          </p:cNvGraphicFramePr>
          <p:nvPr/>
        </p:nvGraphicFramePr>
        <p:xfrm>
          <a:off x="10126362" y="1374183"/>
          <a:ext cx="914400" cy="771525"/>
        </p:xfrm>
        <a:graphic>
          <a:graphicData uri="http://schemas.openxmlformats.org/presentationml/2006/ole">
            <mc:AlternateContent xmlns:mc="http://schemas.openxmlformats.org/markup-compatibility/2006">
              <mc:Choice xmlns:v="urn:schemas-microsoft-com:vml" Requires="v">
                <p:oleObj spid="_x0000_s2094" name="Worksheet" showAsIcon="1" r:id="rId3" imgW="914400" imgH="771525" progId="Excel.Sheet.12">
                  <p:embed/>
                </p:oleObj>
              </mc:Choice>
              <mc:Fallback>
                <p:oleObj name="Worksheet" showAsIcon="1" r:id="rId3" imgW="914400" imgH="771525" progId="Excel.Sheet.12">
                  <p:embed/>
                  <p:pic>
                    <p:nvPicPr>
                      <p:cNvPr id="11" name="Object 10">
                        <a:extLst>
                          <a:ext uri="{FF2B5EF4-FFF2-40B4-BE49-F238E27FC236}">
                            <a16:creationId xmlns:a16="http://schemas.microsoft.com/office/drawing/2014/main" id="{831BA0FC-4514-4B34-AF7C-75D1598903E0}"/>
                          </a:ext>
                        </a:extLst>
                      </p:cNvPr>
                      <p:cNvPicPr/>
                      <p:nvPr/>
                    </p:nvPicPr>
                    <p:blipFill>
                      <a:blip r:embed="rId4"/>
                      <a:stretch>
                        <a:fillRect/>
                      </a:stretch>
                    </p:blipFill>
                    <p:spPr>
                      <a:xfrm>
                        <a:off x="10126362" y="1374183"/>
                        <a:ext cx="914400" cy="771525"/>
                      </a:xfrm>
                      <a:prstGeom prst="rect">
                        <a:avLst/>
                      </a:prstGeom>
                    </p:spPr>
                  </p:pic>
                </p:oleObj>
              </mc:Fallback>
            </mc:AlternateContent>
          </a:graphicData>
        </a:graphic>
      </p:graphicFrame>
      <p:graphicFrame>
        <p:nvGraphicFramePr>
          <p:cNvPr id="14" name="Table 13">
            <a:extLst>
              <a:ext uri="{FF2B5EF4-FFF2-40B4-BE49-F238E27FC236}">
                <a16:creationId xmlns:a16="http://schemas.microsoft.com/office/drawing/2014/main" id="{A80064FE-9B61-4678-B104-58F83C92CF49}"/>
              </a:ext>
            </a:extLst>
          </p:cNvPr>
          <p:cNvGraphicFramePr>
            <a:graphicFrameLocks noGrp="1"/>
          </p:cNvGraphicFramePr>
          <p:nvPr/>
        </p:nvGraphicFramePr>
        <p:xfrm>
          <a:off x="879389" y="2184906"/>
          <a:ext cx="5404022" cy="2927592"/>
        </p:xfrm>
        <a:graphic>
          <a:graphicData uri="http://schemas.openxmlformats.org/drawingml/2006/table">
            <a:tbl>
              <a:tblPr firstRow="1" firstCol="1" bandRow="1">
                <a:tableStyleId>{5C22544A-7EE6-4342-B048-85BDC9FD1C3A}</a:tableStyleId>
              </a:tblPr>
              <a:tblGrid>
                <a:gridCol w="2988106">
                  <a:extLst>
                    <a:ext uri="{9D8B030D-6E8A-4147-A177-3AD203B41FA5}">
                      <a16:colId xmlns:a16="http://schemas.microsoft.com/office/drawing/2014/main" val="2922255387"/>
                    </a:ext>
                  </a:extLst>
                </a:gridCol>
                <a:gridCol w="2415916">
                  <a:extLst>
                    <a:ext uri="{9D8B030D-6E8A-4147-A177-3AD203B41FA5}">
                      <a16:colId xmlns:a16="http://schemas.microsoft.com/office/drawing/2014/main" val="3205289812"/>
                    </a:ext>
                  </a:extLst>
                </a:gridCol>
              </a:tblGrid>
              <a:tr h="365949">
                <a:tc>
                  <a:txBody>
                    <a:bodyPr/>
                    <a:lstStyle/>
                    <a:p>
                      <a:pPr algn="ctr"/>
                      <a:r>
                        <a:rPr lang="en-US" sz="1400" dirty="0">
                          <a:effectLst/>
                        </a:rPr>
                        <a:t>Valve type</a:t>
                      </a:r>
                      <a:endParaRPr lang="en-GB"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n-US" sz="1400" dirty="0">
                          <a:effectLst/>
                        </a:rPr>
                        <a:t>Quantity</a:t>
                      </a:r>
                      <a:endParaRPr lang="en-GB"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06680549"/>
                  </a:ext>
                </a:extLst>
              </a:tr>
              <a:tr h="365949">
                <a:tc>
                  <a:txBody>
                    <a:bodyPr/>
                    <a:lstStyle/>
                    <a:p>
                      <a:pPr algn="ctr"/>
                      <a:r>
                        <a:rPr lang="en-US" sz="1600" b="1" dirty="0">
                          <a:effectLst/>
                        </a:rPr>
                        <a:t>Ball</a:t>
                      </a:r>
                      <a:endParaRPr lang="en-GB" sz="16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n-US" sz="1400" dirty="0">
                          <a:effectLst/>
                        </a:rPr>
                        <a:t>179</a:t>
                      </a:r>
                      <a:endParaRPr lang="en-GB"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666921903"/>
                  </a:ext>
                </a:extLst>
              </a:tr>
              <a:tr h="365949">
                <a:tc>
                  <a:txBody>
                    <a:bodyPr/>
                    <a:lstStyle/>
                    <a:p>
                      <a:pPr algn="ctr"/>
                      <a:r>
                        <a:rPr lang="en-US" sz="1600" b="1" dirty="0">
                          <a:effectLst/>
                        </a:rPr>
                        <a:t>DBB</a:t>
                      </a:r>
                      <a:endParaRPr lang="en-GB" sz="16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n-US" sz="1400" dirty="0">
                          <a:effectLst/>
                        </a:rPr>
                        <a:t>291</a:t>
                      </a:r>
                      <a:endParaRPr lang="en-GB"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80639754"/>
                  </a:ext>
                </a:extLst>
              </a:tr>
              <a:tr h="365949">
                <a:tc>
                  <a:txBody>
                    <a:bodyPr/>
                    <a:lstStyle/>
                    <a:p>
                      <a:pPr algn="ctr"/>
                      <a:r>
                        <a:rPr lang="en-US" sz="1600" b="1" dirty="0">
                          <a:effectLst/>
                        </a:rPr>
                        <a:t>Gate</a:t>
                      </a:r>
                      <a:endParaRPr lang="en-GB" sz="16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n-US" sz="1400" dirty="0">
                          <a:effectLst/>
                        </a:rPr>
                        <a:t>540</a:t>
                      </a:r>
                      <a:endParaRPr lang="en-GB"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3788193"/>
                  </a:ext>
                </a:extLst>
              </a:tr>
              <a:tr h="365949">
                <a:tc>
                  <a:txBody>
                    <a:bodyPr/>
                    <a:lstStyle/>
                    <a:p>
                      <a:pPr algn="ctr"/>
                      <a:r>
                        <a:rPr lang="en-US" sz="1600" b="1" dirty="0">
                          <a:effectLst/>
                        </a:rPr>
                        <a:t>Butterfly</a:t>
                      </a:r>
                      <a:endParaRPr lang="en-GB" sz="16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n-US" sz="1400" dirty="0">
                          <a:effectLst/>
                        </a:rPr>
                        <a:t>8</a:t>
                      </a:r>
                      <a:endParaRPr lang="en-GB"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06415698"/>
                  </a:ext>
                </a:extLst>
              </a:tr>
              <a:tr h="365949">
                <a:tc>
                  <a:txBody>
                    <a:bodyPr/>
                    <a:lstStyle/>
                    <a:p>
                      <a:pPr algn="ctr"/>
                      <a:r>
                        <a:rPr lang="en-US" sz="1600" b="1" dirty="0">
                          <a:effectLst/>
                        </a:rPr>
                        <a:t>Check</a:t>
                      </a:r>
                      <a:endParaRPr lang="en-GB" sz="16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n-US" sz="1400" dirty="0">
                          <a:effectLst/>
                        </a:rPr>
                        <a:t>76</a:t>
                      </a:r>
                      <a:endParaRPr lang="en-GB"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37293758"/>
                  </a:ext>
                </a:extLst>
              </a:tr>
              <a:tr h="365949">
                <a:tc>
                  <a:txBody>
                    <a:bodyPr/>
                    <a:lstStyle/>
                    <a:p>
                      <a:pPr algn="ctr"/>
                      <a:r>
                        <a:rPr lang="en-US" sz="1600" b="1" dirty="0">
                          <a:effectLst/>
                        </a:rPr>
                        <a:t>Globe</a:t>
                      </a:r>
                      <a:endParaRPr lang="en-GB" sz="16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n-US" sz="1400" dirty="0">
                          <a:effectLst/>
                        </a:rPr>
                        <a:t>83</a:t>
                      </a:r>
                      <a:endParaRPr lang="en-GB"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383759807"/>
                  </a:ext>
                </a:extLst>
              </a:tr>
              <a:tr h="365949">
                <a:tc>
                  <a:txBody>
                    <a:bodyPr/>
                    <a:lstStyle/>
                    <a:p>
                      <a:pPr algn="r"/>
                      <a:r>
                        <a:rPr lang="en-US" sz="1400" dirty="0">
                          <a:effectLst/>
                        </a:rPr>
                        <a:t>Total</a:t>
                      </a:r>
                      <a:endParaRPr lang="en-GB"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n-US" sz="1400" dirty="0">
                          <a:effectLst/>
                        </a:rPr>
                        <a:t>1177</a:t>
                      </a:r>
                      <a:endParaRPr lang="en-GB"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41867128"/>
                  </a:ext>
                </a:extLst>
              </a:tr>
            </a:tbl>
          </a:graphicData>
        </a:graphic>
      </p:graphicFrame>
      <p:sp>
        <p:nvSpPr>
          <p:cNvPr id="15" name="Title 1">
            <a:extLst>
              <a:ext uri="{FF2B5EF4-FFF2-40B4-BE49-F238E27FC236}">
                <a16:creationId xmlns:a16="http://schemas.microsoft.com/office/drawing/2014/main" id="{56E1F835-7C7C-4E32-86BB-3627EEF65074}"/>
              </a:ext>
            </a:extLst>
          </p:cNvPr>
          <p:cNvSpPr txBox="1">
            <a:spLocks/>
          </p:cNvSpPr>
          <p:nvPr/>
        </p:nvSpPr>
        <p:spPr>
          <a:xfrm>
            <a:off x="2471329" y="1311628"/>
            <a:ext cx="7249339" cy="473075"/>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dirty="0"/>
              <a:t>Procured valves since 2020 up to day</a:t>
            </a:r>
          </a:p>
        </p:txBody>
      </p:sp>
      <p:sp>
        <p:nvSpPr>
          <p:cNvPr id="16" name="TextBox 15">
            <a:extLst>
              <a:ext uri="{FF2B5EF4-FFF2-40B4-BE49-F238E27FC236}">
                <a16:creationId xmlns:a16="http://schemas.microsoft.com/office/drawing/2014/main" id="{CFBE7A6C-19DE-401C-9AE5-8E9D386D0B0D}"/>
              </a:ext>
            </a:extLst>
          </p:cNvPr>
          <p:cNvSpPr txBox="1"/>
          <p:nvPr/>
        </p:nvSpPr>
        <p:spPr>
          <a:xfrm>
            <a:off x="1277637" y="5369144"/>
            <a:ext cx="9324975" cy="1200329"/>
          </a:xfrm>
          <a:prstGeom prst="rect">
            <a:avLst/>
          </a:prstGeom>
          <a:noFill/>
        </p:spPr>
        <p:txBody>
          <a:bodyPr wrap="square" rtlCol="0">
            <a:spAutoFit/>
          </a:bodyPr>
          <a:lstStyle/>
          <a:p>
            <a:pPr algn="l"/>
            <a:r>
              <a:rPr lang="en-US" dirty="0">
                <a:solidFill>
                  <a:schemeClr val="accent1"/>
                </a:solidFill>
              </a:rPr>
              <a:t>Forecast demand for the next 3-4 years:</a:t>
            </a:r>
          </a:p>
          <a:p>
            <a:pPr marL="457200" indent="-280988">
              <a:buClr>
                <a:srgbClr val="FFC000"/>
              </a:buClr>
              <a:buSzPct val="70000"/>
              <a:buFont typeface="Wingdings" panose="05000000000000000000" pitchFamily="2" charset="2"/>
              <a:buChar char="§"/>
            </a:pPr>
            <a:r>
              <a:rPr lang="en-US" dirty="0">
                <a:solidFill>
                  <a:schemeClr val="accent1"/>
                </a:solidFill>
              </a:rPr>
              <a:t>it is expected to procure approximately same quantity based on above reasons of valves procurement</a:t>
            </a:r>
          </a:p>
          <a:p>
            <a:pPr marL="457200" indent="-280988">
              <a:buClr>
                <a:srgbClr val="FFC000"/>
              </a:buClr>
              <a:buSzPct val="70000"/>
              <a:buFont typeface="Wingdings" panose="05000000000000000000" pitchFamily="2" charset="2"/>
              <a:buChar char="§"/>
            </a:pPr>
            <a:r>
              <a:rPr lang="en-US" dirty="0">
                <a:solidFill>
                  <a:schemeClr val="accent1"/>
                </a:solidFill>
              </a:rPr>
              <a:t>At the moment, planned quantity of modifications is about 70 requests </a:t>
            </a:r>
            <a:endParaRPr lang="en-GB" dirty="0">
              <a:solidFill>
                <a:schemeClr val="accent1"/>
              </a:solidFill>
            </a:endParaRPr>
          </a:p>
        </p:txBody>
      </p:sp>
      <p:sp>
        <p:nvSpPr>
          <p:cNvPr id="17" name="TextBox 16">
            <a:extLst>
              <a:ext uri="{FF2B5EF4-FFF2-40B4-BE49-F238E27FC236}">
                <a16:creationId xmlns:a16="http://schemas.microsoft.com/office/drawing/2014/main" id="{9D69F21C-AB7E-466B-A439-4CAC71AD3131}"/>
              </a:ext>
            </a:extLst>
          </p:cNvPr>
          <p:cNvSpPr txBox="1"/>
          <p:nvPr/>
        </p:nvSpPr>
        <p:spPr>
          <a:xfrm>
            <a:off x="6615518" y="2177964"/>
            <a:ext cx="4623982" cy="3170099"/>
          </a:xfrm>
          <a:prstGeom prst="rect">
            <a:avLst/>
          </a:prstGeom>
          <a:noFill/>
        </p:spPr>
        <p:txBody>
          <a:bodyPr wrap="square" rtlCol="0">
            <a:spAutoFit/>
          </a:bodyPr>
          <a:lstStyle/>
          <a:p>
            <a:pPr algn="l"/>
            <a:r>
              <a:rPr lang="en-US" dirty="0">
                <a:solidFill>
                  <a:schemeClr val="accent1"/>
                </a:solidFill>
              </a:rPr>
              <a:t>Main reasons of valves procurement:</a:t>
            </a:r>
          </a:p>
          <a:p>
            <a:pPr marL="342900" indent="-250825" algn="l">
              <a:buClr>
                <a:srgbClr val="FFC000"/>
              </a:buClr>
              <a:buSzPct val="70000"/>
              <a:buFont typeface="Wingdings" panose="05000000000000000000" pitchFamily="2" charset="2"/>
              <a:buChar char="§"/>
            </a:pPr>
            <a:r>
              <a:rPr lang="en-US" dirty="0">
                <a:solidFill>
                  <a:schemeClr val="accent1"/>
                </a:solidFill>
              </a:rPr>
              <a:t>Field is operating more than 20 years</a:t>
            </a:r>
          </a:p>
          <a:p>
            <a:pPr marL="342900" indent="-250825" algn="l">
              <a:buClr>
                <a:srgbClr val="FFC000"/>
              </a:buClr>
              <a:buSzPct val="70000"/>
              <a:buFont typeface="Wingdings" panose="05000000000000000000" pitchFamily="2" charset="2"/>
              <a:buChar char="§"/>
            </a:pPr>
            <a:r>
              <a:rPr lang="en-US" dirty="0">
                <a:solidFill>
                  <a:schemeClr val="accent1"/>
                </a:solidFill>
              </a:rPr>
              <a:t>Welded valves are replaced by flanged ones when required.</a:t>
            </a:r>
          </a:p>
          <a:p>
            <a:pPr marL="342900" indent="-250825" algn="l">
              <a:buClr>
                <a:srgbClr val="FFC000"/>
              </a:buClr>
              <a:buSzPct val="70000"/>
              <a:buFont typeface="Wingdings" panose="05000000000000000000" pitchFamily="2" charset="2"/>
              <a:buChar char="§"/>
            </a:pPr>
            <a:r>
              <a:rPr lang="en-US" dirty="0">
                <a:solidFill>
                  <a:schemeClr val="accent1"/>
                </a:solidFill>
              </a:rPr>
              <a:t>Updated requirements of COMPANY specifications</a:t>
            </a:r>
          </a:p>
          <a:p>
            <a:pPr marL="342900" indent="-250825" algn="l">
              <a:buClr>
                <a:srgbClr val="FFC000"/>
              </a:buClr>
              <a:buSzPct val="70000"/>
              <a:buFont typeface="Wingdings" panose="05000000000000000000" pitchFamily="2" charset="2"/>
              <a:buChar char="§"/>
            </a:pPr>
            <a:r>
              <a:rPr lang="en-US" dirty="0">
                <a:solidFill>
                  <a:schemeClr val="accent1"/>
                </a:solidFill>
              </a:rPr>
              <a:t>PIMA based modifications</a:t>
            </a:r>
          </a:p>
          <a:p>
            <a:pPr marL="342900" indent="-250825" algn="l">
              <a:buClr>
                <a:srgbClr val="FFC000"/>
              </a:buClr>
              <a:buSzPct val="70000"/>
              <a:buFont typeface="Wingdings" panose="05000000000000000000" pitchFamily="2" charset="2"/>
              <a:buChar char="§"/>
            </a:pPr>
            <a:r>
              <a:rPr lang="en-US" dirty="0">
                <a:solidFill>
                  <a:schemeClr val="accent1"/>
                </a:solidFill>
              </a:rPr>
              <a:t>Installation of new equipment</a:t>
            </a:r>
          </a:p>
          <a:p>
            <a:pPr marL="342900" indent="-250825" algn="l">
              <a:buClr>
                <a:srgbClr val="FFC000"/>
              </a:buClr>
              <a:buSzPct val="70000"/>
              <a:buFont typeface="Wingdings" panose="05000000000000000000" pitchFamily="2" charset="2"/>
              <a:buChar char="§"/>
            </a:pPr>
            <a:r>
              <a:rPr lang="en-US" dirty="0">
                <a:solidFill>
                  <a:schemeClr val="accent1"/>
                </a:solidFill>
              </a:rPr>
              <a:t>Requests (FRFA) for modifications (quantity: about 116).</a:t>
            </a:r>
          </a:p>
          <a:p>
            <a:pPr marL="342900" indent="-342900" algn="l">
              <a:buFont typeface="Arial" panose="020B0604020202020204" pitchFamily="34" charset="0"/>
              <a:buChar char="•"/>
            </a:pPr>
            <a:endParaRPr lang="en-GB" sz="2000" dirty="0">
              <a:solidFill>
                <a:schemeClr val="accent1"/>
              </a:solidFill>
            </a:endParaRPr>
          </a:p>
        </p:txBody>
      </p:sp>
      <p:sp>
        <p:nvSpPr>
          <p:cNvPr id="12" name="Footer Placeholder 1">
            <a:extLst>
              <a:ext uri="{FF2B5EF4-FFF2-40B4-BE49-F238E27FC236}">
                <a16:creationId xmlns:a16="http://schemas.microsoft.com/office/drawing/2014/main" id="{A3CA0AD9-0F91-41CE-9301-BD272BDA9FCF}"/>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569440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51</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Valves forecast for </a:t>
            </a:r>
            <a:r>
              <a:rPr lang="en-GB" sz="3200" dirty="0">
                <a:solidFill>
                  <a:srgbClr val="01B1C9"/>
                </a:solidFill>
                <a:latin typeface="Calibri" panose="020F0502020204030204" pitchFamily="34" charset="0"/>
                <a:cs typeface="Calibri" panose="020F0502020204030204" pitchFamily="34" charset="0"/>
              </a:rPr>
              <a:t>Project in our 5Y Business Plan </a:t>
            </a:r>
          </a:p>
        </p:txBody>
      </p:sp>
      <p:graphicFrame>
        <p:nvGraphicFramePr>
          <p:cNvPr id="2" name="Table 1">
            <a:extLst>
              <a:ext uri="{FF2B5EF4-FFF2-40B4-BE49-F238E27FC236}">
                <a16:creationId xmlns:a16="http://schemas.microsoft.com/office/drawing/2014/main" id="{B5F5A3F9-F71D-4B7E-B9D7-BDB5621DD82E}"/>
              </a:ext>
            </a:extLst>
          </p:cNvPr>
          <p:cNvGraphicFramePr>
            <a:graphicFrameLocks noGrp="1"/>
          </p:cNvGraphicFramePr>
          <p:nvPr>
            <p:extLst>
              <p:ext uri="{D42A27DB-BD31-4B8C-83A1-F6EECF244321}">
                <p14:modId xmlns:p14="http://schemas.microsoft.com/office/powerpoint/2010/main" val="226583552"/>
              </p:ext>
            </p:extLst>
          </p:nvPr>
        </p:nvGraphicFramePr>
        <p:xfrm>
          <a:off x="642551" y="1172616"/>
          <a:ext cx="10810258" cy="4574833"/>
        </p:xfrm>
        <a:graphic>
          <a:graphicData uri="http://schemas.openxmlformats.org/drawingml/2006/table">
            <a:tbl>
              <a:tblPr firstRow="1" firstCol="1" bandRow="1">
                <a:tableStyleId>{BDBED569-4797-4DF1-A0F4-6AAB3CD982D8}</a:tableStyleId>
              </a:tblPr>
              <a:tblGrid>
                <a:gridCol w="5183816">
                  <a:extLst>
                    <a:ext uri="{9D8B030D-6E8A-4147-A177-3AD203B41FA5}">
                      <a16:colId xmlns:a16="http://schemas.microsoft.com/office/drawing/2014/main" val="1401991956"/>
                    </a:ext>
                  </a:extLst>
                </a:gridCol>
                <a:gridCol w="917271">
                  <a:extLst>
                    <a:ext uri="{9D8B030D-6E8A-4147-A177-3AD203B41FA5}">
                      <a16:colId xmlns:a16="http://schemas.microsoft.com/office/drawing/2014/main" val="1243823953"/>
                    </a:ext>
                  </a:extLst>
                </a:gridCol>
                <a:gridCol w="865670">
                  <a:extLst>
                    <a:ext uri="{9D8B030D-6E8A-4147-A177-3AD203B41FA5}">
                      <a16:colId xmlns:a16="http://schemas.microsoft.com/office/drawing/2014/main" val="1517445202"/>
                    </a:ext>
                  </a:extLst>
                </a:gridCol>
                <a:gridCol w="718669">
                  <a:extLst>
                    <a:ext uri="{9D8B030D-6E8A-4147-A177-3AD203B41FA5}">
                      <a16:colId xmlns:a16="http://schemas.microsoft.com/office/drawing/2014/main" val="382269330"/>
                    </a:ext>
                  </a:extLst>
                </a:gridCol>
                <a:gridCol w="865670">
                  <a:extLst>
                    <a:ext uri="{9D8B030D-6E8A-4147-A177-3AD203B41FA5}">
                      <a16:colId xmlns:a16="http://schemas.microsoft.com/office/drawing/2014/main" val="2460356332"/>
                    </a:ext>
                  </a:extLst>
                </a:gridCol>
                <a:gridCol w="718669">
                  <a:extLst>
                    <a:ext uri="{9D8B030D-6E8A-4147-A177-3AD203B41FA5}">
                      <a16:colId xmlns:a16="http://schemas.microsoft.com/office/drawing/2014/main" val="239208042"/>
                    </a:ext>
                  </a:extLst>
                </a:gridCol>
                <a:gridCol w="658488">
                  <a:extLst>
                    <a:ext uri="{9D8B030D-6E8A-4147-A177-3AD203B41FA5}">
                      <a16:colId xmlns:a16="http://schemas.microsoft.com/office/drawing/2014/main" val="3854836472"/>
                    </a:ext>
                  </a:extLst>
                </a:gridCol>
                <a:gridCol w="882005">
                  <a:extLst>
                    <a:ext uri="{9D8B030D-6E8A-4147-A177-3AD203B41FA5}">
                      <a16:colId xmlns:a16="http://schemas.microsoft.com/office/drawing/2014/main" val="1471977723"/>
                    </a:ext>
                  </a:extLst>
                </a:gridCol>
              </a:tblGrid>
              <a:tr h="265942">
                <a:tc>
                  <a:txBody>
                    <a:bodyPr/>
                    <a:lstStyle/>
                    <a:p>
                      <a:pPr marL="0" lvl="0" indent="0" algn="ctr">
                        <a:spcAft>
                          <a:spcPts val="0"/>
                        </a:spcAft>
                        <a:buFont typeface="Wingdings" panose="05000000000000000000" pitchFamily="2" charset="2"/>
                        <a:buNone/>
                      </a:pPr>
                      <a:r>
                        <a:rPr lang="en-US" sz="1200" b="1" dirty="0">
                          <a:effectLst/>
                        </a:rPr>
                        <a:t>Project list</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 typeface="Wingdings" panose="05000000000000000000" pitchFamily="2" charset="2"/>
                        <a:buNone/>
                      </a:pPr>
                      <a:r>
                        <a:rPr lang="en-US" sz="1200" b="1" dirty="0">
                          <a:effectLst/>
                        </a:rPr>
                        <a:t>Ball &amp; DBB</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 typeface="Wingdings" panose="05000000000000000000" pitchFamily="2" charset="2"/>
                        <a:buNone/>
                      </a:pPr>
                      <a:r>
                        <a:rPr lang="en-US" sz="1200" b="1" dirty="0">
                          <a:effectLst/>
                        </a:rPr>
                        <a:t>Check </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 typeface="Wingdings" panose="05000000000000000000" pitchFamily="2" charset="2"/>
                        <a:buNone/>
                      </a:pPr>
                      <a:r>
                        <a:rPr lang="en-US" sz="1200" b="1" dirty="0">
                          <a:effectLst/>
                        </a:rPr>
                        <a:t>Gate</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 typeface="Wingdings" panose="05000000000000000000" pitchFamily="2" charset="2"/>
                        <a:buNone/>
                      </a:pPr>
                      <a:r>
                        <a:rPr lang="en-US" sz="1200" b="1" dirty="0">
                          <a:effectLst/>
                        </a:rPr>
                        <a:t>Globe</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 typeface="Wingdings" panose="05000000000000000000" pitchFamily="2" charset="2"/>
                        <a:buNone/>
                      </a:pPr>
                      <a:r>
                        <a:rPr lang="en-US" sz="1200" b="1" dirty="0">
                          <a:effectLst/>
                        </a:rPr>
                        <a:t>PCV</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 typeface="Wingdings" panose="05000000000000000000" pitchFamily="2" charset="2"/>
                        <a:buNone/>
                      </a:pPr>
                      <a:r>
                        <a:rPr lang="en-US" sz="1200" b="1" dirty="0">
                          <a:effectLst/>
                        </a:rPr>
                        <a:t>PSV</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 typeface="Wingdings" panose="05000000000000000000" pitchFamily="2" charset="2"/>
                        <a:buNone/>
                      </a:pPr>
                      <a:r>
                        <a:rPr lang="en-US" sz="1200" b="1" dirty="0">
                          <a:effectLst/>
                        </a:rPr>
                        <a:t>ESD</a:t>
                      </a:r>
                      <a:endParaRPr lang="en-GB" sz="1200" b="1"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3197993693"/>
                  </a:ext>
                </a:extLst>
              </a:tr>
              <a:tr h="265942">
                <a:tc>
                  <a:txBody>
                    <a:bodyPr/>
                    <a:lstStyle/>
                    <a:p>
                      <a:pPr marL="342900" lvl="0" indent="-342900">
                        <a:spcAft>
                          <a:spcPts val="0"/>
                        </a:spcAft>
                        <a:buFont typeface="Wingdings" panose="05000000000000000000" pitchFamily="2" charset="2"/>
                        <a:buChar char=""/>
                      </a:pPr>
                      <a:r>
                        <a:rPr lang="en-GB" sz="1200" b="1" dirty="0">
                          <a:effectLst/>
                        </a:rPr>
                        <a:t>Karachaganak Gas Plant (KGP)</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10000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500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700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1500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300</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4283339045"/>
                  </a:ext>
                </a:extLst>
              </a:tr>
              <a:tr h="260011">
                <a:tc>
                  <a:txBody>
                    <a:bodyPr/>
                    <a:lstStyle/>
                    <a:p>
                      <a:pPr marL="342900" lvl="0" indent="-342900">
                        <a:spcAft>
                          <a:spcPts val="0"/>
                        </a:spcAft>
                        <a:buFont typeface="Wingdings" panose="05000000000000000000" pitchFamily="2" charset="2"/>
                        <a:buChar char=""/>
                      </a:pPr>
                      <a:r>
                        <a:rPr lang="en-GB" sz="1200" b="1" dirty="0">
                          <a:effectLst/>
                        </a:rPr>
                        <a:t>KPC Splitter Reflux Drum Free Water Removal</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4</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4106905989"/>
                  </a:ext>
                </a:extLst>
              </a:tr>
              <a:tr h="260011">
                <a:tc>
                  <a:txBody>
                    <a:bodyPr/>
                    <a:lstStyle/>
                    <a:p>
                      <a:pPr marL="342900" lvl="0" indent="-342900">
                        <a:spcAft>
                          <a:spcPts val="0"/>
                        </a:spcAft>
                        <a:buFont typeface="Wingdings" panose="05000000000000000000" pitchFamily="2" charset="2"/>
                        <a:buChar char=""/>
                      </a:pPr>
                      <a:r>
                        <a:rPr lang="en-GB" sz="1200" b="1" dirty="0">
                          <a:effectLst/>
                        </a:rPr>
                        <a:t>Power Plant Project - GTG5+HRSG</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60 </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15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5</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681359712"/>
                  </a:ext>
                </a:extLst>
              </a:tr>
              <a:tr h="260011">
                <a:tc>
                  <a:txBody>
                    <a:bodyPr/>
                    <a:lstStyle/>
                    <a:p>
                      <a:pPr marL="342900" lvl="0" indent="-342900">
                        <a:spcAft>
                          <a:spcPts val="0"/>
                        </a:spcAft>
                        <a:buFont typeface="Wingdings" panose="05000000000000000000" pitchFamily="2" charset="2"/>
                        <a:buChar char=""/>
                      </a:pPr>
                      <a:r>
                        <a:rPr lang="en-GB" sz="1200" b="1" dirty="0">
                          <a:effectLst/>
                        </a:rPr>
                        <a:t>HRSG</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60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20</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2719138199"/>
                  </a:ext>
                </a:extLst>
              </a:tr>
              <a:tr h="282330">
                <a:tc>
                  <a:txBody>
                    <a:bodyPr/>
                    <a:lstStyle/>
                    <a:p>
                      <a:pPr marL="342900" lvl="0" indent="-342900">
                        <a:spcAft>
                          <a:spcPts val="0"/>
                        </a:spcAft>
                        <a:buFont typeface="Wingdings" panose="05000000000000000000" pitchFamily="2" charset="2"/>
                        <a:buChar char=""/>
                      </a:pPr>
                      <a:r>
                        <a:rPr lang="en-GB" sz="1200" b="1" dirty="0">
                          <a:effectLst/>
                        </a:rPr>
                        <a:t>KEP 1B</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300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1400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60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120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20</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3799117453"/>
                  </a:ext>
                </a:extLst>
              </a:tr>
              <a:tr h="260011">
                <a:tc>
                  <a:txBody>
                    <a:bodyPr/>
                    <a:lstStyle/>
                    <a:p>
                      <a:pPr marL="342900" lvl="0" indent="-342900">
                        <a:spcAft>
                          <a:spcPts val="0"/>
                        </a:spcAft>
                        <a:buFont typeface="Wingdings" panose="05000000000000000000" pitchFamily="2" charset="2"/>
                        <a:buChar char=""/>
                      </a:pPr>
                      <a:r>
                        <a:rPr lang="en-GB" sz="1200" b="1" dirty="0">
                          <a:effectLst/>
                        </a:rPr>
                        <a:t>Unit 2 DGS (Dry Gas Seals) System Upgrade</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28</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11</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12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3396911"/>
                  </a:ext>
                </a:extLst>
              </a:tr>
              <a:tr h="260011">
                <a:tc>
                  <a:txBody>
                    <a:bodyPr/>
                    <a:lstStyle/>
                    <a:p>
                      <a:pPr marL="342900" lvl="0" indent="-342900">
                        <a:spcAft>
                          <a:spcPts val="0"/>
                        </a:spcAft>
                        <a:buFont typeface="Wingdings" panose="05000000000000000000" pitchFamily="2" charset="2"/>
                        <a:buChar char=""/>
                      </a:pPr>
                      <a:r>
                        <a:rPr lang="en-GB" sz="1200" b="1" dirty="0">
                          <a:effectLst/>
                        </a:rPr>
                        <a:t>U3 DEG Overpressure protection and Integrity project</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60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730161623"/>
                  </a:ext>
                </a:extLst>
              </a:tr>
              <a:tr h="260011">
                <a:tc>
                  <a:txBody>
                    <a:bodyPr/>
                    <a:lstStyle/>
                    <a:p>
                      <a:pPr marL="342900" lvl="0" indent="-342900">
                        <a:spcAft>
                          <a:spcPts val="0"/>
                        </a:spcAft>
                        <a:buFont typeface="Wingdings" panose="05000000000000000000" pitchFamily="2" charset="2"/>
                        <a:buChar char=""/>
                      </a:pPr>
                      <a:r>
                        <a:rPr lang="en-GB" sz="1200" b="1" dirty="0">
                          <a:effectLst/>
                        </a:rPr>
                        <a:t>U3 Methanol Vessel Replacement </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40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a:t>
                      </a:r>
                      <a:endParaRPr lang="en-US"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3676744086"/>
                  </a:ext>
                </a:extLst>
              </a:tr>
              <a:tr h="260011">
                <a:tc>
                  <a:txBody>
                    <a:bodyPr/>
                    <a:lstStyle/>
                    <a:p>
                      <a:pPr marL="342900" lvl="0" indent="-342900">
                        <a:spcAft>
                          <a:spcPts val="0"/>
                        </a:spcAft>
                        <a:buFont typeface="Wingdings" panose="05000000000000000000" pitchFamily="2" charset="2"/>
                        <a:buChar char=""/>
                      </a:pPr>
                      <a:r>
                        <a:rPr lang="en-GB" sz="1200" b="1" dirty="0">
                          <a:effectLst/>
                        </a:rPr>
                        <a:t>Unidentified future projects - Infield pipelines</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3</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2628287106"/>
                  </a:ext>
                </a:extLst>
              </a:tr>
              <a:tr h="260011">
                <a:tc>
                  <a:txBody>
                    <a:bodyPr/>
                    <a:lstStyle/>
                    <a:p>
                      <a:pPr marL="342900" lvl="0" indent="-342900">
                        <a:spcAft>
                          <a:spcPts val="1200"/>
                        </a:spcAft>
                        <a:buFont typeface="Wingdings" panose="05000000000000000000" pitchFamily="2" charset="2"/>
                        <a:buChar char=""/>
                      </a:pPr>
                      <a:r>
                        <a:rPr lang="en-GB" sz="1200" b="1" dirty="0">
                          <a:effectLst/>
                        </a:rPr>
                        <a:t>7th Trunkline project (phase 2) - TL </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1200"/>
                        </a:spcAft>
                        <a:buFontTx/>
                        <a:buNone/>
                      </a:pPr>
                      <a:r>
                        <a:rPr lang="en-US" sz="1200" b="0" dirty="0">
                          <a:solidFill>
                            <a:schemeClr val="tx1"/>
                          </a:solidFill>
                          <a:effectLst/>
                          <a:latin typeface="+mn-lt"/>
                          <a:ea typeface="Calibri" panose="020F0502020204030204" pitchFamily="34" charset="0"/>
                        </a:rPr>
                        <a:t>90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1200"/>
                        </a:spcAft>
                        <a:buFontTx/>
                        <a:buNone/>
                      </a:pPr>
                      <a:r>
                        <a:rPr lang="en-US" sz="1200" b="0" dirty="0">
                          <a:solidFill>
                            <a:schemeClr val="tx1"/>
                          </a:solidFill>
                          <a:effectLst/>
                          <a:latin typeface="+mn-lt"/>
                          <a:ea typeface="Calibri" panose="020F0502020204030204" pitchFamily="34" charset="0"/>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1200"/>
                        </a:spcAft>
                        <a:buFontTx/>
                        <a:buNone/>
                      </a:pPr>
                      <a:r>
                        <a:rPr lang="en-US" sz="1200" b="0" dirty="0">
                          <a:solidFill>
                            <a:schemeClr val="tx1"/>
                          </a:solidFill>
                          <a:effectLst/>
                          <a:latin typeface="+mn-lt"/>
                          <a:ea typeface="Calibri" panose="020F0502020204030204" pitchFamily="34" charset="0"/>
                        </a:rPr>
                        <a:t>7</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1200"/>
                        </a:spcAft>
                        <a:buFontTx/>
                        <a:buNone/>
                      </a:pPr>
                      <a:r>
                        <a:rPr lang="en-US" sz="1200" b="0" dirty="0">
                          <a:solidFill>
                            <a:schemeClr val="tx1"/>
                          </a:solidFill>
                          <a:effectLst/>
                          <a:latin typeface="+mn-lt"/>
                          <a:ea typeface="Calibri" panose="020F0502020204030204" pitchFamily="34" charset="0"/>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1200"/>
                        </a:spcAft>
                        <a:buFontTx/>
                        <a:buNone/>
                      </a:pPr>
                      <a:r>
                        <a:rPr lang="en-US" sz="1200" b="0" dirty="0">
                          <a:solidFill>
                            <a:schemeClr val="tx1"/>
                          </a:solidFill>
                          <a:effectLst/>
                          <a:latin typeface="+mn-lt"/>
                          <a:ea typeface="Calibri" panose="020F0502020204030204" pitchFamily="34" charset="0"/>
                        </a:rPr>
                        <a:t>1</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1200"/>
                        </a:spcAft>
                        <a:buFontTx/>
                        <a:buNone/>
                      </a:pPr>
                      <a:r>
                        <a:rPr lang="en-US" sz="1200" b="0" dirty="0">
                          <a:solidFill>
                            <a:schemeClr val="tx1"/>
                          </a:solidFill>
                          <a:effectLst/>
                          <a:latin typeface="+mn-lt"/>
                          <a:ea typeface="Calibri" panose="020F0502020204030204" pitchFamily="34" charset="0"/>
                        </a:rPr>
                        <a:t>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1200"/>
                        </a:spcAft>
                        <a:buFontTx/>
                        <a:buNone/>
                      </a:pPr>
                      <a:r>
                        <a:rPr lang="en-US" sz="1200" b="0" dirty="0">
                          <a:solidFill>
                            <a:schemeClr val="tx1"/>
                          </a:solidFill>
                          <a:effectLst/>
                          <a:latin typeface="+mn-lt"/>
                          <a:ea typeface="Calibri" panose="020F0502020204030204" pitchFamily="34" charset="0"/>
                        </a:rPr>
                        <a:t>1</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3201400047"/>
                  </a:ext>
                </a:extLst>
              </a:tr>
              <a:tr h="260011">
                <a:tc>
                  <a:txBody>
                    <a:bodyPr/>
                    <a:lstStyle/>
                    <a:p>
                      <a:pPr marL="342900" lvl="0" indent="-342900">
                        <a:spcAft>
                          <a:spcPts val="0"/>
                        </a:spcAft>
                        <a:buFont typeface="Wingdings" panose="05000000000000000000" pitchFamily="2" charset="2"/>
                        <a:buChar char=""/>
                      </a:pPr>
                      <a:r>
                        <a:rPr lang="en-GB" sz="1200" b="1" dirty="0">
                          <a:effectLst/>
                        </a:rPr>
                        <a:t>Landfill Phase 2 (16 Cells)</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100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2587402395"/>
                  </a:ext>
                </a:extLst>
              </a:tr>
              <a:tr h="380476">
                <a:tc>
                  <a:txBody>
                    <a:bodyPr/>
                    <a:lstStyle/>
                    <a:p>
                      <a:pPr marL="342900" lvl="0" indent="-342900">
                        <a:spcAft>
                          <a:spcPts val="0"/>
                        </a:spcAft>
                        <a:buFont typeface="Wingdings" panose="05000000000000000000" pitchFamily="2" charset="2"/>
                        <a:buChar char=""/>
                      </a:pPr>
                      <a:r>
                        <a:rPr lang="en-GB" sz="1200" b="1" dirty="0">
                          <a:effectLst/>
                        </a:rPr>
                        <a:t>Construction of New Water Pipeline from ASTP to Konchubay Pump Station</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50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10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a:t>
                      </a:r>
                    </a:p>
                  </a:txBody>
                  <a:tcPr marL="50532" marR="50532" marT="0" marB="0" anchor="b"/>
                </a:tc>
                <a:extLst>
                  <a:ext uri="{0D108BD9-81ED-4DB2-BD59-A6C34878D82A}">
                    <a16:rowId xmlns:a16="http://schemas.microsoft.com/office/drawing/2014/main" val="3190364252"/>
                  </a:ext>
                </a:extLst>
              </a:tr>
              <a:tr h="260011">
                <a:tc>
                  <a:txBody>
                    <a:bodyPr/>
                    <a:lstStyle/>
                    <a:p>
                      <a:pPr marL="342900" lvl="0" indent="-342900">
                        <a:spcAft>
                          <a:spcPts val="0"/>
                        </a:spcAft>
                        <a:buFont typeface="Wingdings" panose="05000000000000000000" pitchFamily="2" charset="2"/>
                        <a:buChar char=""/>
                      </a:pPr>
                      <a:r>
                        <a:rPr lang="en-GB" sz="1200" b="1" dirty="0">
                          <a:effectLst/>
                        </a:rPr>
                        <a:t>KATS Capacity Upgrade Project</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40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5</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12</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2</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3235106344"/>
                  </a:ext>
                </a:extLst>
              </a:tr>
              <a:tr h="260011">
                <a:tc>
                  <a:txBody>
                    <a:bodyPr/>
                    <a:lstStyle/>
                    <a:p>
                      <a:pPr marL="342900" lvl="0" indent="-342900">
                        <a:spcAft>
                          <a:spcPts val="0"/>
                        </a:spcAft>
                        <a:buFont typeface="Wingdings" panose="05000000000000000000" pitchFamily="2" charset="2"/>
                        <a:buChar char=""/>
                      </a:pPr>
                      <a:r>
                        <a:rPr lang="en-US" sz="1200" b="1" dirty="0">
                          <a:effectLst/>
                        </a:rPr>
                        <a:t>Well  Program (27 new wells) </a:t>
                      </a:r>
                      <a:endParaRPr lang="en-GB" sz="1200" b="1"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2400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60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effectLst/>
                        </a:rPr>
                        <a:t>220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60</a:t>
                      </a:r>
                      <a:endParaRPr lang="en-GB" sz="1200" b="0" dirty="0">
                        <a:solidFill>
                          <a:schemeClr val="tx1"/>
                        </a:solidFill>
                        <a:effectLst/>
                        <a:latin typeface="+mn-lt"/>
                        <a:ea typeface="Calibri" panose="020F0502020204030204" pitchFamily="34" charset="0"/>
                      </a:endParaRP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a:t>
                      </a:r>
                    </a:p>
                  </a:txBody>
                  <a:tcPr marL="50532" marR="50532" marT="0" marB="0" anchor="b"/>
                </a:tc>
                <a:tc>
                  <a:txBody>
                    <a:bodyPr/>
                    <a:lstStyle/>
                    <a:p>
                      <a:pPr marL="0" lvl="0" indent="0" algn="ctr">
                        <a:spcAft>
                          <a:spcPts val="0"/>
                        </a:spcAft>
                        <a:buFontTx/>
                        <a:buNone/>
                      </a:pPr>
                      <a:r>
                        <a:rPr lang="en-US" sz="1200" b="0" dirty="0">
                          <a:solidFill>
                            <a:schemeClr val="tx1"/>
                          </a:solidFill>
                          <a:effectLst/>
                          <a:latin typeface="+mn-lt"/>
                          <a:ea typeface="Calibri" panose="020F0502020204030204" pitchFamily="34" charset="0"/>
                        </a:rPr>
                        <a:t>30</a:t>
                      </a:r>
                      <a:endParaRPr lang="en-GB" sz="1200" b="0" dirty="0">
                        <a:solidFill>
                          <a:schemeClr val="tx1"/>
                        </a:solidFill>
                        <a:effectLst/>
                        <a:latin typeface="+mn-lt"/>
                        <a:ea typeface="Calibri" panose="020F0502020204030204" pitchFamily="34" charset="0"/>
                      </a:endParaRPr>
                    </a:p>
                  </a:txBody>
                  <a:tcPr marL="50532" marR="50532" marT="0" marB="0" anchor="b"/>
                </a:tc>
                <a:extLst>
                  <a:ext uri="{0D108BD9-81ED-4DB2-BD59-A6C34878D82A}">
                    <a16:rowId xmlns:a16="http://schemas.microsoft.com/office/drawing/2014/main" val="104974705"/>
                  </a:ext>
                </a:extLst>
              </a:tr>
              <a:tr h="260011">
                <a:tc>
                  <a:txBody>
                    <a:bodyPr/>
                    <a:lstStyle/>
                    <a:p>
                      <a:pPr marL="0" lvl="0" indent="0">
                        <a:spcAft>
                          <a:spcPts val="0"/>
                        </a:spcAft>
                        <a:buFont typeface="Wingdings" panose="05000000000000000000" pitchFamily="2" charset="2"/>
                        <a:buNone/>
                      </a:pPr>
                      <a:r>
                        <a:rPr lang="en-US" sz="1200" b="1" dirty="0">
                          <a:solidFill>
                            <a:schemeClr val="tx1"/>
                          </a:solidFill>
                          <a:effectLst/>
                          <a:latin typeface="+mn-lt"/>
                          <a:ea typeface="Calibri" panose="020F0502020204030204" pitchFamily="34" charset="0"/>
                        </a:rPr>
                        <a:t>Total Estimation </a:t>
                      </a:r>
                      <a:endParaRPr lang="en-GB" sz="1200" b="1" dirty="0">
                        <a:solidFill>
                          <a:schemeClr val="tx1"/>
                        </a:solidFill>
                        <a:effectLst/>
                        <a:latin typeface="+mn-lt"/>
                        <a:ea typeface="Calibri" panose="020F0502020204030204" pitchFamily="34" charset="0"/>
                      </a:endParaRPr>
                    </a:p>
                  </a:txBody>
                  <a:tcPr marL="50532" marR="50532" marT="0" marB="0" anchor="b">
                    <a:solidFill>
                      <a:schemeClr val="accent2"/>
                    </a:solidFill>
                  </a:tcPr>
                </a:tc>
                <a:tc>
                  <a:txBody>
                    <a:bodyPr/>
                    <a:lstStyle/>
                    <a:p>
                      <a:pPr algn="ctr" rtl="0" fontAlgn="b"/>
                      <a:r>
                        <a:rPr lang="en-GB" sz="1200" b="1" i="0" u="none" strike="noStrike">
                          <a:solidFill>
                            <a:srgbClr val="000000"/>
                          </a:solidFill>
                          <a:effectLst/>
                          <a:latin typeface="Calibri" panose="020F0502020204030204" pitchFamily="34" charset="0"/>
                        </a:rPr>
                        <a:t>15294</a:t>
                      </a:r>
                    </a:p>
                  </a:txBody>
                  <a:tcPr marL="9525" marR="9525" marT="9525" marB="0" anchor="ctr">
                    <a:solidFill>
                      <a:schemeClr val="accent2"/>
                    </a:solidFill>
                  </a:tcPr>
                </a:tc>
                <a:tc>
                  <a:txBody>
                    <a:bodyPr/>
                    <a:lstStyle/>
                    <a:p>
                      <a:pPr algn="ctr" rtl="0" fontAlgn="b"/>
                      <a:r>
                        <a:rPr lang="en-GB" sz="1200" b="1" i="0" u="none" strike="noStrike">
                          <a:solidFill>
                            <a:srgbClr val="000000"/>
                          </a:solidFill>
                          <a:effectLst/>
                          <a:latin typeface="Calibri" panose="020F0502020204030204" pitchFamily="34" charset="0"/>
                        </a:rPr>
                        <a:t>1145</a:t>
                      </a:r>
                    </a:p>
                  </a:txBody>
                  <a:tcPr marL="9525" marR="9525" marT="9525" marB="0" anchor="ctr">
                    <a:solidFill>
                      <a:schemeClr val="accent2"/>
                    </a:solidFill>
                  </a:tcPr>
                </a:tc>
                <a:tc>
                  <a:txBody>
                    <a:bodyPr/>
                    <a:lstStyle/>
                    <a:p>
                      <a:pPr algn="ctr" rtl="0" fontAlgn="b"/>
                      <a:r>
                        <a:rPr lang="en-GB" sz="1200" b="1" i="0" u="none" strike="noStrike">
                          <a:solidFill>
                            <a:srgbClr val="000000"/>
                          </a:solidFill>
                          <a:effectLst/>
                          <a:latin typeface="Calibri" panose="020F0502020204030204" pitchFamily="34" charset="0"/>
                        </a:rPr>
                        <a:t>3583</a:t>
                      </a:r>
                    </a:p>
                  </a:txBody>
                  <a:tcPr marL="9525" marR="9525" marT="9525" marB="0" anchor="ctr">
                    <a:solidFill>
                      <a:schemeClr val="accent2"/>
                    </a:solidFill>
                  </a:tcPr>
                </a:tc>
                <a:tc>
                  <a:txBody>
                    <a:bodyPr/>
                    <a:lstStyle/>
                    <a:p>
                      <a:pPr algn="ctr" rtl="0" fontAlgn="b"/>
                      <a:r>
                        <a:rPr lang="en-GB" sz="1200" b="1" i="0" u="none" strike="noStrike">
                          <a:solidFill>
                            <a:srgbClr val="000000"/>
                          </a:solidFill>
                          <a:effectLst/>
                          <a:latin typeface="Calibri" panose="020F0502020204030204" pitchFamily="34" charset="0"/>
                        </a:rPr>
                        <a:t>2524</a:t>
                      </a:r>
                    </a:p>
                  </a:txBody>
                  <a:tcPr marL="9525" marR="9525" marT="9525" marB="0" anchor="ctr">
                    <a:solidFill>
                      <a:schemeClr val="accent2"/>
                    </a:solidFill>
                  </a:tcPr>
                </a:tc>
                <a:tc>
                  <a:txBody>
                    <a:bodyPr/>
                    <a:lstStyle/>
                    <a:p>
                      <a:pPr algn="ctr" rtl="0" fontAlgn="b"/>
                      <a:r>
                        <a:rPr lang="en-GB" sz="1200" b="1" i="0" u="none" strike="noStrike">
                          <a:solidFill>
                            <a:srgbClr val="000000"/>
                          </a:solidFill>
                          <a:effectLst/>
                          <a:latin typeface="Calibri" panose="020F0502020204030204" pitchFamily="34" charset="0"/>
                        </a:rPr>
                        <a:t>897</a:t>
                      </a:r>
                    </a:p>
                  </a:txBody>
                  <a:tcPr marL="9525" marR="9525" marT="9525" marB="0" anchor="ctr">
                    <a:solidFill>
                      <a:schemeClr val="accent2"/>
                    </a:solidFill>
                  </a:tcPr>
                </a:tc>
                <a:tc>
                  <a:txBody>
                    <a:bodyPr/>
                    <a:lstStyle/>
                    <a:p>
                      <a:pPr algn="ctr" rtl="0" fontAlgn="b"/>
                      <a:r>
                        <a:rPr lang="en-GB" sz="1200" b="1" i="0" u="none" strike="noStrike">
                          <a:solidFill>
                            <a:srgbClr val="000000"/>
                          </a:solidFill>
                          <a:effectLst/>
                          <a:latin typeface="Calibri" panose="020F0502020204030204" pitchFamily="34" charset="0"/>
                        </a:rPr>
                        <a:t>1728</a:t>
                      </a:r>
                    </a:p>
                  </a:txBody>
                  <a:tcPr marL="9525" marR="9525" marT="9525" marB="0" anchor="ctr">
                    <a:solidFill>
                      <a:schemeClr val="accent2"/>
                    </a:solidFill>
                  </a:tcPr>
                </a:tc>
                <a:tc>
                  <a:txBody>
                    <a:bodyPr/>
                    <a:lstStyle/>
                    <a:p>
                      <a:pPr algn="ctr" rtl="0" fontAlgn="b"/>
                      <a:r>
                        <a:rPr lang="en-GB" sz="1200" b="1" i="0" u="none" strike="noStrike" dirty="0">
                          <a:solidFill>
                            <a:srgbClr val="000000"/>
                          </a:solidFill>
                          <a:effectLst/>
                          <a:latin typeface="Calibri" panose="020F0502020204030204" pitchFamily="34" charset="0"/>
                        </a:rPr>
                        <a:t>389</a:t>
                      </a:r>
                    </a:p>
                  </a:txBody>
                  <a:tcPr marL="9525" marR="9525" marT="9525" marB="0" anchor="ctr">
                    <a:solidFill>
                      <a:schemeClr val="accent2"/>
                    </a:solidFill>
                  </a:tcPr>
                </a:tc>
                <a:extLst>
                  <a:ext uri="{0D108BD9-81ED-4DB2-BD59-A6C34878D82A}">
                    <a16:rowId xmlns:a16="http://schemas.microsoft.com/office/drawing/2014/main" val="881221294"/>
                  </a:ext>
                </a:extLst>
              </a:tr>
              <a:tr h="260011">
                <a:tc>
                  <a:txBody>
                    <a:bodyPr/>
                    <a:lstStyle/>
                    <a:p>
                      <a:pPr marL="0" lvl="0" indent="0">
                        <a:spcAft>
                          <a:spcPts val="0"/>
                        </a:spcAft>
                        <a:buFont typeface="Wingdings" panose="05000000000000000000" pitchFamily="2" charset="2"/>
                        <a:buNone/>
                      </a:pPr>
                      <a:r>
                        <a:rPr lang="en-US" sz="1200" b="1" dirty="0">
                          <a:solidFill>
                            <a:schemeClr val="tx1"/>
                          </a:solidFill>
                          <a:effectLst/>
                          <a:latin typeface="+mn-lt"/>
                          <a:ea typeface="Calibri" panose="020F0502020204030204" pitchFamily="34" charset="0"/>
                        </a:rPr>
                        <a:t>Gran Total</a:t>
                      </a:r>
                      <a:endParaRPr lang="en-GB" sz="1200" b="1" dirty="0">
                        <a:solidFill>
                          <a:schemeClr val="tx1"/>
                        </a:solidFill>
                        <a:effectLst/>
                        <a:latin typeface="+mn-lt"/>
                        <a:ea typeface="Calibri" panose="020F0502020204030204" pitchFamily="34" charset="0"/>
                      </a:endParaRPr>
                    </a:p>
                  </a:txBody>
                  <a:tcPr marL="50532" marR="50532" marT="0" marB="0" anchor="b">
                    <a:solidFill>
                      <a:schemeClr val="accent2"/>
                    </a:solidFill>
                  </a:tcPr>
                </a:tc>
                <a:tc gridSpan="7">
                  <a:txBody>
                    <a:bodyPr/>
                    <a:lstStyle/>
                    <a:p>
                      <a:pPr marL="0" lvl="0" indent="0" algn="ctr" defTabSz="914400" rtl="0" eaLnBrk="1" fontAlgn="b" latinLnBrk="0" hangingPunct="1">
                        <a:spcAft>
                          <a:spcPts val="0"/>
                        </a:spcAft>
                        <a:buFontTx/>
                        <a:buNone/>
                      </a:pPr>
                      <a:r>
                        <a:rPr lang="en-US" sz="1400" b="1" kern="1200" dirty="0">
                          <a:solidFill>
                            <a:schemeClr val="tx1"/>
                          </a:solidFill>
                          <a:effectLst/>
                          <a:latin typeface="+mn-lt"/>
                          <a:ea typeface="+mn-ea"/>
                          <a:cs typeface="+mn-cs"/>
                        </a:rPr>
                        <a:t>25560</a:t>
                      </a:r>
                      <a:endParaRPr lang="en-GB" sz="1400" b="1" kern="1200" dirty="0">
                        <a:solidFill>
                          <a:schemeClr val="tx1"/>
                        </a:solidFill>
                        <a:effectLst/>
                        <a:latin typeface="+mn-lt"/>
                        <a:ea typeface="+mn-ea"/>
                        <a:cs typeface="+mn-cs"/>
                      </a:endParaRPr>
                    </a:p>
                  </a:txBody>
                  <a:tcPr marL="9525" marR="9525" marT="9525" marB="0" anchor="b">
                    <a:solidFill>
                      <a:schemeClr val="accent2"/>
                    </a:solidFill>
                  </a:tcPr>
                </a:tc>
                <a:tc hMerge="1">
                  <a:txBody>
                    <a:bodyPr/>
                    <a:lstStyle/>
                    <a:p>
                      <a:pPr marL="0" lvl="0" indent="0" algn="ctr" defTabSz="914400" rtl="0" eaLnBrk="1" fontAlgn="b" latinLnBrk="0" hangingPunct="1">
                        <a:spcAft>
                          <a:spcPts val="0"/>
                        </a:spcAft>
                        <a:buFontTx/>
                        <a:buNone/>
                      </a:pPr>
                      <a:endParaRPr lang="en-GB" sz="1200" b="1" kern="1200" dirty="0">
                        <a:solidFill>
                          <a:schemeClr val="tx1"/>
                        </a:solidFill>
                        <a:effectLst/>
                        <a:latin typeface="+mn-lt"/>
                        <a:ea typeface="+mn-ea"/>
                        <a:cs typeface="+mn-cs"/>
                      </a:endParaRPr>
                    </a:p>
                  </a:txBody>
                  <a:tcPr marL="9525" marR="9525" marT="9525" marB="0" anchor="b"/>
                </a:tc>
                <a:tc hMerge="1">
                  <a:txBody>
                    <a:bodyPr/>
                    <a:lstStyle/>
                    <a:p>
                      <a:pPr marL="0" lvl="0" indent="0" algn="ctr" defTabSz="914400" rtl="0" eaLnBrk="1" fontAlgn="b" latinLnBrk="0" hangingPunct="1">
                        <a:spcAft>
                          <a:spcPts val="0"/>
                        </a:spcAft>
                        <a:buFontTx/>
                        <a:buNone/>
                      </a:pPr>
                      <a:endParaRPr lang="en-GB" sz="1200" b="1" kern="1200" dirty="0">
                        <a:solidFill>
                          <a:schemeClr val="tx1"/>
                        </a:solidFill>
                        <a:effectLst/>
                        <a:latin typeface="+mn-lt"/>
                        <a:ea typeface="+mn-ea"/>
                        <a:cs typeface="+mn-cs"/>
                      </a:endParaRPr>
                    </a:p>
                  </a:txBody>
                  <a:tcPr marL="9525" marR="9525" marT="9525" marB="0" anchor="b"/>
                </a:tc>
                <a:tc hMerge="1">
                  <a:txBody>
                    <a:bodyPr/>
                    <a:lstStyle/>
                    <a:p>
                      <a:pPr marL="0" lvl="0" indent="0" algn="ctr" defTabSz="914400" rtl="0" eaLnBrk="1" fontAlgn="b" latinLnBrk="0" hangingPunct="1">
                        <a:spcAft>
                          <a:spcPts val="0"/>
                        </a:spcAft>
                        <a:buFontTx/>
                        <a:buNone/>
                      </a:pPr>
                      <a:endParaRPr lang="en-GB" sz="1200" b="1" kern="1200" dirty="0">
                        <a:solidFill>
                          <a:schemeClr val="tx1"/>
                        </a:solidFill>
                        <a:effectLst/>
                        <a:latin typeface="+mn-lt"/>
                        <a:ea typeface="+mn-ea"/>
                        <a:cs typeface="+mn-cs"/>
                      </a:endParaRPr>
                    </a:p>
                  </a:txBody>
                  <a:tcPr marL="9525" marR="9525" marT="9525" marB="0" anchor="b"/>
                </a:tc>
                <a:tc hMerge="1">
                  <a:txBody>
                    <a:bodyPr/>
                    <a:lstStyle/>
                    <a:p>
                      <a:pPr algn="ctr" fontAlgn="b"/>
                      <a:endParaRPr lang="en-GB"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GB"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GB"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3819186"/>
                  </a:ext>
                </a:extLst>
              </a:tr>
            </a:tbl>
          </a:graphicData>
        </a:graphic>
      </p:graphicFrame>
      <p:sp>
        <p:nvSpPr>
          <p:cNvPr id="4" name="Rectangle 3">
            <a:extLst>
              <a:ext uri="{FF2B5EF4-FFF2-40B4-BE49-F238E27FC236}">
                <a16:creationId xmlns:a16="http://schemas.microsoft.com/office/drawing/2014/main" id="{90ED074E-A96C-4870-8D1A-8F323CBCF7A8}"/>
              </a:ext>
            </a:extLst>
          </p:cNvPr>
          <p:cNvSpPr/>
          <p:nvPr/>
        </p:nvSpPr>
        <p:spPr>
          <a:xfrm>
            <a:off x="739191" y="5843179"/>
            <a:ext cx="6723892" cy="369332"/>
          </a:xfrm>
          <a:prstGeom prst="rect">
            <a:avLst/>
          </a:prstGeom>
          <a:noFill/>
        </p:spPr>
        <p:txBody>
          <a:bodyPr wrap="square" rtlCol="0">
            <a:spAutoFit/>
          </a:bodyPr>
          <a:lstStyle/>
          <a:p>
            <a:r>
              <a:rPr lang="en-GB" dirty="0">
                <a:solidFill>
                  <a:schemeClr val="accent1"/>
                </a:solidFill>
              </a:rPr>
              <a:t>Above table is only an estimation based on previous similar projects.</a:t>
            </a:r>
          </a:p>
        </p:txBody>
      </p:sp>
      <p:sp>
        <p:nvSpPr>
          <p:cNvPr id="6" name="Footer Placeholder 1">
            <a:extLst>
              <a:ext uri="{FF2B5EF4-FFF2-40B4-BE49-F238E27FC236}">
                <a16:creationId xmlns:a16="http://schemas.microsoft.com/office/drawing/2014/main" id="{80B9618B-F4DA-4DE4-9BDE-B04E0E952BBA}"/>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453225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
        <p:nvSpPr>
          <p:cNvPr id="11" name="Title 7">
            <a:extLst>
              <a:ext uri="{FF2B5EF4-FFF2-40B4-BE49-F238E27FC236}">
                <a16:creationId xmlns:a16="http://schemas.microsoft.com/office/drawing/2014/main" id="{716D210C-2352-423C-A205-69326BB58045}"/>
              </a:ext>
            </a:extLst>
          </p:cNvPr>
          <p:cNvSpPr txBox="1">
            <a:spLocks/>
          </p:cNvSpPr>
          <p:nvPr/>
        </p:nvSpPr>
        <p:spPr>
          <a:xfrm>
            <a:off x="8463549" y="4203718"/>
            <a:ext cx="3230704" cy="1643527"/>
          </a:xfrm>
          <a:prstGeom prst="rect">
            <a:avLst/>
          </a:prstGeom>
          <a:noFill/>
        </p:spPr>
        <p:txBody>
          <a:bodyPr wrap="square" rtlCol="0" anchor="b">
            <a:spAutoFit/>
          </a:bodyPr>
          <a:lstStyle>
            <a:lvl1pPr algn="ctr" defTabSz="914400" rtl="0" eaLnBrk="1" latinLnBrk="0" hangingPunct="1">
              <a:lnSpc>
                <a:spcPct val="90000"/>
              </a:lnSpc>
              <a:spcBef>
                <a:spcPct val="0"/>
              </a:spcBef>
              <a:buNone/>
              <a:defRPr lang="it-IT" sz="4000" b="1" kern="1200" dirty="0">
                <a:solidFill>
                  <a:srgbClr val="FFFFFF"/>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Yerlan Nugmanov</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Senior</a:t>
            </a:r>
            <a:r>
              <a:rPr kumimoji="0" lang="en-GB" sz="4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 </a:t>
            </a: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Vendor Qualification Specialist </a:t>
            </a: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pic>
        <p:nvPicPr>
          <p:cNvPr id="10" name="Picture 9">
            <a:extLst>
              <a:ext uri="{FF2B5EF4-FFF2-40B4-BE49-F238E27FC236}">
                <a16:creationId xmlns:a16="http://schemas.microsoft.com/office/drawing/2014/main" id="{DE7106BA-9ACE-4C0E-A0D4-F79795BAC237}"/>
              </a:ext>
            </a:extLst>
          </p:cNvPr>
          <p:cNvPicPr>
            <a:picLocks noChangeAspect="1"/>
          </p:cNvPicPr>
          <p:nvPr/>
        </p:nvPicPr>
        <p:blipFill>
          <a:blip r:embed="rId2"/>
          <a:stretch>
            <a:fillRect/>
          </a:stretch>
        </p:blipFill>
        <p:spPr>
          <a:xfrm>
            <a:off x="6096000" y="3952128"/>
            <a:ext cx="1633330" cy="2072755"/>
          </a:xfrm>
          <a:prstGeom prst="rect">
            <a:avLst/>
          </a:prstGeom>
        </p:spPr>
      </p:pic>
    </p:spTree>
    <p:extLst>
      <p:ext uri="{BB962C8B-B14F-4D97-AF65-F5344CB8AC3E}">
        <p14:creationId xmlns:p14="http://schemas.microsoft.com/office/powerpoint/2010/main" val="2526443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grpSp>
        <p:nvGrpSpPr>
          <p:cNvPr id="6" name="Group 5">
            <a:extLst>
              <a:ext uri="{FF2B5EF4-FFF2-40B4-BE49-F238E27FC236}">
                <a16:creationId xmlns:a16="http://schemas.microsoft.com/office/drawing/2014/main" id="{308F3A4E-3EF6-41EC-98EF-5CBBFAB71703}"/>
              </a:ext>
            </a:extLst>
          </p:cNvPr>
          <p:cNvGrpSpPr/>
          <p:nvPr/>
        </p:nvGrpSpPr>
        <p:grpSpPr>
          <a:xfrm>
            <a:off x="526687" y="1142637"/>
            <a:ext cx="11373213" cy="5244932"/>
            <a:chOff x="-1" y="-277576"/>
            <a:chExt cx="11660698" cy="7132014"/>
          </a:xfrm>
        </p:grpSpPr>
        <p:pic>
          <p:nvPicPr>
            <p:cNvPr id="4" name="Picture 3">
              <a:extLst>
                <a:ext uri="{FF2B5EF4-FFF2-40B4-BE49-F238E27FC236}">
                  <a16:creationId xmlns:a16="http://schemas.microsoft.com/office/drawing/2014/main" id="{28E13AF8-EDC0-4D2C-A260-3C63403D7D27}"/>
                </a:ext>
              </a:extLst>
            </p:cNvPr>
            <p:cNvPicPr>
              <a:picLocks noChangeAspect="1"/>
            </p:cNvPicPr>
            <p:nvPr/>
          </p:nvPicPr>
          <p:blipFill rotWithShape="1">
            <a:blip r:embed="rId2"/>
            <a:srcRect r="52150" b="6348"/>
            <a:stretch/>
          </p:blipFill>
          <p:spPr>
            <a:xfrm>
              <a:off x="-1" y="-277576"/>
              <a:ext cx="11660698" cy="7132014"/>
            </a:xfrm>
            <a:prstGeom prst="rect">
              <a:avLst/>
            </a:prstGeom>
          </p:spPr>
        </p:pic>
        <p:sp>
          <p:nvSpPr>
            <p:cNvPr id="5" name="Rectangle: Rounded Corners 4">
              <a:extLst>
                <a:ext uri="{FF2B5EF4-FFF2-40B4-BE49-F238E27FC236}">
                  <a16:creationId xmlns:a16="http://schemas.microsoft.com/office/drawing/2014/main" id="{8FA7F987-055D-4DF3-866E-844B18288C2C}"/>
                </a:ext>
              </a:extLst>
            </p:cNvPr>
            <p:cNvSpPr/>
            <p:nvPr/>
          </p:nvSpPr>
          <p:spPr>
            <a:xfrm>
              <a:off x="6845417" y="1082180"/>
              <a:ext cx="1266737" cy="4446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8" name="Footer Placeholder 1">
            <a:extLst>
              <a:ext uri="{FF2B5EF4-FFF2-40B4-BE49-F238E27FC236}">
                <a16:creationId xmlns:a16="http://schemas.microsoft.com/office/drawing/2014/main" id="{3C250E2D-049E-413A-9E3A-65BB56C25FDF}"/>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527680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16" name="Footer Placeholder 1">
            <a:extLst>
              <a:ext uri="{FF2B5EF4-FFF2-40B4-BE49-F238E27FC236}">
                <a16:creationId xmlns:a16="http://schemas.microsoft.com/office/drawing/2014/main" id="{B867BBD4-74B1-491B-BB04-945936F30CFE}"/>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780062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2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A1E8A4C7-A86F-4185-833A-CA3622769AE8}"/>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132882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49" name="Footer Placeholder 1">
            <a:extLst>
              <a:ext uri="{FF2B5EF4-FFF2-40B4-BE49-F238E27FC236}">
                <a16:creationId xmlns:a16="http://schemas.microsoft.com/office/drawing/2014/main" id="{6530CA0E-F323-44AD-B314-C5A343593CE1}"/>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340775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8" name="Footer Placeholder 1">
            <a:extLst>
              <a:ext uri="{FF2B5EF4-FFF2-40B4-BE49-F238E27FC236}">
                <a16:creationId xmlns:a16="http://schemas.microsoft.com/office/drawing/2014/main" id="{25827CDE-A6F7-45C3-A5B2-200789F8F94F}"/>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1065345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703770" y="4228612"/>
            <a:ext cx="5848350" cy="1754326"/>
          </a:xfrm>
          <a:prstGeom prst="rect">
            <a:avLst/>
          </a:prstGeom>
          <a:noFill/>
        </p:spPr>
        <p:txBody>
          <a:bodyPr wrap="square" rtlCol="0">
            <a:spAutoFit/>
          </a:bodyPr>
          <a:lstStyle/>
          <a:p>
            <a:pPr algn="l"/>
            <a:r>
              <a:rPr lang="en-US" dirty="0">
                <a:solidFill>
                  <a:schemeClr val="bg1"/>
                </a:solidFill>
                <a:latin typeface="Calibri" panose="020F0502020204030204" pitchFamily="34" charset="0"/>
                <a:cs typeface="Calibri" panose="020F0502020204030204" pitchFamily="34" charset="0"/>
              </a:rPr>
              <a:t>PROCUREMENT</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 PROCESS</a:t>
            </a:r>
            <a:br>
              <a:rPr lang="ru-RU" cap="all" dirty="0">
                <a:solidFill>
                  <a:schemeClr val="bg1"/>
                </a:solidFill>
              </a:rPr>
            </a:br>
            <a:endParaRPr lang="en-US" dirty="0">
              <a:solidFill>
                <a:schemeClr val="bg1"/>
              </a:solidFill>
              <a:latin typeface="Calibri" panose="020F0502020204030204" pitchFamily="34" charset="0"/>
              <a:cs typeface="Calibri" panose="020F0502020204030204" pitchFamily="34" charset="0"/>
            </a:endParaRPr>
          </a:p>
        </p:txBody>
      </p:sp>
      <p:sp>
        <p:nvSpPr>
          <p:cNvPr id="9" name="Title 7">
            <a:extLst>
              <a:ext uri="{FF2B5EF4-FFF2-40B4-BE49-F238E27FC236}">
                <a16:creationId xmlns:a16="http://schemas.microsoft.com/office/drawing/2014/main" id="{E6F00093-2455-4B1E-BE1B-B8CF46D7FB65}"/>
              </a:ext>
            </a:extLst>
          </p:cNvPr>
          <p:cNvSpPr txBox="1">
            <a:spLocks/>
          </p:cNvSpPr>
          <p:nvPr/>
        </p:nvSpPr>
        <p:spPr>
          <a:xfrm>
            <a:off x="8653773" y="4196742"/>
            <a:ext cx="3124905" cy="1477328"/>
          </a:xfrm>
          <a:prstGeom prst="rect">
            <a:avLst/>
          </a:prstGeom>
          <a:noFill/>
        </p:spPr>
        <p:txBody>
          <a:bodyPr wrap="square" rtlCol="0" anchor="b">
            <a:spAutoFit/>
          </a:bodyPr>
          <a:lstStyle>
            <a:lvl1pPr algn="ctr" defTabSz="914400" rtl="0" eaLnBrk="1" latinLnBrk="0" hangingPunct="1">
              <a:lnSpc>
                <a:spcPct val="90000"/>
              </a:lnSpc>
              <a:spcBef>
                <a:spcPct val="0"/>
              </a:spcBef>
              <a:buNone/>
              <a:defRPr lang="it-IT" sz="4000" b="1" kern="1200" dirty="0">
                <a:solidFill>
                  <a:srgbClr val="FFFFFF"/>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Asset Zhakupov</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sz="2000"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Contracts and Procurement Compliance Manager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KPO</a:t>
            </a:r>
            <a:endPar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pic>
        <p:nvPicPr>
          <p:cNvPr id="12" name="Picture 11">
            <a:extLst>
              <a:ext uri="{FF2B5EF4-FFF2-40B4-BE49-F238E27FC236}">
                <a16:creationId xmlns:a16="http://schemas.microsoft.com/office/drawing/2014/main" id="{CE11ED9F-3052-4DB0-9A04-EB89443C6344}"/>
              </a:ext>
            </a:extLst>
          </p:cNvPr>
          <p:cNvPicPr>
            <a:picLocks noChangeAspect="1"/>
          </p:cNvPicPr>
          <p:nvPr/>
        </p:nvPicPr>
        <p:blipFill>
          <a:blip r:embed="rId2"/>
          <a:stretch>
            <a:fillRect/>
          </a:stretch>
        </p:blipFill>
        <p:spPr>
          <a:xfrm>
            <a:off x="6295386" y="3974794"/>
            <a:ext cx="1544664" cy="1921224"/>
          </a:xfrm>
          <a:prstGeom prst="rect">
            <a:avLst/>
          </a:prstGeom>
        </p:spPr>
      </p:pic>
    </p:spTree>
    <p:extLst>
      <p:ext uri="{BB962C8B-B14F-4D97-AF65-F5344CB8AC3E}">
        <p14:creationId xmlns:p14="http://schemas.microsoft.com/office/powerpoint/2010/main" val="735134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17" name="Footer Placeholder 1">
            <a:extLst>
              <a:ext uri="{FF2B5EF4-FFF2-40B4-BE49-F238E27FC236}">
                <a16:creationId xmlns:a16="http://schemas.microsoft.com/office/drawing/2014/main" id="{4ACB4BF6-0BAB-4A02-BAE1-177C77C7D96F}"/>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45324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D59DA9-67C5-4164-AE37-6AFB8C7BA24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KARACHAGANAK PETROLEUM OPERATING B.V.</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63B8A0BA-84EC-4D56-9B27-527BDEF8C5A7}"/>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B6E33B2-657F-4052-9FFA-B5DE14555847}"/>
              </a:ext>
            </a:extLst>
          </p:cNvPr>
          <p:cNvSpPr txBox="1"/>
          <p:nvPr/>
        </p:nvSpPr>
        <p:spPr>
          <a:xfrm>
            <a:off x="104274" y="206883"/>
            <a:ext cx="12192000"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rPr>
              <a:t>AGENDA</a:t>
            </a:r>
            <a:endParaRPr kumimoji="0" lang="ko-KR" altLang="en-US" sz="3200" b="0"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39" name="Rectangle 11">
            <a:extLst>
              <a:ext uri="{FF2B5EF4-FFF2-40B4-BE49-F238E27FC236}">
                <a16:creationId xmlns:a16="http://schemas.microsoft.com/office/drawing/2014/main" id="{8A7EAAE3-7721-41D1-BACE-B30DC759459D}"/>
              </a:ext>
            </a:extLst>
          </p:cNvPr>
          <p:cNvSpPr>
            <a:spLocks noChangeArrowheads="1"/>
          </p:cNvSpPr>
          <p:nvPr/>
        </p:nvSpPr>
        <p:spPr bwMode="auto">
          <a:xfrm>
            <a:off x="412387" y="1232623"/>
            <a:ext cx="11273477" cy="3447098"/>
          </a:xfrm>
          <a:prstGeom prst="rect">
            <a:avLst/>
          </a:prstGeom>
          <a:noFill/>
          <a:ln>
            <a:noFill/>
          </a:ln>
          <a:effectLst/>
        </p:spPr>
        <p:txBody>
          <a:bodyPr wrap="square">
            <a:spAutoFit/>
          </a:bodyPr>
          <a:lstStyle/>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WELCOME </a:t>
            </a: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PEECH </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WEBINAR RULES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VALVE AND DATASHEET OVERVIEW </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SUPPLIERS DATABASE</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PROCUREMENT PROCESS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LOCAL CONTENT</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MECHANISMS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Q&amp;A SESSION</a:t>
            </a:r>
          </a:p>
        </p:txBody>
      </p:sp>
      <p:sp>
        <p:nvSpPr>
          <p:cNvPr id="9" name="Footer Placeholder 1">
            <a:extLst>
              <a:ext uri="{FF2B5EF4-FFF2-40B4-BE49-F238E27FC236}">
                <a16:creationId xmlns:a16="http://schemas.microsoft.com/office/drawing/2014/main" id="{D1DAA3F1-DD36-4451-AE9D-71F5BA1DFD77}"/>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4193034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16" name="Footer Placeholder 1">
            <a:extLst>
              <a:ext uri="{FF2B5EF4-FFF2-40B4-BE49-F238E27FC236}">
                <a16:creationId xmlns:a16="http://schemas.microsoft.com/office/drawing/2014/main" id="{F098F39D-CC68-4365-83E5-9D8C6FFACBCB}"/>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2649698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6" name="Footer Placeholder 1">
            <a:extLst>
              <a:ext uri="{FF2B5EF4-FFF2-40B4-BE49-F238E27FC236}">
                <a16:creationId xmlns:a16="http://schemas.microsoft.com/office/drawing/2014/main" id="{E59EAF1F-FA97-4603-890F-6F65C88491E5}"/>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925007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3" name="Rectangle 2">
            <a:extLst>
              <a:ext uri="{FF2B5EF4-FFF2-40B4-BE49-F238E27FC236}">
                <a16:creationId xmlns:a16="http://schemas.microsoft.com/office/drawing/2014/main" id="{145F6E45-3FCF-4DEE-966C-5DE063A72498}"/>
              </a:ext>
            </a:extLst>
          </p:cNvPr>
          <p:cNvSpPr/>
          <p:nvPr/>
        </p:nvSpPr>
        <p:spPr>
          <a:xfrm>
            <a:off x="1795429" y="4364472"/>
            <a:ext cx="3858751" cy="1077218"/>
          </a:xfrm>
          <a:prstGeom prst="rect">
            <a:avLst/>
          </a:prstGeom>
        </p:spPr>
        <p:txBody>
          <a:bodyPr wrap="square">
            <a:spAutoFit/>
          </a:body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Local Content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Mechanisms</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pic>
        <p:nvPicPr>
          <p:cNvPr id="11" name="Picture 10">
            <a:extLst>
              <a:ext uri="{FF2B5EF4-FFF2-40B4-BE49-F238E27FC236}">
                <a16:creationId xmlns:a16="http://schemas.microsoft.com/office/drawing/2014/main" id="{3BE53604-2C1C-452D-B2FB-C4BC79CFCED5}"/>
              </a:ext>
            </a:extLst>
          </p:cNvPr>
          <p:cNvPicPr>
            <a:picLocks noChangeAspect="1"/>
          </p:cNvPicPr>
          <p:nvPr/>
        </p:nvPicPr>
        <p:blipFill>
          <a:blip r:embed="rId2"/>
          <a:stretch>
            <a:fillRect/>
          </a:stretch>
        </p:blipFill>
        <p:spPr>
          <a:xfrm>
            <a:off x="6410264" y="3639868"/>
            <a:ext cx="1429786" cy="1801822"/>
          </a:xfrm>
          <a:prstGeom prst="rect">
            <a:avLst/>
          </a:prstGeom>
        </p:spPr>
      </p:pic>
      <p:sp>
        <p:nvSpPr>
          <p:cNvPr id="12" name="Title 7">
            <a:extLst>
              <a:ext uri="{FF2B5EF4-FFF2-40B4-BE49-F238E27FC236}">
                <a16:creationId xmlns:a16="http://schemas.microsoft.com/office/drawing/2014/main" id="{0C9AD598-6425-4E59-8DF3-F88A6013D870}"/>
              </a:ext>
            </a:extLst>
          </p:cNvPr>
          <p:cNvSpPr txBox="1">
            <a:spLocks/>
          </p:cNvSpPr>
          <p:nvPr/>
        </p:nvSpPr>
        <p:spPr>
          <a:xfrm>
            <a:off x="8246911" y="3622614"/>
            <a:ext cx="374982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Venera Apiyeva</a:t>
            </a: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Local Content Interface and           Planning Coordinator </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78728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5430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KEY PRINCIPLES FOR KPO LOCAL CONTENT</a:t>
            </a:r>
          </a:p>
        </p:txBody>
      </p:sp>
      <p:sp>
        <p:nvSpPr>
          <p:cNvPr id="18" name="Rounded Rectangle 17"/>
          <p:cNvSpPr/>
          <p:nvPr/>
        </p:nvSpPr>
        <p:spPr>
          <a:xfrm>
            <a:off x="720500" y="1281207"/>
            <a:ext cx="10784146" cy="81818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In accordance with the FPSA, the Operator shall strive to maximize the use of GWS from Kazakhstani sources at each stage of the procurement process where procurement from such sources is justified in terms of price competitiveness, efficiency, operational parameters, terms of delivery and quality.</a:t>
            </a:r>
            <a:endParaRPr kumimoji="0" lang="ru-RU"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Rounded Rectangle 20"/>
          <p:cNvSpPr/>
          <p:nvPr/>
        </p:nvSpPr>
        <p:spPr>
          <a:xfrm>
            <a:off x="720500" y="2288743"/>
            <a:ext cx="10784146" cy="92098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KPO, as one of the leading oil and gas companies in the Republic of Kazakhstan, strives to support the sustainable development of local suppliers in Kazakhstan and maximize opportunities for LC development, in accordance with the obligations of the FPSA and the legislation of the Republic of Kazakhstan.</a:t>
            </a:r>
            <a:endParaRPr kumimoji="0" lang="ru-RU"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Rounded Rectangle 9"/>
          <p:cNvSpPr/>
          <p:nvPr/>
        </p:nvSpPr>
        <p:spPr>
          <a:xfrm>
            <a:off x="720500" y="4664403"/>
            <a:ext cx="10784146" cy="14936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Therefore, before implementing new processes, philosophies, optimization or development programs, KPO strives to</a:t>
            </a:r>
            <a:r>
              <a:rPr kumimoji="0" lang="ru-RU" sz="1600" b="0" i="0" u="none" strike="noStrike" kern="1200" cap="none" spc="0" normalizeH="0" baseline="0" noProof="0" dirty="0">
                <a:ln>
                  <a:noFill/>
                </a:ln>
                <a:solidFill>
                  <a:srgbClr val="FFFFFF"/>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Calibri" panose="020F0502020204030204"/>
                <a:ea typeface="+mn-ea"/>
                <a:cs typeface="+mn-cs"/>
              </a:rPr>
              <a:t>1. </a:t>
            </a: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Save the achieved LC level</a:t>
            </a:r>
            <a:endParaRPr kumimoji="0" lang="ru-RU" sz="1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Calibri" panose="020F0502020204030204"/>
                <a:ea typeface="+mn-ea"/>
                <a:cs typeface="+mn-cs"/>
              </a:rPr>
              <a:t>2. </a:t>
            </a: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Increase the share of LC </a:t>
            </a:r>
            <a:endParaRPr kumimoji="0" lang="ru-RU" sz="1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Calibri" panose="020F0502020204030204"/>
                <a:ea typeface="+mn-ea"/>
                <a:cs typeface="+mn-cs"/>
              </a:rPr>
              <a:t>3. </a:t>
            </a: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Continuously expand the range and list of purchased goods from local manufacturers</a:t>
            </a:r>
            <a:endParaRPr kumimoji="0" lang="ru-RU"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ounded Rectangle 10"/>
          <p:cNvSpPr/>
          <p:nvPr/>
        </p:nvSpPr>
        <p:spPr>
          <a:xfrm>
            <a:off x="720500" y="3399487"/>
            <a:ext cx="10784146" cy="92098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The company fully supports the initiatives of the Government of the Republic of Kazakhstan aimed to the development of local suppliers, and recognizes the importance of attracting more local manufacturers to the Karachaganak project development. On this occasion, KPO is implementing various initiatives to develop local content.</a:t>
            </a:r>
            <a:endParaRPr kumimoji="0" lang="ru-RU"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E6FF2E3-2C02-4466-B364-0C2EDD498865}"/>
              </a:ext>
            </a:extLst>
          </p:cNvPr>
          <p:cNvSpPr/>
          <p:nvPr/>
        </p:nvSpPr>
        <p:spPr>
          <a:xfrm>
            <a:off x="289169" y="1959186"/>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Footer Placeholder 1">
            <a:extLst>
              <a:ext uri="{FF2B5EF4-FFF2-40B4-BE49-F238E27FC236}">
                <a16:creationId xmlns:a16="http://schemas.microsoft.com/office/drawing/2014/main" id="{64479131-6B23-46D5-A465-6AAF3F2FDC92}"/>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19834249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3B8A0BA-84EC-4D56-9B27-527BDEF8C5A7}"/>
              </a:ext>
            </a:extLst>
          </p:cNvPr>
          <p:cNvSpPr txBox="1">
            <a:spLocks/>
          </p:cNvSpPr>
          <p:nvPr/>
        </p:nvSpPr>
        <p:spPr>
          <a:xfrm>
            <a:off x="104274" y="6525526"/>
            <a:ext cx="32127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64</a:t>
            </a:fld>
            <a:endParaRPr kumimoji="0" lang="it-IT" sz="8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B6E33B2-657F-4052-9FFA-B5DE14555847}"/>
              </a:ext>
            </a:extLst>
          </p:cNvPr>
          <p:cNvSpPr txBox="1"/>
          <p:nvPr/>
        </p:nvSpPr>
        <p:spPr>
          <a:xfrm>
            <a:off x="-1" y="305067"/>
            <a:ext cx="12192000" cy="584775"/>
          </a:xfrm>
          <a:prstGeom prst="rect">
            <a:avLst/>
          </a:prstGeom>
          <a:noFill/>
        </p:spPr>
        <p:txBody>
          <a:bodyPr wrap="square" rtlCol="0" anchor="ctr">
            <a:spAutoFit/>
          </a:bodyPr>
          <a:lstStyle/>
          <a:p>
            <a:pPr marL="0" marR="0" lvl="0" indent="0" algn="ctr" defTabSz="1219170" rtl="0" eaLnBrk="1" fontAlgn="auto" latinLnBrk="1" hangingPunct="1">
              <a:lnSpc>
                <a:spcPct val="100000"/>
              </a:lnSpc>
              <a:spcBef>
                <a:spcPct val="0"/>
              </a:spcBef>
              <a:spcAft>
                <a:spcPts val="0"/>
              </a:spcAft>
              <a:buClrTx/>
              <a:buSzTx/>
              <a:buFontTx/>
              <a:buNone/>
              <a:tabLst/>
              <a:defRPr/>
            </a:pPr>
            <a:r>
              <a:rPr lang="en-US" sz="3200" dirty="0">
                <a:solidFill>
                  <a:srgbClr val="00ABC5"/>
                </a:solidFill>
                <a:latin typeface="Calibri" panose="020F0502020204030204" pitchFamily="34" charset="0"/>
                <a:cs typeface="Calibri" panose="020F0502020204030204" pitchFamily="34" charset="0"/>
              </a:rPr>
              <a:t>LOCAL CONTENT </a:t>
            </a: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MECHANISMS</a:t>
            </a:r>
            <a:endParaRPr kumimoji="0" lang="ko-KR" altLang="en-US" sz="3200" b="0"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aphicFrame>
        <p:nvGraphicFramePr>
          <p:cNvPr id="2" name="Table 4">
            <a:extLst>
              <a:ext uri="{FF2B5EF4-FFF2-40B4-BE49-F238E27FC236}">
                <a16:creationId xmlns:a16="http://schemas.microsoft.com/office/drawing/2014/main" id="{1D666355-CEFA-48B5-8B16-07A6DD4B65B1}"/>
              </a:ext>
            </a:extLst>
          </p:cNvPr>
          <p:cNvGraphicFramePr>
            <a:graphicFrameLocks noGrp="1"/>
          </p:cNvGraphicFramePr>
          <p:nvPr/>
        </p:nvGraphicFramePr>
        <p:xfrm>
          <a:off x="341870" y="1125220"/>
          <a:ext cx="11508259" cy="4028440"/>
        </p:xfrm>
        <a:graphic>
          <a:graphicData uri="http://schemas.openxmlformats.org/drawingml/2006/table">
            <a:tbl>
              <a:tblPr firstRow="1" bandRow="1">
                <a:tableStyleId>{5C22544A-7EE6-4342-B048-85BDC9FD1C3A}</a:tableStyleId>
              </a:tblPr>
              <a:tblGrid>
                <a:gridCol w="2288243">
                  <a:extLst>
                    <a:ext uri="{9D8B030D-6E8A-4147-A177-3AD203B41FA5}">
                      <a16:colId xmlns:a16="http://schemas.microsoft.com/office/drawing/2014/main" val="2243702296"/>
                    </a:ext>
                  </a:extLst>
                </a:gridCol>
                <a:gridCol w="9220016">
                  <a:extLst>
                    <a:ext uri="{9D8B030D-6E8A-4147-A177-3AD203B41FA5}">
                      <a16:colId xmlns:a16="http://schemas.microsoft.com/office/drawing/2014/main" val="2801301341"/>
                    </a:ext>
                  </a:extLst>
                </a:gridCol>
              </a:tblGrid>
              <a:tr h="370840">
                <a:tc>
                  <a:txBody>
                    <a:bodyPr/>
                    <a:lstStyle/>
                    <a:p>
                      <a:pPr algn="ctr"/>
                      <a:r>
                        <a:rPr lang="en-GB" sz="1200" dirty="0"/>
                        <a:t>NAME OF THE MECHANISM</a:t>
                      </a:r>
                    </a:p>
                  </a:txBody>
                  <a:tcPr/>
                </a:tc>
                <a:tc>
                  <a:txBody>
                    <a:bodyPr/>
                    <a:lstStyle/>
                    <a:p>
                      <a:pPr algn="ctr"/>
                      <a:r>
                        <a:rPr lang="en-GB" sz="1200" dirty="0"/>
                        <a:t>DESCRIPTION</a:t>
                      </a:r>
                    </a:p>
                  </a:txBody>
                  <a:tcPr/>
                </a:tc>
                <a:extLst>
                  <a:ext uri="{0D108BD9-81ED-4DB2-BD59-A6C34878D82A}">
                    <a16:rowId xmlns:a16="http://schemas.microsoft.com/office/drawing/2014/main" val="3686105106"/>
                  </a:ext>
                </a:extLst>
              </a:tr>
              <a:tr h="370840">
                <a:tc>
                  <a:txBody>
                    <a:bodyPr/>
                    <a:lstStyle/>
                    <a:p>
                      <a:pPr algn="ctr"/>
                      <a:r>
                        <a:rPr lang="ru-RU" sz="1200" b="1" kern="1200" dirty="0">
                          <a:solidFill>
                            <a:schemeClr val="dk1"/>
                          </a:solidFill>
                          <a:effectLst/>
                          <a:latin typeface="+mn-lt"/>
                          <a:ea typeface="+mn-ea"/>
                          <a:cs typeface="+mn-cs"/>
                        </a:rPr>
                        <a:t>Early tender</a:t>
                      </a:r>
                      <a:endParaRPr lang="en-GB" sz="1200" kern="1200" dirty="0">
                        <a:solidFill>
                          <a:schemeClr val="dk1"/>
                        </a:solidFill>
                        <a:effectLst/>
                        <a:latin typeface="+mn-lt"/>
                        <a:ea typeface="+mn-ea"/>
                        <a:cs typeface="+mn-cs"/>
                      </a:endParaRPr>
                    </a:p>
                  </a:txBody>
                  <a:tcPr anchor="ctr"/>
                </a:tc>
                <a:tc>
                  <a:txBody>
                    <a:bodyPr/>
                    <a:lstStyle/>
                    <a:p>
                      <a:r>
                        <a:rPr lang="en-GB" sz="1200" b="1" i="1" kern="1200" dirty="0">
                          <a:solidFill>
                            <a:schemeClr val="dk1"/>
                          </a:solidFill>
                          <a:effectLst/>
                          <a:latin typeface="+mn-lt"/>
                          <a:ea typeface="+mn-ea"/>
                          <a:cs typeface="+mn-cs"/>
                        </a:rPr>
                        <a:t>a form of Advance Procurement*</a:t>
                      </a:r>
                      <a:endParaRPr lang="en-GB" sz="1200" kern="1200" dirty="0">
                        <a:solidFill>
                          <a:schemeClr val="dk1"/>
                        </a:solidFill>
                        <a:effectLst/>
                        <a:latin typeface="+mn-lt"/>
                        <a:ea typeface="+mn-ea"/>
                        <a:cs typeface="+mn-cs"/>
                      </a:endParaRPr>
                    </a:p>
                    <a:p>
                      <a:r>
                        <a:rPr lang="en-GB" sz="1200" b="1" i="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i="1" kern="1200" dirty="0">
                          <a:solidFill>
                            <a:schemeClr val="dk1"/>
                          </a:solidFill>
                          <a:effectLst/>
                          <a:latin typeface="+mn-lt"/>
                          <a:ea typeface="+mn-ea"/>
                          <a:cs typeface="+mn-cs"/>
                        </a:rPr>
                        <a:t>The method of awarding the contract</a:t>
                      </a:r>
                      <a:r>
                        <a:rPr lang="en-GB" sz="1200" b="1" kern="1200" dirty="0">
                          <a:solidFill>
                            <a:schemeClr val="dk1"/>
                          </a:solidFill>
                          <a:effectLst/>
                          <a:latin typeface="+mn-lt"/>
                          <a:ea typeface="+mn-ea"/>
                          <a:cs typeface="+mn-cs"/>
                        </a:rPr>
                        <a:t> </a:t>
                      </a:r>
                      <a:r>
                        <a:rPr lang="en-GB" sz="1200" kern="1200" dirty="0">
                          <a:solidFill>
                            <a:schemeClr val="dk1"/>
                          </a:solidFill>
                          <a:effectLst/>
                          <a:latin typeface="+mn-lt"/>
                          <a:ea typeface="+mn-ea"/>
                          <a:cs typeface="+mn-cs"/>
                        </a:rPr>
                        <a:t>is a competitive tender process</a:t>
                      </a:r>
                    </a:p>
                    <a:p>
                      <a:r>
                        <a:rPr lang="en-GB" sz="1200" b="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i="1" kern="1200" dirty="0">
                          <a:solidFill>
                            <a:schemeClr val="dk1"/>
                          </a:solidFill>
                          <a:effectLst/>
                          <a:latin typeface="+mn-lt"/>
                          <a:ea typeface="+mn-ea"/>
                          <a:cs typeface="+mn-cs"/>
                        </a:rPr>
                        <a:t>The goal</a:t>
                      </a:r>
                      <a:r>
                        <a:rPr lang="en-GB" sz="1200" b="1" kern="1200" dirty="0">
                          <a:solidFill>
                            <a:schemeClr val="dk1"/>
                          </a:solidFill>
                          <a:effectLst/>
                          <a:latin typeface="+mn-lt"/>
                          <a:ea typeface="+mn-ea"/>
                          <a:cs typeface="+mn-cs"/>
                        </a:rPr>
                        <a:t> </a:t>
                      </a:r>
                      <a:r>
                        <a:rPr lang="en-GB" sz="1200" kern="1200" dirty="0">
                          <a:solidFill>
                            <a:schemeClr val="dk1"/>
                          </a:solidFill>
                          <a:effectLst/>
                          <a:latin typeface="+mn-lt"/>
                          <a:ea typeface="+mn-ea"/>
                          <a:cs typeface="+mn-cs"/>
                        </a:rPr>
                        <a:t>is to organize the production of goods in the Republic of Kazakhstan.</a:t>
                      </a:r>
                    </a:p>
                    <a:p>
                      <a:r>
                        <a:rPr lang="en-GB" sz="1200" b="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i="1" kern="1200" dirty="0">
                          <a:solidFill>
                            <a:schemeClr val="dk1"/>
                          </a:solidFill>
                          <a:effectLst/>
                          <a:latin typeface="+mn-lt"/>
                          <a:ea typeface="+mn-ea"/>
                          <a:cs typeface="+mn-cs"/>
                        </a:rPr>
                        <a:t>A tender for the supply of goods</a:t>
                      </a:r>
                      <a:r>
                        <a:rPr lang="en-GB" sz="1200" b="1" kern="1200" dirty="0">
                          <a:solidFill>
                            <a:schemeClr val="dk1"/>
                          </a:solidFill>
                          <a:effectLst/>
                          <a:latin typeface="+mn-lt"/>
                          <a:ea typeface="+mn-ea"/>
                          <a:cs typeface="+mn-cs"/>
                        </a:rPr>
                        <a:t> </a:t>
                      </a:r>
                      <a:r>
                        <a:rPr lang="en-GB" sz="1200" kern="1200" dirty="0">
                          <a:solidFill>
                            <a:schemeClr val="dk1"/>
                          </a:solidFill>
                          <a:effectLst/>
                          <a:latin typeface="+mn-lt"/>
                          <a:ea typeface="+mn-ea"/>
                          <a:cs typeface="+mn-cs"/>
                        </a:rPr>
                        <a:t>based on the results of which the Operator enters into a contract for the supply of goods with a suspensive condition or with a long-term delivery schedule until the Operator has a need for such goods.</a:t>
                      </a:r>
                    </a:p>
                  </a:txBody>
                  <a:tcPr/>
                </a:tc>
                <a:extLst>
                  <a:ext uri="{0D108BD9-81ED-4DB2-BD59-A6C34878D82A}">
                    <a16:rowId xmlns:a16="http://schemas.microsoft.com/office/drawing/2014/main" val="123591828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mn-lt"/>
                          <a:ea typeface="+mn-ea"/>
                          <a:cs typeface="+mn-cs"/>
                        </a:rPr>
                        <a:t>Trial Order </a:t>
                      </a:r>
                      <a:endParaRPr lang="en-GB" sz="1200" kern="1200" dirty="0">
                        <a:solidFill>
                          <a:schemeClr val="dk1"/>
                        </a:solidFill>
                        <a:effectLst/>
                        <a:latin typeface="+mn-lt"/>
                        <a:ea typeface="+mn-ea"/>
                        <a:cs typeface="+mn-cs"/>
                      </a:endParaRPr>
                    </a:p>
                  </a:txBody>
                  <a:tcPr anchor="ctr"/>
                </a:tc>
                <a:tc>
                  <a:txBody>
                    <a:bodyPr/>
                    <a:lstStyle/>
                    <a:p>
                      <a:r>
                        <a:rPr lang="en-GB" sz="1200" b="1" i="1" kern="1200" dirty="0">
                          <a:solidFill>
                            <a:schemeClr val="dk1"/>
                          </a:solidFill>
                          <a:effectLst/>
                          <a:latin typeface="+mn-lt"/>
                          <a:ea typeface="+mn-ea"/>
                          <a:cs typeface="+mn-cs"/>
                        </a:rPr>
                        <a:t>Operator contract</a:t>
                      </a:r>
                      <a:endParaRPr lang="en-GB" sz="1200" kern="1200" dirty="0">
                        <a:solidFill>
                          <a:schemeClr val="dk1"/>
                        </a:solidFill>
                        <a:effectLst/>
                        <a:latin typeface="+mn-lt"/>
                        <a:ea typeface="+mn-ea"/>
                        <a:cs typeface="+mn-cs"/>
                      </a:endParaRPr>
                    </a:p>
                    <a:p>
                      <a:r>
                        <a:rPr lang="en-GB" sz="1200" b="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i="1" kern="1200" dirty="0">
                          <a:solidFill>
                            <a:schemeClr val="dk1"/>
                          </a:solidFill>
                          <a:effectLst/>
                          <a:latin typeface="+mn-lt"/>
                          <a:ea typeface="+mn-ea"/>
                          <a:cs typeface="+mn-cs"/>
                        </a:rPr>
                        <a:t>Contract award methods</a:t>
                      </a:r>
                      <a:r>
                        <a:rPr lang="en-GB" sz="1200" b="1" kern="1200" dirty="0">
                          <a:solidFill>
                            <a:schemeClr val="dk1"/>
                          </a:solidFill>
                          <a:effectLst/>
                          <a:latin typeface="+mn-lt"/>
                          <a:ea typeface="+mn-ea"/>
                          <a:cs typeface="+mn-cs"/>
                        </a:rPr>
                        <a:t> </a:t>
                      </a:r>
                      <a:r>
                        <a:rPr lang="en-GB" sz="1200" kern="1200" dirty="0">
                          <a:solidFill>
                            <a:schemeClr val="dk1"/>
                          </a:solidFill>
                          <a:effectLst/>
                          <a:latin typeface="+mn-lt"/>
                          <a:ea typeface="+mn-ea"/>
                          <a:cs typeface="+mn-cs"/>
                        </a:rPr>
                        <a:t>- Tender, Negotiation, Single source</a:t>
                      </a:r>
                      <a:r>
                        <a:rPr lang="en-US" sz="1200" kern="1200" dirty="0">
                          <a:solidFill>
                            <a:schemeClr val="dk1"/>
                          </a:solidFill>
                          <a:effectLst/>
                          <a:latin typeface="+mn-lt"/>
                          <a:ea typeface="+mn-ea"/>
                          <a:cs typeface="+mn-cs"/>
                        </a:rPr>
                        <a:t>, Sole source</a:t>
                      </a:r>
                      <a:r>
                        <a:rPr lang="en-GB" sz="1200" kern="1200" dirty="0">
                          <a:solidFill>
                            <a:schemeClr val="dk1"/>
                          </a:solidFill>
                          <a:effectLst/>
                          <a:latin typeface="+mn-lt"/>
                          <a:ea typeface="+mn-ea"/>
                          <a:cs typeface="+mn-cs"/>
                        </a:rPr>
                        <a:t>.</a:t>
                      </a:r>
                    </a:p>
                    <a:p>
                      <a:r>
                        <a:rPr lang="en-GB" sz="1200" b="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i="1" kern="1200" dirty="0">
                          <a:solidFill>
                            <a:schemeClr val="dk1"/>
                          </a:solidFill>
                          <a:effectLst/>
                          <a:latin typeface="+mn-lt"/>
                          <a:ea typeface="+mn-ea"/>
                          <a:cs typeface="+mn-cs"/>
                        </a:rPr>
                        <a:t>The purpose of such a contract</a:t>
                      </a:r>
                      <a:r>
                        <a:rPr lang="en-GB" sz="1200" b="1" kern="1200" dirty="0">
                          <a:solidFill>
                            <a:schemeClr val="dk1"/>
                          </a:solidFill>
                          <a:effectLst/>
                          <a:latin typeface="+mn-lt"/>
                          <a:ea typeface="+mn-ea"/>
                          <a:cs typeface="+mn-cs"/>
                        </a:rPr>
                        <a:t> </a:t>
                      </a:r>
                      <a:r>
                        <a:rPr lang="en-GB" sz="1200" kern="1200" dirty="0">
                          <a:solidFill>
                            <a:schemeClr val="dk1"/>
                          </a:solidFill>
                          <a:effectLst/>
                          <a:latin typeface="+mn-lt"/>
                          <a:ea typeface="+mn-ea"/>
                          <a:cs typeface="+mn-cs"/>
                        </a:rPr>
                        <a:t>is to purchase samples of Goods from Kazakhstani manufacturers for testing and checking for compliance with technical standards and operational requirements of KPO.</a:t>
                      </a:r>
                    </a:p>
                    <a:p>
                      <a:r>
                        <a:rPr lang="en-GB" sz="1200" b="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i="1" kern="1200" dirty="0">
                          <a:solidFill>
                            <a:schemeClr val="dk1"/>
                          </a:solidFill>
                          <a:effectLst/>
                          <a:latin typeface="+mn-lt"/>
                          <a:ea typeface="+mn-ea"/>
                          <a:cs typeface="+mn-cs"/>
                        </a:rPr>
                        <a:t>Basic conditions of the Trial order</a:t>
                      </a:r>
                      <a:endParaRPr lang="en-GB" sz="1200" kern="1200" dirty="0">
                        <a:solidFill>
                          <a:schemeClr val="dk1"/>
                        </a:solidFill>
                        <a:effectLst/>
                        <a:latin typeface="+mn-lt"/>
                        <a:ea typeface="+mn-ea"/>
                        <a:cs typeface="+mn-cs"/>
                      </a:endParaRPr>
                    </a:p>
                    <a:p>
                      <a:pPr marL="444500" lvl="0" indent="-263525">
                        <a:buFont typeface="Arial" panose="020B0604020202020204" pitchFamily="34" charset="0"/>
                        <a:buChar char="•"/>
                      </a:pPr>
                      <a:r>
                        <a:rPr lang="en-GB" sz="1200" kern="1200" dirty="0">
                          <a:solidFill>
                            <a:schemeClr val="dk1"/>
                          </a:solidFill>
                          <a:effectLst/>
                          <a:latin typeface="+mn-lt"/>
                          <a:ea typeface="+mn-ea"/>
                          <a:cs typeface="+mn-cs"/>
                        </a:rPr>
                        <a:t>Conformity of the Goods to the type for oil and gas operations</a:t>
                      </a:r>
                    </a:p>
                    <a:p>
                      <a:pPr marL="444500" lvl="0" indent="-263525">
                        <a:buFont typeface="Arial" panose="020B0604020202020204" pitchFamily="34" charset="0"/>
                        <a:buChar char="•"/>
                      </a:pPr>
                      <a:r>
                        <a:rPr lang="ru-RU" sz="1200" kern="1200" dirty="0">
                          <a:solidFill>
                            <a:schemeClr val="dk1"/>
                          </a:solidFill>
                          <a:effectLst/>
                          <a:latin typeface="+mn-lt"/>
                          <a:ea typeface="+mn-ea"/>
                          <a:cs typeface="+mn-cs"/>
                        </a:rPr>
                        <a:t>Minimum purchase volume</a:t>
                      </a:r>
                      <a:endParaRPr lang="en-GB" sz="1200" kern="1200" dirty="0">
                        <a:solidFill>
                          <a:schemeClr val="dk1"/>
                        </a:solidFill>
                        <a:effectLst/>
                        <a:latin typeface="+mn-lt"/>
                        <a:ea typeface="+mn-ea"/>
                        <a:cs typeface="+mn-cs"/>
                      </a:endParaRPr>
                    </a:p>
                    <a:p>
                      <a:pPr marL="444500" lvl="0" indent="-263525">
                        <a:buFont typeface="Arial" panose="020B0604020202020204" pitchFamily="34" charset="0"/>
                        <a:buChar char="•"/>
                      </a:pPr>
                      <a:r>
                        <a:rPr lang="ru-RU" sz="1200" kern="1200" dirty="0">
                          <a:solidFill>
                            <a:schemeClr val="dk1"/>
                          </a:solidFill>
                          <a:effectLst/>
                          <a:latin typeface="+mn-lt"/>
                          <a:ea typeface="+mn-ea"/>
                          <a:cs typeface="+mn-cs"/>
                        </a:rPr>
                        <a:t>Objectivity of tests </a:t>
                      </a:r>
                      <a:r>
                        <a:rPr lang="ru-RU" sz="1200" kern="1200" dirty="0" err="1">
                          <a:solidFill>
                            <a:schemeClr val="dk1"/>
                          </a:solidFill>
                          <a:effectLst/>
                          <a:latin typeface="+mn-lt"/>
                          <a:ea typeface="+mn-ea"/>
                          <a:cs typeface="+mn-cs"/>
                        </a:rPr>
                        <a:t>and</a:t>
                      </a:r>
                      <a:r>
                        <a:rPr lang="ru-RU" sz="1200" kern="1200" dirty="0">
                          <a:solidFill>
                            <a:schemeClr val="dk1"/>
                          </a:solidFill>
                          <a:effectLst/>
                          <a:latin typeface="+mn-lt"/>
                          <a:ea typeface="+mn-ea"/>
                          <a:cs typeface="+mn-cs"/>
                        </a:rPr>
                        <a:t> </a:t>
                      </a:r>
                      <a:r>
                        <a:rPr lang="ru-RU" sz="1200" kern="1200" dirty="0" err="1">
                          <a:solidFill>
                            <a:schemeClr val="dk1"/>
                          </a:solidFill>
                          <a:effectLst/>
                          <a:latin typeface="+mn-lt"/>
                          <a:ea typeface="+mn-ea"/>
                          <a:cs typeface="+mn-cs"/>
                        </a:rPr>
                        <a:t>inspections</a:t>
                      </a:r>
                      <a:endParaRPr lang="en-GB" sz="1200" kern="1200" dirty="0">
                        <a:solidFill>
                          <a:schemeClr val="dk1"/>
                        </a:solidFill>
                        <a:effectLst/>
                        <a:latin typeface="+mn-lt"/>
                        <a:ea typeface="+mn-ea"/>
                        <a:cs typeface="+mn-cs"/>
                      </a:endParaRPr>
                    </a:p>
                  </a:txBody>
                  <a:tcPr/>
                </a:tc>
                <a:extLst>
                  <a:ext uri="{0D108BD9-81ED-4DB2-BD59-A6C34878D82A}">
                    <a16:rowId xmlns:a16="http://schemas.microsoft.com/office/drawing/2014/main" val="3442906150"/>
                  </a:ext>
                </a:extLst>
              </a:tr>
            </a:tbl>
          </a:graphicData>
        </a:graphic>
      </p:graphicFrame>
      <p:sp>
        <p:nvSpPr>
          <p:cNvPr id="9" name="TextBox 8">
            <a:extLst>
              <a:ext uri="{FF2B5EF4-FFF2-40B4-BE49-F238E27FC236}">
                <a16:creationId xmlns:a16="http://schemas.microsoft.com/office/drawing/2014/main" id="{C9DC6DEF-F336-4776-B10A-C4EC45BF4EDD}"/>
              </a:ext>
            </a:extLst>
          </p:cNvPr>
          <p:cNvSpPr txBox="1"/>
          <p:nvPr/>
        </p:nvSpPr>
        <p:spPr>
          <a:xfrm>
            <a:off x="425550" y="5790011"/>
            <a:ext cx="11508259" cy="40780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GB" sz="105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Advance Procurement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means a form of procurement as a result of which the Operator agrees a contract for goods the delivery of which may be delayed or subject to a multi-year schedule depending on Operator’s requirement for such goods, including but not limited to Early Tenders.</a:t>
            </a:r>
            <a:endPar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Footer Placeholder 1">
            <a:extLst>
              <a:ext uri="{FF2B5EF4-FFF2-40B4-BE49-F238E27FC236}">
                <a16:creationId xmlns:a16="http://schemas.microsoft.com/office/drawing/2014/main" id="{4F142A1F-FFEF-4A20-8EF3-43E08958916D}"/>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1689846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3B8A0BA-84EC-4D56-9B27-527BDEF8C5A7}"/>
              </a:ext>
            </a:extLst>
          </p:cNvPr>
          <p:cNvSpPr txBox="1">
            <a:spLocks/>
          </p:cNvSpPr>
          <p:nvPr/>
        </p:nvSpPr>
        <p:spPr>
          <a:xfrm>
            <a:off x="104274" y="6525526"/>
            <a:ext cx="360675"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65</a:t>
            </a:fld>
            <a:endParaRPr kumimoji="0" lang="it-IT" sz="8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 4">
            <a:extLst>
              <a:ext uri="{FF2B5EF4-FFF2-40B4-BE49-F238E27FC236}">
                <a16:creationId xmlns:a16="http://schemas.microsoft.com/office/drawing/2014/main" id="{1D666355-CEFA-48B5-8B16-07A6DD4B65B1}"/>
              </a:ext>
            </a:extLst>
          </p:cNvPr>
          <p:cNvGraphicFramePr>
            <a:graphicFrameLocks noGrp="1"/>
          </p:cNvGraphicFramePr>
          <p:nvPr/>
        </p:nvGraphicFramePr>
        <p:xfrm>
          <a:off x="341871" y="1100631"/>
          <a:ext cx="11508257" cy="4935072"/>
        </p:xfrm>
        <a:graphic>
          <a:graphicData uri="http://schemas.openxmlformats.org/drawingml/2006/table">
            <a:tbl>
              <a:tblPr firstRow="1" bandRow="1">
                <a:tableStyleId>{5C22544A-7EE6-4342-B048-85BDC9FD1C3A}</a:tableStyleId>
              </a:tblPr>
              <a:tblGrid>
                <a:gridCol w="2798548">
                  <a:extLst>
                    <a:ext uri="{9D8B030D-6E8A-4147-A177-3AD203B41FA5}">
                      <a16:colId xmlns:a16="http://schemas.microsoft.com/office/drawing/2014/main" val="2243702296"/>
                    </a:ext>
                  </a:extLst>
                </a:gridCol>
                <a:gridCol w="8709709">
                  <a:extLst>
                    <a:ext uri="{9D8B030D-6E8A-4147-A177-3AD203B41FA5}">
                      <a16:colId xmlns:a16="http://schemas.microsoft.com/office/drawing/2014/main" val="2801301341"/>
                    </a:ext>
                  </a:extLst>
                </a:gridCol>
              </a:tblGrid>
              <a:tr h="334738">
                <a:tc>
                  <a:txBody>
                    <a:bodyPr/>
                    <a:lstStyle/>
                    <a:p>
                      <a:pPr algn="ctr"/>
                      <a:r>
                        <a:rPr lang="en-GB" sz="1400" dirty="0"/>
                        <a:t>NAME OF THE MECHANISM</a:t>
                      </a:r>
                    </a:p>
                  </a:txBody>
                  <a:tcPr/>
                </a:tc>
                <a:tc>
                  <a:txBody>
                    <a:bodyPr/>
                    <a:lstStyle/>
                    <a:p>
                      <a:pPr algn="ctr"/>
                      <a:r>
                        <a:rPr lang="en-GB" sz="1400" dirty="0"/>
                        <a:t>DESCRIPTION</a:t>
                      </a:r>
                    </a:p>
                  </a:txBody>
                  <a:tcPr/>
                </a:tc>
                <a:extLst>
                  <a:ext uri="{0D108BD9-81ED-4DB2-BD59-A6C34878D82A}">
                    <a16:rowId xmlns:a16="http://schemas.microsoft.com/office/drawing/2014/main" val="3686105106"/>
                  </a:ext>
                </a:extLst>
              </a:tr>
              <a:tr h="2206733">
                <a:tc>
                  <a:txBody>
                    <a:bodyPr/>
                    <a:lstStyle/>
                    <a:p>
                      <a:pPr algn="ctr"/>
                      <a:r>
                        <a:rPr lang="en-GB" sz="1200" b="1" kern="1200" dirty="0">
                          <a:solidFill>
                            <a:schemeClr val="dk1"/>
                          </a:solidFill>
                          <a:effectLst/>
                          <a:latin typeface="+mn-lt"/>
                          <a:ea typeface="+mn-ea"/>
                          <a:cs typeface="+mn-cs"/>
                        </a:rPr>
                        <a:t>Contract in exchange for investment </a:t>
                      </a:r>
                      <a:endParaRPr lang="en-GB" sz="1200" kern="1200" dirty="0">
                        <a:solidFill>
                          <a:schemeClr val="dk1"/>
                        </a:solidFill>
                        <a:effectLst/>
                        <a:latin typeface="+mn-lt"/>
                        <a:ea typeface="+mn-ea"/>
                        <a:cs typeface="+mn-cs"/>
                      </a:endParaRPr>
                    </a:p>
                  </a:txBody>
                  <a:tcPr anchor="ctr"/>
                </a:tc>
                <a:tc>
                  <a:txBody>
                    <a:bodyPr/>
                    <a:lstStyle/>
                    <a:p>
                      <a:r>
                        <a:rPr lang="en-GB" sz="1200" b="1" kern="1200" dirty="0">
                          <a:solidFill>
                            <a:schemeClr val="dk1"/>
                          </a:solidFill>
                          <a:effectLst/>
                          <a:latin typeface="+mn-lt"/>
                          <a:ea typeface="+mn-ea"/>
                          <a:cs typeface="+mn-cs"/>
                        </a:rPr>
                        <a:t>A contract in exchange for investment </a:t>
                      </a:r>
                      <a:r>
                        <a:rPr lang="en-GB" sz="1200" kern="1200" dirty="0">
                          <a:solidFill>
                            <a:schemeClr val="dk1"/>
                          </a:solidFill>
                          <a:effectLst/>
                          <a:latin typeface="+mn-lt"/>
                          <a:ea typeface="+mn-ea"/>
                          <a:cs typeface="+mn-cs"/>
                        </a:rPr>
                        <a:t>is a long-term contract concluded on a </a:t>
                      </a:r>
                      <a:r>
                        <a:rPr lang="en-US" sz="1200" kern="1200" dirty="0">
                          <a:solidFill>
                            <a:schemeClr val="dk1"/>
                          </a:solidFill>
                          <a:effectLst/>
                          <a:latin typeface="+mn-lt"/>
                          <a:ea typeface="+mn-ea"/>
                          <a:cs typeface="+mn-cs"/>
                        </a:rPr>
                        <a:t>Single source</a:t>
                      </a:r>
                      <a:r>
                        <a:rPr lang="en-GB" sz="1200" kern="1200" dirty="0">
                          <a:solidFill>
                            <a:schemeClr val="dk1"/>
                          </a:solidFill>
                          <a:effectLst/>
                          <a:latin typeface="+mn-lt"/>
                          <a:ea typeface="+mn-ea"/>
                          <a:cs typeface="+mn-cs"/>
                        </a:rPr>
                        <a:t> basis, under which the supplier undertakes to produce goods of local origin that are the subject of a procurement contract in the territory of the Republic of Kazakhstan.</a:t>
                      </a:r>
                    </a:p>
                    <a:p>
                      <a:r>
                        <a:rPr lang="en-GB" sz="1200" b="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kern="1200" dirty="0">
                          <a:solidFill>
                            <a:schemeClr val="dk1"/>
                          </a:solidFill>
                          <a:effectLst/>
                          <a:latin typeface="+mn-lt"/>
                          <a:ea typeface="+mn-ea"/>
                          <a:cs typeface="+mn-cs"/>
                        </a:rPr>
                        <a:t>Methods of contract award </a:t>
                      </a:r>
                      <a:r>
                        <a:rPr lang="en-GB" sz="1200" kern="1200" dirty="0">
                          <a:solidFill>
                            <a:schemeClr val="dk1"/>
                          </a:solidFill>
                          <a:effectLst/>
                          <a:latin typeface="+mn-lt"/>
                          <a:ea typeface="+mn-ea"/>
                          <a:cs typeface="+mn-cs"/>
                        </a:rPr>
                        <a:t>are negotiations, </a:t>
                      </a:r>
                      <a:r>
                        <a:rPr lang="en-US" sz="1200" kern="1200" dirty="0">
                          <a:solidFill>
                            <a:schemeClr val="dk1"/>
                          </a:solidFill>
                          <a:effectLst/>
                          <a:latin typeface="+mn-lt"/>
                          <a:ea typeface="+mn-ea"/>
                          <a:cs typeface="+mn-cs"/>
                        </a:rPr>
                        <a:t>Single source </a:t>
                      </a:r>
                      <a:r>
                        <a:rPr lang="en-GB" sz="1200" kern="1200" dirty="0">
                          <a:solidFill>
                            <a:schemeClr val="dk1"/>
                          </a:solidFill>
                          <a:effectLst/>
                          <a:latin typeface="+mn-lt"/>
                          <a:ea typeface="+mn-ea"/>
                          <a:cs typeface="+mn-cs"/>
                        </a:rPr>
                        <a:t>basis.</a:t>
                      </a:r>
                    </a:p>
                    <a:p>
                      <a:r>
                        <a:rPr lang="en-GB" sz="1200" b="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kern="1200" dirty="0">
                          <a:solidFill>
                            <a:schemeClr val="dk1"/>
                          </a:solidFill>
                          <a:effectLst/>
                          <a:latin typeface="+mn-lt"/>
                          <a:ea typeface="+mn-ea"/>
                          <a:cs typeface="+mn-cs"/>
                        </a:rPr>
                        <a:t>The goal </a:t>
                      </a:r>
                      <a:r>
                        <a:rPr lang="en-GB" sz="1200" kern="1200" dirty="0">
                          <a:solidFill>
                            <a:schemeClr val="dk1"/>
                          </a:solidFill>
                          <a:effectLst/>
                          <a:latin typeface="+mn-lt"/>
                          <a:ea typeface="+mn-ea"/>
                          <a:cs typeface="+mn-cs"/>
                        </a:rPr>
                        <a:t>is to organize the production of goods in the Republic of Kazakhstan.</a:t>
                      </a:r>
                    </a:p>
                    <a:p>
                      <a:r>
                        <a:rPr lang="en-GB" sz="1200" b="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kern="1200" dirty="0">
                          <a:solidFill>
                            <a:schemeClr val="dk1"/>
                          </a:solidFill>
                          <a:effectLst/>
                          <a:latin typeface="+mn-lt"/>
                          <a:ea typeface="+mn-ea"/>
                          <a:cs typeface="+mn-cs"/>
                        </a:rPr>
                        <a:t>Basic terms of the contract in exchange for investment</a:t>
                      </a:r>
                      <a:endParaRPr lang="en-GB" sz="1200" kern="1200" dirty="0">
                        <a:solidFill>
                          <a:schemeClr val="dk1"/>
                        </a:solidFill>
                        <a:effectLst/>
                        <a:latin typeface="+mn-lt"/>
                        <a:ea typeface="+mn-ea"/>
                        <a:cs typeface="+mn-cs"/>
                      </a:endParaRPr>
                    </a:p>
                    <a:p>
                      <a:pPr marL="444500" lvl="0" indent="-263525" algn="l" defTabSz="914400" rtl="0" eaLnBrk="1" latinLnBrk="0" hangingPunct="1">
                        <a:buFont typeface="Arial" panose="020B0604020202020204" pitchFamily="34" charset="0"/>
                        <a:buChar char="•"/>
                      </a:pPr>
                      <a:r>
                        <a:rPr lang="ru-RU" sz="1200" kern="1200" dirty="0">
                          <a:solidFill>
                            <a:schemeClr val="dk1"/>
                          </a:solidFill>
                          <a:effectLst/>
                          <a:latin typeface="+mn-lt"/>
                          <a:ea typeface="+mn-ea"/>
                          <a:cs typeface="+mn-cs"/>
                        </a:rPr>
                        <a:t>Long</a:t>
                      </a:r>
                      <a:r>
                        <a:rPr lang="en-US" sz="1200" kern="1200" dirty="0">
                          <a:solidFill>
                            <a:schemeClr val="dk1"/>
                          </a:solidFill>
                          <a:effectLst/>
                          <a:latin typeface="+mn-lt"/>
                          <a:ea typeface="+mn-ea"/>
                          <a:cs typeface="+mn-cs"/>
                        </a:rPr>
                        <a:t> - </a:t>
                      </a:r>
                      <a:r>
                        <a:rPr lang="ru-RU" sz="1200" kern="1200" dirty="0">
                          <a:solidFill>
                            <a:schemeClr val="dk1"/>
                          </a:solidFill>
                          <a:effectLst/>
                          <a:latin typeface="+mn-lt"/>
                          <a:ea typeface="+mn-ea"/>
                          <a:cs typeface="+mn-cs"/>
                        </a:rPr>
                        <a:t>term contract;</a:t>
                      </a:r>
                      <a:endParaRPr lang="en-GB" sz="1200" kern="1200" dirty="0">
                        <a:solidFill>
                          <a:schemeClr val="dk1"/>
                        </a:solidFill>
                        <a:effectLst/>
                        <a:latin typeface="+mn-lt"/>
                        <a:ea typeface="+mn-ea"/>
                        <a:cs typeface="+mn-cs"/>
                      </a:endParaRPr>
                    </a:p>
                    <a:p>
                      <a:pPr marL="444500" lvl="0" indent="-263525" algn="l" defTabSz="914400" rtl="0" eaLnBrk="1" latinLnBrk="0" hangingPunct="1">
                        <a:buFont typeface="Arial" panose="020B0604020202020204" pitchFamily="34" charset="0"/>
                        <a:buChar char="•"/>
                      </a:pPr>
                      <a:r>
                        <a:rPr lang="ru-RU" sz="1200" kern="1200" dirty="0">
                          <a:solidFill>
                            <a:schemeClr val="dk1"/>
                          </a:solidFill>
                          <a:effectLst/>
                          <a:latin typeface="+mn-lt"/>
                          <a:ea typeface="+mn-ea"/>
                          <a:cs typeface="+mn-cs"/>
                        </a:rPr>
                        <a:t>Single source basis;</a:t>
                      </a:r>
                      <a:endParaRPr lang="en-GB" sz="1200" kern="1200" dirty="0">
                        <a:solidFill>
                          <a:schemeClr val="dk1"/>
                        </a:solidFill>
                        <a:effectLst/>
                        <a:latin typeface="+mn-lt"/>
                        <a:ea typeface="+mn-ea"/>
                        <a:cs typeface="+mn-cs"/>
                      </a:endParaRPr>
                    </a:p>
                    <a:p>
                      <a:pPr marL="444500" lvl="0" indent="-263525" algn="l" defTabSz="914400" rtl="0" eaLnBrk="1" latinLnBrk="0" hangingPunct="1">
                        <a:buFont typeface="Arial" panose="020B0604020202020204" pitchFamily="34" charset="0"/>
                        <a:buChar char="•"/>
                      </a:pPr>
                      <a:r>
                        <a:rPr lang="en-GB" sz="1200" kern="1200" dirty="0">
                          <a:solidFill>
                            <a:schemeClr val="dk1"/>
                          </a:solidFill>
                          <a:effectLst/>
                          <a:latin typeface="+mn-lt"/>
                          <a:ea typeface="+mn-ea"/>
                          <a:cs typeface="+mn-cs"/>
                        </a:rPr>
                        <a:t>Obligation to organize the production of goods of local origin on the territory of the Republic of Kazakhstan.</a:t>
                      </a:r>
                    </a:p>
                  </a:txBody>
                  <a:tcPr/>
                </a:tc>
                <a:extLst>
                  <a:ext uri="{0D108BD9-81ED-4DB2-BD59-A6C34878D82A}">
                    <a16:rowId xmlns:a16="http://schemas.microsoft.com/office/drawing/2014/main" val="1235918286"/>
                  </a:ext>
                </a:extLst>
              </a:tr>
              <a:tr h="2393601">
                <a:tc>
                  <a:txBody>
                    <a:bodyPr/>
                    <a:lstStyle/>
                    <a:p>
                      <a:pPr algn="ctr"/>
                      <a:r>
                        <a:rPr lang="ru-RU" sz="1200" b="1" kern="1200" dirty="0">
                          <a:solidFill>
                            <a:schemeClr val="dk1"/>
                          </a:solidFill>
                          <a:effectLst/>
                          <a:latin typeface="+mn-lt"/>
                          <a:ea typeface="+mn-ea"/>
                          <a:cs typeface="+mn-cs"/>
                        </a:rPr>
                        <a:t>Kazakh Tender</a:t>
                      </a:r>
                      <a:endParaRPr lang="en-GB" sz="1200" dirty="0"/>
                    </a:p>
                  </a:txBody>
                  <a:tcPr anchor="ctr"/>
                </a:tc>
                <a:tc>
                  <a:txBody>
                    <a:bodyPr/>
                    <a:lstStyle/>
                    <a:p>
                      <a:r>
                        <a:rPr lang="en-GB" sz="1200" b="1" i="1" kern="1200" dirty="0">
                          <a:solidFill>
                            <a:schemeClr val="dk1"/>
                          </a:solidFill>
                          <a:effectLst/>
                          <a:latin typeface="+mn-lt"/>
                          <a:ea typeface="+mn-ea"/>
                          <a:cs typeface="+mn-cs"/>
                        </a:rPr>
                        <a:t>Procedure for participation of Kazakhstani suppliers</a:t>
                      </a:r>
                      <a:endParaRPr lang="en-GB" sz="1200" kern="1200" dirty="0">
                        <a:solidFill>
                          <a:schemeClr val="dk1"/>
                        </a:solidFill>
                        <a:effectLst/>
                        <a:latin typeface="+mn-lt"/>
                        <a:ea typeface="+mn-ea"/>
                        <a:cs typeface="+mn-cs"/>
                      </a:endParaRPr>
                    </a:p>
                    <a:p>
                      <a:r>
                        <a:rPr lang="en-GB" sz="1200" b="1" i="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en-GB" sz="1200" b="1" i="1" kern="1200" dirty="0">
                          <a:solidFill>
                            <a:schemeClr val="dk1"/>
                          </a:solidFill>
                          <a:effectLst/>
                          <a:latin typeface="+mn-lt"/>
                          <a:ea typeface="+mn-ea"/>
                          <a:cs typeface="+mn-cs"/>
                        </a:rPr>
                        <a:t>The method of awarding the contract</a:t>
                      </a:r>
                      <a:r>
                        <a:rPr lang="en-GB" sz="1200" b="1" kern="1200" dirty="0">
                          <a:solidFill>
                            <a:schemeClr val="dk1"/>
                          </a:solidFill>
                          <a:effectLst/>
                          <a:latin typeface="+mn-lt"/>
                          <a:ea typeface="+mn-ea"/>
                          <a:cs typeface="+mn-cs"/>
                        </a:rPr>
                        <a:t> </a:t>
                      </a:r>
                      <a:r>
                        <a:rPr lang="en-GB" sz="1200" kern="1200" dirty="0">
                          <a:solidFill>
                            <a:schemeClr val="dk1"/>
                          </a:solidFill>
                          <a:effectLst/>
                          <a:latin typeface="+mn-lt"/>
                          <a:ea typeface="+mn-ea"/>
                          <a:cs typeface="+mn-cs"/>
                        </a:rPr>
                        <a:t>is a competitive tender process exclusively among Kazakhstan suppliers of GWS.</a:t>
                      </a:r>
                    </a:p>
                    <a:p>
                      <a:r>
                        <a:rPr lang="en-GB" sz="1200" kern="1200" dirty="0">
                          <a:solidFill>
                            <a:schemeClr val="dk1"/>
                          </a:solidFill>
                          <a:effectLst/>
                          <a:latin typeface="+mn-lt"/>
                          <a:ea typeface="+mn-ea"/>
                          <a:cs typeface="+mn-cs"/>
                        </a:rPr>
                        <a:t> </a:t>
                      </a:r>
                    </a:p>
                    <a:p>
                      <a:r>
                        <a:rPr lang="en-GB" sz="1200" b="1" i="1" kern="1200" dirty="0">
                          <a:solidFill>
                            <a:schemeClr val="dk1"/>
                          </a:solidFill>
                          <a:effectLst/>
                          <a:latin typeface="+mn-lt"/>
                          <a:ea typeface="+mn-ea"/>
                          <a:cs typeface="+mn-cs"/>
                        </a:rPr>
                        <a:t>The goal</a:t>
                      </a:r>
                      <a:r>
                        <a:rPr lang="en-GB" sz="1200" b="1" kern="1200" dirty="0">
                          <a:solidFill>
                            <a:schemeClr val="dk1"/>
                          </a:solidFill>
                          <a:effectLst/>
                          <a:latin typeface="+mn-lt"/>
                          <a:ea typeface="+mn-ea"/>
                          <a:cs typeface="+mn-cs"/>
                        </a:rPr>
                        <a:t> </a:t>
                      </a:r>
                      <a:r>
                        <a:rPr lang="en-GB" sz="1200" kern="1200" dirty="0">
                          <a:solidFill>
                            <a:schemeClr val="dk1"/>
                          </a:solidFill>
                          <a:effectLst/>
                          <a:latin typeface="+mn-lt"/>
                          <a:ea typeface="+mn-ea"/>
                          <a:cs typeface="+mn-cs"/>
                        </a:rPr>
                        <a:t>is to award contracts to Kazakhstani suppliers of GWS.</a:t>
                      </a:r>
                    </a:p>
                    <a:p>
                      <a:r>
                        <a:rPr lang="en-GB" sz="1200" kern="1200" dirty="0">
                          <a:solidFill>
                            <a:schemeClr val="dk1"/>
                          </a:solidFill>
                          <a:effectLst/>
                          <a:latin typeface="+mn-lt"/>
                          <a:ea typeface="+mn-ea"/>
                          <a:cs typeface="+mn-cs"/>
                        </a:rPr>
                        <a:t> </a:t>
                      </a:r>
                    </a:p>
                    <a:p>
                      <a:r>
                        <a:rPr lang="en-GB" sz="1200" b="1" i="1" kern="1200" dirty="0">
                          <a:solidFill>
                            <a:schemeClr val="dk1"/>
                          </a:solidFill>
                          <a:effectLst/>
                          <a:latin typeface="+mn-lt"/>
                          <a:ea typeface="+mn-ea"/>
                          <a:cs typeface="+mn-cs"/>
                        </a:rPr>
                        <a:t>Conditions for holding a tender among Kazakhstani suppliers</a:t>
                      </a:r>
                      <a:endParaRPr lang="en-GB" sz="1200" kern="1200" dirty="0">
                        <a:solidFill>
                          <a:schemeClr val="dk1"/>
                        </a:solidFill>
                        <a:effectLst/>
                        <a:latin typeface="+mn-lt"/>
                        <a:ea typeface="+mn-ea"/>
                        <a:cs typeface="+mn-cs"/>
                      </a:endParaRPr>
                    </a:p>
                    <a:p>
                      <a:r>
                        <a:rPr lang="en-GB" sz="1200" b="1"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r>
                        <a:rPr lang="ru-RU" sz="1200" kern="1200" dirty="0">
                          <a:solidFill>
                            <a:schemeClr val="dk1"/>
                          </a:solidFill>
                          <a:effectLst/>
                          <a:latin typeface="+mn-lt"/>
                          <a:ea typeface="+mn-ea"/>
                          <a:cs typeface="+mn-cs"/>
                        </a:rPr>
                        <a:t>Given </a:t>
                      </a:r>
                      <a:r>
                        <a:rPr lang="ru-RU" sz="1200" kern="1200" dirty="0" err="1">
                          <a:solidFill>
                            <a:schemeClr val="dk1"/>
                          </a:solidFill>
                          <a:effectLst/>
                          <a:latin typeface="+mn-lt"/>
                          <a:ea typeface="+mn-ea"/>
                          <a:cs typeface="+mn-cs"/>
                        </a:rPr>
                        <a:t>that</a:t>
                      </a:r>
                      <a:r>
                        <a:rPr lang="ru-RU" sz="1200" kern="1200" dirty="0">
                          <a:solidFill>
                            <a:schemeClr val="dk1"/>
                          </a:solidFill>
                          <a:effectLst/>
                          <a:latin typeface="+mn-lt"/>
                          <a:ea typeface="+mn-ea"/>
                          <a:cs typeface="+mn-cs"/>
                        </a:rPr>
                        <a:t>:</a:t>
                      </a:r>
                      <a:endParaRPr lang="en-GB" sz="1200" kern="1200" dirty="0">
                        <a:solidFill>
                          <a:schemeClr val="dk1"/>
                        </a:solidFill>
                        <a:effectLst/>
                        <a:latin typeface="+mn-lt"/>
                        <a:ea typeface="+mn-ea"/>
                        <a:cs typeface="+mn-cs"/>
                      </a:endParaRPr>
                    </a:p>
                    <a:p>
                      <a:r>
                        <a:rPr lang="ru-RU" sz="1200" b="1" i="1" kern="1200" dirty="0">
                          <a:solidFill>
                            <a:schemeClr val="dk1"/>
                          </a:solidFill>
                          <a:effectLst/>
                          <a:latin typeface="+mn-lt"/>
                          <a:ea typeface="+mn-ea"/>
                          <a:cs typeface="+mn-cs"/>
                        </a:rPr>
                        <a:t>Minimum number of </a:t>
                      </a:r>
                      <a:r>
                        <a:rPr lang="ru-RU" sz="1200" b="1" i="1" kern="1200" dirty="0" err="1">
                          <a:solidFill>
                            <a:schemeClr val="dk1"/>
                          </a:solidFill>
                          <a:effectLst/>
                          <a:latin typeface="+mn-lt"/>
                          <a:ea typeface="+mn-ea"/>
                          <a:cs typeface="+mn-cs"/>
                        </a:rPr>
                        <a:t>Kazakhstan</a:t>
                      </a:r>
                      <a:r>
                        <a:rPr lang="ru-RU" sz="1200" b="1" i="1" kern="1200" dirty="0">
                          <a:solidFill>
                            <a:schemeClr val="dk1"/>
                          </a:solidFill>
                          <a:effectLst/>
                          <a:latin typeface="+mn-lt"/>
                          <a:ea typeface="+mn-ea"/>
                          <a:cs typeface="+mn-cs"/>
                        </a:rPr>
                        <a:t> </a:t>
                      </a:r>
                      <a:r>
                        <a:rPr lang="ru-RU" sz="1200" b="1" i="1" kern="1200" dirty="0" err="1">
                          <a:solidFill>
                            <a:schemeClr val="dk1"/>
                          </a:solidFill>
                          <a:effectLst/>
                          <a:latin typeface="+mn-lt"/>
                          <a:ea typeface="+mn-ea"/>
                          <a:cs typeface="+mn-cs"/>
                        </a:rPr>
                        <a:t>suppliers</a:t>
                      </a:r>
                      <a:endParaRPr lang="en-GB" sz="1200" kern="1200" dirty="0">
                        <a:solidFill>
                          <a:schemeClr val="dk1"/>
                        </a:solidFill>
                        <a:effectLst/>
                        <a:latin typeface="+mn-lt"/>
                        <a:ea typeface="+mn-ea"/>
                        <a:cs typeface="+mn-cs"/>
                      </a:endParaRPr>
                    </a:p>
                    <a:p>
                      <a:r>
                        <a:rPr lang="en-GB" sz="1200" kern="1200" dirty="0">
                          <a:solidFill>
                            <a:schemeClr val="dk1"/>
                          </a:solidFill>
                          <a:effectLst/>
                          <a:latin typeface="+mn-lt"/>
                          <a:ea typeface="+mn-ea"/>
                          <a:cs typeface="+mn-cs"/>
                        </a:rPr>
                        <a:t>(ii) the presence of at least 5 pre-qualified Kazakhstan suppliers, the Contractor undertakes to conduct the tender exclusively among Kazakhstan suppliers.</a:t>
                      </a:r>
                      <a:endParaRPr lang="en-GB" sz="1200" dirty="0"/>
                    </a:p>
                  </a:txBody>
                  <a:tcPr/>
                </a:tc>
                <a:extLst>
                  <a:ext uri="{0D108BD9-81ED-4DB2-BD59-A6C34878D82A}">
                    <a16:rowId xmlns:a16="http://schemas.microsoft.com/office/drawing/2014/main" val="2086759806"/>
                  </a:ext>
                </a:extLst>
              </a:tr>
            </a:tbl>
          </a:graphicData>
        </a:graphic>
      </p:graphicFrame>
      <p:sp>
        <p:nvSpPr>
          <p:cNvPr id="6" name="TextBox 5">
            <a:extLst>
              <a:ext uri="{FF2B5EF4-FFF2-40B4-BE49-F238E27FC236}">
                <a16:creationId xmlns:a16="http://schemas.microsoft.com/office/drawing/2014/main" id="{589D397C-5DC0-45AD-89FB-F371856E8540}"/>
              </a:ext>
            </a:extLst>
          </p:cNvPr>
          <p:cNvSpPr txBox="1"/>
          <p:nvPr/>
        </p:nvSpPr>
        <p:spPr>
          <a:xfrm>
            <a:off x="0" y="338827"/>
            <a:ext cx="12192000" cy="584775"/>
          </a:xfrm>
          <a:prstGeom prst="rect">
            <a:avLst/>
          </a:prstGeom>
          <a:noFill/>
        </p:spPr>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LOCAL CONTENT MECHANISMS</a:t>
            </a:r>
          </a:p>
        </p:txBody>
      </p:sp>
      <p:sp>
        <p:nvSpPr>
          <p:cNvPr id="9" name="Footer Placeholder 1">
            <a:extLst>
              <a:ext uri="{FF2B5EF4-FFF2-40B4-BE49-F238E27FC236}">
                <a16:creationId xmlns:a16="http://schemas.microsoft.com/office/drawing/2014/main" id="{D31879A0-C147-49A8-B755-F998E1ABEA75}"/>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59368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627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67</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pic>
        <p:nvPicPr>
          <p:cNvPr id="7" name="Picture 6" descr="Question mark PNG">
            <a:extLst>
              <a:ext uri="{FF2B5EF4-FFF2-40B4-BE49-F238E27FC236}">
                <a16:creationId xmlns:a16="http://schemas.microsoft.com/office/drawing/2014/main" id="{AEE57988-7770-48C2-A021-508B4E8DB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5960" y="1268760"/>
            <a:ext cx="4392488" cy="4392488"/>
          </a:xfrm>
          <a:prstGeom prst="rect">
            <a:avLst/>
          </a:prstGeom>
        </p:spPr>
      </p:pic>
      <p:sp>
        <p:nvSpPr>
          <p:cNvPr id="6" name="Footer Placeholder 1">
            <a:extLst>
              <a:ext uri="{FF2B5EF4-FFF2-40B4-BE49-F238E27FC236}">
                <a16:creationId xmlns:a16="http://schemas.microsoft.com/office/drawing/2014/main" id="{1154E8D4-56A0-458B-B5EE-20D42D1F18FE}"/>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137513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9" y="4287659"/>
            <a:ext cx="10014290" cy="1200329"/>
          </a:xfrm>
          <a:prstGeom prst="rect">
            <a:avLst/>
          </a:prstGeom>
          <a:noFill/>
        </p:spPr>
        <p:txBody>
          <a:bodyPr wrap="square" rtlCol="0">
            <a:spAutoFit/>
          </a:bodyPr>
          <a:lstStyle/>
          <a:p>
            <a:pPr algn="l"/>
            <a:r>
              <a:rPr lang="en-GB" dirty="0"/>
              <a:t>ENGINEERING AND TECHNICAL AUTHORITY DEPARTMENT</a:t>
            </a:r>
            <a:endParaRPr lang="en-GB" sz="240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1</a:t>
            </a:r>
            <a:endParaRPr kumimoji="0" lang="en-GB"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291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8</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75503" y="1639329"/>
            <a:ext cx="11071654" cy="3046988"/>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KPO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contractors participating in the workshop.</a:t>
            </a:r>
          </a:p>
          <a:p>
            <a:pPr algn="just"/>
            <a:r>
              <a:rPr lang="en-GB" sz="2400" dirty="0">
                <a:ln w="0"/>
                <a:solidFill>
                  <a:schemeClr val="accent1"/>
                </a:solidFill>
              </a:rPr>
              <a:t>Today's engagement is one of many steps which KPO and its stakeholders are taking to develop local content.</a:t>
            </a:r>
          </a:p>
        </p:txBody>
      </p:sp>
      <p:sp>
        <p:nvSpPr>
          <p:cNvPr id="8" name="Footer Placeholder 1">
            <a:extLst>
              <a:ext uri="{FF2B5EF4-FFF2-40B4-BE49-F238E27FC236}">
                <a16:creationId xmlns:a16="http://schemas.microsoft.com/office/drawing/2014/main" id="{5DF513E0-9A5E-4E0F-939B-8B8528A2FA9F}"/>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2161216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68001"/>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9</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0" y="0"/>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chemeClr val="accent1"/>
                </a:solidFill>
                <a:latin typeface="Calibri" panose="020F0502020204030204" pitchFamily="34" charset="0"/>
              </a:rPr>
              <a:t>VALVE AND DATASHEET OVERVIEW </a:t>
            </a:r>
          </a:p>
          <a:p>
            <a:r>
              <a:rPr lang="en-GB" sz="3200" dirty="0">
                <a:solidFill>
                  <a:schemeClr val="accent1"/>
                </a:solidFill>
                <a:latin typeface="Calibri" panose="020F0502020204030204" pitchFamily="34" charset="0"/>
              </a:rPr>
              <a:t>SUMMARY</a:t>
            </a:r>
          </a:p>
        </p:txBody>
      </p:sp>
      <p:sp>
        <p:nvSpPr>
          <p:cNvPr id="5" name="TextBox 4">
            <a:extLst>
              <a:ext uri="{FF2B5EF4-FFF2-40B4-BE49-F238E27FC236}">
                <a16:creationId xmlns:a16="http://schemas.microsoft.com/office/drawing/2014/main" id="{E04F82FA-36B1-4AD1-913E-BA366B1A7EEC}"/>
              </a:ext>
            </a:extLst>
          </p:cNvPr>
          <p:cNvSpPr txBox="1"/>
          <p:nvPr/>
        </p:nvSpPr>
        <p:spPr>
          <a:xfrm>
            <a:off x="531214" y="1138612"/>
            <a:ext cx="10575899" cy="4832092"/>
          </a:xfrm>
          <a:prstGeom prst="rect">
            <a:avLst/>
          </a:prstGeom>
          <a:noFill/>
          <a:ln>
            <a:solidFill>
              <a:schemeClr val="bg1"/>
            </a:solidFill>
          </a:ln>
        </p:spPr>
        <p:txBody>
          <a:bodyPr wrap="square" rtlCol="0">
            <a:spAutoFit/>
          </a:bodyPr>
          <a:lstStyle/>
          <a:p>
            <a:pPr algn="just"/>
            <a:r>
              <a:rPr lang="en-GB" sz="2800" dirty="0">
                <a:ln w="0"/>
                <a:solidFill>
                  <a:schemeClr val="accent1"/>
                </a:solidFill>
              </a:rPr>
              <a:t>A: </a:t>
            </a:r>
            <a:r>
              <a:rPr lang="en-GB" sz="2800" b="1" dirty="0">
                <a:ln w="0"/>
                <a:solidFill>
                  <a:schemeClr val="accent1"/>
                </a:solidFill>
              </a:rPr>
              <a:t>Manual Valves</a:t>
            </a:r>
          </a:p>
          <a:p>
            <a:pPr marL="1073150" indent="-444500" algn="just">
              <a:buFont typeface="+mj-lt"/>
              <a:buAutoNum type="arabicPeriod"/>
            </a:pPr>
            <a:r>
              <a:rPr lang="en-GB" sz="2800" dirty="0">
                <a:ln w="0"/>
                <a:solidFill>
                  <a:schemeClr val="accent1"/>
                </a:solidFill>
              </a:rPr>
              <a:t>Overview</a:t>
            </a:r>
          </a:p>
          <a:p>
            <a:pPr marL="1073150" indent="-444500" algn="just">
              <a:buFont typeface="+mj-lt"/>
              <a:buAutoNum type="arabicPeriod"/>
            </a:pPr>
            <a:r>
              <a:rPr lang="en-GB" sz="2800" dirty="0">
                <a:ln w="0"/>
                <a:solidFill>
                  <a:schemeClr val="accent1"/>
                </a:solidFill>
              </a:rPr>
              <a:t>Valve Key Features</a:t>
            </a:r>
          </a:p>
          <a:p>
            <a:pPr marL="1073150" indent="-444500" algn="just">
              <a:buFont typeface="+mj-lt"/>
              <a:buAutoNum type="arabicPeriod"/>
            </a:pPr>
            <a:r>
              <a:rPr lang="en-GB" sz="2800" dirty="0">
                <a:ln w="0"/>
                <a:solidFill>
                  <a:schemeClr val="accent1"/>
                </a:solidFill>
              </a:rPr>
              <a:t>Valve Specification </a:t>
            </a:r>
          </a:p>
          <a:p>
            <a:pPr marL="1073150" indent="-444500" algn="just">
              <a:buFont typeface="+mj-lt"/>
              <a:buAutoNum type="arabicPeriod"/>
            </a:pPr>
            <a:r>
              <a:rPr lang="en-GB" sz="2800" dirty="0">
                <a:ln w="0"/>
                <a:solidFill>
                  <a:schemeClr val="accent1"/>
                </a:solidFill>
              </a:rPr>
              <a:t>Valve Datasheet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800" dirty="0">
                <a:ln w="0"/>
                <a:solidFill>
                  <a:srgbClr val="00ABC5"/>
                </a:solidFill>
              </a:rPr>
              <a:t>B. </a:t>
            </a:r>
            <a:r>
              <a:rPr kumimoji="0" lang="en-GB" sz="2800" b="1" i="0" u="none" strike="noStrike" kern="1200" cap="none" spc="0" normalizeH="0" baseline="0" noProof="0" dirty="0">
                <a:ln w="0"/>
                <a:solidFill>
                  <a:srgbClr val="00ABC5"/>
                </a:solidFill>
                <a:effectLst/>
                <a:uLnTx/>
                <a:uFillTx/>
                <a:ea typeface="+mn-ea"/>
                <a:cs typeface="+mn-cs"/>
              </a:rPr>
              <a:t>Control &amp; Isolation Valves</a:t>
            </a:r>
          </a:p>
          <a:p>
            <a:pPr marL="1073150" marR="0" lvl="0" indent="-444500" algn="just" fontAlgn="auto">
              <a:lnSpc>
                <a:spcPct val="100000"/>
              </a:lnSpc>
              <a:spcBef>
                <a:spcPts val="0"/>
              </a:spcBef>
              <a:spcAft>
                <a:spcPts val="0"/>
              </a:spcAft>
              <a:buClrTx/>
              <a:buSzTx/>
              <a:buFont typeface="+mj-lt"/>
              <a:buAutoNum type="arabicPeriod"/>
              <a:tabLst/>
              <a:defRPr/>
            </a:pPr>
            <a:r>
              <a:rPr lang="en-GB" sz="2800" dirty="0">
                <a:ln w="0"/>
                <a:solidFill>
                  <a:schemeClr val="accent1"/>
                </a:solidFill>
              </a:rPr>
              <a:t>Overview</a:t>
            </a:r>
          </a:p>
          <a:p>
            <a:pPr marL="1073150" marR="0" lvl="0" indent="-444500" algn="just" fontAlgn="auto">
              <a:lnSpc>
                <a:spcPct val="100000"/>
              </a:lnSpc>
              <a:spcBef>
                <a:spcPts val="0"/>
              </a:spcBef>
              <a:spcAft>
                <a:spcPts val="0"/>
              </a:spcAft>
              <a:buClrTx/>
              <a:buSzTx/>
              <a:buFont typeface="+mj-lt"/>
              <a:buAutoNum type="arabicPeriod"/>
              <a:tabLst/>
              <a:defRPr/>
            </a:pPr>
            <a:r>
              <a:rPr lang="en-GB" sz="2800" dirty="0">
                <a:ln w="0"/>
                <a:solidFill>
                  <a:schemeClr val="accent1"/>
                </a:solidFill>
              </a:rPr>
              <a:t>Control Valves  </a:t>
            </a:r>
          </a:p>
          <a:p>
            <a:pPr marL="1073150" marR="0" lvl="0" indent="-444500" algn="just" fontAlgn="auto">
              <a:lnSpc>
                <a:spcPct val="100000"/>
              </a:lnSpc>
              <a:spcBef>
                <a:spcPts val="0"/>
              </a:spcBef>
              <a:spcAft>
                <a:spcPts val="0"/>
              </a:spcAft>
              <a:buClrTx/>
              <a:buSzTx/>
              <a:buFont typeface="+mj-lt"/>
              <a:buAutoNum type="arabicPeriod"/>
              <a:tabLst/>
              <a:defRPr/>
            </a:pPr>
            <a:r>
              <a:rPr lang="en-GB" sz="2800" dirty="0">
                <a:ln w="0"/>
                <a:solidFill>
                  <a:schemeClr val="accent1"/>
                </a:solidFill>
              </a:rPr>
              <a:t>ESD &amp; BVD </a:t>
            </a:r>
          </a:p>
          <a:p>
            <a:pPr marL="1073150" marR="0" lvl="0" indent="-444500" algn="just" fontAlgn="auto">
              <a:lnSpc>
                <a:spcPct val="100000"/>
              </a:lnSpc>
              <a:spcBef>
                <a:spcPts val="0"/>
              </a:spcBef>
              <a:spcAft>
                <a:spcPts val="0"/>
              </a:spcAft>
              <a:buClrTx/>
              <a:buSzTx/>
              <a:buFont typeface="+mj-lt"/>
              <a:buAutoNum type="arabicPeriod"/>
              <a:tabLst/>
              <a:defRPr/>
            </a:pPr>
            <a:r>
              <a:rPr lang="en-GB" sz="2800" dirty="0">
                <a:ln w="0"/>
                <a:solidFill>
                  <a:schemeClr val="accent1"/>
                </a:solidFill>
              </a:rPr>
              <a:t>PSV</a:t>
            </a:r>
          </a:p>
          <a:p>
            <a:pPr marL="0" marR="0" lvl="0" indent="0" algn="just" defTabSz="457200" rtl="0" eaLnBrk="1" fontAlgn="auto" latinLnBrk="0" hangingPunct="1">
              <a:lnSpc>
                <a:spcPct val="100000"/>
              </a:lnSpc>
              <a:spcBef>
                <a:spcPts val="0"/>
              </a:spcBef>
              <a:spcAft>
                <a:spcPts val="1200"/>
              </a:spcAft>
              <a:buClrTx/>
              <a:buSzTx/>
              <a:buFontTx/>
              <a:buNone/>
              <a:tabLst/>
              <a:defRPr/>
            </a:pPr>
            <a:r>
              <a:rPr lang="en-GB" sz="2800" dirty="0">
                <a:ln w="0"/>
                <a:solidFill>
                  <a:srgbClr val="00A3C1"/>
                </a:solidFill>
              </a:rPr>
              <a:t>C:</a:t>
            </a:r>
            <a:r>
              <a:rPr lang="en-GB" sz="2800" dirty="0">
                <a:ln w="0"/>
                <a:solidFill>
                  <a:srgbClr val="00ABC5"/>
                </a:solidFill>
              </a:rPr>
              <a:t> </a:t>
            </a:r>
            <a:r>
              <a:rPr lang="en-GB" sz="2800" b="1" dirty="0">
                <a:ln w="0"/>
                <a:solidFill>
                  <a:srgbClr val="00ABC5"/>
                </a:solidFill>
              </a:rPr>
              <a:t>KPO Previously Used Valves and Forecasts</a:t>
            </a:r>
          </a:p>
        </p:txBody>
      </p:sp>
      <p:sp>
        <p:nvSpPr>
          <p:cNvPr id="6" name="Footer Placeholder 1">
            <a:extLst>
              <a:ext uri="{FF2B5EF4-FFF2-40B4-BE49-F238E27FC236}">
                <a16:creationId xmlns:a16="http://schemas.microsoft.com/office/drawing/2014/main" id="{185CDD8E-23CA-4EF5-AE2D-5D97010B3C09}"/>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757815425"/>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s Slide Master">
  <a:themeElements>
    <a:clrScheme name="Custom 9">
      <a:dk1>
        <a:srgbClr val="000000"/>
      </a:dk1>
      <a:lt1>
        <a:srgbClr val="FFFFFF"/>
      </a:lt1>
      <a:dk2>
        <a:srgbClr val="00ABC5"/>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5.xml><?xml version="1.0" encoding="utf-8"?>
<a:theme xmlns:a="http://schemas.openxmlformats.org/drawingml/2006/main" name="2_Contents Slide Master">
  <a:themeElements>
    <a:clrScheme name="Custom 9">
      <a:dk1>
        <a:srgbClr val="000000"/>
      </a:dk1>
      <a:lt1>
        <a:srgbClr val="FFFFFF"/>
      </a:lt1>
      <a:dk2>
        <a:srgbClr val="00ABC5"/>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2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s Slide Master">
  <a:themeElements>
    <a:clrScheme name="Custom 9">
      <a:dk1>
        <a:srgbClr val="000000"/>
      </a:dk1>
      <a:lt1>
        <a:srgbClr val="FFFFFF"/>
      </a:lt1>
      <a:dk2>
        <a:srgbClr val="00ABC5"/>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3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14554</TotalTime>
  <Words>5523</Words>
  <Application>Microsoft Office PowerPoint</Application>
  <PresentationFormat>Widescreen</PresentationFormat>
  <Paragraphs>1042</Paragraphs>
  <Slides>67</Slides>
  <Notes>2</Notes>
  <HiddenSlides>0</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2</vt:i4>
      </vt:variant>
      <vt:variant>
        <vt:lpstr>Slide Titles</vt:lpstr>
      </vt:variant>
      <vt:variant>
        <vt:i4>67</vt:i4>
      </vt:variant>
    </vt:vector>
  </HeadingPairs>
  <TitlesOfParts>
    <vt:vector size="90" baseType="lpstr">
      <vt:lpstr>맑은 고딕</vt:lpstr>
      <vt:lpstr>Arial</vt:lpstr>
      <vt:lpstr>Arial Unicode MS</vt:lpstr>
      <vt:lpstr>Bahnschrift Light</vt:lpstr>
      <vt:lpstr>Calibri</vt:lpstr>
      <vt:lpstr>Calibri Light</vt:lpstr>
      <vt:lpstr>DTLArgoT-Bold</vt:lpstr>
      <vt:lpstr>Lucida Fax</vt:lpstr>
      <vt:lpstr>Symbol</vt:lpstr>
      <vt:lpstr>Tahoma</vt:lpstr>
      <vt:lpstr>Times New Roman</vt:lpstr>
      <vt:lpstr>Wingdings</vt:lpstr>
      <vt:lpstr>Wingdings-Regular</vt:lpstr>
      <vt:lpstr>Custom Design</vt:lpstr>
      <vt:lpstr>1_Contents Slide Master</vt:lpstr>
      <vt:lpstr>1_Custom Design</vt:lpstr>
      <vt:lpstr>4_Custom Design</vt:lpstr>
      <vt:lpstr>2_Contents Slide Master</vt:lpstr>
      <vt:lpstr>2_Custom Design</vt:lpstr>
      <vt:lpstr>Contents Slide Master</vt:lpstr>
      <vt:lpstr>3_Custom Design</vt:lpstr>
      <vt:lpstr>MSImager</vt:lpstr>
      <vt:lpstr>Worksheet</vt:lpstr>
      <vt:lpstr>PowerPoint Presentation</vt:lpstr>
      <vt:lpstr>PowerPoint Presentation</vt:lpstr>
      <vt:lpstr>PowerPoint Presentation</vt:lpstr>
      <vt:lpstr>PowerPoint Presentation</vt:lpstr>
      <vt:lpstr>PowerPoint Presentation</vt:lpstr>
      <vt:lpstr>PowerPoint Presentation</vt:lpstr>
      <vt:lpstr>ENGINEERING AND TECHNICAL AUTHORITY DEPARTMENT</vt:lpstr>
      <vt:lpstr>PowerPoint Presentation</vt:lpstr>
      <vt:lpstr>PowerPoint Presentation</vt:lpstr>
      <vt:lpstr>Overview</vt:lpstr>
      <vt:lpstr>PowerPoint Presentation</vt:lpstr>
      <vt:lpstr>Valve Key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Specification Overview</vt:lpstr>
      <vt:lpstr>PowerPoint Presentation</vt:lpstr>
      <vt:lpstr>PowerPoint Presentation</vt:lpstr>
      <vt:lpstr>PowerPoint Presentation</vt:lpstr>
      <vt:lpstr>Overview</vt:lpstr>
      <vt:lpstr>Overview &amp; Aim</vt:lpstr>
      <vt:lpstr>Control Valve Key Features</vt:lpstr>
      <vt:lpstr>Control Valves</vt:lpstr>
      <vt:lpstr>Actuators</vt:lpstr>
      <vt:lpstr>Specifications &amp; Data sheet</vt:lpstr>
      <vt:lpstr>Cages</vt:lpstr>
      <vt:lpstr>Control Valve Seat Leakage Classification </vt:lpstr>
      <vt:lpstr>ESD &amp; BVD Key Features</vt:lpstr>
      <vt:lpstr>ESD &amp; BVD Valves</vt:lpstr>
      <vt:lpstr>Isolation Valves</vt:lpstr>
      <vt:lpstr>Partial Stroke Test</vt:lpstr>
      <vt:lpstr>Actuated ON-OFF Data sheet</vt:lpstr>
      <vt:lpstr>MOV Motor Operated Valves</vt:lpstr>
      <vt:lpstr>PSV Overview</vt:lpstr>
      <vt:lpstr>PSV</vt:lpstr>
      <vt:lpstr>PSV</vt:lpstr>
      <vt:lpstr>PSV Material</vt:lpstr>
      <vt:lpstr>PSV Data sheet</vt:lpstr>
      <vt:lpstr>KPO Frequently Used Valves and Forecasts</vt:lpstr>
      <vt:lpstr>PowerPoint Presentation</vt:lpstr>
      <vt:lpstr>PowerPoint Presentation</vt:lpstr>
      <vt:lpstr>Control-Isolation-PSV Valves Purchased Since 2020</vt:lpstr>
      <vt:lpstr>Procurement history FFM dept </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PROCUREMENT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Turegaliyev, Meirlan</dc:creator>
  <cp:lastModifiedBy>Ibrayev, Yernar</cp:lastModifiedBy>
  <cp:revision>405</cp:revision>
  <dcterms:created xsi:type="dcterms:W3CDTF">2021-10-08T03:58:20Z</dcterms:created>
  <dcterms:modified xsi:type="dcterms:W3CDTF">2024-08-24T14:36:20Z</dcterms:modified>
</cp:coreProperties>
</file>