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2" r:id="rId1"/>
    <p:sldMasterId id="2147483856" r:id="rId2"/>
    <p:sldMasterId id="2147483899" r:id="rId3"/>
    <p:sldMasterId id="2147483911" r:id="rId4"/>
    <p:sldMasterId id="2147483920" r:id="rId5"/>
    <p:sldMasterId id="2147483934" r:id="rId6"/>
    <p:sldMasterId id="2147483945" r:id="rId7"/>
    <p:sldMasterId id="2147483953" r:id="rId8"/>
    <p:sldMasterId id="2147483963" r:id="rId9"/>
  </p:sldMasterIdLst>
  <p:notesMasterIdLst>
    <p:notesMasterId r:id="rId48"/>
  </p:notesMasterIdLst>
  <p:handoutMasterIdLst>
    <p:handoutMasterId r:id="rId49"/>
  </p:handoutMasterIdLst>
  <p:sldIdLst>
    <p:sldId id="465" r:id="rId10"/>
    <p:sldId id="2147471449" r:id="rId11"/>
    <p:sldId id="2147471450" r:id="rId12"/>
    <p:sldId id="2147472449" r:id="rId13"/>
    <p:sldId id="2147471420" r:id="rId14"/>
    <p:sldId id="2147471483" r:id="rId15"/>
    <p:sldId id="2147471480" r:id="rId16"/>
    <p:sldId id="2147471484" r:id="rId17"/>
    <p:sldId id="2147471486" r:id="rId18"/>
    <p:sldId id="2147471487" r:id="rId19"/>
    <p:sldId id="2147471490" r:id="rId20"/>
    <p:sldId id="2147471491" r:id="rId21"/>
    <p:sldId id="2147471492" r:id="rId22"/>
    <p:sldId id="2147471482" r:id="rId23"/>
    <p:sldId id="2147471474" r:id="rId24"/>
    <p:sldId id="2147471493" r:id="rId25"/>
    <p:sldId id="2147472442" r:id="rId26"/>
    <p:sldId id="2147472451" r:id="rId27"/>
    <p:sldId id="2147472465" r:id="rId28"/>
    <p:sldId id="2147471545" r:id="rId29"/>
    <p:sldId id="2147471529" r:id="rId30"/>
    <p:sldId id="2147471532" r:id="rId31"/>
    <p:sldId id="2147471546" r:id="rId32"/>
    <p:sldId id="2147471542" r:id="rId33"/>
    <p:sldId id="2147471526" r:id="rId34"/>
    <p:sldId id="2147472459" r:id="rId35"/>
    <p:sldId id="2147472460" r:id="rId36"/>
    <p:sldId id="2147472461" r:id="rId37"/>
    <p:sldId id="2147472462" r:id="rId38"/>
    <p:sldId id="2147472463" r:id="rId39"/>
    <p:sldId id="2147472464" r:id="rId40"/>
    <p:sldId id="515" r:id="rId41"/>
    <p:sldId id="516" r:id="rId42"/>
    <p:sldId id="474" r:id="rId43"/>
    <p:sldId id="2147472417" r:id="rId44"/>
    <p:sldId id="2147472418" r:id="rId45"/>
    <p:sldId id="2147472420" r:id="rId46"/>
    <p:sldId id="214747244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PO" initials="SG" lastIdx="12" clrIdx="0">
    <p:extLst>
      <p:ext uri="{19B8F6BF-5375-455C-9EA6-DF929625EA0E}">
        <p15:presenceInfo xmlns:p15="http://schemas.microsoft.com/office/powerpoint/2012/main" userId="KPO" providerId="None"/>
      </p:ext>
    </p:extLst>
  </p:cmAuthor>
  <p:cmAuthor id="2" name="Kachayev, Konstantin" initials="KK" lastIdx="3" clrIdx="1">
    <p:extLst>
      <p:ext uri="{19B8F6BF-5375-455C-9EA6-DF929625EA0E}">
        <p15:presenceInfo xmlns:p15="http://schemas.microsoft.com/office/powerpoint/2012/main" userId="S::KachaK@kpo.kz::52e172a4-ca64-4656-8099-55c724099e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C5"/>
    <a:srgbClr val="00ABB3"/>
    <a:srgbClr val="00A3C1"/>
    <a:srgbClr val="008094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32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35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731F97-987A-4EEB-A21F-34ADFE3C25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CD219A-C3CA-4410-824A-2BDD41BB83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E20DF-537D-486F-A173-D6F5744CAAD6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A3A77-1CAA-45A0-B5B2-6DD3F3DBE4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8B76E-95AD-4CC0-97C9-A803E6087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55072-1D05-453C-BF46-7D4D5762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0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2D4EF-8F54-4C68-8570-FE6A1D040855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9BF3-2F72-43A1-925A-478193AF6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63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A589-2487-4E6B-A42F-6C51E83779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57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9DFF9-3A8E-4B96-A53E-4CAD6CF9B9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7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9DFF9-3A8E-4B96-A53E-4CAD6CF9B9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10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9DFF9-3A8E-4B96-A53E-4CAD6CF9B9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9DFF9-3A8E-4B96-A53E-4CAD6CF9B9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28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FontTx/>
              <a:buNone/>
            </a:pPr>
            <a:endParaRPr lang="ru-RU" sz="1200" b="0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9DFF9-3A8E-4B96-A53E-4CAD6CF9B9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9DFF9-3A8E-4B96-A53E-4CAD6CF9B9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12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02CDB-FD81-4398-B8DC-49EAE35476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65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7FD6-306E-4787-AC20-4F0061D7C2B5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4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E27E7-CC38-4027-931D-60332C9F01EE}"/>
              </a:ext>
            </a:extLst>
          </p:cNvPr>
          <p:cNvSpPr/>
          <p:nvPr userDrawn="1"/>
        </p:nvSpPr>
        <p:spPr>
          <a:xfrm>
            <a:off x="0" y="2266689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44B6A-AE27-49EB-88BC-311AE80A2A3D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6A4FB-8760-48CD-BD01-1895C21C26C4}"/>
              </a:ext>
            </a:extLst>
          </p:cNvPr>
          <p:cNvSpPr/>
          <p:nvPr userDrawn="1"/>
        </p:nvSpPr>
        <p:spPr>
          <a:xfrm>
            <a:off x="683568" y="391424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5E9B-C567-4570-9ED5-511D2ECB10D3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4F9E-6EC6-4CDA-B42A-833E27CB100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A850ED62-A3B7-4801-B80D-B642B800D9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8B94E-595B-4CDB-86C7-146594FB6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3" y="1352392"/>
            <a:ext cx="2098907" cy="1581570"/>
          </a:xfrm>
          <a:prstGeom prst="rect">
            <a:avLst/>
          </a:prstGeom>
        </p:spPr>
      </p:pic>
      <p:pic>
        <p:nvPicPr>
          <p:cNvPr id="15" name="Immagine 8">
            <a:extLst>
              <a:ext uri="{FF2B5EF4-FFF2-40B4-BE49-F238E27FC236}">
                <a16:creationId xmlns:a16="http://schemas.microsoft.com/office/drawing/2014/main" id="{6A120B41-DBB9-4592-8062-196913E23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logo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1322" y="6381038"/>
            <a:ext cx="734521" cy="42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68608" y="6326186"/>
            <a:ext cx="539751" cy="476250"/>
          </a:xfrm>
        </p:spPr>
        <p:txBody>
          <a:bodyPr/>
          <a:lstStyle>
            <a:lvl1pPr>
              <a:defRPr sz="10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296AE5-B6D8-430E-ABF9-0697BCADBFB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33937-0045-4FB6-AB8A-A1E2869FDFDD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7AF97-04AE-40B9-A11F-A4C8C07CE5C7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060A9-32BC-4881-8401-DCF921156793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11E5A-4231-477B-B957-50662A3E4921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2" name="Immagine 8">
            <a:extLst>
              <a:ext uri="{FF2B5EF4-FFF2-40B4-BE49-F238E27FC236}">
                <a16:creationId xmlns:a16="http://schemas.microsoft.com/office/drawing/2014/main" id="{A42D3984-051C-4CB2-A61A-AFC84C2FC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2 blocks seperate titles AND shaded NO lin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5992" y="2113472"/>
            <a:ext cx="5167223" cy="4076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buClr>
                <a:srgbClr val="01B1C9"/>
              </a:buCl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349" indent="-228594">
              <a:buFont typeface="Arial" panose="020B0604020202020204" pitchFamily="34" charset="0"/>
              <a:buChar char="√"/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06400" y="2113472"/>
            <a:ext cx="5259380" cy="4076191"/>
          </a:xfrm>
          <a:prstGeom prst="rect">
            <a:avLst/>
          </a:prstGeom>
        </p:spPr>
        <p:txBody>
          <a:bodyPr/>
          <a:lstStyle>
            <a:lvl2pPr>
              <a:buClr>
                <a:srgbClr val="01B1C9"/>
              </a:buClr>
              <a:defRPr/>
            </a:lvl2pPr>
            <a:lvl5pPr marL="2057349" indent="-228594">
              <a:buFont typeface="Arial" panose="020B0604020202020204" pitchFamily="34" charset="0"/>
              <a:buChar char="√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1289095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FFD500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78892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01B1C9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AECEC4-CA18-4F9C-AD5A-AE47FDBB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CEF5F07D-D832-4A0B-9CCE-85A84EB4A7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449E77C6-3AC2-4EEF-9C19-353A23EF2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787368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6C15E9EB-3445-41FE-AEDA-28F5B40B6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802143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444300"/>
            <a:ext cx="2726821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Line Color</a:t>
            </a:r>
          </a:p>
          <a:p>
            <a:endParaRPr lang="en-US" altLang="ko-KR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endParaRPr lang="ko-KR" altLang="en-US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11704" y="3094207"/>
            <a:ext cx="2662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 </a:t>
            </a:r>
            <a:r>
              <a:rPr lang="en-US" b="1" dirty="0"/>
              <a:t>“Format”</a:t>
            </a:r>
          </a:p>
          <a:p>
            <a:r>
              <a:rPr lang="en-US" dirty="0"/>
              <a:t>Choose</a:t>
            </a:r>
            <a:r>
              <a:rPr lang="en-US" baseline="0" dirty="0"/>
              <a:t> color by pressing </a:t>
            </a:r>
            <a:r>
              <a:rPr lang="en-US" b="1" baseline="0" dirty="0"/>
              <a:t>“Shape Fill” or “Shape Outline”</a:t>
            </a:r>
            <a:endParaRPr lang="en-US" b="1" dirty="0"/>
          </a:p>
          <a:p>
            <a:endParaRPr lang="en-GB" dirty="0"/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CAAB2A90-E6BA-4145-B704-4DDD2B1A7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F48324C7-68F3-4680-985E-F9151C586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14856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50%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0" y="858414"/>
            <a:ext cx="12192000" cy="5989320"/>
          </a:xfrm>
          <a:prstGeom prst="rect">
            <a:avLst/>
          </a:pr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826B66-8BF2-45BB-AE23-4E819444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E466ADC2-22F7-4833-9713-6EC1AA1F3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5B0524A0-0798-4F8C-97A0-D3AA5D886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6007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857091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FD500">
              <a:alpha val="5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13667" y="1969732"/>
            <a:ext cx="3682800" cy="3682800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7249886" y="950400"/>
            <a:ext cx="4354125" cy="3826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7249887" y="5652532"/>
            <a:ext cx="4354124" cy="76358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chart</a:t>
            </a:r>
            <a:endParaRPr lang="it-IT"/>
          </a:p>
        </p:txBody>
      </p:sp>
      <p:sp>
        <p:nvSpPr>
          <p:cNvPr id="14" name="Segnaposto tabella 13"/>
          <p:cNvSpPr>
            <a:spLocks noGrp="1"/>
          </p:cNvSpPr>
          <p:nvPr>
            <p:ph type="tbl" sz="quarter" idx="17"/>
          </p:nvPr>
        </p:nvSpPr>
        <p:spPr>
          <a:xfrm>
            <a:off x="7250566" y="4934575"/>
            <a:ext cx="4354124" cy="5572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64CCC5-F333-41FC-861A-7DBFE58C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E3159197-600B-4F1B-894F-E712034ACD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5DED11AE-48A6-43DA-B206-E932BB964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3" name="Immagine 8">
            <a:extLst>
              <a:ext uri="{FF2B5EF4-FFF2-40B4-BE49-F238E27FC236}">
                <a16:creationId xmlns:a16="http://schemas.microsoft.com/office/drawing/2014/main" id="{708B99D3-A207-45CD-ACBC-0C0401B2C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5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785257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35965" y="1138334"/>
            <a:ext cx="5333529" cy="5297529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6587411" y="4273984"/>
            <a:ext cx="5016599" cy="220973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6587413" y="964413"/>
            <a:ext cx="5016598" cy="3237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chart</a:t>
            </a:r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2EF16D-AB05-4D59-8925-A96DDA1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A64B7CF0-025B-4FCF-B6E1-D9D22316D9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1D5867DC-E179-4697-B728-D5E727A66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4" name="Immagine 8">
            <a:extLst>
              <a:ext uri="{FF2B5EF4-FFF2-40B4-BE49-F238E27FC236}">
                <a16:creationId xmlns:a16="http://schemas.microsoft.com/office/drawing/2014/main" id="{DBDEF073-A96D-49F1-9749-6F52EC927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1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942CEC-B03D-4250-8A31-67509854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9B1F8DF2-ACD9-421C-802F-15A8C8DF2D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86CB8E07-1D78-438B-9E9B-643F2B8B1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294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F38597D-6639-4651-9FC9-D2811A24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3166C9D8-2E46-423D-81F4-E0718F7BC8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EE68494A-2ABD-4E05-8AB9-7A667971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287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0AF6-E3A1-46D2-A4E3-F374DCDE6AA2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060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7">
            <a:extLst>
              <a:ext uri="{FF2B5EF4-FFF2-40B4-BE49-F238E27FC236}">
                <a16:creationId xmlns:a16="http://schemas.microsoft.com/office/drawing/2014/main" id="{1AAD491E-1EA0-47EE-9B38-C36879304DBF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ADA58810-BEDD-4D33-B6DF-414C92F116C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C902A94B-F441-4C44-A590-8C0E54C0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35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712800"/>
            <a:ext cx="11171238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08000" y="1528763"/>
            <a:ext cx="11171238" cy="4830761"/>
          </a:xfrm>
        </p:spPr>
        <p:txBody>
          <a:bodyPr/>
          <a:lstStyle>
            <a:lvl1pPr marL="0" indent="0" defTabSz="357708">
              <a:lnSpc>
                <a:spcPct val="140000"/>
              </a:lnSpc>
              <a:spcBef>
                <a:spcPts val="0"/>
              </a:spcBef>
              <a:defRPr sz="1800"/>
            </a:lvl1pPr>
            <a:lvl2pPr marL="230400" indent="-230400" defTabSz="357708">
              <a:lnSpc>
                <a:spcPct val="140000"/>
              </a:lnSpc>
              <a:spcBef>
                <a:spcPts val="0"/>
              </a:spcBef>
              <a:defRPr sz="1800"/>
            </a:lvl2pPr>
            <a:lvl3pPr marL="459000" indent="-228600" defTabSz="357708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800"/>
            </a:lvl3pPr>
            <a:lvl4pPr marL="687600" indent="-228600" defTabSz="357708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800"/>
            </a:lvl4pPr>
            <a:lvl5pPr marL="890800" indent="-203200" defTabSz="357708">
              <a:lnSpc>
                <a:spcPct val="14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Char char=""/>
              <a:defRPr sz="1600"/>
            </a:lvl5pPr>
            <a:lvl6pPr marL="1043200" indent="-152400" defTabSz="357708">
              <a:lnSpc>
                <a:spcPct val="140000"/>
              </a:lnSpc>
              <a:buClr>
                <a:schemeClr val="tx1"/>
              </a:buClr>
              <a:buSzPct val="75000"/>
              <a:buFont typeface="Wingdings" pitchFamily="2" charset="2"/>
              <a:buChar char=""/>
              <a:defRPr sz="1200"/>
            </a:lvl6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E0712F9-CFD5-48E6-BA23-8CFF34DBF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345E6C6C-106A-4358-B9BA-2157004CB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22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81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02590-5B9A-433C-8E74-2EA3995C0DAF}" type="datetime1">
              <a:rPr lang="ru-RU" smtClean="0"/>
              <a:t>24.04.2025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JOC 18 March 2014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1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540D-0FAC-4C1F-A3A5-5DA688D080E1}" type="datetime1">
              <a:rPr lang="ru-RU" smtClean="0"/>
              <a:t>24.04.2025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JOC 18 March 2014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268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4111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E120-79CA-414D-A8DA-F262BE5288FF}" type="datetime1">
              <a:rPr lang="ru-RU" smtClean="0"/>
              <a:t>24.04.2025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JOC 18 March 2014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923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D024-C8D6-4EA1-B633-B5D997E8196F}" type="datetime1">
              <a:rPr lang="ru-RU" smtClean="0"/>
              <a:t>24.04.2025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JOC 18 March 2014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847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528723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4FCB8-5B5F-47BB-B15D-2E86DFDDD976}" type="datetime1">
              <a:rPr lang="ru-RU" smtClean="0"/>
              <a:t>24.04.2025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JOC 18 March 2014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/>
          <a:srcRect l="476" t="4361" r="29449" b="23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2634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C981FE-A801-4FF1-8F20-E5072BE1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03937854-B971-4785-B88B-DBE80A153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800" dirty="0"/>
              <a:t>JOC 18 March 2014 </a:t>
            </a:r>
          </a:p>
        </p:txBody>
      </p:sp>
    </p:spTree>
    <p:extLst>
      <p:ext uri="{BB962C8B-B14F-4D97-AF65-F5344CB8AC3E}">
        <p14:creationId xmlns:p14="http://schemas.microsoft.com/office/powerpoint/2010/main" val="37025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4269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838200"/>
            <a:ext cx="12192000" cy="1588"/>
          </a:xfrm>
          <a:prstGeom prst="line">
            <a:avLst/>
          </a:prstGeom>
          <a:ln>
            <a:solidFill>
              <a:srgbClr val="00B5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599" y="1066803"/>
            <a:ext cx="11121292" cy="464820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EB068-28A6-4297-88D5-DA61B3C42265}" type="datetime1">
              <a:rPr lang="ru-RU" smtClean="0"/>
              <a:t>24.04.2025</a:t>
            </a:fld>
            <a:r>
              <a:rPr lang="en-US" dirty="0"/>
              <a:t>29/01/2014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JOC 18 March 2014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1FD74-B1F5-4706-9D9D-63638243D132}" type="slidenum">
              <a:rPr 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1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6C15E9EB-3445-41FE-AEDA-28F5B40B6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725871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7FD6-306E-4787-AC20-4F0061D7C2B5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CONFIDENTIALKARACHAGANAKPETROLEUMOPERATINGB.V.</a:t>
            </a:r>
            <a:endParaRPr lang="en-GB" dirty="0"/>
          </a:p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0649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©2021KarachaganakPetroleumOperatingb.v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7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3945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9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YourPictureHere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YourPictureHere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 err="1"/>
              <a:t>YourPictureHere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2504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 err="1"/>
              <a:t>PlaceYourPictureHere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3764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 err="1">
                <a:solidFill>
                  <a:schemeClr val="accent1"/>
                </a:solidFill>
                <a:cs typeface="Arial" pitchFamily="34" charset="0"/>
              </a:rPr>
              <a:t>ThankYou</a:t>
            </a:r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52303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8D2DAEB-66F2-4129-A652-4A3243251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58DB64D0-F8CD-41A0-A690-13BFE43EE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800"/>
              <a:t>31/01/2023                                                                                                                                                                                                          CONFIDENTIAL                                                                                                                                              KARACHAGANAK PETROLEUM OPERATING B.V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043927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035CA7A-2C80-4B66-A321-94AC2CCCA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ED46E444-0A06-4AEE-A1E8-654360E9B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51715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CA7A-E45D-454A-AFEE-88D14AAC514F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896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E27E7-CC38-4027-931D-60332C9F01EE}"/>
              </a:ext>
            </a:extLst>
          </p:cNvPr>
          <p:cNvSpPr/>
          <p:nvPr userDrawn="1"/>
        </p:nvSpPr>
        <p:spPr>
          <a:xfrm>
            <a:off x="0" y="2266689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44B6A-AE27-49EB-88BC-311AE80A2A3D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6A4FB-8760-48CD-BD01-1895C21C26C4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5E9B-C567-4570-9ED5-511D2ECB10D3}"/>
              </a:ext>
            </a:extLst>
          </p:cNvPr>
          <p:cNvSpPr/>
          <p:nvPr userDrawn="1"/>
        </p:nvSpPr>
        <p:spPr>
          <a:xfrm>
            <a:off x="6096000" y="5581389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4F9E-6EC6-4CDA-B42A-833E27CB100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8B94E-595B-4CDB-86C7-146594FB6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3" y="1352392"/>
            <a:ext cx="2098907" cy="1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60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C981FE-A801-4FF1-8F20-E5072BE1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8CEE3DB-810A-49DE-ACD1-191C20D09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D10514F8-844A-4E46-B992-14F53EF08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7036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2 blocks seperate titles AND shaded NO lin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5992" y="2113472"/>
            <a:ext cx="5167223" cy="4076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>
              <a:buClr>
                <a:srgbClr val="01B1C9"/>
              </a:buCl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349" indent="-228594">
              <a:buFont typeface="Arial" panose="020B0604020202020204" pitchFamily="34" charset="0"/>
              <a:buChar char="√"/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06400" y="2113472"/>
            <a:ext cx="5259380" cy="4076191"/>
          </a:xfrm>
          <a:prstGeom prst="rect">
            <a:avLst/>
          </a:prstGeom>
        </p:spPr>
        <p:txBody>
          <a:bodyPr/>
          <a:lstStyle>
            <a:lvl2pPr>
              <a:buClr>
                <a:srgbClr val="01B1C9"/>
              </a:buClr>
              <a:defRPr/>
            </a:lvl2pPr>
            <a:lvl5pPr marL="2057349" indent="-228594">
              <a:buFont typeface="Arial" panose="020B0604020202020204" pitchFamily="34" charset="0"/>
              <a:buChar char="√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1289095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FFD500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6778892" y="1408026"/>
            <a:ext cx="4021016" cy="369332"/>
          </a:xfrm>
          <a:prstGeom prst="rect">
            <a:avLst/>
          </a:prstGeom>
          <a:solidFill>
            <a:schemeClr val="bg1"/>
          </a:solidFill>
          <a:effectLst>
            <a:outerShdw dist="101600" dir="8100000" algn="tr" rotWithShape="0">
              <a:srgbClr val="01B1C9"/>
            </a:outerShdw>
          </a:effectLst>
        </p:spPr>
        <p:txBody>
          <a:bodyPr anchor="b" anchorCtr="1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  <a:lvl2pPr marL="285750" indent="-285750">
              <a:lnSpc>
                <a:spcPct val="100000"/>
              </a:lnSpc>
              <a:buSzPct val="400000"/>
              <a:buFontTx/>
              <a:buBlip>
                <a:blip r:embed="rId2"/>
              </a:buBlip>
              <a:defRPr sz="12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AECEC4-CA18-4F9C-AD5A-AE47FDBB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1EBAD1B-C8F9-42F7-9045-A425ED5A8E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DB2EEC1D-FF36-4B27-B3B0-B5AA39F48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68517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495315" y="6456066"/>
            <a:ext cx="0" cy="0"/>
          </a:xfrm>
        </p:spPr>
        <p:txBody>
          <a:bodyPr/>
          <a:lstStyle/>
          <a:p>
            <a:r>
              <a:rPr lang="en-US"/>
              <a:t>15/09/2023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A0D947-5931-4227-AE62-D40527E3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96AD8E23-45D7-4015-82F4-4F1D08D2ECE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8093A54E-85BE-4508-BF9A-913B28F2A1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31980FD1-C947-46A3-8D90-A079E14193C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8D2DAEB-66F2-4129-A652-4A3243251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58DB64D0-F8CD-41A0-A690-13BFE43EE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921220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parator 50%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0" y="858414"/>
            <a:ext cx="12192000" cy="5989320"/>
          </a:xfrm>
          <a:prstGeom prst="rect">
            <a:avLst/>
          </a:pr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it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826B66-8BF2-45BB-AE23-4E819444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6034F4E-F965-4C0D-8959-4A78D83A0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7F36440E-FEAF-43AC-B20E-05887B255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530783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8">
            <a:extLst>
              <a:ext uri="{FF2B5EF4-FFF2-40B4-BE49-F238E27FC236}">
                <a16:creationId xmlns:a16="http://schemas.microsoft.com/office/drawing/2014/main" id="{708B99D3-A207-45CD-ACBC-0C0401B2C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857091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FD500">
              <a:alpha val="50000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313667" y="1969732"/>
            <a:ext cx="3682800" cy="3682800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7249886" y="950400"/>
            <a:ext cx="4354125" cy="3826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7249887" y="5652532"/>
            <a:ext cx="4354124" cy="76358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it-IT"/>
          </a:p>
        </p:txBody>
      </p:sp>
      <p:sp>
        <p:nvSpPr>
          <p:cNvPr id="14" name="Segnaposto tabella 13"/>
          <p:cNvSpPr>
            <a:spLocks noGrp="1"/>
          </p:cNvSpPr>
          <p:nvPr>
            <p:ph type="tbl" sz="quarter" idx="17"/>
          </p:nvPr>
        </p:nvSpPr>
        <p:spPr>
          <a:xfrm>
            <a:off x="7250566" y="4934575"/>
            <a:ext cx="4354124" cy="5572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it-I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64CCC5-F333-41FC-861A-7DBFE58C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66A996D4-EE76-4DED-B897-6C00607B9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Segnaposto piè di pagina 2">
            <a:extLst>
              <a:ext uri="{FF2B5EF4-FFF2-40B4-BE49-F238E27FC236}">
                <a16:creationId xmlns:a16="http://schemas.microsoft.com/office/drawing/2014/main" id="{4438986E-B419-4E39-B1D0-14417F0E6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685408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gress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0" y="785257"/>
            <a:ext cx="6209955" cy="598932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1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1 w 10000"/>
              <a:gd name="connsiteY4" fmla="*/ 0 h 10000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10002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38"/>
              <a:gd name="connsiteX1" fmla="*/ 10002 w 10002"/>
              <a:gd name="connsiteY1" fmla="*/ 0 h 10038"/>
              <a:gd name="connsiteX2" fmla="*/ 7814 w 10002"/>
              <a:gd name="connsiteY2" fmla="*/ 10038 h 10038"/>
              <a:gd name="connsiteX3" fmla="*/ 2 w 10002"/>
              <a:gd name="connsiteY3" fmla="*/ 10000 h 10038"/>
              <a:gd name="connsiteX4" fmla="*/ 2 w 10002"/>
              <a:gd name="connsiteY4" fmla="*/ 0 h 10038"/>
              <a:gd name="connsiteX0" fmla="*/ 2 w 10002"/>
              <a:gd name="connsiteY0" fmla="*/ 0 h 10000"/>
              <a:gd name="connsiteX1" fmla="*/ 10002 w 10002"/>
              <a:gd name="connsiteY1" fmla="*/ 0 h 10000"/>
              <a:gd name="connsiteX2" fmla="*/ 7751 w 10002"/>
              <a:gd name="connsiteY2" fmla="*/ 10000 h 10000"/>
              <a:gd name="connsiteX3" fmla="*/ 2 w 10002"/>
              <a:gd name="connsiteY3" fmla="*/ 10000 h 10000"/>
              <a:gd name="connsiteX4" fmla="*/ 2 w 1000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000">
                <a:moveTo>
                  <a:pt x="2" y="0"/>
                </a:moveTo>
                <a:lnTo>
                  <a:pt x="10002" y="0"/>
                </a:lnTo>
                <a:lnTo>
                  <a:pt x="7751" y="10000"/>
                </a:lnTo>
                <a:lnTo>
                  <a:pt x="2" y="10000"/>
                </a:lnTo>
                <a:cubicBezTo>
                  <a:pt x="9" y="6667"/>
                  <a:pt x="-5" y="3333"/>
                  <a:pt x="2" y="0"/>
                </a:cubicBezTo>
                <a:close/>
              </a:path>
            </a:pathLst>
          </a:custGeom>
          <a:solidFill>
            <a:srgbClr val="F3BF00">
              <a:alpha val="49804"/>
            </a:srgb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35965" y="1138334"/>
            <a:ext cx="5333529" cy="5297529"/>
          </a:xfrm>
          <a:prstGeom prst="ellipse">
            <a:avLst/>
          </a:prstGeom>
          <a:solidFill>
            <a:srgbClr val="C6C6C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abella 7"/>
          <p:cNvSpPr>
            <a:spLocks noGrp="1"/>
          </p:cNvSpPr>
          <p:nvPr>
            <p:ph type="tbl" sz="quarter" idx="15"/>
          </p:nvPr>
        </p:nvSpPr>
        <p:spPr>
          <a:xfrm>
            <a:off x="6587411" y="4273984"/>
            <a:ext cx="5016599" cy="220973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it-IT" dirty="0"/>
          </a:p>
        </p:txBody>
      </p:sp>
      <p:sp>
        <p:nvSpPr>
          <p:cNvPr id="12" name="Segnaposto grafico 11"/>
          <p:cNvSpPr>
            <a:spLocks noGrp="1"/>
          </p:cNvSpPr>
          <p:nvPr>
            <p:ph type="chart" sz="quarter" idx="16"/>
          </p:nvPr>
        </p:nvSpPr>
        <p:spPr>
          <a:xfrm>
            <a:off x="6587413" y="964413"/>
            <a:ext cx="5016598" cy="3237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13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2EF16D-AB05-4D59-8925-A96DDA1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9F81EA2-163D-4735-A09D-358415874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5FA46802-9E8C-4C96-A969-1CD1253B5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84451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942CEC-B03D-4250-8A31-67509854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A1D48FB2-020C-4551-B180-A17C44539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Segnaposto piè di pagina 2">
            <a:extLst>
              <a:ext uri="{FF2B5EF4-FFF2-40B4-BE49-F238E27FC236}">
                <a16:creationId xmlns:a16="http://schemas.microsoft.com/office/drawing/2014/main" id="{589678A9-5C82-4F51-912E-824310E0C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93808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oxes with line separation and sha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0"/>
          </p:nvPr>
        </p:nvSpPr>
        <p:spPr>
          <a:xfrm>
            <a:off x="640799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01B1C9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/>
          </p:nvPr>
        </p:nvSpPr>
        <p:spPr>
          <a:xfrm>
            <a:off x="4460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8276400" y="1123200"/>
            <a:ext cx="3096000" cy="7272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chemeClr val="bg1">
                <a:lumMod val="75000"/>
              </a:schemeClr>
            </a:outerShdw>
          </a:effectLst>
        </p:spPr>
        <p:txBody>
          <a:bodyPr anchor="ctr" anchorCtr="0">
            <a:normAutofit/>
          </a:bodyPr>
          <a:lstStyle>
            <a:lvl1pPr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Connettore 1 13"/>
          <p:cNvCxnSpPr/>
          <p:nvPr userDrawn="1"/>
        </p:nvCxnSpPr>
        <p:spPr>
          <a:xfrm>
            <a:off x="4070685" y="113107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13"/>
          <p:cNvCxnSpPr/>
          <p:nvPr userDrawn="1"/>
        </p:nvCxnSpPr>
        <p:spPr>
          <a:xfrm>
            <a:off x="7880684" y="1130400"/>
            <a:ext cx="0" cy="24840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31"/>
          <p:cNvSpPr>
            <a:spLocks noGrp="1"/>
          </p:cNvSpPr>
          <p:nvPr>
            <p:ph type="body" sz="quarter" idx="16"/>
          </p:nvPr>
        </p:nvSpPr>
        <p:spPr>
          <a:xfrm>
            <a:off x="1389600" y="5407200"/>
            <a:ext cx="9486000" cy="730800"/>
          </a:xfrm>
          <a:prstGeom prst="rect">
            <a:avLst/>
          </a:prstGeom>
          <a:solidFill>
            <a:srgbClr val="E3E3E3"/>
          </a:solidFill>
          <a:effectLst>
            <a:outerShdw dist="101600" dir="8100000" algn="ctr" rotWithShape="0">
              <a:srgbClr val="FFD500"/>
            </a:outerShdw>
          </a:effectLst>
        </p:spPr>
        <p:txBody>
          <a:bodyPr anchor="ctr">
            <a:normAutofit/>
          </a:bodyPr>
          <a:lstStyle>
            <a:lvl1pPr algn="ctr">
              <a:buNone/>
              <a:defRPr sz="1600" b="1" i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640800" y="2209575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1" name="Segnaposto tes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460400" y="2242232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22" name="Segnaposto testo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76400" y="2264004"/>
            <a:ext cx="3155950" cy="2720975"/>
          </a:xfrm>
          <a:prstGeom prst="rect">
            <a:avLst/>
          </a:prstGeom>
        </p:spPr>
        <p:txBody>
          <a:bodyPr/>
          <a:lstStyle>
            <a:lvl1pPr>
              <a:buClr>
                <a:srgbClr val="FFD500"/>
              </a:buClr>
              <a:buFont typeface="Wingdings" pitchFamily="2" charset="2"/>
              <a:buChar char="§"/>
              <a:defRPr sz="1600" i="0">
                <a:solidFill>
                  <a:schemeClr val="tx1"/>
                </a:solidFill>
              </a:defRPr>
            </a:lvl1pPr>
            <a:lvl2pPr>
              <a:buClr>
                <a:srgbClr val="E3E3E3"/>
              </a:buClr>
              <a:buFont typeface="Wingdings" pitchFamily="2" charset="2"/>
              <a:buChar char="§"/>
              <a:defRPr sz="1400" i="0"/>
            </a:lvl2pPr>
            <a:lvl3pPr>
              <a:buFont typeface="Wingdings" pitchFamily="2" charset="2"/>
              <a:buChar char="§"/>
              <a:defRPr sz="1200" i="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F38597D-6639-4651-9FC9-D2811A24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54" y="179889"/>
            <a:ext cx="9604323" cy="777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D9FCB306-347F-4B5E-A5EF-BA9AE0B6D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Segnaposto piè di pagina 2">
            <a:extLst>
              <a:ext uri="{FF2B5EF4-FFF2-40B4-BE49-F238E27FC236}">
                <a16:creationId xmlns:a16="http://schemas.microsoft.com/office/drawing/2014/main" id="{6895FDA5-9843-400E-8C05-AD352E264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528324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7">
            <a:extLst>
              <a:ext uri="{FF2B5EF4-FFF2-40B4-BE49-F238E27FC236}">
                <a16:creationId xmlns:a16="http://schemas.microsoft.com/office/drawing/2014/main" id="{1AAD491E-1EA0-47EE-9B38-C36879304DBF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ADA58810-BEDD-4D33-B6DF-414C92F116C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C902A94B-F441-4C44-A590-8C0E54C0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D044C03-8874-4992-AEF9-F9FDB6A37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14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457-AB31-43BD-AB15-FFD9B62AF2FC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81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Klogo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1322" y="6381038"/>
            <a:ext cx="734521" cy="42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68608" y="6326186"/>
            <a:ext cx="539751" cy="476250"/>
          </a:xfrm>
        </p:spPr>
        <p:txBody>
          <a:bodyPr/>
          <a:lstStyle>
            <a:lvl1pPr>
              <a:defRPr sz="10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296AE5-B6D8-430E-ABF9-0697BCADBFB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33937-0045-4FB6-AB8A-A1E2869FDFDD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5400" dirty="0">
                <a:solidFill>
                  <a:schemeClr val="accent1"/>
                </a:solidFill>
                <a:cs typeface="Arial" pitchFamily="34" charset="0"/>
              </a:rPr>
              <a:t>Спасибо!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F7AF97-04AE-40B9-A11F-A4C8C07CE5C7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6060A9-32BC-4881-8401-DCF921156793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11E5A-4231-477B-B957-50662A3E4921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593931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15/09/2023</a:t>
            </a:r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/>
          <a:srcRect l="476" t="4361" r="29449" b="23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8123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7FD6-306E-4787-AC20-4F0061D7C2B5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2021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91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0AF6-E3A1-46D2-A4E3-F374DCDE6AA2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527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1559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CA7A-E45D-454A-AFEE-88D14AAC514F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2207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457-AB31-43BD-AB15-FFD9B62AF2FC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1672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33238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800" dirty="0"/>
              <a:t> DD/MM/YYYY                                                                                                                                                                                                          CONFIDENTIAL                                                                                                                                              KARACHAGANAK PETROLEUM OPERATING B.V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chemeClr val="accent3"/>
                </a:solidFill>
              </a:rPr>
              <a:t>Click to edit Master title style</a:t>
            </a: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46301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15/09/2023</a:t>
            </a:r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/>
          <p:nvPr userDrawn="1"/>
        </p:nvPicPr>
        <p:blipFill rotWithShape="1">
          <a:blip r:embed="rId2"/>
          <a:srcRect l="476" t="4361" r="29449" b="23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42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295824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7FD6-306E-4787-AC20-4F0061D7C2B5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0AF6-E3A1-46D2-A4E3-F374DCDE6AA2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40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9095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CA7A-E45D-454A-AFEE-88D14AAC514F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6393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457-AB31-43BD-AB15-FFD9B62AF2FC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224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1544305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800" dirty="0"/>
              <a:t> DD/MM/YYYY                                                                                                                                                                                                          CONFIDENTIAL                                                                                                                                              KARACHAGANAK PETROLEUM OPERATING B.V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32235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951BEC-6D24-4D80-BDEE-5778CEAB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7FD6-306E-4787-AC20-4F0061D7C2B5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9E27A2-87EC-45AA-902D-31AA918D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2A44DB-F395-4A25-91A5-3D41C0F9E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8264A752-70D9-434A-94B7-FF2C86E32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136EA-776E-4BBF-B0C3-A2681D1066F7}"/>
              </a:ext>
            </a:extLst>
          </p:cNvPr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E704E-4644-43BF-B6A7-320FC061E47B}"/>
              </a:ext>
            </a:extLst>
          </p:cNvPr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25D9C2-03A7-4921-A754-89324102A227}"/>
              </a:ext>
            </a:extLst>
          </p:cNvPr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2022 Karachaganak Petroleum Operating b.v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10B9D07-1445-4D84-B94A-B4A83DA4509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599" y="4731905"/>
            <a:ext cx="8848726" cy="952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OpCom/ConCom/JOC and/or any other external/internal meetings/forums/sessions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10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82AA-6A3C-4B7E-8611-DE58C42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229" y="403225"/>
            <a:ext cx="4921541" cy="47307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DEA17-3889-4D77-AD3E-7CA42BD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0AF6-E3A1-46D2-A4E3-F374DCDE6AA2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62E90-CA0C-4467-8A15-A230BBAA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A4455-E56D-4A2B-AC9E-10EA0546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3749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5B43B8-51EA-423C-AA9B-BDFD3D5151AC}"/>
              </a:ext>
            </a:extLst>
          </p:cNvPr>
          <p:cNvSpPr/>
          <p:nvPr userDrawn="1"/>
        </p:nvSpPr>
        <p:spPr>
          <a:xfrm>
            <a:off x="0" y="3535062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28B678-13FB-4938-8058-8E21911E9D7A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F3C88-6932-43FB-B127-883BE07E4F68}"/>
              </a:ext>
            </a:extLst>
          </p:cNvPr>
          <p:cNvSpPr/>
          <p:nvPr userDrawn="1"/>
        </p:nvSpPr>
        <p:spPr>
          <a:xfrm>
            <a:off x="0" y="-8238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AC5782-9956-4A28-9090-97585E3C4EA4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AA14-047E-49CB-B7E7-5567060E5078}"/>
              </a:ext>
            </a:extLst>
          </p:cNvPr>
          <p:cNvSpPr/>
          <p:nvPr userDrawn="1"/>
        </p:nvSpPr>
        <p:spPr>
          <a:xfrm>
            <a:off x="6096000" y="6751938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8C3BD-09D3-490C-8BB3-D8CC55BA0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693" y="1367471"/>
            <a:ext cx="2098907" cy="1581570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0BB45C6-8760-4DFF-A3EC-4E4CEFF26E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699" y="3268740"/>
            <a:ext cx="1276088" cy="186605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eaLnBrk="1" hangingPunct="1">
              <a:defRPr lang="it-IT" sz="40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163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800" dirty="0"/>
              <a:t> DD/MM/YYYY                                                                                                                                                                                                          CONFIDENTIAL                                                                                                                                              KARACHAGANAK PETROLEUM OPERATING B.V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59410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F85D4-350A-4934-94C2-B0CF17F1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CA7A-E45D-454A-AFEE-88D14AAC514F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05AC1-3FF1-4AF9-8803-3CBBBFF9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EB158-BBFC-43BB-8377-A5774A8A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1C1103D-CEF6-4A34-BB84-9CD9D6AF06B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B10DB224-1BDC-4CBE-90F4-38C84831610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0451E06C-C20B-4542-80E3-B5BF078B8A8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4364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FA7A-FCC0-44E8-ADF7-832DF132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96" y="402794"/>
            <a:ext cx="5568950" cy="582613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C748-72DD-4C78-861F-A78C0222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E457-AB31-43BD-AB15-FFD9B62AF2FC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9F04-8F47-4F4F-A1CD-7BA9AE00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직사각형 7">
            <a:extLst>
              <a:ext uri="{FF2B5EF4-FFF2-40B4-BE49-F238E27FC236}">
                <a16:creationId xmlns:a16="http://schemas.microsoft.com/office/drawing/2014/main" id="{8B5DE974-BFF0-4731-95F9-6EEFBA0F11BE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69EA79A-7C3E-4577-896A-2E9E2230893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550EE-67B9-43DA-9CFD-4C1DCE16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062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41F4F-C16C-4747-B37C-642EF39ECC44}"/>
              </a:ext>
            </a:extLst>
          </p:cNvPr>
          <p:cNvSpPr/>
          <p:nvPr userDrawn="1"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FE592-FBF3-49A2-95E7-8917B7DD4DF4}"/>
              </a:ext>
            </a:extLst>
          </p:cNvPr>
          <p:cNvSpPr/>
          <p:nvPr userDrawn="1"/>
        </p:nvSpPr>
        <p:spPr>
          <a:xfrm>
            <a:off x="6096000" y="6754812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9BB6F-1977-43D2-802F-64D37E3FB1DE}"/>
              </a:ext>
            </a:extLst>
          </p:cNvPr>
          <p:cNvSpPr/>
          <p:nvPr userDrawn="1"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F5FAC-9DE8-4A62-BF70-AD6851D91F31}"/>
              </a:ext>
            </a:extLst>
          </p:cNvPr>
          <p:cNvSpPr txBox="1"/>
          <p:nvPr userDrawn="1"/>
        </p:nvSpPr>
        <p:spPr>
          <a:xfrm>
            <a:off x="4378777" y="2584036"/>
            <a:ext cx="4552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Thank You!</a:t>
            </a:r>
            <a:endParaRPr lang="ko-KR" altLang="en-US" sz="5400" dirty="0">
              <a:solidFill>
                <a:schemeClr val="accent1"/>
              </a:solidFill>
              <a:cs typeface="Arial" pitchFamily="34" charset="0"/>
            </a:endParaRPr>
          </a:p>
          <a:p>
            <a:endParaRPr lang="en-GB" sz="5400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0FD7B9-2459-4D74-A331-FD4317680EC7}"/>
              </a:ext>
            </a:extLst>
          </p:cNvPr>
          <p:cNvSpPr/>
          <p:nvPr userDrawn="1"/>
        </p:nvSpPr>
        <p:spPr>
          <a:xfrm>
            <a:off x="0" y="34417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038920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C47BF2F4-F75C-4921-AC8D-AB8937033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21963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GB" sz="800" dirty="0"/>
              <a:t> DD/MM/YYYY                                                                                                                                                                                                          CONFIDENTIAL                                                                                                                                              KARACHAGANAK PETROLEUM OPERATING B.V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65365F8-0B0F-4281-A808-D81027A13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E05C84-CEB4-4490-9EB6-4D732264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491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78382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6E27E7-CC38-4027-931D-60332C9F01EE}"/>
              </a:ext>
            </a:extLst>
          </p:cNvPr>
          <p:cNvSpPr/>
          <p:nvPr userDrawn="1"/>
        </p:nvSpPr>
        <p:spPr>
          <a:xfrm>
            <a:off x="0" y="2266689"/>
            <a:ext cx="12192000" cy="3314700"/>
          </a:xfrm>
          <a:prstGeom prst="rect">
            <a:avLst/>
          </a:prstGeom>
          <a:solidFill>
            <a:srgbClr val="00A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C44B6A-AE27-49EB-88BC-311AE80A2A3D}"/>
              </a:ext>
            </a:extLst>
          </p:cNvPr>
          <p:cNvSpPr/>
          <p:nvPr userDrawn="1"/>
        </p:nvSpPr>
        <p:spPr>
          <a:xfrm>
            <a:off x="0" y="3429000"/>
            <a:ext cx="6096000" cy="114300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6A4FB-8760-48CD-BD01-1895C21C26C4}"/>
              </a:ext>
            </a:extLst>
          </p:cNvPr>
          <p:cNvSpPr/>
          <p:nvPr userDrawn="1"/>
        </p:nvSpPr>
        <p:spPr>
          <a:xfrm>
            <a:off x="683568" y="4149194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rgbClr val="00B5C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15E9B-C567-4570-9ED5-511D2ECB10D3}"/>
              </a:ext>
            </a:extLst>
          </p:cNvPr>
          <p:cNvSpPr/>
          <p:nvPr userDrawn="1"/>
        </p:nvSpPr>
        <p:spPr>
          <a:xfrm>
            <a:off x="6096000" y="5581389"/>
            <a:ext cx="6096000" cy="103188"/>
          </a:xfrm>
          <a:prstGeom prst="rect">
            <a:avLst/>
          </a:prstGeom>
          <a:solidFill>
            <a:srgbClr val="FE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4F9E-6EC6-4CDA-B42A-833E27CB1001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58B94E-595B-4CDB-86C7-146594FB6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93" y="1352392"/>
            <a:ext cx="2098907" cy="1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46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C981FE-A801-4FF1-8F20-E5072BE1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023"/>
          </a:xfrm>
          <a:prstGeom prst="rect">
            <a:avLst/>
          </a:prstGeom>
        </p:spPr>
        <p:txBody>
          <a:bodyPr/>
          <a:lstStyle>
            <a:lvl1pPr>
              <a:defRPr sz="32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8CEE3DB-810A-49DE-ACD1-191C20D09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egnaposto piè di pagina 2">
            <a:extLst>
              <a:ext uri="{FF2B5EF4-FFF2-40B4-BE49-F238E27FC236}">
                <a16:creationId xmlns:a16="http://schemas.microsoft.com/office/drawing/2014/main" id="{D10514F8-844A-4E46-B992-14F53EF08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8838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1">
    <p:bg>
      <p:bgPr>
        <a:solidFill>
          <a:srgbClr val="F8F8F8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and grey background with gears and lines&#10;&#10;Description automatically generated">
            <a:extLst>
              <a:ext uri="{FF2B5EF4-FFF2-40B4-BE49-F238E27FC236}">
                <a16:creationId xmlns:a16="http://schemas.microsoft.com/office/drawing/2014/main" id="{9C72D5C6-803A-E4F4-78E7-5A307C52E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 flipH="1">
            <a:off x="0" y="-1"/>
            <a:ext cx="12192003" cy="6858001"/>
          </a:xfrm>
          <a:prstGeom prst="rect">
            <a:avLst/>
          </a:prstGeom>
        </p:spPr>
      </p:pic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617BDF50-9BCB-3201-3C9A-06B744389C3E}"/>
              </a:ext>
            </a:extLst>
          </p:cNvPr>
          <p:cNvSpPr/>
          <p:nvPr userDrawn="1"/>
        </p:nvSpPr>
        <p:spPr>
          <a:xfrm rot="16200000" flipV="1">
            <a:off x="2431145" y="-2431143"/>
            <a:ext cx="6386286" cy="11248573"/>
          </a:xfrm>
          <a:prstGeom prst="flowChartManualInput">
            <a:avLst/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08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BC Light 1">
    <p:bg>
      <p:bgPr>
        <a:solidFill>
          <a:srgbClr val="F8F8F8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1B85DC37-2991-4F9C-0EA4-D7644D2F3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7" y="0"/>
            <a:ext cx="12192002" cy="6858000"/>
          </a:xfrm>
          <a:prstGeom prst="rect">
            <a:avLst/>
          </a:prstGeom>
        </p:spPr>
      </p:pic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617BDF50-9BCB-3201-3C9A-06B744389C3E}"/>
              </a:ext>
            </a:extLst>
          </p:cNvPr>
          <p:cNvSpPr/>
          <p:nvPr userDrawn="1"/>
        </p:nvSpPr>
        <p:spPr>
          <a:xfrm rot="16200000" flipV="1">
            <a:off x="2241547" y="-2241557"/>
            <a:ext cx="6858001" cy="11341108"/>
          </a:xfrm>
          <a:prstGeom prst="flowChartManualInput">
            <a:avLst/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24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DFB356C8-2C8F-28A4-3454-66439AA65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42" y="3933371"/>
            <a:ext cx="5323557" cy="2924629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2501899" y="-2501901"/>
            <a:ext cx="6858000" cy="11861802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32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3B248907-DE43-9F98-BDC1-0D229B81E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1692518" y="-1692522"/>
            <a:ext cx="6858000" cy="10243043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6135D9AF-D845-6023-51CC-7811D0ED1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20" y="909271"/>
            <a:ext cx="3133995" cy="90391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223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_ConCom_J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9" name="Rectangle 18"/>
          <p:cNvSpPr/>
          <p:nvPr userDrawn="1"/>
        </p:nvSpPr>
        <p:spPr>
          <a:xfrm>
            <a:off x="-1" y="4244083"/>
            <a:ext cx="9757038" cy="1536700"/>
          </a:xfrm>
          <a:prstGeom prst="rect">
            <a:avLst/>
          </a:prstGeom>
          <a:solidFill>
            <a:srgbClr val="00ABC5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ctrTitle" hasCustomPrompt="1"/>
          </p:nvPr>
        </p:nvSpPr>
        <p:spPr>
          <a:xfrm>
            <a:off x="-1" y="4273616"/>
            <a:ext cx="9757035" cy="506206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 eaLnBrk="1" hangingPunct="1">
              <a:defRPr lang="it-IT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altLang="en-US" sz="3600" b="1" dirty="0">
                <a:solidFill>
                  <a:srgbClr val="FFFFFF"/>
                </a:solidFill>
                <a:cs typeface="Arial" charset="0"/>
              </a:rPr>
              <a:t>JOINT OPERATING COMMITTEE MEETING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1" y="4867058"/>
            <a:ext cx="9757036" cy="9521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 b="0" i="0" baseline="0">
                <a:solidFill>
                  <a:srgbClr val="FFD500"/>
                </a:solidFill>
              </a:defRPr>
            </a:lvl1pPr>
            <a:lvl2pPr marL="457188" indent="0">
              <a:buFontTx/>
              <a:buNone/>
              <a:defRPr sz="2000" b="1" i="0"/>
            </a:lvl2pPr>
            <a:lvl3pPr marL="914377" indent="0">
              <a:buFontTx/>
              <a:buNone/>
              <a:defRPr sz="2000" b="1" i="0"/>
            </a:lvl3pPr>
            <a:lvl4pPr marL="1371566" indent="0">
              <a:buFontTx/>
              <a:buNone/>
              <a:defRPr sz="2000" b="1" i="0"/>
            </a:lvl4pPr>
            <a:lvl5pPr marL="1828755" indent="0">
              <a:buFontTx/>
              <a:buNone/>
              <a:defRPr sz="2000" b="1" i="0"/>
            </a:lvl5pPr>
          </a:lstStyle>
          <a:p>
            <a:pPr lvl="0"/>
            <a:r>
              <a:rPr lang="it-IT" dirty="0"/>
              <a:t>OpCom / ConCom or JOC and any orther external meetings/forums/sessions/workshops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1" y="5765296"/>
            <a:ext cx="8089643" cy="126853"/>
          </a:xfrm>
          <a:prstGeom prst="rect">
            <a:avLst/>
          </a:prstGeom>
          <a:solidFill>
            <a:srgbClr val="FBD74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"/>
              <a:ea typeface="+mn-ea"/>
              <a:cs typeface="+mn-cs"/>
            </a:endParaRPr>
          </a:p>
        </p:txBody>
      </p:sp>
      <p:sp>
        <p:nvSpPr>
          <p:cNvPr id="22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0" y="6027467"/>
            <a:ext cx="9144000" cy="5454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Location, DD MMM YYYY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13037" y="5726867"/>
            <a:ext cx="21547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© 2021 Karachaganak Petroleum Operating b.v</a:t>
            </a:r>
          </a:p>
        </p:txBody>
      </p:sp>
    </p:spTree>
    <p:extLst>
      <p:ext uri="{BB962C8B-B14F-4D97-AF65-F5344CB8AC3E}">
        <p14:creationId xmlns:p14="http://schemas.microsoft.com/office/powerpoint/2010/main" val="32830022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BC Light 1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grey background with gears and lines&#10;&#10;Description automatically generated">
            <a:extLst>
              <a:ext uri="{FF2B5EF4-FFF2-40B4-BE49-F238E27FC236}">
                <a16:creationId xmlns:a16="http://schemas.microsoft.com/office/drawing/2014/main" id="{B46CF1CD-0905-325C-670E-1D4766517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8" b="7888"/>
          <a:stretch/>
        </p:blipFill>
        <p:spPr>
          <a:xfrm flipH="1">
            <a:off x="0" y="-1"/>
            <a:ext cx="12192003" cy="6858001"/>
          </a:xfrm>
          <a:prstGeom prst="rect">
            <a:avLst/>
          </a:prstGeom>
        </p:spPr>
      </p:pic>
      <p:sp>
        <p:nvSpPr>
          <p:cNvPr id="4" name="Flowchart: Manual Input 3">
            <a:extLst>
              <a:ext uri="{FF2B5EF4-FFF2-40B4-BE49-F238E27FC236}">
                <a16:creationId xmlns:a16="http://schemas.microsoft.com/office/drawing/2014/main" id="{0913CBF5-E24B-9EF7-5337-A485693B2027}"/>
              </a:ext>
            </a:extLst>
          </p:cNvPr>
          <p:cNvSpPr/>
          <p:nvPr userDrawn="1"/>
        </p:nvSpPr>
        <p:spPr>
          <a:xfrm rot="16200000" flipV="1">
            <a:off x="2624991" y="-2624994"/>
            <a:ext cx="6611814" cy="11861802"/>
          </a:xfrm>
          <a:prstGeom prst="flowChartManualInput">
            <a:avLst/>
          </a:prstGeom>
          <a:gradFill flip="none" rotWithShape="0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rgbClr val="D0EDF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6135D9AF-D845-6023-51CC-7811D0ED1A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96" y="847725"/>
            <a:ext cx="3133995" cy="90391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96186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BC Light 6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9" name="Стрелка: пятиугольник 1">
            <a:extLst>
              <a:ext uri="{FF2B5EF4-FFF2-40B4-BE49-F238E27FC236}">
                <a16:creationId xmlns:a16="http://schemas.microsoft.com/office/drawing/2014/main" id="{51C1F9FD-7374-6957-35B9-F88F0187FC23}"/>
              </a:ext>
            </a:extLst>
          </p:cNvPr>
          <p:cNvSpPr/>
          <p:nvPr userDrawn="1"/>
        </p:nvSpPr>
        <p:spPr>
          <a:xfrm>
            <a:off x="0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: пятиугольник 1">
            <a:extLst>
              <a:ext uri="{FF2B5EF4-FFF2-40B4-BE49-F238E27FC236}">
                <a16:creationId xmlns:a16="http://schemas.microsoft.com/office/drawing/2014/main" id="{C28B339E-B2A4-6C30-6B7E-FDFF1D2CA65F}"/>
              </a:ext>
            </a:extLst>
          </p:cNvPr>
          <p:cNvSpPr/>
          <p:nvPr userDrawn="1"/>
        </p:nvSpPr>
        <p:spPr>
          <a:xfrm>
            <a:off x="-4" y="935999"/>
            <a:ext cx="12192001" cy="5922000"/>
          </a:xfrm>
          <a:prstGeom prst="homePlate">
            <a:avLst>
              <a:gd name="adj" fmla="val 0"/>
            </a:avLst>
          </a:prstGeom>
          <a:solidFill>
            <a:srgbClr val="D0ED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20968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68A7AE81-C488-F3AD-0BC6-548306616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457809" y="5166888"/>
            <a:ext cx="3734191" cy="1799112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0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0">
                <a:srgbClr val="066A95">
                  <a:lumMod val="100000"/>
                </a:srgbClr>
              </a:gs>
              <a:gs pos="100000">
                <a:srgbClr val="48C7E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0626558" y="6186647"/>
            <a:ext cx="47324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71497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68A7AE81-C488-F3AD-0BC6-548306616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88"/>
          <a:stretch/>
        </p:blipFill>
        <p:spPr>
          <a:xfrm flipV="1">
            <a:off x="8457809" y="0"/>
            <a:ext cx="3734191" cy="1727556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60008" y="6481922"/>
            <a:ext cx="47324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1F11BF-88A7-4C67-863E-D9A8C2AA9032}" type="slidenum">
              <a:rPr lang="ru-RU" sz="1000" b="1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ru-RU" sz="1000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0684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4" descr="A sustainable Coworking Space near Midi Station : WAO !">
            <a:extLst>
              <a:ext uri="{FF2B5EF4-FFF2-40B4-BE49-F238E27FC236}">
                <a16:creationId xmlns:a16="http://schemas.microsoft.com/office/drawing/2014/main" id="{4D2785B4-1A59-1E91-0E82-FE813AC7EFE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49409" b="57315"/>
          <a:stretch/>
        </p:blipFill>
        <p:spPr bwMode="auto">
          <a:xfrm>
            <a:off x="85725" y="108000"/>
            <a:ext cx="1428750" cy="8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5B60E-D1D0-3DA1-3B9A-A72EF7FFFF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4" y="336721"/>
            <a:ext cx="1276331" cy="3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A0999C-2E3C-218B-9203-8E922903CE8E}"/>
              </a:ext>
            </a:extLst>
          </p:cNvPr>
          <p:cNvCxnSpPr/>
          <p:nvPr userDrawn="1"/>
        </p:nvCxnSpPr>
        <p:spPr>
          <a:xfrm>
            <a:off x="1590684" y="904508"/>
            <a:ext cx="10506075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1495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36000"/>
            <a:ext cx="12192001" cy="5922000"/>
          </a:xfrm>
          <a:prstGeom prst="homePlate">
            <a:avLst>
              <a:gd name="adj" fmla="val 0"/>
            </a:avLst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9" name="Picture 8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E90E07D9-A06D-2908-071E-924FB07A6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8457808" y="5173683"/>
            <a:ext cx="3734191" cy="1799112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36000"/>
          </a:xfrm>
          <a:prstGeom prst="homePlate">
            <a:avLst>
              <a:gd name="adj" fmla="val 0"/>
            </a:avLst>
          </a:prstGeom>
          <a:gradFill flip="none" rotWithShape="1">
            <a:gsLst>
              <a:gs pos="100000">
                <a:srgbClr val="066A95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0"/>
                  <a:lumOff val="100000"/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620500" y="610467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83963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7" y="0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solidFill>
            <a:srgbClr val="D0EDF6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66433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BC Light 6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: пятиугольник 1">
            <a:extLst>
              <a:ext uri="{FF2B5EF4-FFF2-40B4-BE49-F238E27FC236}">
                <a16:creationId xmlns:a16="http://schemas.microsoft.com/office/drawing/2014/main" id="{C28B339E-B2A4-6C30-6B7E-FDFF1D2CA65F}"/>
              </a:ext>
            </a:extLst>
          </p:cNvPr>
          <p:cNvSpPr/>
          <p:nvPr userDrawn="1"/>
        </p:nvSpPr>
        <p:spPr>
          <a:xfrm>
            <a:off x="-4" y="828000"/>
            <a:ext cx="12192001" cy="6030000"/>
          </a:xfrm>
          <a:prstGeom prst="homePlate">
            <a:avLst>
              <a:gd name="adj" fmla="val 0"/>
            </a:avLst>
          </a:prstGeom>
          <a:solidFill>
            <a:srgbClr val="D0EDF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Стрелка: пятиугольник 1">
            <a:extLst>
              <a:ext uri="{FF2B5EF4-FFF2-40B4-BE49-F238E27FC236}">
                <a16:creationId xmlns:a16="http://schemas.microsoft.com/office/drawing/2014/main" id="{F427F41B-CF8C-C72F-3B06-0FA3C30C0641}"/>
              </a:ext>
            </a:extLst>
          </p:cNvPr>
          <p:cNvSpPr/>
          <p:nvPr userDrawn="1"/>
        </p:nvSpPr>
        <p:spPr>
          <a:xfrm>
            <a:off x="1" y="-1"/>
            <a:ext cx="12191999" cy="1019175"/>
          </a:xfrm>
          <a:prstGeom prst="homePlate">
            <a:avLst>
              <a:gd name="adj" fmla="val 0"/>
            </a:avLst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640059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Стрелка: пятиугольник 1">
            <a:extLst>
              <a:ext uri="{FF2B5EF4-FFF2-40B4-BE49-F238E27FC236}">
                <a16:creationId xmlns:a16="http://schemas.microsoft.com/office/drawing/2014/main" id="{F427F41B-CF8C-C72F-3B06-0FA3C30C0641}"/>
              </a:ext>
            </a:extLst>
          </p:cNvPr>
          <p:cNvSpPr/>
          <p:nvPr userDrawn="1"/>
        </p:nvSpPr>
        <p:spPr>
          <a:xfrm>
            <a:off x="1" y="-1"/>
            <a:ext cx="12191999" cy="1019175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90C03E51-EE8E-E863-84E8-F8F30B32CB0E}"/>
              </a:ext>
            </a:extLst>
          </p:cNvPr>
          <p:cNvSpPr/>
          <p:nvPr userDrawn="1"/>
        </p:nvSpPr>
        <p:spPr>
          <a:xfrm>
            <a:off x="-1244600" y="1019174"/>
            <a:ext cx="13436600" cy="5371246"/>
          </a:xfrm>
          <a:prstGeom prst="parallelogram">
            <a:avLst>
              <a:gd name="adj" fmla="val 8467"/>
            </a:avLst>
          </a:prstGeom>
          <a:solidFill>
            <a:srgbClr val="D0EDF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005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BC Ligh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5C933558-257C-68C8-8F0B-5053DD3DD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t="4364" r="6665" b="17084"/>
          <a:stretch/>
        </p:blipFill>
        <p:spPr>
          <a:xfrm>
            <a:off x="-3" y="-1"/>
            <a:ext cx="12192002" cy="6858000"/>
          </a:xfrm>
          <a:prstGeom prst="rect">
            <a:avLst/>
          </a:prstGeom>
        </p:spPr>
      </p:pic>
      <p:sp>
        <p:nvSpPr>
          <p:cNvPr id="10" name="Стрелка: пятиугольник 1">
            <a:extLst>
              <a:ext uri="{FF2B5EF4-FFF2-40B4-BE49-F238E27FC236}">
                <a16:creationId xmlns:a16="http://schemas.microsoft.com/office/drawing/2014/main" id="{31033293-35CE-B9D8-A27E-57F0CFC96619}"/>
              </a:ext>
            </a:extLst>
          </p:cNvPr>
          <p:cNvSpPr/>
          <p:nvPr userDrawn="1"/>
        </p:nvSpPr>
        <p:spPr>
          <a:xfrm>
            <a:off x="-2" y="900000"/>
            <a:ext cx="12192001" cy="5958000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Стрелка: пятиугольник 1">
            <a:extLst>
              <a:ext uri="{FF2B5EF4-FFF2-40B4-BE49-F238E27FC236}">
                <a16:creationId xmlns:a16="http://schemas.microsoft.com/office/drawing/2014/main" id="{F427F41B-CF8C-C72F-3B06-0FA3C30C0641}"/>
              </a:ext>
            </a:extLst>
          </p:cNvPr>
          <p:cNvSpPr/>
          <p:nvPr userDrawn="1"/>
        </p:nvSpPr>
        <p:spPr>
          <a:xfrm>
            <a:off x="1" y="-1"/>
            <a:ext cx="12191999" cy="1019175"/>
          </a:xfrm>
          <a:prstGeom prst="homePlate">
            <a:avLst>
              <a:gd name="adj" fmla="val 0"/>
            </a:avLst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1" y="0"/>
            <a:ext cx="12191999" cy="900000"/>
          </a:xfrm>
          <a:prstGeom prst="homePlate">
            <a:avLst>
              <a:gd name="adj" fmla="val 0"/>
            </a:avLst>
          </a:prstGeom>
          <a:solidFill>
            <a:srgbClr val="066A9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591925" y="6390421"/>
            <a:ext cx="457200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ct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25AE467-2921-741A-C63E-7B45EE732E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3" y="221400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51686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5EE0EDA-BB18-C41D-A599-3ECDC0E6F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282" y="34264"/>
            <a:ext cx="1065251" cy="865516"/>
          </a:xfrm>
          <a:prstGeom prst="rect">
            <a:avLst/>
          </a:prstGeom>
        </p:spPr>
      </p:pic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CA426579-DC00-E301-97A6-27029F0A8E06}"/>
              </a:ext>
            </a:extLst>
          </p:cNvPr>
          <p:cNvSpPr/>
          <p:nvPr userDrawn="1"/>
        </p:nvSpPr>
        <p:spPr>
          <a:xfrm rot="10800000">
            <a:off x="-1" y="6376557"/>
            <a:ext cx="12192000" cy="481443"/>
          </a:xfrm>
          <a:prstGeom prst="homePlate">
            <a:avLst>
              <a:gd name="adj" fmla="val 0"/>
            </a:avLst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0AFE7593-14FD-CCA4-3A50-79D3F1D463A4}"/>
              </a:ext>
            </a:extLst>
          </p:cNvPr>
          <p:cNvSpPr/>
          <p:nvPr userDrawn="1"/>
        </p:nvSpPr>
        <p:spPr>
          <a:xfrm>
            <a:off x="7467" y="-36220"/>
            <a:ext cx="12191999" cy="936000"/>
          </a:xfrm>
          <a:prstGeom prst="homePlate">
            <a:avLst>
              <a:gd name="adj" fmla="val 0"/>
            </a:avLst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A86173-B0E0-B70A-E9AE-BA92DF28E300}"/>
              </a:ext>
            </a:extLst>
          </p:cNvPr>
          <p:cNvSpPr txBox="1">
            <a:spLocks/>
          </p:cNvSpPr>
          <p:nvPr userDrawn="1"/>
        </p:nvSpPr>
        <p:spPr>
          <a:xfrm>
            <a:off x="11463378" y="6500702"/>
            <a:ext cx="47324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1F11BF-88A7-4C67-863E-D9A8C2AA9032}" type="slidenum">
              <a:rPr lang="ru-RU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algn="r"/>
              <a:t>‹#›</a:t>
            </a:fld>
            <a:endParaRPr lang="ru-RU" sz="10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DB0C37-E6CC-3A85-B381-EC9C6B2FE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9999" y="108000"/>
            <a:ext cx="9360000" cy="720000"/>
          </a:xfrm>
          <a:prstGeom prst="rect">
            <a:avLst/>
          </a:prstGeom>
        </p:spPr>
        <p:txBody>
          <a:bodyPr anchor="ctr"/>
          <a:lstStyle>
            <a:lvl1pPr>
              <a:defRPr sz="2800" b="1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D9C6DDA4-2F7C-23DE-5F35-D2D1E5B71D86}"/>
              </a:ext>
            </a:extLst>
          </p:cNvPr>
          <p:cNvSpPr/>
          <p:nvPr userDrawn="1"/>
        </p:nvSpPr>
        <p:spPr>
          <a:xfrm>
            <a:off x="0" y="0"/>
            <a:ext cx="2321309" cy="936000"/>
          </a:xfrm>
          <a:prstGeom prst="homePlate">
            <a:avLst>
              <a:gd name="adj" fmla="val 29690"/>
            </a:avLst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6ABF5769-1ADF-400A-506A-52B4EBB33C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7" y="220422"/>
            <a:ext cx="1709993" cy="4932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0153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0663E369-85D8-4AA2-B9C7-C9B09C849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8304" y="6405824"/>
            <a:ext cx="0" cy="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/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EFEC359A-3298-49D2-8C9D-AEFA7A9ED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6473025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2E8712C6-2146-3624-8727-D75BD11A5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08" y="2526399"/>
            <a:ext cx="5330092" cy="4330700"/>
          </a:xfrm>
          <a:prstGeom prst="rect">
            <a:avLst/>
          </a:prstGeom>
        </p:spPr>
      </p:pic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4721EC87-1416-B584-AADE-20FF1BB57050}"/>
              </a:ext>
            </a:extLst>
          </p:cNvPr>
          <p:cNvCxnSpPr/>
          <p:nvPr userDrawn="1"/>
        </p:nvCxnSpPr>
        <p:spPr>
          <a:xfrm flipV="1">
            <a:off x="393204" y="613388"/>
            <a:ext cx="11317018" cy="812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C985FB-4603-C0F2-45FA-409E5B555F10}"/>
              </a:ext>
            </a:extLst>
          </p:cNvPr>
          <p:cNvCxnSpPr/>
          <p:nvPr userDrawn="1"/>
        </p:nvCxnSpPr>
        <p:spPr>
          <a:xfrm flipV="1">
            <a:off x="398126" y="6343998"/>
            <a:ext cx="11317018" cy="812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9B102F2D-B1FB-B3DA-13EF-5202D8A2146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80" y="191395"/>
            <a:ext cx="1400633" cy="3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7611EBA-AD15-EF8B-38D9-F600C0626F36}"/>
              </a:ext>
            </a:extLst>
          </p:cNvPr>
          <p:cNvSpPr txBox="1">
            <a:spLocks/>
          </p:cNvSpPr>
          <p:nvPr userDrawn="1"/>
        </p:nvSpPr>
        <p:spPr>
          <a:xfrm>
            <a:off x="11180618" y="6484626"/>
            <a:ext cx="55418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smtClean="0">
                <a:solidFill>
                  <a:srgbClr val="899398"/>
                </a:solidFill>
              </a:rPr>
              <a:pPr algn="ctr"/>
              <a:t>‹#›</a:t>
            </a:fld>
            <a:endParaRPr lang="ru-RU" sz="1000">
              <a:solidFill>
                <a:srgbClr val="899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078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BC 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5EE0EDA-BB18-C41D-A599-3ECDC0E6F9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08" y="2526399"/>
            <a:ext cx="5330092" cy="43307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B7B92D0-2832-C769-0526-2CFF10E89DB9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80" y="191395"/>
            <a:ext cx="1400633" cy="3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1599066-537B-24C9-DA6C-D1C0FB4060D3}"/>
              </a:ext>
            </a:extLst>
          </p:cNvPr>
          <p:cNvSpPr txBox="1">
            <a:spLocks/>
          </p:cNvSpPr>
          <p:nvPr userDrawn="1"/>
        </p:nvSpPr>
        <p:spPr>
          <a:xfrm>
            <a:off x="11180618" y="6484626"/>
            <a:ext cx="554181" cy="23315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1F11BF-88A7-4C67-863E-D9A8C2AA9032}" type="slidenum">
              <a:rPr lang="ru-RU" sz="1000" smtClean="0">
                <a:solidFill>
                  <a:srgbClr val="899398"/>
                </a:solidFill>
              </a:rPr>
              <a:pPr algn="ctr"/>
              <a:t>‹#›</a:t>
            </a:fld>
            <a:endParaRPr lang="ru-RU" sz="1000">
              <a:solidFill>
                <a:srgbClr val="899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532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design&#10;&#10;Description automatically generated">
            <a:extLst>
              <a:ext uri="{FF2B5EF4-FFF2-40B4-BE49-F238E27FC236}">
                <a16:creationId xmlns:a16="http://schemas.microsoft.com/office/drawing/2014/main" id="{79002059-B4E7-A440-1BE3-9DFCF56B5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8694" b="18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3FD134B2-0F2D-1ACB-074C-2E97B1C8E438}"/>
              </a:ext>
            </a:extLst>
          </p:cNvPr>
          <p:cNvSpPr/>
          <p:nvPr userDrawn="1"/>
        </p:nvSpPr>
        <p:spPr>
          <a:xfrm>
            <a:off x="-4" y="-55571"/>
            <a:ext cx="12192001" cy="6913570"/>
          </a:xfrm>
          <a:prstGeom prst="homePlate">
            <a:avLst>
              <a:gd name="adj" fmla="val 0"/>
            </a:avLst>
          </a:prstGeom>
          <a:solidFill>
            <a:srgbClr val="D0ED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9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8635-A0BB-4D86-8B82-E94776279AB9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54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7" r:id="rId2"/>
    <p:sldLayoutId id="2147483846" r:id="rId3"/>
    <p:sldLayoutId id="2147483849" r:id="rId4"/>
    <p:sldLayoutId id="2147483850" r:id="rId5"/>
    <p:sldLayoutId id="2147483848" r:id="rId6"/>
    <p:sldLayoutId id="2147483851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15285-F585-4AD8-B33B-E2B8DB882FD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6" y="261890"/>
            <a:ext cx="681038" cy="5131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8B99DF-C0FD-4160-8914-D3FCE4E30D6B}"/>
              </a:ext>
            </a:extLst>
          </p:cNvPr>
          <p:cNvGrpSpPr/>
          <p:nvPr userDrawn="1"/>
        </p:nvGrpSpPr>
        <p:grpSpPr>
          <a:xfrm>
            <a:off x="0" y="836093"/>
            <a:ext cx="12192000" cy="61216"/>
            <a:chOff x="0" y="836092"/>
            <a:chExt cx="12192000" cy="6121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2B401F8-10A2-42B8-BD9B-F9A29419C9C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6092"/>
              <a:ext cx="10919481" cy="6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FB6FC4E-6E97-4F5A-9E72-EC85450687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3"/>
            <a:stretch/>
          </p:blipFill>
          <p:spPr bwMode="auto">
            <a:xfrm rot="10800000">
              <a:off x="8866262" y="836092"/>
              <a:ext cx="3325738" cy="6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2D0EF3A3-12BE-486A-94B5-303CDD1D5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endParaRPr lang="en-GB" sz="800"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7AFA2A1E-9CCA-4718-A393-777A9DBECB6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1" r:id="rId13"/>
    <p:sldLayoutId id="2147483873" r:id="rId14"/>
  </p:sldLayoutIdLst>
  <p:hf sldNum="0"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F802A-A1C5-4FC1-9E49-615634C044DA}" type="datetime1">
              <a:rPr lang="ru-RU" smtClean="0"/>
              <a:t>24.04.2025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JOC 18 March 2014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53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7" r:id="rId7"/>
    <p:sldLayoutId id="2147483908" r:id="rId8"/>
    <p:sldLayoutId id="2147483909" r:id="rId9"/>
    <p:sldLayoutId id="214748391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9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62F73-A8CF-4AEC-957D-5ADF3A979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AD7C01-B994-4A99-BE98-CE15A6753CE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3BB5AEEB-66CD-4D9D-9CC4-1B473620C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513725"/>
            <a:ext cx="12184790" cy="3324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800" dirty="0"/>
              <a:t>15/09/2023 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48140-82EE-434D-8713-516477D451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5452C74-CB5B-4186-ADFB-3129847B19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0AD0064-D627-44BE-9211-EA388FE2E2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4" b="362"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068087-53B7-4803-BDD2-33CC79F061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0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  <p:hf hdr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8635-A0BB-4D86-8B82-E94776279AB9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1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3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8635-A0BB-4D86-8B82-E94776279AB9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32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2D88-F756-409E-A6AD-5FB8AC61F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43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8635-A0BB-4D86-8B82-E94776279AB9}" type="datetime1">
              <a:rPr lang="en-GB" smtClean="0"/>
              <a:t>24/04/2025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DAF9-2AB2-4D4C-86E8-4CB3AEEC0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7512" y="6530073"/>
            <a:ext cx="8071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                                                                                                            KARACHAGANAK PETROLEUM OPERATING B.V.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740D2D-805D-44C1-82BA-EB5BB699F25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875" y="441940"/>
            <a:ext cx="610144" cy="4597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9166C6-DBB6-4FC3-BF3D-758B518F6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978966"/>
            <a:ext cx="8185151" cy="4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B005A1-6EA9-4A9A-8612-7FFAFB6463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53614" y="979133"/>
            <a:ext cx="5338385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8">
            <a:extLst>
              <a:ext uri="{FF2B5EF4-FFF2-40B4-BE49-F238E27FC236}">
                <a16:creationId xmlns:a16="http://schemas.microsoft.com/office/drawing/2014/main" id="{DB588E73-ED99-458A-807D-1CAF280B27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95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7CC8-56A0-4A49-8ECF-82B905EE1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75609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A0EE8-F7EB-4374-9F2A-CCC72ADA4E9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05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6.wdp"/><Relationship Id="rId1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5" Type="http://schemas.microsoft.com/office/2007/relationships/hdphoto" Target="../media/hdphoto7.wdp"/><Relationship Id="rId10" Type="http://schemas.openxmlformats.org/officeDocument/2006/relationships/image" Target="../media/image43.png"/><Relationship Id="rId19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openxmlformats.org/officeDocument/2006/relationships/image" Target="../media/image50.png"/><Relationship Id="rId21" Type="http://schemas.openxmlformats.org/officeDocument/2006/relationships/image" Target="../media/image61.png"/><Relationship Id="rId34" Type="http://schemas.openxmlformats.org/officeDocument/2006/relationships/image" Target="../media/image69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5" Type="http://schemas.openxmlformats.org/officeDocument/2006/relationships/image" Target="../media/image63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microsoft.com/office/2007/relationships/hdphoto" Target="../media/hdphoto15.wdp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81.xml"/><Relationship Id="rId6" Type="http://schemas.microsoft.com/office/2007/relationships/hdphoto" Target="../media/hdphoto10.wdp"/><Relationship Id="rId11" Type="http://schemas.openxmlformats.org/officeDocument/2006/relationships/image" Target="../media/image54.png"/><Relationship Id="rId24" Type="http://schemas.microsoft.com/office/2007/relationships/hdphoto" Target="../media/hdphoto17.wdp"/><Relationship Id="rId32" Type="http://schemas.openxmlformats.org/officeDocument/2006/relationships/image" Target="../media/image67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28" Type="http://schemas.microsoft.com/office/2007/relationships/hdphoto" Target="../media/hdphoto19.wdp"/><Relationship Id="rId10" Type="http://schemas.microsoft.com/office/2007/relationships/hdphoto" Target="../media/hdphoto12.wdp"/><Relationship Id="rId19" Type="http://schemas.openxmlformats.org/officeDocument/2006/relationships/image" Target="../media/image60.png"/><Relationship Id="rId31" Type="http://schemas.openxmlformats.org/officeDocument/2006/relationships/image" Target="../media/image66.png"/><Relationship Id="rId4" Type="http://schemas.microsoft.com/office/2007/relationships/hdphoto" Target="../media/hdphoto9.wdp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microsoft.com/office/2007/relationships/hdphoto" Target="../media/hdphoto16.wdp"/><Relationship Id="rId27" Type="http://schemas.openxmlformats.org/officeDocument/2006/relationships/image" Target="../media/image64.png"/><Relationship Id="rId30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10" Type="http://schemas.openxmlformats.org/officeDocument/2006/relationships/hyperlink" Target="http://www.imbc.kz/" TargetMode="External"/><Relationship Id="rId4" Type="http://schemas.openxmlformats.org/officeDocument/2006/relationships/image" Target="../media/image75.svg"/><Relationship Id="rId9" Type="http://schemas.openxmlformats.org/officeDocument/2006/relationships/hyperlink" Target="mailto:technicalsupport@imbc.kz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IVQ@kpo.kz" TargetMode="External"/><Relationship Id="rId2" Type="http://schemas.openxmlformats.org/officeDocument/2006/relationships/hyperlink" Target="https://kpo.kz/ru/postavshchikam/registracija-v-baze-dannykh-postavshchikov-kpo" TargetMode="External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kpo.kz/ru/postavshchikam/sistema-ehlektronnykh-torgov" TargetMode="Externa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17" Type="http://schemas.openxmlformats.org/officeDocument/2006/relationships/image" Target="../media/image10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Relationship Id="rId14" Type="http://schemas.openxmlformats.org/officeDocument/2006/relationships/image" Target="../media/image98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89670D1-14EC-4401-940F-ACDCC9F7A64A}"/>
              </a:ext>
            </a:extLst>
          </p:cNvPr>
          <p:cNvSpPr txBox="1">
            <a:spLocks/>
          </p:cNvSpPr>
          <p:nvPr/>
        </p:nvSpPr>
        <p:spPr>
          <a:xfrm>
            <a:off x="0" y="5013702"/>
            <a:ext cx="12192000" cy="1844298"/>
          </a:xfrm>
          <a:prstGeom prst="rect">
            <a:avLst/>
          </a:prstGeom>
          <a:solidFill>
            <a:schemeClr val="accent2">
              <a:lumMod val="75000"/>
              <a:alpha val="77000"/>
            </a:schemeClr>
          </a:solidFill>
        </p:spPr>
        <p:txBody>
          <a:bodyPr anchor="ctr">
            <a:noAutofit/>
          </a:bodyPr>
          <a:lstStyle>
            <a:defPPr>
              <a:defRPr lang="it-IT"/>
            </a:defPPr>
            <a:lvl1pPr marR="0" lvl="0" indent="0" algn="ctr" defTabSz="914377" fontAlgn="auto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1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10A66B-E675-43B2-9D20-2C2D48836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A0EE8-F7EB-4374-9F2A-CCC72ADA4E99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90C16-3FE8-4B6E-B116-4826FAEF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43" y="6329259"/>
            <a:ext cx="1700127" cy="365125"/>
          </a:xfrm>
        </p:spPr>
        <p:txBody>
          <a:bodyPr/>
          <a:lstStyle/>
          <a:p>
            <a:pPr marL="0" marR="0" lvl="0" indent="0" algn="ctr" defTabSz="914400" rtl="0" eaLnBrk="1" fontAlgn="t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07/10/2024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FE01F-5C0F-455B-A521-48176C86C8D5}"/>
              </a:ext>
            </a:extLst>
          </p:cNvPr>
          <p:cNvSpPr txBox="1"/>
          <p:nvPr/>
        </p:nvSpPr>
        <p:spPr>
          <a:xfrm>
            <a:off x="4889723" y="6409031"/>
            <a:ext cx="7233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Карачаганак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Петролиум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Оперейтинг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Б.В.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A1474-0C87-4094-BE83-F8D3D0A0715E}"/>
              </a:ext>
            </a:extLst>
          </p:cNvPr>
          <p:cNvSpPr txBox="1"/>
          <p:nvPr/>
        </p:nvSpPr>
        <p:spPr>
          <a:xfrm>
            <a:off x="226671" y="5013702"/>
            <a:ext cx="11896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ТЕХНИЧЕСКИЙ ВЕБИНАР КПО ПО КИПиА 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УЧАСТИЕМ IMB ЦЕНТРА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65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851869" y="1162644"/>
            <a:ext cx="1085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0" i="0" u="none" strike="noStrike" baseline="0" dirty="0">
                <a:solidFill>
                  <a:schemeClr val="accent1"/>
                </a:solidFill>
                <a:latin typeface="CIDFont+F1"/>
              </a:rPr>
              <a:t>Вся конусная резьба должна соответствовать стандарту ANSI B1.20.1 (NPT) для соединения с сосудами или стояками.  Смотрите таблицу ниже для указания размеров и типов соединений приборов.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>
                <a:solidFill>
                  <a:schemeClr val="accent1"/>
                </a:solidFill>
                <a:latin typeface="Calibri" panose="020F0502020204030204" pitchFamily="34" charset="0"/>
              </a:rPr>
              <a:t>Детали установки: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B2F6F-1DF5-4655-A5ED-C4C131911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645" y="2137998"/>
            <a:ext cx="9664477" cy="414346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7B667-A3D9-D6CC-10AA-DD4A9E222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9601555" y="1261966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9628" y="4176860"/>
            <a:ext cx="960305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Типы</a:t>
            </a:r>
            <a:br>
              <a:rPr lang="ru-RU" dirty="0"/>
            </a:b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Технический семинар по КИПиА</a:t>
            </a: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C19A7-1FF5-4AA5-8979-875F9A15A260}"/>
              </a:ext>
            </a:extLst>
          </p:cNvPr>
          <p:cNvSpPr txBox="1"/>
          <p:nvPr/>
        </p:nvSpPr>
        <p:spPr>
          <a:xfrm>
            <a:off x="801043" y="437075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7A74C-EC3A-4D17-92AC-CCE2F16841A0}"/>
              </a:ext>
            </a:extLst>
          </p:cNvPr>
          <p:cNvSpPr txBox="1">
            <a:spLocks/>
          </p:cNvSpPr>
          <p:nvPr/>
        </p:nvSpPr>
        <p:spPr>
          <a:xfrm>
            <a:off x="4198779" y="1824250"/>
            <a:ext cx="5052313" cy="6254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А – Отдел Проектирования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КИПиА </a:t>
            </a:r>
          </a:p>
        </p:txBody>
      </p:sp>
    </p:spTree>
    <p:extLst>
      <p:ext uri="{BB962C8B-B14F-4D97-AF65-F5344CB8AC3E}">
        <p14:creationId xmlns:p14="http://schemas.microsoft.com/office/powerpoint/2010/main" val="181659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652142" y="1129693"/>
            <a:ext cx="597108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1" i="0" u="sng" strike="noStrike" baseline="0" dirty="0">
                <a:solidFill>
                  <a:schemeClr val="accent1"/>
                </a:solidFill>
                <a:latin typeface="CIDFont+F1"/>
              </a:rPr>
              <a:t>Измерение расхода</a:t>
            </a:r>
          </a:p>
          <a:p>
            <a:pPr algn="just"/>
            <a:r>
              <a:rPr lang="ru-RU" sz="1400" dirty="0">
                <a:solidFill>
                  <a:schemeClr val="accent1"/>
                </a:solidFill>
                <a:latin typeface="CIDFont+F1"/>
              </a:rPr>
              <a:t>Методы измерения расхода для контроля и измерения должны основываться на магнитном, кориолисовом, ультразвуковом измерении и измерении перепада давления на диафрагмах в соответствии с ISO 5167.</a:t>
            </a:r>
          </a:p>
          <a:p>
            <a:pPr algn="l"/>
            <a:r>
              <a:rPr lang="ru-RU" sz="1400" b="1" u="sng" dirty="0">
                <a:solidFill>
                  <a:schemeClr val="accent1"/>
                </a:solidFill>
                <a:latin typeface="CIDFont+F1"/>
              </a:rPr>
              <a:t>Измерение давления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Манометры общего назначения должны быть диаметром не менее 150 мм.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Все манометры должны иметь полностью безопасную конструкцию с ударопрочным защитным стеклом, устойчивым к вибрации.  </a:t>
            </a:r>
          </a:p>
          <a:p>
            <a:pPr algn="l"/>
            <a:r>
              <a:rPr lang="ru-RU" sz="1400" b="1" u="sng" dirty="0">
                <a:solidFill>
                  <a:schemeClr val="accent1"/>
                </a:solidFill>
                <a:latin typeface="CIDFont+F1"/>
              </a:rPr>
              <a:t>Измерение температуры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Датчики  бывают резистивными / термоэлектрическими, а термометры — биметаллическими.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Чувствительные элементы должны быть установлены в термокарманах.  Термокарманы должны быть цельноточеными и коническими.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Частота попутного потока должна рассчитываться согласно ASME, стандарту по проведению испытаний по определению рабочих характеристик - 19.3. Использование термокарманов с геликоидными спиралями должно быть рассмотрено как наиболее предпочтительный вариант для критических условий процесса.</a:t>
            </a:r>
          </a:p>
          <a:p>
            <a:r>
              <a:rPr lang="ru-RU" sz="1400" b="1" u="sng" dirty="0">
                <a:solidFill>
                  <a:schemeClr val="accent1"/>
                </a:solidFill>
                <a:latin typeface="CIDFont+F1"/>
              </a:rPr>
              <a:t>Измерение уровня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Магнитные уровнемеры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Волноводный радарный уровнемер / радар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Буйковый уровнемер 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Дифференциальный 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CIDFont+F1"/>
              </a:rPr>
              <a:t>Ультразвуковой</a:t>
            </a:r>
            <a:endParaRPr lang="en-GB" sz="1600" dirty="0">
              <a:solidFill>
                <a:schemeClr val="accent1"/>
              </a:solidFill>
              <a:latin typeface="CIDFont+F1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Типы КИПиА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D5576-0B1C-45AB-828D-95998841B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8" y="3578399"/>
            <a:ext cx="2938576" cy="1970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AC790-9961-4855-AE82-A5045784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175" y="1156466"/>
            <a:ext cx="2238974" cy="1976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FC6BD3-B957-4C00-B56A-3B5B9953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716" y="3429000"/>
            <a:ext cx="1496491" cy="2638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17E668-6714-4354-8419-6F92937B8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571" y="1305100"/>
            <a:ext cx="2616106" cy="18276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0F7DA3-BE12-2D86-3471-A3E4B5BF2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503517" y="1103098"/>
            <a:ext cx="44324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Производство сборных установок КИПиА, таких как дистанционные телеметрические блоки, панели управления устьем скважины, системные панели и т.д., включает в себя проектирование и расчет, поставку, установку/монтаж, испытание, сертификацию, заводские приемочные испытания / приемочные испытания на площадке.</a:t>
            </a:r>
          </a:p>
          <a:p>
            <a:pPr algn="just"/>
            <a:endParaRPr lang="ru-RU" sz="14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Эти типы блочного оборудования, например, включают в себя проводку, кабельную разводку, трубопроводы, фитинги, уплотнения, клеммные колодки, приборы, логику управления, блоки ввода-вывода и т.д.</a:t>
            </a:r>
          </a:p>
          <a:p>
            <a:pPr algn="l"/>
            <a:endParaRPr lang="en-GB" sz="14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Производители аксессуаров для КИПиА:</a:t>
            </a:r>
          </a:p>
          <a:p>
            <a:pPr marL="285750" indent="-285750" algn="l">
              <a:buFontTx/>
              <a:buChar char="-"/>
            </a:pPr>
            <a:r>
              <a:rPr lang="ru-RU" sz="1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Трубки / фитинги: </a:t>
            </a: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Метрические Parker A-</a:t>
            </a:r>
            <a:r>
              <a:rPr lang="ru-RU" sz="1400" dirty="0" err="1">
                <a:solidFill>
                  <a:schemeClr val="accent1"/>
                </a:solidFill>
                <a:latin typeface="Arial" panose="020B0604020202020204" pitchFamily="34" charset="0"/>
              </a:rPr>
              <a:t>lok</a:t>
            </a: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r>
              <a:rPr lang="ru-RU" sz="1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Сальники: CMP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Кабели/проводка: Стандарт IEC 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Клеммные колодки:  Weidmuller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Панели: '</a:t>
            </a:r>
            <a:r>
              <a:rPr lang="ru-RU" sz="1400" dirty="0" err="1">
                <a:solidFill>
                  <a:schemeClr val="accent1"/>
                </a:solidFill>
                <a:latin typeface="Arial" panose="020B0604020202020204" pitchFamily="34" charset="0"/>
              </a:rPr>
              <a:t>Rittal</a:t>
            </a: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' и аналогичные</a:t>
            </a:r>
          </a:p>
          <a:p>
            <a:pPr marL="285750" indent="-285750" algn="l">
              <a:buFontTx/>
              <a:buChar char="-"/>
            </a:pPr>
            <a:r>
              <a:rPr lang="ru-RU" sz="1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Соединительная коробка: Сертифицирована по EAC</a:t>
            </a:r>
          </a:p>
          <a:p>
            <a:pPr marL="285750" indent="-285750" algn="l">
              <a:buFontTx/>
              <a:buChar char="-"/>
            </a:pPr>
            <a:r>
              <a:rPr lang="ru-RU" sz="1400" dirty="0">
                <a:solidFill>
                  <a:schemeClr val="accent1"/>
                </a:solidFill>
                <a:latin typeface="Arial" panose="020B0604020202020204" pitchFamily="34" charset="0"/>
              </a:rPr>
              <a:t>Кабельные лотки: горячее цинкование/толщина 1.5 мм.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Сборные установки КИПиА и аксессуары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9858C-9433-4229-B991-BCC05BCA0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140" y="1194927"/>
            <a:ext cx="3524742" cy="3620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5956F-3654-43BD-8417-6F4C8D6F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822" y="1103098"/>
            <a:ext cx="3029373" cy="3629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E8732-A31A-4005-B506-8F07C07324DF}"/>
              </a:ext>
            </a:extLst>
          </p:cNvPr>
          <p:cNvSpPr txBox="1"/>
          <p:nvPr/>
        </p:nvSpPr>
        <p:spPr>
          <a:xfrm>
            <a:off x="5702916" y="4909020"/>
            <a:ext cx="127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dirty="0">
                <a:solidFill>
                  <a:schemeClr val="accent1"/>
                </a:solidFill>
              </a:rPr>
              <a:t>ДТБ / ПЛК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664B1-44B9-4DFF-805C-F75231346BBC}"/>
              </a:ext>
            </a:extLst>
          </p:cNvPr>
          <p:cNvSpPr txBox="1"/>
          <p:nvPr/>
        </p:nvSpPr>
        <p:spPr>
          <a:xfrm>
            <a:off x="8848788" y="4955187"/>
            <a:ext cx="233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solidFill>
                  <a:schemeClr val="accent1"/>
                </a:solidFill>
              </a:rPr>
              <a:t>Панель управления </a:t>
            </a:r>
          </a:p>
          <a:p>
            <a:pPr algn="l"/>
            <a:r>
              <a:rPr lang="ru-RU" sz="2000" dirty="0">
                <a:solidFill>
                  <a:schemeClr val="accent1"/>
                </a:solidFill>
              </a:rPr>
              <a:t>устьем скважины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48C6F5-0DE7-DA0D-4614-CAFC09165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4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9222614" y="1261966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37866" y="3947485"/>
            <a:ext cx="960305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Часто используемые КИПиА и прогноз на использование</a:t>
            </a:r>
            <a:br>
              <a:rPr lang="ru-RU" dirty="0"/>
            </a:b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Технический семинар по КИПиА</a:t>
            </a: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C19A7-1FF5-4AA5-8979-875F9A15A260}"/>
              </a:ext>
            </a:extLst>
          </p:cNvPr>
          <p:cNvSpPr txBox="1"/>
          <p:nvPr/>
        </p:nvSpPr>
        <p:spPr>
          <a:xfrm>
            <a:off x="801043" y="437075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7A74C-EC3A-4D17-92AC-CCE2F16841A0}"/>
              </a:ext>
            </a:extLst>
          </p:cNvPr>
          <p:cNvSpPr txBox="1">
            <a:spLocks/>
          </p:cNvSpPr>
          <p:nvPr/>
        </p:nvSpPr>
        <p:spPr>
          <a:xfrm>
            <a:off x="4198779" y="1824250"/>
            <a:ext cx="5065317" cy="6254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А – Отдел Проектирования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КИПиА </a:t>
            </a:r>
          </a:p>
        </p:txBody>
      </p:sp>
    </p:spTree>
    <p:extLst>
      <p:ext uri="{BB962C8B-B14F-4D97-AF65-F5344CB8AC3E}">
        <p14:creationId xmlns:p14="http://schemas.microsoft.com/office/powerpoint/2010/main" val="172330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3361367" y="1343877"/>
            <a:ext cx="4093881" cy="29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14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703327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                  </a:t>
            </a:r>
            <a:r>
              <a:rPr lang="ru-RU" sz="2800" dirty="0">
                <a:solidFill>
                  <a:schemeClr val="accent1"/>
                </a:solidFill>
                <a:latin typeface="Calibri" panose="020F0502020204030204" pitchFamily="34" charset="0"/>
              </a:rPr>
              <a:t>КИПиА - Документы технической оценки тендерного предложения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F82FA-36B1-4AD1-913E-BA366B1A7EEC}"/>
              </a:ext>
            </a:extLst>
          </p:cNvPr>
          <p:cNvSpPr txBox="1"/>
          <p:nvPr/>
        </p:nvSpPr>
        <p:spPr>
          <a:xfrm>
            <a:off x="381720" y="1007349"/>
            <a:ext cx="10632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n w="0"/>
                <a:solidFill>
                  <a:schemeClr val="accent1"/>
                </a:solidFill>
              </a:rPr>
              <a:t>Типовые требования к документации и документообороту на этапе проведения тендера между отделом Проектирования и отделом по договорной работе и закупкам ДРП.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335CF-39F7-4B8B-81D6-D994923B42C5}"/>
              </a:ext>
            </a:extLst>
          </p:cNvPr>
          <p:cNvSpPr/>
          <p:nvPr/>
        </p:nvSpPr>
        <p:spPr>
          <a:xfrm>
            <a:off x="4061254" y="2031583"/>
            <a:ext cx="3393995" cy="425818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B07256-6476-4765-B38A-06C05AAD697C}"/>
              </a:ext>
            </a:extLst>
          </p:cNvPr>
          <p:cNvSpPr/>
          <p:nvPr/>
        </p:nvSpPr>
        <p:spPr>
          <a:xfrm>
            <a:off x="7561615" y="2041546"/>
            <a:ext cx="2314728" cy="425818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5A27D-01B5-4811-8791-11267A148FDC}"/>
              </a:ext>
            </a:extLst>
          </p:cNvPr>
          <p:cNvSpPr txBox="1"/>
          <p:nvPr/>
        </p:nvSpPr>
        <p:spPr>
          <a:xfrm>
            <a:off x="367974" y="3699008"/>
            <a:ext cx="1985238" cy="646331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n w="0"/>
                <a:solidFill>
                  <a:schemeClr val="accent1"/>
                </a:solidFill>
              </a:rPr>
              <a:t>Необходимая информация в листе технических данных Компании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6DF38-866D-41FC-9974-DEF5A58F3751}"/>
              </a:ext>
            </a:extLst>
          </p:cNvPr>
          <p:cNvSpPr txBox="1"/>
          <p:nvPr/>
        </p:nvSpPr>
        <p:spPr>
          <a:xfrm>
            <a:off x="381720" y="4586727"/>
            <a:ext cx="1971492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n w="0"/>
                <a:solidFill>
                  <a:schemeClr val="accent1"/>
                </a:solidFill>
              </a:rPr>
              <a:t>Выделенный столбец для подтверждения/отклонения участниками тендера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E24BF-DF14-482A-A06A-40D9F80A3FB0}"/>
              </a:ext>
            </a:extLst>
          </p:cNvPr>
          <p:cNvSpPr txBox="1"/>
          <p:nvPr/>
        </p:nvSpPr>
        <p:spPr>
          <a:xfrm>
            <a:off x="381721" y="5350159"/>
            <a:ext cx="2045596" cy="830997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>
                <a:ln w="0"/>
                <a:solidFill>
                  <a:schemeClr val="accent1"/>
                </a:solidFill>
              </a:rPr>
              <a:t>Выделенный столбец для принятия или отклонения разъяснений от участников тендера Компанией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2FE7B9-142C-4D57-8C47-D9B1B2A6A301}"/>
              </a:ext>
            </a:extLst>
          </p:cNvPr>
          <p:cNvSpPr/>
          <p:nvPr/>
        </p:nvSpPr>
        <p:spPr>
          <a:xfrm>
            <a:off x="10089269" y="2057123"/>
            <a:ext cx="1505171" cy="42326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AE1E2-02E6-4004-89E9-05A8B185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445" y="1527788"/>
            <a:ext cx="8648339" cy="526577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571B85-A5A9-4B06-811E-DA99ADB1E7D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353212" y="3621814"/>
            <a:ext cx="1008155" cy="40036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4431FD-4825-4E0C-8C63-813931DDA53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353212" y="3923757"/>
            <a:ext cx="4917059" cy="98613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DD93FC-74B3-4A9F-9AA2-FE2B5FD68BA7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427317" y="4160674"/>
            <a:ext cx="6461310" cy="16049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AB436-03DC-49AE-A316-AFC6B1C34E3E}"/>
              </a:ext>
            </a:extLst>
          </p:cNvPr>
          <p:cNvSpPr/>
          <p:nvPr/>
        </p:nvSpPr>
        <p:spPr>
          <a:xfrm>
            <a:off x="3237445" y="2438400"/>
            <a:ext cx="3748241" cy="432936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166AC2-286F-4D13-B61B-FBDDE92D0AF6}"/>
              </a:ext>
            </a:extLst>
          </p:cNvPr>
          <p:cNvSpPr/>
          <p:nvPr/>
        </p:nvSpPr>
        <p:spPr>
          <a:xfrm>
            <a:off x="7270271" y="2146249"/>
            <a:ext cx="1082957" cy="468694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F4644B-6F8B-4A42-8ECC-44D91BCFF135}"/>
              </a:ext>
            </a:extLst>
          </p:cNvPr>
          <p:cNvSpPr/>
          <p:nvPr/>
        </p:nvSpPr>
        <p:spPr>
          <a:xfrm>
            <a:off x="8472637" y="2171055"/>
            <a:ext cx="1838337" cy="468694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109E-F505-6F9C-0214-0900F3033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62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3361367" y="1343877"/>
            <a:ext cx="4093881" cy="29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14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1112107" y="279866"/>
            <a:ext cx="11079893" cy="401078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accent1"/>
                </a:solidFill>
                <a:latin typeface="Calibri" panose="020F0502020204030204" pitchFamily="34" charset="0"/>
              </a:rPr>
              <a:t>КИПиА - Документы технической оценки тендерного предложения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F82FA-36B1-4AD1-913E-BA366B1A7EEC}"/>
              </a:ext>
            </a:extLst>
          </p:cNvPr>
          <p:cNvSpPr txBox="1"/>
          <p:nvPr/>
        </p:nvSpPr>
        <p:spPr>
          <a:xfrm>
            <a:off x="659966" y="1214785"/>
            <a:ext cx="106322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Типовые требования к документации и документообороту на этапе проведения тендера между отделом Проектирования и отделом по договорной работе и закупкам ДРП.</a:t>
            </a:r>
          </a:p>
          <a:p>
            <a:endParaRPr lang="en-GB" dirty="0"/>
          </a:p>
          <a:p>
            <a:r>
              <a:rPr lang="ru-RU" b="1" dirty="0"/>
              <a:t>Вместе с тендерным предложением: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Предварительные общие компоновочные чертежи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Расчеты размеров (Расчет прочности конструкции (анализ нагрузок термокарманов), диафрагмы и т.д.))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Маркированные каталоги производителей и листы тех. данных</a:t>
            </a:r>
          </a:p>
          <a:p>
            <a:endParaRPr lang="en-GB" dirty="0"/>
          </a:p>
          <a:p>
            <a:r>
              <a:rPr lang="ru-RU" b="1" dirty="0"/>
              <a:t>Для изготовления: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График изготовления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Листы технических данных по КИПиА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Общий компоновочный чертеж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Расчеты размеров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Ведомость КИПиА (Перечень сигналов ввода/вывода) - сборная установка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Электрическая однолинейная диаграмма /  схематических чертеж - сборная установка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СТО и КИПиА - сборная установка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F517C1-12D3-80F9-6A47-161C63840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5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87407" y="4071878"/>
            <a:ext cx="424522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/>
              <a:t>Отдел промысла производственного директората</a:t>
            </a:r>
          </a:p>
        </p:txBody>
      </p:sp>
    </p:spTree>
    <p:extLst>
      <p:ext uri="{BB962C8B-B14F-4D97-AF65-F5344CB8AC3E}">
        <p14:creationId xmlns:p14="http://schemas.microsoft.com/office/powerpoint/2010/main" val="117207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9461511" y="1261966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9628" y="4176860"/>
            <a:ext cx="917954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Общий обзор</a:t>
            </a:r>
            <a:br>
              <a:rPr lang="ru-RU" dirty="0"/>
            </a:b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Технический семинар по КИПиА</a:t>
            </a: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7A74C-EC3A-4D17-92AC-CCE2F16841A0}"/>
              </a:ext>
            </a:extLst>
          </p:cNvPr>
          <p:cNvSpPr txBox="1">
            <a:spLocks/>
          </p:cNvSpPr>
          <p:nvPr/>
        </p:nvSpPr>
        <p:spPr>
          <a:xfrm>
            <a:off x="3743836" y="1673367"/>
            <a:ext cx="5463023" cy="9384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ln w="0"/>
                <a:solidFill>
                  <a:srgbClr val="00ABC5"/>
                </a:solidFill>
                <a:latin typeface="Calibri Light" panose="020F0302020204030204"/>
              </a:rPr>
              <a:t>В - </a:t>
            </a:r>
            <a:r>
              <a:rPr kumimoji="0" lang="ru-RU" sz="2800" b="1" i="0" u="none" strike="noStrike" kern="1200" cap="none" spc="0" normalizeH="0" baseline="0" noProof="0" dirty="0">
                <a:ln w="0"/>
                <a:solidFill>
                  <a:srgbClr val="00ABC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Отдел промысла производственного директората</a:t>
            </a:r>
          </a:p>
        </p:txBody>
      </p:sp>
    </p:spTree>
    <p:extLst>
      <p:ext uri="{BB962C8B-B14F-4D97-AF65-F5344CB8AC3E}">
        <p14:creationId xmlns:p14="http://schemas.microsoft.com/office/powerpoint/2010/main" val="665305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EB68E-E012-4BA0-8FC2-4838E88C4766}" type="slidenum">
              <a:rPr kumimoji="0" 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1912689" y="268012"/>
            <a:ext cx="86490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defTabSz="1219170" fontAlgn="ctr" latinLnBrk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rPr>
              <a:t>Фитинги КИПиА 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1912689" y="26507"/>
            <a:ext cx="6568581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0C13B7-F99E-4639-B516-693528B37DEE}"/>
              </a:ext>
            </a:extLst>
          </p:cNvPr>
          <p:cNvSpPr/>
          <p:nvPr/>
        </p:nvSpPr>
        <p:spPr>
          <a:xfrm>
            <a:off x="481359" y="1089474"/>
            <a:ext cx="11333527" cy="1600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Фитинги КИПиА с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системой A-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Lok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относятся к особому типу трубных фитингов, предназначенных для обеспечения надежных и герметичных соединений в системах контрольно-измерительных приборов, системах управления и технологических процессов. Эти фитинги обеспечивают высококачественную герметизацию с минимальным обслуживанием, гарантируя надежную работу в критически важных системах, таких как контрольно-измерительные приборы, пневматические и гидравлические системы. Фитинги A-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Lok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используются в трубных системах для контрольно-измерительных приборов, управления технологическими процессами и аналитических задач, особенно там, где необходимы высокая точность и безопасность. Это включает в себя применение в измерительных приборах, системах управления и жидкостных поточных линиях.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E217E-1494-4232-B6CA-FDA4F5981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2"/>
          <a:stretch/>
        </p:blipFill>
        <p:spPr>
          <a:xfrm>
            <a:off x="381720" y="2853551"/>
            <a:ext cx="3195478" cy="209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196FF-09D9-4979-B498-F695B331C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"/>
          <a:stretch/>
        </p:blipFill>
        <p:spPr>
          <a:xfrm>
            <a:off x="730327" y="4622601"/>
            <a:ext cx="1828437" cy="2070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3F1A0-3D51-4FDF-AC5E-AEBE0DF3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047" y="2548321"/>
            <a:ext cx="3472953" cy="35618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4BC9F8-E877-46DD-817E-31DCAE920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104" y="2652000"/>
            <a:ext cx="5089700" cy="229712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A27552-3E82-5404-E546-862311CBD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7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3361367" y="1343877"/>
            <a:ext cx="4093881" cy="29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14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ОТКАЗ ОТ ОТВЕТСТВЕННОСТИ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F82FA-36B1-4AD1-913E-BA366B1A7EEC}"/>
              </a:ext>
            </a:extLst>
          </p:cNvPr>
          <p:cNvSpPr txBox="1"/>
          <p:nvPr/>
        </p:nvSpPr>
        <p:spPr>
          <a:xfrm>
            <a:off x="467436" y="1277950"/>
            <a:ext cx="11071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chemeClr val="accent1"/>
                </a:solidFill>
              </a:rPr>
              <a:t>Информация на данных слайдах, представлена для ознакомления. Она представляет собой предварительное описание требований компании КПО в соответствии с текущими планами, но КПО оставляет за собой право изменять данную информацию в ходе планирования и реализации проектов, а также КПО не несет ответственности за любые убытки, ущерб или расходы, возникшие в результате использования данной информации. Данная информация не будет включена в какой либо договор между КПО и подрядчиками, участвующими в семинаре.</a:t>
            </a:r>
          </a:p>
          <a:p>
            <a:pPr algn="just"/>
            <a:r>
              <a:rPr lang="ru-RU" sz="2400" dirty="0">
                <a:ln w="0"/>
                <a:solidFill>
                  <a:schemeClr val="accent1"/>
                </a:solidFill>
              </a:rPr>
              <a:t>Сегодняшнее обсуждение является одним из многих мероприятий, которые КПО и ее заинтересованные стороны предпринимают для развития местного содержания.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4023A9A-37F4-4A7B-B3B6-03CEA3891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16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1FDE89C-1826-7566-46C1-CCDA6D42813C}"/>
              </a:ext>
            </a:extLst>
          </p:cNvPr>
          <p:cNvSpPr txBox="1">
            <a:spLocks/>
          </p:cNvSpPr>
          <p:nvPr/>
        </p:nvSpPr>
        <p:spPr>
          <a:xfrm>
            <a:off x="2166270" y="2925118"/>
            <a:ext cx="5930164" cy="2898633"/>
          </a:xfrm>
          <a:prstGeom prst="rect">
            <a:avLst/>
          </a:prstGeom>
          <a:noFill/>
        </p:spPr>
        <p:txBody>
          <a:bodyPr vert="horz" lIns="74295" tIns="37148" rIns="74295" bIns="37148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Обзор деятельности 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IMB </a:t>
            </a:r>
            <a:r>
              <a:rPr kumimoji="0" lang="kk-KZ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</a:t>
            </a: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12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366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ТЕХНИЧЕСКИЙ ВЕБИНАР КПО по КИПиА</a:t>
            </a:r>
            <a:endParaRPr kumimoji="0" lang="kk-KZ" sz="28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8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DEA8C0E2-E7D4-F940-5671-1D86F871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</a:t>
            </a:r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7EED270-47D2-1011-BE59-9584575C79EF}"/>
              </a:ext>
            </a:extLst>
          </p:cNvPr>
          <p:cNvSpPr/>
          <p:nvPr/>
        </p:nvSpPr>
        <p:spPr>
          <a:xfrm rot="10800000">
            <a:off x="6592404" y="1368039"/>
            <a:ext cx="4703767" cy="3592947"/>
          </a:xfrm>
          <a:prstGeom prst="homePlate">
            <a:avLst>
              <a:gd name="adj" fmla="val 6579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B4607D7-78D8-8C18-FAFA-1D8E58F30983}"/>
              </a:ext>
            </a:extLst>
          </p:cNvPr>
          <p:cNvSpPr/>
          <p:nvPr/>
        </p:nvSpPr>
        <p:spPr>
          <a:xfrm>
            <a:off x="609601" y="1371004"/>
            <a:ext cx="4962648" cy="3592946"/>
          </a:xfrm>
          <a:prstGeom prst="homePlate">
            <a:avLst>
              <a:gd name="adj" fmla="val 6186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BCD72046-00D2-5378-5621-2413A04C59C2}"/>
              </a:ext>
            </a:extLst>
          </p:cNvPr>
          <p:cNvSpPr/>
          <p:nvPr/>
        </p:nvSpPr>
        <p:spPr>
          <a:xfrm rot="16200000">
            <a:off x="4630577" y="2669489"/>
            <a:ext cx="3089346" cy="4549777"/>
          </a:xfrm>
          <a:prstGeom prst="homePlate">
            <a:avLst>
              <a:gd name="adj" fmla="val 5972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476E210-13E8-2ECE-445D-E2A853CE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9678" y="1949548"/>
            <a:ext cx="1032317" cy="10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2FD588FF-0DA8-6F7E-C52D-9D81BC488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244" y="3784048"/>
            <a:ext cx="1116000" cy="74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8657AF-2828-B45B-58E2-338380C4B5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059" y="3798775"/>
            <a:ext cx="933122" cy="7140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312CD4-A7C5-6009-033D-635E7B67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26" y="3726239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014353C-A1CA-8717-CDFB-D82A86565817}"/>
              </a:ext>
            </a:extLst>
          </p:cNvPr>
          <p:cNvGrpSpPr/>
          <p:nvPr/>
        </p:nvGrpSpPr>
        <p:grpSpPr>
          <a:xfrm>
            <a:off x="3900358" y="1433965"/>
            <a:ext cx="4583380" cy="3297245"/>
            <a:chOff x="3818387" y="1741074"/>
            <a:chExt cx="4583380" cy="3297245"/>
          </a:xfrm>
        </p:grpSpPr>
        <p:sp>
          <p:nvSpPr>
            <p:cNvPr id="39" name="Flowchart: Process 38">
              <a:extLst>
                <a:ext uri="{FF2B5EF4-FFF2-40B4-BE49-F238E27FC236}">
                  <a16:creationId xmlns:a16="http://schemas.microsoft.com/office/drawing/2014/main" id="{AF165CD2-9043-A5E2-8144-0182C13E14E2}"/>
                </a:ext>
              </a:extLst>
            </p:cNvPr>
            <p:cNvSpPr/>
            <p:nvPr/>
          </p:nvSpPr>
          <p:spPr>
            <a:xfrm>
              <a:off x="3818387" y="1741074"/>
              <a:ext cx="2155514" cy="1506237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1A45EC8D-BAF6-9662-3440-764E7C8385C4}"/>
                </a:ext>
              </a:extLst>
            </p:cNvPr>
            <p:cNvSpPr/>
            <p:nvPr/>
          </p:nvSpPr>
          <p:spPr>
            <a:xfrm>
              <a:off x="6218101" y="1741074"/>
              <a:ext cx="2150064" cy="1506237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4BC167A5-2774-F5FC-1A8A-526AE6391B92}"/>
                </a:ext>
              </a:extLst>
            </p:cNvPr>
            <p:cNvSpPr/>
            <p:nvPr/>
          </p:nvSpPr>
          <p:spPr>
            <a:xfrm>
              <a:off x="3818388" y="3474586"/>
              <a:ext cx="2155513" cy="1506236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id="{F65EA33B-D5E9-849A-653B-F14BF7AF9241}"/>
                </a:ext>
              </a:extLst>
            </p:cNvPr>
            <p:cNvSpPr/>
            <p:nvPr/>
          </p:nvSpPr>
          <p:spPr>
            <a:xfrm>
              <a:off x="6218101" y="3474586"/>
              <a:ext cx="2150064" cy="1506236"/>
            </a:xfrm>
            <a:prstGeom prst="flowChartProcess">
              <a:avLst/>
            </a:prstGeom>
            <a:solidFill>
              <a:schemeClr val="bg1">
                <a:lumMod val="75000"/>
                <a:alpha val="93000"/>
              </a:schemeClr>
            </a:solidFill>
            <a:ln>
              <a:solidFill>
                <a:srgbClr val="3B38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656D708-B47B-DBC2-C935-2C99BECD7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2487" y="2301480"/>
              <a:ext cx="2247025" cy="21638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D80756-F89C-C206-B397-380E1671FC08}"/>
                </a:ext>
              </a:extLst>
            </p:cNvPr>
            <p:cNvSpPr txBox="1"/>
            <p:nvPr/>
          </p:nvSpPr>
          <p:spPr>
            <a:xfrm>
              <a:off x="3823834" y="1761588"/>
              <a:ext cx="20504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КОНСОЛИДАЦИЯ И АНАЛИЗ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ДАННЫХ ОПЕРАТОРОВ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44E46E-6F02-8000-8974-77D005CA3473}"/>
                </a:ext>
              </a:extLst>
            </p:cNvPr>
            <p:cNvSpPr txBox="1"/>
            <p:nvPr/>
          </p:nvSpPr>
          <p:spPr>
            <a:xfrm>
              <a:off x="6360497" y="1760156"/>
              <a:ext cx="19724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>
                <a:defRPr sz="1400" b="1" cap="all" baseline="0">
                  <a:ln w="0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ВОПРОСЫ АДВОКАЦИИ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2CE176-73C5-BE6B-A2D6-FA026DA8BFB8}"/>
                </a:ext>
              </a:extLst>
            </p:cNvPr>
            <p:cNvSpPr txBox="1"/>
            <p:nvPr/>
          </p:nvSpPr>
          <p:spPr>
            <a:xfrm>
              <a:off x="6212751" y="4207321"/>
              <a:ext cx="218901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 algn="r">
                <a:defRPr sz="1400" b="1" cap="all" baseline="0">
                  <a:ln w="0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ПРИВЛЕЧЕНИЕ ИНВЕСТИЦИЙ И ТРАНСФЕРТ ТЕХНОЛОГИЙ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F15C3F-4408-46CC-26CB-D6119F747473}"/>
                </a:ext>
              </a:extLst>
            </p:cNvPr>
            <p:cNvSpPr txBox="1"/>
            <p:nvPr/>
          </p:nvSpPr>
          <p:spPr>
            <a:xfrm>
              <a:off x="3826992" y="4207322"/>
              <a:ext cx="21319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lvl="0">
                <a:defRPr sz="1400" b="1" cap="all" baseline="0">
                  <a:ln w="0"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АНАЛИЗ  ОТЕЧЕСТВЕННОГО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РЫНКА И РАЗВИТИЕ ПОТЕНЦИАЛА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BF4BA88-0374-9D50-DF73-53DB2FD6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3091" y="2546919"/>
              <a:ext cx="540000" cy="540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D9D165E-8E63-91D2-DC4E-B8EF2FD02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5006" y="2431403"/>
              <a:ext cx="540000" cy="540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6F97D62-CF80-F11A-8822-B4D555C3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1959" y="3620351"/>
              <a:ext cx="540000" cy="540000"/>
            </a:xfrm>
            <a:prstGeom prst="rect">
              <a:avLst/>
            </a:prstGeom>
          </p:spPr>
        </p:pic>
      </p:grp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AF1CCA60-0856-79C5-71FD-5E63D61C3AF8}"/>
              </a:ext>
            </a:extLst>
          </p:cNvPr>
          <p:cNvSpPr txBox="1">
            <a:spLocks/>
          </p:cNvSpPr>
          <p:nvPr/>
        </p:nvSpPr>
        <p:spPr>
          <a:xfrm>
            <a:off x="627016" y="2042489"/>
            <a:ext cx="3228087" cy="113107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КРУПНЫЕ ОПЕРАТОРЫ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Консолидация усилий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Предоставление количественных и технических данных</a:t>
            </a: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25F8A377-1E77-BBB0-B4BF-5835CF68588A}"/>
              </a:ext>
            </a:extLst>
          </p:cNvPr>
          <p:cNvSpPr txBox="1">
            <a:spLocks/>
          </p:cNvSpPr>
          <p:nvPr/>
        </p:nvSpPr>
        <p:spPr>
          <a:xfrm>
            <a:off x="8410250" y="3022375"/>
            <a:ext cx="2967978" cy="854080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kk-KZ" sz="1400" b="1" i="0" u="none" strike="noStrike" kern="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ПРАВИТеЛЬСТВО</a:t>
            </a:r>
            <a:endParaRPr kumimoji="0" lang="en-US" sz="1400" b="1" i="0" u="none" strike="noStrike" kern="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Содействие и стимулирование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Льготы и субсидии</a:t>
            </a:r>
          </a:p>
        </p:txBody>
      </p:sp>
      <p:sp>
        <p:nvSpPr>
          <p:cNvPr id="56" name="Content Placeholder 1">
            <a:extLst>
              <a:ext uri="{FF2B5EF4-FFF2-40B4-BE49-F238E27FC236}">
                <a16:creationId xmlns:a16="http://schemas.microsoft.com/office/drawing/2014/main" id="{0E014C5D-5096-73A7-0995-0A2278D8E693}"/>
              </a:ext>
            </a:extLst>
          </p:cNvPr>
          <p:cNvSpPr txBox="1">
            <a:spLocks/>
          </p:cNvSpPr>
          <p:nvPr/>
        </p:nvSpPr>
        <p:spPr>
          <a:xfrm>
            <a:off x="4296758" y="5481474"/>
            <a:ext cx="3826106" cy="103874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МАШИНОСТРОИТЕЛЬНАЯ ОТРАСЛЬ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en-US" sz="80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Развитие потенциала в соответствии с </a:t>
            </a:r>
            <a:br>
              <a:rPr kumimoji="0" lang="en-US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международными стандартами</a:t>
            </a: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2"/>
              </a:spcBef>
              <a:spcAft>
                <a:spcPts val="122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Трансфер</a:t>
            </a:r>
            <a:r>
              <a:rPr kumimoji="0" lang="kk-KZ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</a:t>
            </a:r>
            <a:r>
              <a:rPr kumimoji="0" lang="ru-RU" sz="12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технологий</a:t>
            </a:r>
            <a:endParaRPr kumimoji="0" lang="en-US" sz="12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F00F7FE-A5B6-73C7-DEA3-04884C217E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166" y="5022330"/>
            <a:ext cx="413402" cy="364571"/>
          </a:xfrm>
          <a:prstGeom prst="rect">
            <a:avLst/>
          </a:prstGeom>
          <a:noFill/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11DAF3-EC41-2128-2AB0-DDB602D2D81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12" y="4964663"/>
            <a:ext cx="570110" cy="502770"/>
          </a:xfrm>
          <a:prstGeom prst="rect">
            <a:avLst/>
          </a:prstGeom>
          <a:noFill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23F4301-7291-890A-CCC8-8B853930E3D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5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475" y="5015980"/>
            <a:ext cx="473462" cy="417539"/>
          </a:xfrm>
          <a:prstGeom prst="rect">
            <a:avLst/>
          </a:prstGeom>
          <a:noFill/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895B872-9ECE-E32E-590F-269545507C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56" y="5049167"/>
            <a:ext cx="268573" cy="364571"/>
          </a:xfrm>
          <a:prstGeom prst="rect">
            <a:avLst/>
          </a:prstGeom>
          <a:noFill/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ABB360B-0C48-4692-6712-C1277892A53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199" y="5024682"/>
            <a:ext cx="478812" cy="422256"/>
          </a:xfrm>
          <a:prstGeom prst="rect">
            <a:avLst/>
          </a:prstGeom>
          <a:noFill/>
        </p:spPr>
      </p:pic>
      <p:pic>
        <p:nvPicPr>
          <p:cNvPr id="62" name="Picture 2" descr="IMBC">
            <a:extLst>
              <a:ext uri="{FF2B5EF4-FFF2-40B4-BE49-F238E27FC236}">
                <a16:creationId xmlns:a16="http://schemas.microsoft.com/office/drawing/2014/main" id="{5ABF2D99-EFDB-6FCF-D859-64AA4125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150" y="2796103"/>
            <a:ext cx="1931644" cy="55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818178-9123-568E-8A81-2E9B4A5A9BD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591" y="3361910"/>
            <a:ext cx="492343" cy="4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3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DEA8C0E2-E7D4-F940-5671-1D86F871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342908">
              <a:defRPr/>
            </a:pPr>
            <a:r>
              <a:rPr lang="ru-RU" sz="2800" b="1" dirty="0"/>
              <a:t>ТОВАРЫ, ПРЕДСТАВЛЯЮЩИЕ ИНТЕРЕС</a:t>
            </a:r>
            <a:endParaRPr lang="ru-RU" sz="2800" b="1" cap="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695FC-545C-E53F-A89D-F4D45547AAE0}"/>
              </a:ext>
            </a:extLst>
          </p:cNvPr>
          <p:cNvSpPr txBox="1"/>
          <p:nvPr/>
        </p:nvSpPr>
        <p:spPr>
          <a:xfrm>
            <a:off x="427181" y="6206869"/>
            <a:ext cx="107609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ru-RU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Согласно статистическим данным Ситуационно-аналитического центра топливно-энергетического комплекса РК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899F3-CD16-F54C-11A8-172A14C66080}"/>
              </a:ext>
            </a:extLst>
          </p:cNvPr>
          <p:cNvSpPr txBox="1"/>
          <p:nvPr/>
        </p:nvSpPr>
        <p:spPr>
          <a:xfrm>
            <a:off x="370012" y="931492"/>
            <a:ext cx="1106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анализе потребностей и определении приоритетов локализации мы используем систему кодирования FPAL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E0DE-FD3C-AD9B-8679-92C74C3C49A4}"/>
              </a:ext>
            </a:extLst>
          </p:cNvPr>
          <p:cNvSpPr/>
          <p:nvPr/>
        </p:nvSpPr>
        <p:spPr>
          <a:xfrm>
            <a:off x="2548441" y="1554381"/>
            <a:ext cx="9001408" cy="4450508"/>
          </a:xfrm>
          <a:prstGeom prst="roundRect">
            <a:avLst>
              <a:gd name="adj" fmla="val 8028"/>
            </a:avLst>
          </a:prstGeom>
          <a:solidFill>
            <a:schemeClr val="accent5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2CCC09-FCFE-684A-BCD6-88F2C7FA9AD2}"/>
              </a:ext>
            </a:extLst>
          </p:cNvPr>
          <p:cNvSpPr/>
          <p:nvPr/>
        </p:nvSpPr>
        <p:spPr>
          <a:xfrm>
            <a:off x="2777621" y="2064670"/>
            <a:ext cx="1980000" cy="5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1.09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Электрооборудование и материалы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0C5E67-1D66-1311-5EBF-BB342542C0CF}"/>
              </a:ext>
            </a:extLst>
          </p:cNvPr>
          <p:cNvSpPr/>
          <p:nvPr/>
        </p:nvSpPr>
        <p:spPr>
          <a:xfrm>
            <a:off x="2777618" y="2712670"/>
            <a:ext cx="1980000" cy="5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10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КИПиА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BE371A-F055-C317-E198-C894E6297315}"/>
              </a:ext>
            </a:extLst>
          </p:cNvPr>
          <p:cNvSpPr/>
          <p:nvPr/>
        </p:nvSpPr>
        <p:spPr>
          <a:xfrm>
            <a:off x="2773907" y="3360670"/>
            <a:ext cx="1980000" cy="57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.0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Клапаны и комплектующие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0566A5-CF26-622E-762A-E31C02C788AB}"/>
              </a:ext>
            </a:extLst>
          </p:cNvPr>
          <p:cNvSpPr/>
          <p:nvPr/>
        </p:nvSpPr>
        <p:spPr>
          <a:xfrm>
            <a:off x="4994845" y="2064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4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Насосы и уплотнения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4D1552-F84A-0747-635E-1CB0A1F59A82}"/>
              </a:ext>
            </a:extLst>
          </p:cNvPr>
          <p:cNvSpPr/>
          <p:nvPr/>
        </p:nvSpPr>
        <p:spPr>
          <a:xfrm>
            <a:off x="4994843" y="2712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11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Технологические фильтры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955117-195A-0DE9-096C-9D0B143A6141}"/>
              </a:ext>
            </a:extLst>
          </p:cNvPr>
          <p:cNvSpPr/>
          <p:nvPr/>
        </p:nvSpPr>
        <p:spPr>
          <a:xfrm>
            <a:off x="4994843" y="3360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12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ОВКВ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E26360F-64E2-5257-E6E9-A0F575AA82C2}"/>
              </a:ext>
            </a:extLst>
          </p:cNvPr>
          <p:cNvSpPr/>
          <p:nvPr/>
        </p:nvSpPr>
        <p:spPr>
          <a:xfrm>
            <a:off x="4994842" y="4008670"/>
            <a:ext cx="1980000" cy="57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.0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Трубная продукция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1CA3B5-E2F3-E7A5-7FD2-B4EBB17C324B}"/>
              </a:ext>
            </a:extLst>
          </p:cNvPr>
          <p:cNvSpPr txBox="1"/>
          <p:nvPr/>
        </p:nvSpPr>
        <p:spPr>
          <a:xfrm>
            <a:off x="2859481" y="5427930"/>
            <a:ext cx="841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Уровень з</a:t>
            </a:r>
            <a:r>
              <a:rPr kumimoji="0" lang="kk-K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акупа по вышеперечисленным товарным группам составляет </a:t>
            </a:r>
            <a:r>
              <a:rPr kumimoji="0" lang="kk-K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от всего закупа товаров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трех Операторов **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32E4D2-4BCD-BF53-6B26-127E1713A9FE}"/>
              </a:ext>
            </a:extLst>
          </p:cNvPr>
          <p:cNvSpPr/>
          <p:nvPr/>
        </p:nvSpPr>
        <p:spPr>
          <a:xfrm>
            <a:off x="7212067" y="2064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1.02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Погрузочно-разгрузочное оборудование и материалы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B7E9A0-0EB0-A86F-5E47-24823740BDFD}"/>
              </a:ext>
            </a:extLst>
          </p:cNvPr>
          <p:cNvSpPr/>
          <p:nvPr/>
        </p:nvSpPr>
        <p:spPr>
          <a:xfrm>
            <a:off x="7212067" y="2712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1.07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Теплообменники / Теплообменное оборудование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C43226-F416-C8C7-6DC7-3331B615DCA9}"/>
              </a:ext>
            </a:extLst>
          </p:cNvPr>
          <p:cNvSpPr/>
          <p:nvPr/>
        </p:nvSpPr>
        <p:spPr>
          <a:xfrm>
            <a:off x="7212067" y="3360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1.16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Противопожарное оборудование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ED6D53-CBAB-42DB-85E0-164F3C671427}"/>
              </a:ext>
            </a:extLst>
          </p:cNvPr>
          <p:cNvSpPr/>
          <p:nvPr/>
        </p:nvSpPr>
        <p:spPr>
          <a:xfrm>
            <a:off x="7212067" y="4008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2.07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Химикаты / Масла / Краски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6002A40-FCC3-DAED-93CF-895C71CFDED7}"/>
              </a:ext>
            </a:extLst>
          </p:cNvPr>
          <p:cNvSpPr/>
          <p:nvPr/>
        </p:nvSpPr>
        <p:spPr>
          <a:xfrm>
            <a:off x="7213479" y="4656670"/>
            <a:ext cx="1980000" cy="576000"/>
          </a:xfrm>
          <a:prstGeom prst="roundRect">
            <a:avLst/>
          </a:prstGeom>
          <a:solidFill>
            <a:srgbClr val="FFF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2.08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Изоляция / огнеупорные материалы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3CFC57-6A70-ACAE-7A59-D9D0624C75EC}"/>
              </a:ext>
            </a:extLst>
          </p:cNvPr>
          <p:cNvSpPr txBox="1"/>
          <p:nvPr/>
        </p:nvSpPr>
        <p:spPr>
          <a:xfrm>
            <a:off x="314762" y="1590381"/>
            <a:ext cx="2066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Товарные коды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FPAL</a:t>
            </a:r>
          </a:p>
        </p:txBody>
      </p:sp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86F0F6D4-93C3-3929-C723-6D90E4984B6D}"/>
              </a:ext>
            </a:extLst>
          </p:cNvPr>
          <p:cNvSpPr/>
          <p:nvPr/>
        </p:nvSpPr>
        <p:spPr>
          <a:xfrm>
            <a:off x="306810" y="1936091"/>
            <a:ext cx="2044504" cy="3646957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124">
            <a:extLst>
              <a:ext uri="{FF2B5EF4-FFF2-40B4-BE49-F238E27FC236}">
                <a16:creationId xmlns:a16="http://schemas.microsoft.com/office/drawing/2014/main" id="{A54D7367-8CAC-3E06-76C8-4C4FAA09C2D9}"/>
              </a:ext>
            </a:extLst>
          </p:cNvPr>
          <p:cNvSpPr/>
          <p:nvPr/>
        </p:nvSpPr>
        <p:spPr>
          <a:xfrm>
            <a:off x="427181" y="2064670"/>
            <a:ext cx="1800000" cy="5694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Буровое оборудование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Rectangle: Rounded Corners 125">
            <a:extLst>
              <a:ext uri="{FF2B5EF4-FFF2-40B4-BE49-F238E27FC236}">
                <a16:creationId xmlns:a16="http://schemas.microsoft.com/office/drawing/2014/main" id="{C21C0C33-A514-3B64-4BD9-A52EE13A02DC}"/>
              </a:ext>
            </a:extLst>
          </p:cNvPr>
          <p:cNvSpPr/>
          <p:nvPr/>
        </p:nvSpPr>
        <p:spPr>
          <a:xfrm>
            <a:off x="427181" y="2753792"/>
            <a:ext cx="1800000" cy="5522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Погрузочно-разгрузочное оборудование и материалы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3" name="Straight Connector 19">
            <a:extLst>
              <a:ext uri="{FF2B5EF4-FFF2-40B4-BE49-F238E27FC236}">
                <a16:creationId xmlns:a16="http://schemas.microsoft.com/office/drawing/2014/main" id="{94037FA2-07FB-2364-3EC3-F672F8782596}"/>
              </a:ext>
            </a:extLst>
          </p:cNvPr>
          <p:cNvCxnSpPr>
            <a:cxnSpLocks/>
          </p:cNvCxnSpPr>
          <p:nvPr/>
        </p:nvCxnSpPr>
        <p:spPr>
          <a:xfrm>
            <a:off x="1394675" y="3471258"/>
            <a:ext cx="0" cy="1205329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127">
            <a:extLst>
              <a:ext uri="{FF2B5EF4-FFF2-40B4-BE49-F238E27FC236}">
                <a16:creationId xmlns:a16="http://schemas.microsoft.com/office/drawing/2014/main" id="{2F238B9E-80E9-B0C2-2D53-18F2952E50F7}"/>
              </a:ext>
            </a:extLst>
          </p:cNvPr>
          <p:cNvSpPr/>
          <p:nvPr/>
        </p:nvSpPr>
        <p:spPr>
          <a:xfrm>
            <a:off x="427181" y="4784564"/>
            <a:ext cx="1800000" cy="5524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9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Другие продукты / оборудование и материалы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6DC4B-401C-B218-2262-BB77C0AED4E0}"/>
              </a:ext>
            </a:extLst>
          </p:cNvPr>
          <p:cNvSpPr txBox="1"/>
          <p:nvPr/>
        </p:nvSpPr>
        <p:spPr>
          <a:xfrm>
            <a:off x="2783882" y="1662381"/>
            <a:ext cx="19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38DA6-7B90-0DF6-EB0F-3519664141A8}"/>
              </a:ext>
            </a:extLst>
          </p:cNvPr>
          <p:cNvSpPr txBox="1"/>
          <p:nvPr/>
        </p:nvSpPr>
        <p:spPr>
          <a:xfrm>
            <a:off x="5004817" y="1662381"/>
            <a:ext cx="1904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C3C2C-53C2-212C-5059-3D359C2D8303}"/>
              </a:ext>
            </a:extLst>
          </p:cNvPr>
          <p:cNvSpPr txBox="1"/>
          <p:nvPr/>
        </p:nvSpPr>
        <p:spPr>
          <a:xfrm>
            <a:off x="7221040" y="1662381"/>
            <a:ext cx="1904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F3E7C4-A9E9-E97C-9BC9-9683F39B1AE3}"/>
              </a:ext>
            </a:extLst>
          </p:cNvPr>
          <p:cNvSpPr txBox="1"/>
          <p:nvPr/>
        </p:nvSpPr>
        <p:spPr>
          <a:xfrm>
            <a:off x="9437263" y="1662381"/>
            <a:ext cx="190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" name="Rectangle: Rounded Corners 248">
            <a:extLst>
              <a:ext uri="{FF2B5EF4-FFF2-40B4-BE49-F238E27FC236}">
                <a16:creationId xmlns:a16="http://schemas.microsoft.com/office/drawing/2014/main" id="{12663AD7-75D2-A90D-3396-87255F78D501}"/>
              </a:ext>
            </a:extLst>
          </p:cNvPr>
          <p:cNvSpPr/>
          <p:nvPr/>
        </p:nvSpPr>
        <p:spPr>
          <a:xfrm>
            <a:off x="9513947" y="2058498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Компрессоры, вентиляторы и комплектующие  к ним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248">
            <a:extLst>
              <a:ext uri="{FF2B5EF4-FFF2-40B4-BE49-F238E27FC236}">
                <a16:creationId xmlns:a16="http://schemas.microsoft.com/office/drawing/2014/main" id="{F2D6FFB4-4401-2A40-00D6-B22ED5749AC6}"/>
              </a:ext>
            </a:extLst>
          </p:cNvPr>
          <p:cNvSpPr/>
          <p:nvPr/>
        </p:nvSpPr>
        <p:spPr>
          <a:xfrm>
            <a:off x="9513947" y="2715936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1.05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Моторы и комплектующие к ним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248">
            <a:extLst>
              <a:ext uri="{FF2B5EF4-FFF2-40B4-BE49-F238E27FC236}">
                <a16:creationId xmlns:a16="http://schemas.microsoft.com/office/drawing/2014/main" id="{E25F946B-6A66-1CD4-12E6-FE177BA4CC88}"/>
              </a:ext>
            </a:extLst>
          </p:cNvPr>
          <p:cNvSpPr/>
          <p:nvPr/>
        </p:nvSpPr>
        <p:spPr>
          <a:xfrm>
            <a:off x="9513947" y="3367203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2.03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Изделия из стали и металла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248">
            <a:extLst>
              <a:ext uri="{FF2B5EF4-FFF2-40B4-BE49-F238E27FC236}">
                <a16:creationId xmlns:a16="http://schemas.microsoft.com/office/drawing/2014/main" id="{2784F72C-65A8-9336-98A0-3CD85FF97BB9}"/>
              </a:ext>
            </a:extLst>
          </p:cNvPr>
          <p:cNvSpPr/>
          <p:nvPr/>
        </p:nvSpPr>
        <p:spPr>
          <a:xfrm>
            <a:off x="9513947" y="4019520"/>
            <a:ext cx="1765476" cy="5694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2.11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Оборудование и ручные инструменты для мастерской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D7519BA-2AE7-F654-14BF-996AFBC17348}"/>
              </a:ext>
            </a:extLst>
          </p:cNvPr>
          <p:cNvSpPr/>
          <p:nvPr/>
        </p:nvSpPr>
        <p:spPr>
          <a:xfrm rot="5400000">
            <a:off x="6940875" y="1089381"/>
            <a:ext cx="181554" cy="8495541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54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олилиния: фигура 48">
            <a:extLst>
              <a:ext uri="{FF2B5EF4-FFF2-40B4-BE49-F238E27FC236}">
                <a16:creationId xmlns:a16="http://schemas.microsoft.com/office/drawing/2014/main" id="{3E55F42B-CD2E-BCE2-FADD-686BB341E0E7}"/>
              </a:ext>
            </a:extLst>
          </p:cNvPr>
          <p:cNvSpPr/>
          <p:nvPr/>
        </p:nvSpPr>
        <p:spPr>
          <a:xfrm rot="10800000">
            <a:off x="7350854" y="214488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Полилиния: фигура 51">
            <a:extLst>
              <a:ext uri="{FF2B5EF4-FFF2-40B4-BE49-F238E27FC236}">
                <a16:creationId xmlns:a16="http://schemas.microsoft.com/office/drawing/2014/main" id="{A722EAA3-BD6F-C6E7-78C5-75287FDECFE8}"/>
              </a:ext>
            </a:extLst>
          </p:cNvPr>
          <p:cNvSpPr/>
          <p:nvPr/>
        </p:nvSpPr>
        <p:spPr>
          <a:xfrm rot="10800000">
            <a:off x="7350854" y="3182923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52">
            <a:extLst>
              <a:ext uri="{FF2B5EF4-FFF2-40B4-BE49-F238E27FC236}">
                <a16:creationId xmlns:a16="http://schemas.microsoft.com/office/drawing/2014/main" id="{5F44CFB5-E554-3533-0EC9-3B984DC2D9FA}"/>
              </a:ext>
            </a:extLst>
          </p:cNvPr>
          <p:cNvSpPr/>
          <p:nvPr/>
        </p:nvSpPr>
        <p:spPr>
          <a:xfrm rot="10800000">
            <a:off x="7350854" y="382406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: Rounded Corners 173">
            <a:extLst>
              <a:ext uri="{FF2B5EF4-FFF2-40B4-BE49-F238E27FC236}">
                <a16:creationId xmlns:a16="http://schemas.microsoft.com/office/drawing/2014/main" id="{91D74013-5E44-23C2-7B6A-792B4806F9A6}"/>
              </a:ext>
            </a:extLst>
          </p:cNvPr>
          <p:cNvSpPr/>
          <p:nvPr/>
        </p:nvSpPr>
        <p:spPr>
          <a:xfrm>
            <a:off x="7374103" y="2120284"/>
            <a:ext cx="210549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kk-K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000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товарных позиций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Полилиния: фигура 18">
            <a:extLst>
              <a:ext uri="{FF2B5EF4-FFF2-40B4-BE49-F238E27FC236}">
                <a16:creationId xmlns:a16="http://schemas.microsoft.com/office/drawing/2014/main" id="{A639CBAB-29A6-2E58-BBA0-ED13C184AA16}"/>
              </a:ext>
            </a:extLst>
          </p:cNvPr>
          <p:cNvSpPr/>
          <p:nvPr/>
        </p:nvSpPr>
        <p:spPr>
          <a:xfrm rot="10800000">
            <a:off x="2268812" y="214488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Полилиния: фигура 27">
            <a:extLst>
              <a:ext uri="{FF2B5EF4-FFF2-40B4-BE49-F238E27FC236}">
                <a16:creationId xmlns:a16="http://schemas.microsoft.com/office/drawing/2014/main" id="{0C9B57C2-368B-5FC5-63DC-0510ECEB1BA7}"/>
              </a:ext>
            </a:extLst>
          </p:cNvPr>
          <p:cNvSpPr/>
          <p:nvPr/>
        </p:nvSpPr>
        <p:spPr>
          <a:xfrm rot="10800000">
            <a:off x="2268812" y="2650366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Полилиния: фигура 28">
            <a:extLst>
              <a:ext uri="{FF2B5EF4-FFF2-40B4-BE49-F238E27FC236}">
                <a16:creationId xmlns:a16="http://schemas.microsoft.com/office/drawing/2014/main" id="{5D81BDB7-F0F7-0B9B-2521-0C2347CA883B}"/>
              </a:ext>
            </a:extLst>
          </p:cNvPr>
          <p:cNvSpPr/>
          <p:nvPr/>
        </p:nvSpPr>
        <p:spPr>
          <a:xfrm rot="10800000">
            <a:off x="2268812" y="3182923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Полилиния: фигура 29">
            <a:extLst>
              <a:ext uri="{FF2B5EF4-FFF2-40B4-BE49-F238E27FC236}">
                <a16:creationId xmlns:a16="http://schemas.microsoft.com/office/drawing/2014/main" id="{C2922869-0C3E-035F-EA9C-9CE2445759E5}"/>
              </a:ext>
            </a:extLst>
          </p:cNvPr>
          <p:cNvSpPr/>
          <p:nvPr/>
        </p:nvSpPr>
        <p:spPr>
          <a:xfrm rot="10800000">
            <a:off x="2268812" y="3839493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Полилиния: фигура 31">
            <a:extLst>
              <a:ext uri="{FF2B5EF4-FFF2-40B4-BE49-F238E27FC236}">
                <a16:creationId xmlns:a16="http://schemas.microsoft.com/office/drawing/2014/main" id="{844E219D-5A9C-181F-008B-144D7B864704}"/>
              </a:ext>
            </a:extLst>
          </p:cNvPr>
          <p:cNvSpPr/>
          <p:nvPr/>
        </p:nvSpPr>
        <p:spPr>
          <a:xfrm rot="10800000">
            <a:off x="2268812" y="4357356"/>
            <a:ext cx="2143048" cy="5023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32">
            <a:extLst>
              <a:ext uri="{FF2B5EF4-FFF2-40B4-BE49-F238E27FC236}">
                <a16:creationId xmlns:a16="http://schemas.microsoft.com/office/drawing/2014/main" id="{3663C81A-E3B2-6B5A-A44A-56080CCCA91C}"/>
              </a:ext>
            </a:extLst>
          </p:cNvPr>
          <p:cNvSpPr/>
          <p:nvPr/>
        </p:nvSpPr>
        <p:spPr>
          <a:xfrm rot="10800000">
            <a:off x="2278552" y="5537355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Полилиния: фигура 33">
            <a:extLst>
              <a:ext uri="{FF2B5EF4-FFF2-40B4-BE49-F238E27FC236}">
                <a16:creationId xmlns:a16="http://schemas.microsoft.com/office/drawing/2014/main" id="{DB8BBB14-94D7-F567-E001-BB27DE32AFBD}"/>
              </a:ext>
            </a:extLst>
          </p:cNvPr>
          <p:cNvSpPr/>
          <p:nvPr/>
        </p:nvSpPr>
        <p:spPr>
          <a:xfrm rot="10800000">
            <a:off x="2278552" y="4934580"/>
            <a:ext cx="2143048" cy="566988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34">
            <a:extLst>
              <a:ext uri="{FF2B5EF4-FFF2-40B4-BE49-F238E27FC236}">
                <a16:creationId xmlns:a16="http://schemas.microsoft.com/office/drawing/2014/main" id="{69EEF3F4-9C25-8AB5-74B1-2C887D6C7A02}"/>
              </a:ext>
            </a:extLst>
          </p:cNvPr>
          <p:cNvSpPr/>
          <p:nvPr/>
        </p:nvSpPr>
        <p:spPr>
          <a:xfrm rot="10800000">
            <a:off x="4785450" y="2144889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35">
            <a:extLst>
              <a:ext uri="{FF2B5EF4-FFF2-40B4-BE49-F238E27FC236}">
                <a16:creationId xmlns:a16="http://schemas.microsoft.com/office/drawing/2014/main" id="{2019B417-B12D-A35B-D0AE-85A4870ED7EC}"/>
              </a:ext>
            </a:extLst>
          </p:cNvPr>
          <p:cNvSpPr/>
          <p:nvPr/>
        </p:nvSpPr>
        <p:spPr>
          <a:xfrm rot="10800000">
            <a:off x="4785450" y="2650366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36">
            <a:extLst>
              <a:ext uri="{FF2B5EF4-FFF2-40B4-BE49-F238E27FC236}">
                <a16:creationId xmlns:a16="http://schemas.microsoft.com/office/drawing/2014/main" id="{7209EC8C-CB46-CCBE-73C4-1C881E7673DD}"/>
              </a:ext>
            </a:extLst>
          </p:cNvPr>
          <p:cNvSpPr/>
          <p:nvPr/>
        </p:nvSpPr>
        <p:spPr>
          <a:xfrm rot="10800000">
            <a:off x="4785450" y="3182923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37">
            <a:extLst>
              <a:ext uri="{FF2B5EF4-FFF2-40B4-BE49-F238E27FC236}">
                <a16:creationId xmlns:a16="http://schemas.microsoft.com/office/drawing/2014/main" id="{BD51461E-514C-137C-7543-C4087F79E6F9}"/>
              </a:ext>
            </a:extLst>
          </p:cNvPr>
          <p:cNvSpPr/>
          <p:nvPr/>
        </p:nvSpPr>
        <p:spPr>
          <a:xfrm rot="10800000">
            <a:off x="4785450" y="3839493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Полилиния: фигура 46">
            <a:extLst>
              <a:ext uri="{FF2B5EF4-FFF2-40B4-BE49-F238E27FC236}">
                <a16:creationId xmlns:a16="http://schemas.microsoft.com/office/drawing/2014/main" id="{48772DB7-0EBC-F73E-ECF2-438F073DA097}"/>
              </a:ext>
            </a:extLst>
          </p:cNvPr>
          <p:cNvSpPr/>
          <p:nvPr/>
        </p:nvSpPr>
        <p:spPr>
          <a:xfrm rot="10800000">
            <a:off x="4799511" y="4359712"/>
            <a:ext cx="2143048" cy="52187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53">
            <a:extLst>
              <a:ext uri="{FF2B5EF4-FFF2-40B4-BE49-F238E27FC236}">
                <a16:creationId xmlns:a16="http://schemas.microsoft.com/office/drawing/2014/main" id="{9D461234-37F0-FA3E-60C1-C9AC38C2AB82}"/>
              </a:ext>
            </a:extLst>
          </p:cNvPr>
          <p:cNvSpPr/>
          <p:nvPr/>
        </p:nvSpPr>
        <p:spPr>
          <a:xfrm rot="10800000">
            <a:off x="7350854" y="4929724"/>
            <a:ext cx="2143048" cy="56026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Полилиния: фигура 54">
            <a:extLst>
              <a:ext uri="{FF2B5EF4-FFF2-40B4-BE49-F238E27FC236}">
                <a16:creationId xmlns:a16="http://schemas.microsoft.com/office/drawing/2014/main" id="{6A81C7C8-8338-B72E-9F37-DF410385D927}"/>
              </a:ext>
            </a:extLst>
          </p:cNvPr>
          <p:cNvSpPr/>
          <p:nvPr/>
        </p:nvSpPr>
        <p:spPr>
          <a:xfrm rot="10800000">
            <a:off x="7350854" y="5518727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: Rounded Corners 24">
            <a:extLst>
              <a:ext uri="{FF2B5EF4-FFF2-40B4-BE49-F238E27FC236}">
                <a16:creationId xmlns:a16="http://schemas.microsoft.com/office/drawing/2014/main" id="{96359683-143A-FF19-E6A8-EB662C87D10C}"/>
              </a:ext>
            </a:extLst>
          </p:cNvPr>
          <p:cNvSpPr/>
          <p:nvPr/>
        </p:nvSpPr>
        <p:spPr>
          <a:xfrm>
            <a:off x="7309584" y="3175476"/>
            <a:ext cx="217001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kumimoji="0" lang="kk-K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производителей</a:t>
            </a:r>
          </a:p>
        </p:txBody>
      </p:sp>
      <p:sp>
        <p:nvSpPr>
          <p:cNvPr id="146" name="Rectangle: Rounded Corners 25">
            <a:extLst>
              <a:ext uri="{FF2B5EF4-FFF2-40B4-BE49-F238E27FC236}">
                <a16:creationId xmlns:a16="http://schemas.microsoft.com/office/drawing/2014/main" id="{BED720DC-F4A4-AF7F-9B1A-18306EAD182F}"/>
              </a:ext>
            </a:extLst>
          </p:cNvPr>
          <p:cNvSpPr/>
          <p:nvPr/>
        </p:nvSpPr>
        <p:spPr>
          <a:xfrm>
            <a:off x="7210120" y="3773871"/>
            <a:ext cx="242792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посещенное предприятие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Полилиния: фигура 32">
            <a:extLst>
              <a:ext uri="{FF2B5EF4-FFF2-40B4-BE49-F238E27FC236}">
                <a16:creationId xmlns:a16="http://schemas.microsoft.com/office/drawing/2014/main" id="{52A56A51-0491-6668-F1BE-0209A0683F20}"/>
              </a:ext>
            </a:extLst>
          </p:cNvPr>
          <p:cNvSpPr/>
          <p:nvPr/>
        </p:nvSpPr>
        <p:spPr>
          <a:xfrm rot="10800000">
            <a:off x="4775925" y="5519589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Полилиния: фигура 33">
            <a:extLst>
              <a:ext uri="{FF2B5EF4-FFF2-40B4-BE49-F238E27FC236}">
                <a16:creationId xmlns:a16="http://schemas.microsoft.com/office/drawing/2014/main" id="{E25ACCEE-FA89-D4E4-98D3-65D8F3C559C9}"/>
              </a:ext>
            </a:extLst>
          </p:cNvPr>
          <p:cNvSpPr/>
          <p:nvPr/>
        </p:nvSpPr>
        <p:spPr>
          <a:xfrm rot="10800000">
            <a:off x="4788510" y="4925064"/>
            <a:ext cx="2143048" cy="566988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Полилиния: фигура 35">
            <a:extLst>
              <a:ext uri="{FF2B5EF4-FFF2-40B4-BE49-F238E27FC236}">
                <a16:creationId xmlns:a16="http://schemas.microsoft.com/office/drawing/2014/main" id="{B72C9599-945F-014B-2331-E53C50417E19}"/>
              </a:ext>
            </a:extLst>
          </p:cNvPr>
          <p:cNvSpPr/>
          <p:nvPr/>
        </p:nvSpPr>
        <p:spPr>
          <a:xfrm rot="10800000">
            <a:off x="7348876" y="2647271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DAE3F3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: Rounded Corners 23">
            <a:extLst>
              <a:ext uri="{FF2B5EF4-FFF2-40B4-BE49-F238E27FC236}">
                <a16:creationId xmlns:a16="http://schemas.microsoft.com/office/drawing/2014/main" id="{EC1305F7-03C0-92ED-2A1B-862FFC1E6659}"/>
              </a:ext>
            </a:extLst>
          </p:cNvPr>
          <p:cNvSpPr/>
          <p:nvPr/>
        </p:nvSpPr>
        <p:spPr>
          <a:xfrm>
            <a:off x="2262462" y="6179012"/>
            <a:ext cx="7284144" cy="362335"/>
          </a:xfrm>
          <a:prstGeom prst="rect">
            <a:avLst/>
          </a:prstGeom>
          <a:solidFill>
            <a:schemeClr val="accent6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Рекомендации Операторам</a:t>
            </a:r>
          </a:p>
        </p:txBody>
      </p:sp>
      <p:sp>
        <p:nvSpPr>
          <p:cNvPr id="80" name="Rectangle: Rounded Corners 78">
            <a:extLst>
              <a:ext uri="{FF2B5EF4-FFF2-40B4-BE49-F238E27FC236}">
                <a16:creationId xmlns:a16="http://schemas.microsoft.com/office/drawing/2014/main" id="{34F447F7-DB46-C7F5-B636-7525483E59C0}"/>
              </a:ext>
            </a:extLst>
          </p:cNvPr>
          <p:cNvSpPr/>
          <p:nvPr/>
        </p:nvSpPr>
        <p:spPr>
          <a:xfrm>
            <a:off x="2287979" y="1716655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1" name="Rectangle: Rounded Corners 85">
            <a:extLst>
              <a:ext uri="{FF2B5EF4-FFF2-40B4-BE49-F238E27FC236}">
                <a16:creationId xmlns:a16="http://schemas.microsoft.com/office/drawing/2014/main" id="{8B561DF1-9D40-CF6A-8410-DC44E9EA7C2B}"/>
              </a:ext>
            </a:extLst>
          </p:cNvPr>
          <p:cNvSpPr/>
          <p:nvPr/>
        </p:nvSpPr>
        <p:spPr>
          <a:xfrm>
            <a:off x="380882" y="2136576"/>
            <a:ext cx="1762423" cy="380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Анализ потребностей</a:t>
            </a:r>
          </a:p>
        </p:txBody>
      </p:sp>
      <p:sp>
        <p:nvSpPr>
          <p:cNvPr id="82" name="Rectangle: Rounded Corners 86">
            <a:extLst>
              <a:ext uri="{FF2B5EF4-FFF2-40B4-BE49-F238E27FC236}">
                <a16:creationId xmlns:a16="http://schemas.microsoft.com/office/drawing/2014/main" id="{49E1EC1E-CFF5-28FF-CB8B-60FCF1440B43}"/>
              </a:ext>
            </a:extLst>
          </p:cNvPr>
          <p:cNvSpPr/>
          <p:nvPr/>
        </p:nvSpPr>
        <p:spPr>
          <a:xfrm>
            <a:off x="126911" y="2606963"/>
            <a:ext cx="2038146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Виды товаров с высоким спросом, выявленные синергии</a:t>
            </a:r>
          </a:p>
        </p:txBody>
      </p:sp>
      <p:sp>
        <p:nvSpPr>
          <p:cNvPr id="83" name="Rectangle: Rounded Corners 87">
            <a:extLst>
              <a:ext uri="{FF2B5EF4-FFF2-40B4-BE49-F238E27FC236}">
                <a16:creationId xmlns:a16="http://schemas.microsoft.com/office/drawing/2014/main" id="{B0F3013B-F298-3812-2619-993DDD712083}"/>
              </a:ext>
            </a:extLst>
          </p:cNvPr>
          <p:cNvSpPr/>
          <p:nvPr/>
        </p:nvSpPr>
        <p:spPr>
          <a:xfrm>
            <a:off x="126910" y="3196565"/>
            <a:ext cx="204993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Анализ рынка, расширенный список из доступных источников</a:t>
            </a:r>
          </a:p>
        </p:txBody>
      </p:sp>
      <p:sp>
        <p:nvSpPr>
          <p:cNvPr id="84" name="Rectangle: Rounded Corners 88">
            <a:extLst>
              <a:ext uri="{FF2B5EF4-FFF2-40B4-BE49-F238E27FC236}">
                <a16:creationId xmlns:a16="http://schemas.microsoft.com/office/drawing/2014/main" id="{63DDC3DE-3C2B-1F07-44A3-33830AD0DED4}"/>
              </a:ext>
            </a:extLst>
          </p:cNvPr>
          <p:cNvSpPr/>
          <p:nvPr/>
        </p:nvSpPr>
        <p:spPr>
          <a:xfrm>
            <a:off x="37702" y="3795692"/>
            <a:ext cx="214255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Посещение производителей выразивших интерес</a:t>
            </a:r>
          </a:p>
        </p:txBody>
      </p:sp>
      <p:sp>
        <p:nvSpPr>
          <p:cNvPr id="85" name="Rectangle: Rounded Corners 89">
            <a:extLst>
              <a:ext uri="{FF2B5EF4-FFF2-40B4-BE49-F238E27FC236}">
                <a16:creationId xmlns:a16="http://schemas.microsoft.com/office/drawing/2014/main" id="{67B70892-A0EE-7BE5-E4F5-FC5625AF24B4}"/>
              </a:ext>
            </a:extLst>
          </p:cNvPr>
          <p:cNvSpPr/>
          <p:nvPr/>
        </p:nvSpPr>
        <p:spPr>
          <a:xfrm>
            <a:off x="126910" y="4271123"/>
            <a:ext cx="2049930" cy="647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Шорт-лист производителей, выпускающих виды товаров с высоким спросом</a:t>
            </a:r>
          </a:p>
        </p:txBody>
      </p:sp>
      <p:sp>
        <p:nvSpPr>
          <p:cNvPr id="86" name="Rectangle: Rounded Corners 90">
            <a:extLst>
              <a:ext uri="{FF2B5EF4-FFF2-40B4-BE49-F238E27FC236}">
                <a16:creationId xmlns:a16="http://schemas.microsoft.com/office/drawing/2014/main" id="{1227E9C2-0BA4-02E5-08CC-F2115556B063}"/>
              </a:ext>
            </a:extLst>
          </p:cNvPr>
          <p:cNvSpPr/>
          <p:nvPr/>
        </p:nvSpPr>
        <p:spPr>
          <a:xfrm>
            <a:off x="380882" y="4895919"/>
            <a:ext cx="1755650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Развитие потенциала</a:t>
            </a:r>
          </a:p>
        </p:txBody>
      </p:sp>
      <p:sp>
        <p:nvSpPr>
          <p:cNvPr id="87" name="Rectangle: Rounded Corners 91">
            <a:extLst>
              <a:ext uri="{FF2B5EF4-FFF2-40B4-BE49-F238E27FC236}">
                <a16:creationId xmlns:a16="http://schemas.microsoft.com/office/drawing/2014/main" id="{965FFAF3-28E8-8640-99B6-908F8D4C371D}"/>
              </a:ext>
            </a:extLst>
          </p:cNvPr>
          <p:cNvSpPr/>
          <p:nvPr/>
        </p:nvSpPr>
        <p:spPr>
          <a:xfrm>
            <a:off x="292226" y="5507902"/>
            <a:ext cx="184210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Внедрение планов</a:t>
            </a:r>
            <a:b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развития потенциала</a:t>
            </a:r>
          </a:p>
        </p:txBody>
      </p:sp>
      <p:sp>
        <p:nvSpPr>
          <p:cNvPr id="88" name="Rectangle: Rounded Corners 92">
            <a:extLst>
              <a:ext uri="{FF2B5EF4-FFF2-40B4-BE49-F238E27FC236}">
                <a16:creationId xmlns:a16="http://schemas.microsoft.com/office/drawing/2014/main" id="{46F965A5-BF4B-EB5C-B876-6858A58873DC}"/>
              </a:ext>
            </a:extLst>
          </p:cNvPr>
          <p:cNvSpPr/>
          <p:nvPr/>
        </p:nvSpPr>
        <p:spPr>
          <a:xfrm>
            <a:off x="2262462" y="2091256"/>
            <a:ext cx="2143048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35 000 товарных позиций</a:t>
            </a:r>
          </a:p>
        </p:txBody>
      </p:sp>
      <p:sp>
        <p:nvSpPr>
          <p:cNvPr id="89" name="Rectangle: Rounded Corners 93">
            <a:extLst>
              <a:ext uri="{FF2B5EF4-FFF2-40B4-BE49-F238E27FC236}">
                <a16:creationId xmlns:a16="http://schemas.microsoft.com/office/drawing/2014/main" id="{DAB3C27A-8D22-E337-3467-5A4271AACE13}"/>
              </a:ext>
            </a:extLst>
          </p:cNvPr>
          <p:cNvSpPr/>
          <p:nvPr/>
        </p:nvSpPr>
        <p:spPr>
          <a:xfrm>
            <a:off x="2138071" y="2657562"/>
            <a:ext cx="2404531" cy="3827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видов товаров</a:t>
            </a:r>
          </a:p>
        </p:txBody>
      </p:sp>
      <p:sp>
        <p:nvSpPr>
          <p:cNvPr id="90" name="Rectangle: Rounded Corners 94">
            <a:extLst>
              <a:ext uri="{FF2B5EF4-FFF2-40B4-BE49-F238E27FC236}">
                <a16:creationId xmlns:a16="http://schemas.microsoft.com/office/drawing/2014/main" id="{044C7FC9-C969-5505-3E5E-C43D3C2CD608}"/>
              </a:ext>
            </a:extLst>
          </p:cNvPr>
          <p:cNvSpPr/>
          <p:nvPr/>
        </p:nvSpPr>
        <p:spPr>
          <a:xfrm>
            <a:off x="1812705" y="3200890"/>
            <a:ext cx="3055262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90 производителей</a:t>
            </a:r>
          </a:p>
        </p:txBody>
      </p:sp>
      <p:sp>
        <p:nvSpPr>
          <p:cNvPr id="91" name="Rectangle: Rounded Corners 95">
            <a:extLst>
              <a:ext uri="{FF2B5EF4-FFF2-40B4-BE49-F238E27FC236}">
                <a16:creationId xmlns:a16="http://schemas.microsoft.com/office/drawing/2014/main" id="{F9EF106F-3456-9C5C-7B13-A3BD51F8FD66}"/>
              </a:ext>
            </a:extLst>
          </p:cNvPr>
          <p:cNvSpPr/>
          <p:nvPr/>
        </p:nvSpPr>
        <p:spPr>
          <a:xfrm>
            <a:off x="1887725" y="3798373"/>
            <a:ext cx="2905222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посещенных предприятия</a:t>
            </a:r>
          </a:p>
        </p:txBody>
      </p:sp>
      <p:sp>
        <p:nvSpPr>
          <p:cNvPr id="92" name="Rectangle: Rounded Corners 96">
            <a:extLst>
              <a:ext uri="{FF2B5EF4-FFF2-40B4-BE49-F238E27FC236}">
                <a16:creationId xmlns:a16="http://schemas.microsoft.com/office/drawing/2014/main" id="{D746183F-D238-3D1E-411C-20B455698F00}"/>
              </a:ext>
            </a:extLst>
          </p:cNvPr>
          <p:cNvSpPr/>
          <p:nvPr/>
        </p:nvSpPr>
        <p:spPr>
          <a:xfrm>
            <a:off x="2262462" y="4333607"/>
            <a:ext cx="2159138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отобранных предприятий</a:t>
            </a:r>
          </a:p>
        </p:txBody>
      </p:sp>
      <p:sp>
        <p:nvSpPr>
          <p:cNvPr id="93" name="Rectangle: Rounded Corners 97">
            <a:extLst>
              <a:ext uri="{FF2B5EF4-FFF2-40B4-BE49-F238E27FC236}">
                <a16:creationId xmlns:a16="http://schemas.microsoft.com/office/drawing/2014/main" id="{68730FA2-B385-8543-5D19-3CAB552CC27E}"/>
              </a:ext>
            </a:extLst>
          </p:cNvPr>
          <p:cNvSpPr/>
          <p:nvPr/>
        </p:nvSpPr>
        <p:spPr>
          <a:xfrm>
            <a:off x="2350950" y="4956095"/>
            <a:ext cx="1998733" cy="3742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разработаны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планов развития потенциала </a:t>
            </a:r>
          </a:p>
        </p:txBody>
      </p:sp>
      <p:sp>
        <p:nvSpPr>
          <p:cNvPr id="94" name="Rectangle: Rounded Corners 98">
            <a:extLst>
              <a:ext uri="{FF2B5EF4-FFF2-40B4-BE49-F238E27FC236}">
                <a16:creationId xmlns:a16="http://schemas.microsoft.com/office/drawing/2014/main" id="{FFA063BE-E6F2-D9AE-A65A-CF4E333AF64A}"/>
              </a:ext>
            </a:extLst>
          </p:cNvPr>
          <p:cNvSpPr/>
          <p:nvPr/>
        </p:nvSpPr>
        <p:spPr>
          <a:xfrm>
            <a:off x="2350950" y="5535950"/>
            <a:ext cx="201214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рекомендованных производителей</a:t>
            </a:r>
          </a:p>
        </p:txBody>
      </p:sp>
      <p:sp>
        <p:nvSpPr>
          <p:cNvPr id="95" name="Rectangle: Rounded Corners 99">
            <a:extLst>
              <a:ext uri="{FF2B5EF4-FFF2-40B4-BE49-F238E27FC236}">
                <a16:creationId xmlns:a16="http://schemas.microsoft.com/office/drawing/2014/main" id="{78BD850D-7EA7-BA90-D071-FD3A9EA12D7B}"/>
              </a:ext>
            </a:extLst>
          </p:cNvPr>
          <p:cNvSpPr/>
          <p:nvPr/>
        </p:nvSpPr>
        <p:spPr>
          <a:xfrm>
            <a:off x="4713436" y="2091256"/>
            <a:ext cx="2287077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55 000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товарных позиций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: Rounded Corners 100">
            <a:extLst>
              <a:ext uri="{FF2B5EF4-FFF2-40B4-BE49-F238E27FC236}">
                <a16:creationId xmlns:a16="http://schemas.microsoft.com/office/drawing/2014/main" id="{67CB1C84-8350-A391-1C33-CCBF6AFC365E}"/>
              </a:ext>
            </a:extLst>
          </p:cNvPr>
          <p:cNvSpPr/>
          <p:nvPr/>
        </p:nvSpPr>
        <p:spPr>
          <a:xfrm>
            <a:off x="4586977" y="2613121"/>
            <a:ext cx="253999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видов товаров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: Rounded Corners 101">
            <a:extLst>
              <a:ext uri="{FF2B5EF4-FFF2-40B4-BE49-F238E27FC236}">
                <a16:creationId xmlns:a16="http://schemas.microsoft.com/office/drawing/2014/main" id="{2B88F81E-77AD-CD61-995E-D88B83924101}"/>
              </a:ext>
            </a:extLst>
          </p:cNvPr>
          <p:cNvSpPr/>
          <p:nvPr/>
        </p:nvSpPr>
        <p:spPr>
          <a:xfrm>
            <a:off x="4503828" y="3212049"/>
            <a:ext cx="2706292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производителей</a:t>
            </a:r>
          </a:p>
        </p:txBody>
      </p:sp>
      <p:sp>
        <p:nvSpPr>
          <p:cNvPr id="98" name="Rectangle: Rounded Corners 102">
            <a:extLst>
              <a:ext uri="{FF2B5EF4-FFF2-40B4-BE49-F238E27FC236}">
                <a16:creationId xmlns:a16="http://schemas.microsoft.com/office/drawing/2014/main" id="{22410A18-C1EE-A659-C227-855AB4576F6B}"/>
              </a:ext>
            </a:extLst>
          </p:cNvPr>
          <p:cNvSpPr/>
          <p:nvPr/>
        </p:nvSpPr>
        <p:spPr>
          <a:xfrm>
            <a:off x="4643012" y="3789989"/>
            <a:ext cx="242792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посещенное предприятие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Rectangle: Rounded Corners 104">
            <a:extLst>
              <a:ext uri="{FF2B5EF4-FFF2-40B4-BE49-F238E27FC236}">
                <a16:creationId xmlns:a16="http://schemas.microsoft.com/office/drawing/2014/main" id="{F2B3AA82-B8EB-38E6-2B13-72162C7AB781}"/>
              </a:ext>
            </a:extLst>
          </p:cNvPr>
          <p:cNvSpPr/>
          <p:nvPr/>
        </p:nvSpPr>
        <p:spPr>
          <a:xfrm>
            <a:off x="4941193" y="5544724"/>
            <a:ext cx="183156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рекомендованных производителей</a:t>
            </a:r>
          </a:p>
        </p:txBody>
      </p:sp>
      <p:sp>
        <p:nvSpPr>
          <p:cNvPr id="100" name="Rectangle: Rounded Corners 79">
            <a:extLst>
              <a:ext uri="{FF2B5EF4-FFF2-40B4-BE49-F238E27FC236}">
                <a16:creationId xmlns:a16="http://schemas.microsoft.com/office/drawing/2014/main" id="{2E80F3A8-DBF5-E5F4-A942-19F3EBA7CE94}"/>
              </a:ext>
            </a:extLst>
          </p:cNvPr>
          <p:cNvSpPr/>
          <p:nvPr/>
        </p:nvSpPr>
        <p:spPr>
          <a:xfrm>
            <a:off x="4794877" y="1708626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1" name="Rectangle: Rounded Corners 106">
            <a:extLst>
              <a:ext uri="{FF2B5EF4-FFF2-40B4-BE49-F238E27FC236}">
                <a16:creationId xmlns:a16="http://schemas.microsoft.com/office/drawing/2014/main" id="{559D87B8-932E-360C-25C0-3813F78B4853}"/>
              </a:ext>
            </a:extLst>
          </p:cNvPr>
          <p:cNvSpPr/>
          <p:nvPr/>
        </p:nvSpPr>
        <p:spPr>
          <a:xfrm>
            <a:off x="4475669" y="4387504"/>
            <a:ext cx="2762610" cy="4032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отобранных предприятий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Rectangle: Rounded Corners 174">
            <a:extLst>
              <a:ext uri="{FF2B5EF4-FFF2-40B4-BE49-F238E27FC236}">
                <a16:creationId xmlns:a16="http://schemas.microsoft.com/office/drawing/2014/main" id="{BDB09543-05F6-3368-167A-A537AA5A604C}"/>
              </a:ext>
            </a:extLst>
          </p:cNvPr>
          <p:cNvSpPr/>
          <p:nvPr/>
        </p:nvSpPr>
        <p:spPr>
          <a:xfrm>
            <a:off x="7350855" y="2621027"/>
            <a:ext cx="212874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 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видов товаров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Rectangle: Rounded Corners 178">
            <a:extLst>
              <a:ext uri="{FF2B5EF4-FFF2-40B4-BE49-F238E27FC236}">
                <a16:creationId xmlns:a16="http://schemas.microsoft.com/office/drawing/2014/main" id="{220449B2-F005-B7E8-B384-590141106E79}"/>
              </a:ext>
            </a:extLst>
          </p:cNvPr>
          <p:cNvSpPr/>
          <p:nvPr/>
        </p:nvSpPr>
        <p:spPr>
          <a:xfrm>
            <a:off x="8013343" y="4924385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06" name="Rectangle: Rounded Corners 226">
            <a:extLst>
              <a:ext uri="{FF2B5EF4-FFF2-40B4-BE49-F238E27FC236}">
                <a16:creationId xmlns:a16="http://schemas.microsoft.com/office/drawing/2014/main" id="{C0C8FE19-C00B-CEE3-1ACC-7AF24E8C70B1}"/>
              </a:ext>
            </a:extLst>
          </p:cNvPr>
          <p:cNvSpPr/>
          <p:nvPr/>
        </p:nvSpPr>
        <p:spPr>
          <a:xfrm>
            <a:off x="8013343" y="5534874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07" name="Rectangle: Rounded Corners 10">
            <a:extLst>
              <a:ext uri="{FF2B5EF4-FFF2-40B4-BE49-F238E27FC236}">
                <a16:creationId xmlns:a16="http://schemas.microsoft.com/office/drawing/2014/main" id="{32776825-5F88-1C23-B3D4-FD0EC1C94F07}"/>
              </a:ext>
            </a:extLst>
          </p:cNvPr>
          <p:cNvSpPr/>
          <p:nvPr/>
        </p:nvSpPr>
        <p:spPr>
          <a:xfrm>
            <a:off x="7364831" y="1722407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9" name="Полилиния: фигура 39">
            <a:extLst>
              <a:ext uri="{FF2B5EF4-FFF2-40B4-BE49-F238E27FC236}">
                <a16:creationId xmlns:a16="http://schemas.microsoft.com/office/drawing/2014/main" id="{9FBCEDF5-153C-E422-0D12-78072A940A18}"/>
              </a:ext>
            </a:extLst>
          </p:cNvPr>
          <p:cNvSpPr/>
          <p:nvPr/>
        </p:nvSpPr>
        <p:spPr>
          <a:xfrm rot="10800000">
            <a:off x="4785450" y="5518727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7" name="Рисунок 54">
            <a:extLst>
              <a:ext uri="{FF2B5EF4-FFF2-40B4-BE49-F238E27FC236}">
                <a16:creationId xmlns:a16="http://schemas.microsoft.com/office/drawing/2014/main" id="{2B91D9F6-A965-468F-F86E-179437087A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47" y="1231844"/>
            <a:ext cx="484811" cy="484811"/>
          </a:xfrm>
          <a:prstGeom prst="rect">
            <a:avLst/>
          </a:prstGeom>
        </p:spPr>
      </p:pic>
      <p:grpSp>
        <p:nvGrpSpPr>
          <p:cNvPr id="128" name="Группа 41">
            <a:extLst>
              <a:ext uri="{FF2B5EF4-FFF2-40B4-BE49-F238E27FC236}">
                <a16:creationId xmlns:a16="http://schemas.microsoft.com/office/drawing/2014/main" id="{A71DC9BE-A5FA-5641-7B2E-FF98C57005C0}"/>
              </a:ext>
            </a:extLst>
          </p:cNvPr>
          <p:cNvGrpSpPr/>
          <p:nvPr/>
        </p:nvGrpSpPr>
        <p:grpSpPr>
          <a:xfrm>
            <a:off x="2404313" y="1182519"/>
            <a:ext cx="446984" cy="499931"/>
            <a:chOff x="3267368" y="3981871"/>
            <a:chExt cx="507855" cy="568013"/>
          </a:xfrm>
        </p:grpSpPr>
        <p:pic>
          <p:nvPicPr>
            <p:cNvPr id="129" name="Рисунок 35">
              <a:extLst>
                <a:ext uri="{FF2B5EF4-FFF2-40B4-BE49-F238E27FC236}">
                  <a16:creationId xmlns:a16="http://schemas.microsoft.com/office/drawing/2014/main" id="{C450A4F4-F4E2-4C34-73FC-B2FC05D4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7368" y="4059503"/>
              <a:ext cx="284201" cy="428626"/>
            </a:xfrm>
            <a:prstGeom prst="rect">
              <a:avLst/>
            </a:prstGeom>
          </p:spPr>
        </p:pic>
        <p:pic>
          <p:nvPicPr>
            <p:cNvPr id="130" name="Рисунок 38">
              <a:extLst>
                <a:ext uri="{FF2B5EF4-FFF2-40B4-BE49-F238E27FC236}">
                  <a16:creationId xmlns:a16="http://schemas.microsoft.com/office/drawing/2014/main" id="{D2133E89-EFED-D02B-32C1-3570FAF9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9995" y="3981871"/>
              <a:ext cx="233311" cy="233312"/>
            </a:xfrm>
            <a:prstGeom prst="rect">
              <a:avLst/>
            </a:prstGeom>
          </p:spPr>
        </p:pic>
        <p:pic>
          <p:nvPicPr>
            <p:cNvPr id="131" name="Рисунок 40">
              <a:extLst>
                <a:ext uri="{FF2B5EF4-FFF2-40B4-BE49-F238E27FC236}">
                  <a16:creationId xmlns:a16="http://schemas.microsoft.com/office/drawing/2014/main" id="{8745FA35-61DB-8A94-FEA0-A0639765B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9319" y="4233980"/>
              <a:ext cx="315904" cy="315904"/>
            </a:xfrm>
            <a:prstGeom prst="rect">
              <a:avLst/>
            </a:prstGeom>
          </p:spPr>
        </p:pic>
      </p:grpSp>
      <p:pic>
        <p:nvPicPr>
          <p:cNvPr id="132" name="Рисунок 30">
            <a:extLst>
              <a:ext uri="{FF2B5EF4-FFF2-40B4-BE49-F238E27FC236}">
                <a16:creationId xmlns:a16="http://schemas.microsoft.com/office/drawing/2014/main" id="{84F29008-958C-68D1-0AB4-1D7D33BC173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91" y="1223445"/>
            <a:ext cx="446984" cy="446984"/>
          </a:xfrm>
          <a:prstGeom prst="rect">
            <a:avLst/>
          </a:prstGeom>
        </p:spPr>
      </p:pic>
      <p:pic>
        <p:nvPicPr>
          <p:cNvPr id="133" name="Рисунок 52">
            <a:extLst>
              <a:ext uri="{FF2B5EF4-FFF2-40B4-BE49-F238E27FC236}">
                <a16:creationId xmlns:a16="http://schemas.microsoft.com/office/drawing/2014/main" id="{FD553550-B265-4C24-DCA6-9530ADA3117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98" y="1162900"/>
            <a:ext cx="532025" cy="532025"/>
          </a:xfrm>
          <a:prstGeom prst="rect">
            <a:avLst/>
          </a:prstGeom>
        </p:spPr>
      </p:pic>
      <p:pic>
        <p:nvPicPr>
          <p:cNvPr id="134" name="Рисунок 28">
            <a:extLst>
              <a:ext uri="{FF2B5EF4-FFF2-40B4-BE49-F238E27FC236}">
                <a16:creationId xmlns:a16="http://schemas.microsoft.com/office/drawing/2014/main" id="{6EADC764-8606-156E-CB14-4D462ED0545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73" y="1160053"/>
            <a:ext cx="546069" cy="546069"/>
          </a:xfrm>
          <a:prstGeom prst="rect">
            <a:avLst/>
          </a:prstGeom>
        </p:spPr>
      </p:pic>
      <p:pic>
        <p:nvPicPr>
          <p:cNvPr id="135" name="Рисунок 43">
            <a:extLst>
              <a:ext uri="{FF2B5EF4-FFF2-40B4-BE49-F238E27FC236}">
                <a16:creationId xmlns:a16="http://schemas.microsoft.com/office/drawing/2014/main" id="{CE6BF565-BD00-0123-9634-BC60B1D31AC6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2" y="1193622"/>
            <a:ext cx="444128" cy="444128"/>
          </a:xfrm>
          <a:prstGeom prst="rect">
            <a:avLst/>
          </a:prstGeom>
        </p:spPr>
      </p:pic>
      <p:pic>
        <p:nvPicPr>
          <p:cNvPr id="136" name="Рисунок 46">
            <a:extLst>
              <a:ext uri="{FF2B5EF4-FFF2-40B4-BE49-F238E27FC236}">
                <a16:creationId xmlns:a16="http://schemas.microsoft.com/office/drawing/2014/main" id="{6D36CD21-E52D-147F-1F99-93810932066A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70" y="1196416"/>
            <a:ext cx="444127" cy="444127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9ABE9945-FE39-B868-1162-9FF605EFB3D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550" y="1241594"/>
            <a:ext cx="444703" cy="444703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27348A2D-1BD8-37DD-13FB-50E2A3E7B0D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566" y="1305649"/>
            <a:ext cx="361531" cy="3615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C76DF11-7CB0-786C-2612-B1964E879EB1}"/>
              </a:ext>
            </a:extLst>
          </p:cNvPr>
          <p:cNvGrpSpPr/>
          <p:nvPr/>
        </p:nvGrpSpPr>
        <p:grpSpPr>
          <a:xfrm>
            <a:off x="8197426" y="1259904"/>
            <a:ext cx="521318" cy="400881"/>
            <a:chOff x="-1099387" y="2984574"/>
            <a:chExt cx="1056858" cy="812698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D3175A54-BA3A-E5D1-EC20-2F9AAC0B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9387" y="3362074"/>
              <a:ext cx="435198" cy="435198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7383333A-C77F-92F2-E018-01BC6FDF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5227" y="2984574"/>
              <a:ext cx="812698" cy="812698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D8A15233-F4CC-9B06-56B9-F9B6BDE8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180" y="2984574"/>
              <a:ext cx="312715" cy="312715"/>
            </a:xfrm>
            <a:prstGeom prst="rect">
              <a:avLst/>
            </a:prstGeom>
          </p:spPr>
        </p:pic>
      </p:grp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5020B5E8-AFD2-18AF-4908-326B2B774E0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55" y="1231415"/>
            <a:ext cx="502087" cy="502087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48B84EE5-9463-2A2D-39E1-B7B2F48441CF}"/>
              </a:ext>
            </a:extLst>
          </p:cNvPr>
          <p:cNvPicPr>
            <a:picLocks noChangeAspect="1"/>
          </p:cNvPicPr>
          <p:nvPr/>
        </p:nvPicPr>
        <p:blipFill>
          <a:blip r:embed="rId2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Photocopy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31" y="1233781"/>
            <a:ext cx="495562" cy="495562"/>
          </a:xfrm>
          <a:prstGeom prst="rect">
            <a:avLst/>
          </a:prstGeom>
        </p:spPr>
      </p:pic>
      <p:sp>
        <p:nvSpPr>
          <p:cNvPr id="147" name="Rectangle: Rounded Corners 174">
            <a:extLst>
              <a:ext uri="{FF2B5EF4-FFF2-40B4-BE49-F238E27FC236}">
                <a16:creationId xmlns:a16="http://schemas.microsoft.com/office/drawing/2014/main" id="{D63C28CD-CFB6-CFBF-2B39-0E6F8B2E6AEA}"/>
              </a:ext>
            </a:extLst>
          </p:cNvPr>
          <p:cNvSpPr/>
          <p:nvPr/>
        </p:nvSpPr>
        <p:spPr>
          <a:xfrm>
            <a:off x="4805674" y="4956095"/>
            <a:ext cx="2128744" cy="3892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разработаны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план</a:t>
            </a:r>
            <a:r>
              <a:rPr kumimoji="0" lang="kk-K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развития потенциала </a:t>
            </a:r>
          </a:p>
        </p:txBody>
      </p:sp>
      <p:sp>
        <p:nvSpPr>
          <p:cNvPr id="2" name="Полилиния: фигура 32">
            <a:extLst>
              <a:ext uri="{FF2B5EF4-FFF2-40B4-BE49-F238E27FC236}">
                <a16:creationId xmlns:a16="http://schemas.microsoft.com/office/drawing/2014/main" id="{69C5DB24-B5D3-9153-56C2-76A2F3ACC22A}"/>
              </a:ext>
            </a:extLst>
          </p:cNvPr>
          <p:cNvSpPr/>
          <p:nvPr/>
        </p:nvSpPr>
        <p:spPr>
          <a:xfrm rot="10800000">
            <a:off x="7348876" y="4357356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104">
            <a:extLst>
              <a:ext uri="{FF2B5EF4-FFF2-40B4-BE49-F238E27FC236}">
                <a16:creationId xmlns:a16="http://schemas.microsoft.com/office/drawing/2014/main" id="{D91A58A3-825F-FD6D-DD5F-77A4455CD68E}"/>
              </a:ext>
            </a:extLst>
          </p:cNvPr>
          <p:cNvSpPr/>
          <p:nvPr/>
        </p:nvSpPr>
        <p:spPr>
          <a:xfrm>
            <a:off x="7514144" y="4354498"/>
            <a:ext cx="183156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процессе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олилиния: фигура 48">
            <a:extLst>
              <a:ext uri="{FF2B5EF4-FFF2-40B4-BE49-F238E27FC236}">
                <a16:creationId xmlns:a16="http://schemas.microsoft.com/office/drawing/2014/main" id="{57037754-76B8-6E8C-FE62-D795A77BE92D}"/>
              </a:ext>
            </a:extLst>
          </p:cNvPr>
          <p:cNvSpPr/>
          <p:nvPr/>
        </p:nvSpPr>
        <p:spPr>
          <a:xfrm rot="10800000">
            <a:off x="9813901" y="2151270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олилиния: фигура 51">
            <a:extLst>
              <a:ext uri="{FF2B5EF4-FFF2-40B4-BE49-F238E27FC236}">
                <a16:creationId xmlns:a16="http://schemas.microsoft.com/office/drawing/2014/main" id="{9D0FC37C-62AB-7B46-49A3-C7A25C169A4C}"/>
              </a:ext>
            </a:extLst>
          </p:cNvPr>
          <p:cNvSpPr/>
          <p:nvPr/>
        </p:nvSpPr>
        <p:spPr>
          <a:xfrm rot="10800000">
            <a:off x="9813901" y="3189304"/>
            <a:ext cx="2143048" cy="606585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2">
            <a:extLst>
              <a:ext uri="{FF2B5EF4-FFF2-40B4-BE49-F238E27FC236}">
                <a16:creationId xmlns:a16="http://schemas.microsoft.com/office/drawing/2014/main" id="{F53614FD-E962-3DED-BFD4-345FD00D18BF}"/>
              </a:ext>
            </a:extLst>
          </p:cNvPr>
          <p:cNvSpPr/>
          <p:nvPr/>
        </p:nvSpPr>
        <p:spPr>
          <a:xfrm rot="10800000">
            <a:off x="9813901" y="3830450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173">
            <a:extLst>
              <a:ext uri="{FF2B5EF4-FFF2-40B4-BE49-F238E27FC236}">
                <a16:creationId xmlns:a16="http://schemas.microsoft.com/office/drawing/2014/main" id="{C1A59698-B439-BB9D-7538-0EB625BCCCEB}"/>
              </a:ext>
            </a:extLst>
          </p:cNvPr>
          <p:cNvSpPr/>
          <p:nvPr/>
        </p:nvSpPr>
        <p:spPr>
          <a:xfrm>
            <a:off x="9837150" y="2126665"/>
            <a:ext cx="210549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8" name="Полилиния: фигура 53">
            <a:extLst>
              <a:ext uri="{FF2B5EF4-FFF2-40B4-BE49-F238E27FC236}">
                <a16:creationId xmlns:a16="http://schemas.microsoft.com/office/drawing/2014/main" id="{0F6F6246-2C64-2EA2-5570-835459B4DA8C}"/>
              </a:ext>
            </a:extLst>
          </p:cNvPr>
          <p:cNvSpPr/>
          <p:nvPr/>
        </p:nvSpPr>
        <p:spPr>
          <a:xfrm rot="10800000">
            <a:off x="9813901" y="4936105"/>
            <a:ext cx="2143048" cy="56026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54">
            <a:extLst>
              <a:ext uri="{FF2B5EF4-FFF2-40B4-BE49-F238E27FC236}">
                <a16:creationId xmlns:a16="http://schemas.microsoft.com/office/drawing/2014/main" id="{7AD06558-246C-E0F0-FA3E-12E629BE1573}"/>
              </a:ext>
            </a:extLst>
          </p:cNvPr>
          <p:cNvSpPr/>
          <p:nvPr/>
        </p:nvSpPr>
        <p:spPr>
          <a:xfrm rot="10800000">
            <a:off x="9813901" y="5525108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24">
            <a:extLst>
              <a:ext uri="{FF2B5EF4-FFF2-40B4-BE49-F238E27FC236}">
                <a16:creationId xmlns:a16="http://schemas.microsoft.com/office/drawing/2014/main" id="{FB1371B0-7BE9-3375-8076-BC51DC1DF6DB}"/>
              </a:ext>
            </a:extLst>
          </p:cNvPr>
          <p:cNvSpPr/>
          <p:nvPr/>
        </p:nvSpPr>
        <p:spPr>
          <a:xfrm>
            <a:off x="9772631" y="3181857"/>
            <a:ext cx="217001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7D03711F-0F79-02BC-D17F-EED2D7708F33}"/>
              </a:ext>
            </a:extLst>
          </p:cNvPr>
          <p:cNvSpPr/>
          <p:nvPr/>
        </p:nvSpPr>
        <p:spPr>
          <a:xfrm>
            <a:off x="9673167" y="3780252"/>
            <a:ext cx="2427925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2" name="Полилиния: фигура 35">
            <a:extLst>
              <a:ext uri="{FF2B5EF4-FFF2-40B4-BE49-F238E27FC236}">
                <a16:creationId xmlns:a16="http://schemas.microsoft.com/office/drawing/2014/main" id="{D1596E06-A531-A144-0BF4-0B151EE77184}"/>
              </a:ext>
            </a:extLst>
          </p:cNvPr>
          <p:cNvSpPr/>
          <p:nvPr/>
        </p:nvSpPr>
        <p:spPr>
          <a:xfrm rot="10800000">
            <a:off x="9811923" y="2653652"/>
            <a:ext cx="2143048" cy="476743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EB9AC42D-6F9A-E384-0E49-061EA25CEDAF}"/>
              </a:ext>
            </a:extLst>
          </p:cNvPr>
          <p:cNvSpPr/>
          <p:nvPr/>
        </p:nvSpPr>
        <p:spPr>
          <a:xfrm>
            <a:off x="9813902" y="2627408"/>
            <a:ext cx="2128744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4" name="Rectangle: Rounded Corners 178">
            <a:extLst>
              <a:ext uri="{FF2B5EF4-FFF2-40B4-BE49-F238E27FC236}">
                <a16:creationId xmlns:a16="http://schemas.microsoft.com/office/drawing/2014/main" id="{BE0760FF-E42D-0197-373B-8353047DC20E}"/>
              </a:ext>
            </a:extLst>
          </p:cNvPr>
          <p:cNvSpPr/>
          <p:nvPr/>
        </p:nvSpPr>
        <p:spPr>
          <a:xfrm>
            <a:off x="10476390" y="4930766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5" name="Rectangle: Rounded Corners 226">
            <a:extLst>
              <a:ext uri="{FF2B5EF4-FFF2-40B4-BE49-F238E27FC236}">
                <a16:creationId xmlns:a16="http://schemas.microsoft.com/office/drawing/2014/main" id="{A36A19E8-97BE-407C-7DC2-B19708D4F849}"/>
              </a:ext>
            </a:extLst>
          </p:cNvPr>
          <p:cNvSpPr/>
          <p:nvPr/>
        </p:nvSpPr>
        <p:spPr>
          <a:xfrm>
            <a:off x="10476390" y="5541255"/>
            <a:ext cx="818071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2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4469B355-8967-BE29-C9ED-9C9BD85683BA}"/>
              </a:ext>
            </a:extLst>
          </p:cNvPr>
          <p:cNvSpPr/>
          <p:nvPr/>
        </p:nvSpPr>
        <p:spPr>
          <a:xfrm>
            <a:off x="9818451" y="1728788"/>
            <a:ext cx="2143048" cy="28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Товарная группа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Полилиния: фигура 32">
            <a:extLst>
              <a:ext uri="{FF2B5EF4-FFF2-40B4-BE49-F238E27FC236}">
                <a16:creationId xmlns:a16="http://schemas.microsoft.com/office/drawing/2014/main" id="{06261991-0427-55E7-316C-D79447AED2C5}"/>
              </a:ext>
            </a:extLst>
          </p:cNvPr>
          <p:cNvSpPr/>
          <p:nvPr/>
        </p:nvSpPr>
        <p:spPr>
          <a:xfrm rot="10800000">
            <a:off x="9811923" y="4363737"/>
            <a:ext cx="2143048" cy="572249"/>
          </a:xfrm>
          <a:custGeom>
            <a:avLst/>
            <a:gdLst>
              <a:gd name="connsiteX0" fmla="*/ 2070555 w 2143048"/>
              <a:gd name="connsiteY0" fmla="*/ 515073 h 515073"/>
              <a:gd name="connsiteX1" fmla="*/ 72493 w 2143048"/>
              <a:gd name="connsiteY1" fmla="*/ 515073 h 515073"/>
              <a:gd name="connsiteX2" fmla="*/ 0 w 2143048"/>
              <a:gd name="connsiteY2" fmla="*/ 442580 h 515073"/>
              <a:gd name="connsiteX3" fmla="*/ 0 w 2143048"/>
              <a:gd name="connsiteY3" fmla="*/ 152619 h 515073"/>
              <a:gd name="connsiteX4" fmla="*/ 72493 w 2143048"/>
              <a:gd name="connsiteY4" fmla="*/ 80126 h 515073"/>
              <a:gd name="connsiteX5" fmla="*/ 683310 w 2143048"/>
              <a:gd name="connsiteY5" fmla="*/ 80126 h 515073"/>
              <a:gd name="connsiteX6" fmla="*/ 1071524 w 2143048"/>
              <a:gd name="connsiteY6" fmla="*/ 0 h 515073"/>
              <a:gd name="connsiteX7" fmla="*/ 1459737 w 2143048"/>
              <a:gd name="connsiteY7" fmla="*/ 80126 h 515073"/>
              <a:gd name="connsiteX8" fmla="*/ 2070555 w 2143048"/>
              <a:gd name="connsiteY8" fmla="*/ 80126 h 515073"/>
              <a:gd name="connsiteX9" fmla="*/ 2143048 w 2143048"/>
              <a:gd name="connsiteY9" fmla="*/ 152619 h 515073"/>
              <a:gd name="connsiteX10" fmla="*/ 2143048 w 2143048"/>
              <a:gd name="connsiteY10" fmla="*/ 442580 h 515073"/>
              <a:gd name="connsiteX11" fmla="*/ 2070555 w 2143048"/>
              <a:gd name="connsiteY11" fmla="*/ 515073 h 515073"/>
              <a:gd name="connsiteX0" fmla="*/ 2070555 w 2143048"/>
              <a:gd name="connsiteY0" fmla="*/ 555789 h 555789"/>
              <a:gd name="connsiteX1" fmla="*/ 72493 w 2143048"/>
              <a:gd name="connsiteY1" fmla="*/ 555789 h 555789"/>
              <a:gd name="connsiteX2" fmla="*/ 0 w 2143048"/>
              <a:gd name="connsiteY2" fmla="*/ 483296 h 555789"/>
              <a:gd name="connsiteX3" fmla="*/ 0 w 2143048"/>
              <a:gd name="connsiteY3" fmla="*/ 193335 h 555789"/>
              <a:gd name="connsiteX4" fmla="*/ 72493 w 2143048"/>
              <a:gd name="connsiteY4" fmla="*/ 120842 h 555789"/>
              <a:gd name="connsiteX5" fmla="*/ 683310 w 2143048"/>
              <a:gd name="connsiteY5" fmla="*/ 120842 h 555789"/>
              <a:gd name="connsiteX6" fmla="*/ 1077874 w 2143048"/>
              <a:gd name="connsiteY6" fmla="*/ 0 h 555789"/>
              <a:gd name="connsiteX7" fmla="*/ 1459737 w 2143048"/>
              <a:gd name="connsiteY7" fmla="*/ 120842 h 555789"/>
              <a:gd name="connsiteX8" fmla="*/ 2070555 w 2143048"/>
              <a:gd name="connsiteY8" fmla="*/ 120842 h 555789"/>
              <a:gd name="connsiteX9" fmla="*/ 2143048 w 2143048"/>
              <a:gd name="connsiteY9" fmla="*/ 193335 h 555789"/>
              <a:gd name="connsiteX10" fmla="*/ 2143048 w 2143048"/>
              <a:gd name="connsiteY10" fmla="*/ 483296 h 555789"/>
              <a:gd name="connsiteX11" fmla="*/ 2070555 w 2143048"/>
              <a:gd name="connsiteY11" fmla="*/ 555789 h 55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43048" h="555789">
                <a:moveTo>
                  <a:pt x="2070555" y="555789"/>
                </a:moveTo>
                <a:lnTo>
                  <a:pt x="72493" y="555789"/>
                </a:lnTo>
                <a:cubicBezTo>
                  <a:pt x="32456" y="555789"/>
                  <a:pt x="0" y="523333"/>
                  <a:pt x="0" y="483296"/>
                </a:cubicBezTo>
                <a:lnTo>
                  <a:pt x="0" y="193335"/>
                </a:lnTo>
                <a:cubicBezTo>
                  <a:pt x="0" y="153298"/>
                  <a:pt x="32456" y="120842"/>
                  <a:pt x="72493" y="120842"/>
                </a:cubicBezTo>
                <a:lnTo>
                  <a:pt x="683310" y="120842"/>
                </a:lnTo>
                <a:lnTo>
                  <a:pt x="1077874" y="0"/>
                </a:lnTo>
                <a:lnTo>
                  <a:pt x="1459737" y="120842"/>
                </a:lnTo>
                <a:lnTo>
                  <a:pt x="2070555" y="120842"/>
                </a:lnTo>
                <a:cubicBezTo>
                  <a:pt x="2110592" y="120842"/>
                  <a:pt x="2143048" y="153298"/>
                  <a:pt x="2143048" y="193335"/>
                </a:cubicBezTo>
                <a:lnTo>
                  <a:pt x="2143048" y="483296"/>
                </a:lnTo>
                <a:cubicBezTo>
                  <a:pt x="2143048" y="523333"/>
                  <a:pt x="2110592" y="555789"/>
                  <a:pt x="2070555" y="555789"/>
                </a:cubicBezTo>
                <a:close/>
              </a:path>
            </a:pathLst>
          </a:custGeom>
          <a:solidFill>
            <a:schemeClr val="bg1">
              <a:lumMod val="85000"/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104">
            <a:extLst>
              <a:ext uri="{FF2B5EF4-FFF2-40B4-BE49-F238E27FC236}">
                <a16:creationId xmlns:a16="http://schemas.microsoft.com/office/drawing/2014/main" id="{50B3682A-84C7-2CD8-8061-B135829C61D4}"/>
              </a:ext>
            </a:extLst>
          </p:cNvPr>
          <p:cNvSpPr/>
          <p:nvPr/>
        </p:nvSpPr>
        <p:spPr>
          <a:xfrm>
            <a:off x="9977191" y="4360879"/>
            <a:ext cx="1831563" cy="4716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3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TBC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64461E-AC43-C679-56AC-0994A49D3D7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38734" y="1175949"/>
            <a:ext cx="495563" cy="4955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103718-A7FC-5EF0-4EF9-C4566C578BC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67684" y="1165222"/>
            <a:ext cx="495563" cy="4955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A30461A-0CA2-7462-C0D6-E83024D3D1D4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218" y="1189232"/>
            <a:ext cx="470121" cy="4701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54928E-FC31-9E32-AB8F-0CB55327494B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5305" y="1189232"/>
            <a:ext cx="437339" cy="43733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084FC2E4-9A81-BF92-3AB9-15CCBEF10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ТОВАРЫ, ПРЕДСТАВЛЯЮЩИЕ ИНТЕРЕС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0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F32E-3A8A-2B08-38DB-09A7307F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999" y="90244"/>
            <a:ext cx="9360000" cy="720000"/>
          </a:xfrm>
        </p:spPr>
        <p:txBody>
          <a:bodyPr/>
          <a:lstStyle/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cap="all" dirty="0"/>
              <a:t>Консолидированные потребности: </a:t>
            </a:r>
            <a:r>
              <a:rPr lang="ru-RU" b="1" cap="all" dirty="0" err="1"/>
              <a:t>КИПиа</a:t>
            </a:r>
            <a:endParaRPr lang="ru-RU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90">
            <a:extLst>
              <a:ext uri="{FF2B5EF4-FFF2-40B4-BE49-F238E27FC236}">
                <a16:creationId xmlns:a16="http://schemas.microsoft.com/office/drawing/2014/main" id="{5FBB2FEB-8920-B23C-219F-CECA76806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387" y="3608816"/>
            <a:ext cx="738141" cy="567137"/>
          </a:xfrm>
          <a:prstGeom prst="rect">
            <a:avLst/>
          </a:prstGeom>
          <a:noFill/>
        </p:spPr>
      </p:pic>
      <p:pic>
        <p:nvPicPr>
          <p:cNvPr id="57" name="Picture 93">
            <a:extLst>
              <a:ext uri="{FF2B5EF4-FFF2-40B4-BE49-F238E27FC236}">
                <a16:creationId xmlns:a16="http://schemas.microsoft.com/office/drawing/2014/main" id="{392AA502-96AC-6F95-1E4D-E395D50520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189" y="3624089"/>
            <a:ext cx="566985" cy="584534"/>
          </a:xfrm>
          <a:prstGeom prst="rect">
            <a:avLst/>
          </a:prstGeom>
          <a:noFill/>
        </p:spPr>
      </p:pic>
      <p:pic>
        <p:nvPicPr>
          <p:cNvPr id="58" name="Picture 94">
            <a:extLst>
              <a:ext uri="{FF2B5EF4-FFF2-40B4-BE49-F238E27FC236}">
                <a16:creationId xmlns:a16="http://schemas.microsoft.com/office/drawing/2014/main" id="{12E7F205-C020-F2C7-5F7D-BFC840D52F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481" y="3600807"/>
            <a:ext cx="371445" cy="769441"/>
          </a:xfrm>
          <a:prstGeom prst="rect">
            <a:avLst/>
          </a:prstGeom>
          <a:noFill/>
        </p:spPr>
      </p:pic>
      <p:pic>
        <p:nvPicPr>
          <p:cNvPr id="59" name="Picture 95">
            <a:extLst>
              <a:ext uri="{FF2B5EF4-FFF2-40B4-BE49-F238E27FC236}">
                <a16:creationId xmlns:a16="http://schemas.microsoft.com/office/drawing/2014/main" id="{D5A8E2E9-5C28-B7E4-887A-CCF509D0EC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725" y="3602538"/>
            <a:ext cx="418557" cy="56397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E6B76E9-04B2-5F02-3DD7-732947B73D5E}"/>
              </a:ext>
            </a:extLst>
          </p:cNvPr>
          <p:cNvSpPr txBox="1"/>
          <p:nvPr/>
        </p:nvSpPr>
        <p:spPr>
          <a:xfrm>
            <a:off x="3062900" y="3582097"/>
            <a:ext cx="13073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Трубки и фитинги для приборов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34,793 </a:t>
            </a: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шт/</a:t>
            </a:r>
            <a:r>
              <a:rPr kumimoji="0" lang="ru-RU" sz="11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8F379A-21D7-3257-2A39-D129C702D214}"/>
              </a:ext>
            </a:extLst>
          </p:cNvPr>
          <p:cNvSpPr txBox="1"/>
          <p:nvPr/>
        </p:nvSpPr>
        <p:spPr>
          <a:xfrm>
            <a:off x="4863151" y="3590820"/>
            <a:ext cx="1225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Приборы для измерения температуры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16,743 </a:t>
            </a: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4696C7-52A9-AE99-CA66-7FAD5044E318}"/>
              </a:ext>
            </a:extLst>
          </p:cNvPr>
          <p:cNvSpPr txBox="1"/>
          <p:nvPr/>
        </p:nvSpPr>
        <p:spPr>
          <a:xfrm>
            <a:off x="6581391" y="3599543"/>
            <a:ext cx="1225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Приборы для измерения давления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19,849 </a:t>
            </a: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6AF374-6F30-736B-2E96-FC3FD9370764}"/>
              </a:ext>
            </a:extLst>
          </p:cNvPr>
          <p:cNvSpPr txBox="1"/>
          <p:nvPr/>
        </p:nvSpPr>
        <p:spPr>
          <a:xfrm>
            <a:off x="8299631" y="3608266"/>
            <a:ext cx="1225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Приборы для измерения уровня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2,761 </a:t>
            </a:r>
            <a:r>
              <a:rPr kumimoji="0" lang="ru-RU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Прямоугольник 14">
            <a:extLst>
              <a:ext uri="{FF2B5EF4-FFF2-40B4-BE49-F238E27FC236}">
                <a16:creationId xmlns:a16="http://schemas.microsoft.com/office/drawing/2014/main" id="{CC575A0B-D7FA-A9D2-C19C-BE3AE0321AF0}"/>
              </a:ext>
            </a:extLst>
          </p:cNvPr>
          <p:cNvSpPr/>
          <p:nvPr/>
        </p:nvSpPr>
        <p:spPr>
          <a:xfrm>
            <a:off x="297681" y="3194187"/>
            <a:ext cx="11596639" cy="349867"/>
          </a:xfrm>
          <a:prstGeom prst="rect">
            <a:avLst/>
          </a:prstGeom>
          <a:solidFill>
            <a:srgbClr val="ED7D3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4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КИПиА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8DDF68DA-1EA8-5C78-A1C2-D7B8F6B8F44A}"/>
              </a:ext>
            </a:extLst>
          </p:cNvPr>
          <p:cNvSpPr/>
          <p:nvPr/>
        </p:nvSpPr>
        <p:spPr>
          <a:xfrm>
            <a:off x="1100051" y="4231845"/>
            <a:ext cx="9991897" cy="230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Спектр и специфика услуг по содействию в развитии потенциала производителей, предлагаемых IMB Центром, ограничены и подлежат предоставлению на индивидуальной основе, в зависимости от готовности производителя поставлять свою произведенную продукцию в соответствии с требованиями Операторов.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Помощь IMB Центра не обязывает к каким-либо ответным действиям со стороны потенциального производителя. Услуги IMB Центра не являются гарантией успешного участия и / или успешного присуждения контрактов производителю в процессах закупок Операторов.</a:t>
            </a:r>
          </a:p>
        </p:txBody>
      </p:sp>
      <p:pic>
        <p:nvPicPr>
          <p:cNvPr id="4" name="Graphic 5" descr="Email outline">
            <a:extLst>
              <a:ext uri="{FF2B5EF4-FFF2-40B4-BE49-F238E27FC236}">
                <a16:creationId xmlns:a16="http://schemas.microsoft.com/office/drawing/2014/main" id="{62369CC4-1D11-C0D3-047B-F268B7EC2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2547" y="2006240"/>
            <a:ext cx="360000" cy="360000"/>
          </a:xfrm>
          <a:prstGeom prst="rect">
            <a:avLst/>
          </a:prstGeom>
        </p:spPr>
      </p:pic>
      <p:pic>
        <p:nvPicPr>
          <p:cNvPr id="5" name="Graphic 6" descr="Telephone outline">
            <a:extLst>
              <a:ext uri="{FF2B5EF4-FFF2-40B4-BE49-F238E27FC236}">
                <a16:creationId xmlns:a16="http://schemas.microsoft.com/office/drawing/2014/main" id="{1E04D9D9-D653-06BE-305E-0F2667642C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2547" y="2665112"/>
            <a:ext cx="360000" cy="360000"/>
          </a:xfrm>
          <a:prstGeom prst="rect">
            <a:avLst/>
          </a:prstGeom>
        </p:spPr>
      </p:pic>
      <p:pic>
        <p:nvPicPr>
          <p:cNvPr id="6" name="Graphic 7" descr="World outline">
            <a:extLst>
              <a:ext uri="{FF2B5EF4-FFF2-40B4-BE49-F238E27FC236}">
                <a16:creationId xmlns:a16="http://schemas.microsoft.com/office/drawing/2014/main" id="{AE164201-20D7-3DBC-2DC6-E2CA18F8F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2547" y="3322086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763AD-B2F2-F2BB-21EB-D10528560408}"/>
              </a:ext>
            </a:extLst>
          </p:cNvPr>
          <p:cNvSpPr txBox="1"/>
          <p:nvPr/>
        </p:nvSpPr>
        <p:spPr>
          <a:xfrm>
            <a:off x="1950206" y="1932557"/>
            <a:ext cx="346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technicalsupport@imbc.kz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kk-K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+ 7 (7172) 39-99-66</a:t>
            </a:r>
            <a:endParaRPr kumimoji="0" lang="kk-K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endParaRPr kumimoji="0" lang="kk-K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70000"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www.imbc.kz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494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A3CE9575-1198-4D53-BFBB-90BEA64ACB59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0843942A-7046-4B48-BA61-0A520BBC0EC4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2E185AD8-ECDF-430F-827E-A67C509E5475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F69B9CE7-E9C8-41F8-8388-93F05CF7B32B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83F90DE6-C428-4184-92A2-A876947CB8C4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1559836" y="3937000"/>
            <a:ext cx="462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База данных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      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поставщиков КПО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DB11AB0F-5A8D-48C7-B0F8-0F49D8517292}"/>
              </a:ext>
            </a:extLst>
          </p:cNvPr>
          <p:cNvSpPr txBox="1">
            <a:spLocks/>
          </p:cNvSpPr>
          <p:nvPr/>
        </p:nvSpPr>
        <p:spPr>
          <a:xfrm>
            <a:off x="7030539" y="3937000"/>
            <a:ext cx="374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Мерхат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Брекеев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Старший специалист по квалификации поставщиков</a:t>
            </a:r>
          </a:p>
        </p:txBody>
      </p:sp>
    </p:spTree>
    <p:extLst>
      <p:ext uri="{BB962C8B-B14F-4D97-AF65-F5344CB8AC3E}">
        <p14:creationId xmlns:p14="http://schemas.microsoft.com/office/powerpoint/2010/main" val="2279794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9D18A6-627F-4A7F-96E1-CF69842850A8}"/>
              </a:ext>
            </a:extLst>
          </p:cNvPr>
          <p:cNvSpPr txBox="1">
            <a:spLocks/>
          </p:cNvSpPr>
          <p:nvPr/>
        </p:nvSpPr>
        <p:spPr>
          <a:xfrm>
            <a:off x="7210" y="298843"/>
            <a:ext cx="12192000" cy="70940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БАЗА ДАННЫХ ПОСТАВЩИКОВ КПО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680D5-0D3A-478B-B9C0-BAA7BCC61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6" y="1116345"/>
            <a:ext cx="10324407" cy="50974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23B976-E987-010A-0B99-EC8D55540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61950"/>
            <a:ext cx="12192000" cy="712147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РЕГИСТРАЦИЯ ПОСТАВЩИКОВ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2FF062-0A57-4230-B530-0F60385637AA}"/>
              </a:ext>
            </a:extLst>
          </p:cNvPr>
          <p:cNvSpPr txBox="1">
            <a:spLocks/>
          </p:cNvSpPr>
          <p:nvPr/>
        </p:nvSpPr>
        <p:spPr>
          <a:xfrm>
            <a:off x="721895" y="1257387"/>
            <a:ext cx="11088303" cy="564730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Pct val="70000"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Все потенциальные поставщики должны быть зарегистрированы в базе данных поставщиков КПО</a:t>
            </a:r>
          </a:p>
          <a:p>
            <a:pPr marL="0" marR="0" lvl="0" indent="0" algn="just" defTabSz="121917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457189" marR="0" lvl="0" indent="-457189" algn="l" defTabSz="12191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4267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50C18A-5488-409D-8EA8-9485C3655ECE}"/>
              </a:ext>
            </a:extLst>
          </p:cNvPr>
          <p:cNvSpPr/>
          <p:nvPr/>
        </p:nvSpPr>
        <p:spPr>
          <a:xfrm>
            <a:off x="721895" y="1990341"/>
            <a:ext cx="1049153" cy="2794202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ПРОЦЕСС РЕГИСТРАЦИИ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EB0A5-219E-4F58-847E-A35140932706}"/>
              </a:ext>
            </a:extLst>
          </p:cNvPr>
          <p:cNvSpPr/>
          <p:nvPr/>
        </p:nvSpPr>
        <p:spPr bwMode="auto">
          <a:xfrm>
            <a:off x="2082775" y="1984596"/>
            <a:ext cx="2094590" cy="1310185"/>
          </a:xfrm>
          <a:prstGeom prst="rect">
            <a:avLst/>
          </a:prstGeom>
          <a:solidFill>
            <a:srgbClr val="00B5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РЕГИСТРАЦИЯ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E557FA-0724-4E95-A57D-44E68E4BDFB2}"/>
              </a:ext>
            </a:extLst>
          </p:cNvPr>
          <p:cNvSpPr/>
          <p:nvPr/>
        </p:nvSpPr>
        <p:spPr bwMode="auto">
          <a:xfrm>
            <a:off x="4489093" y="1980000"/>
            <a:ext cx="7128600" cy="1314781"/>
          </a:xfrm>
          <a:prstGeom prst="rect">
            <a:avLst/>
          </a:prstGeom>
          <a:noFill/>
          <a:ln w="6350">
            <a:solidFill>
              <a:srgbClr val="00B5C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t"/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предоставления информации о: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технической компетенции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опыте по заявленным категориям товаров и/или работ и/или услуг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наличии персонала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финансовых оборотах 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т.д.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A44D7-81D7-49A5-AEED-8484D35CEFBC}"/>
              </a:ext>
            </a:extLst>
          </p:cNvPr>
          <p:cNvSpPr/>
          <p:nvPr/>
        </p:nvSpPr>
        <p:spPr bwMode="auto">
          <a:xfrm>
            <a:off x="2082775" y="3452664"/>
            <a:ext cx="2094590" cy="1369770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ПРОВЕРКА НА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ЭТИЧЕСКУЮ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БЛАГОНАДЁЖНОСТЬ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86167-E5C9-4B3E-8B0F-7DCB7EE45E61}"/>
              </a:ext>
            </a:extLst>
          </p:cNvPr>
          <p:cNvSpPr/>
          <p:nvPr/>
        </p:nvSpPr>
        <p:spPr bwMode="auto">
          <a:xfrm>
            <a:off x="4489092" y="3518959"/>
            <a:ext cx="7128601" cy="1331879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t"/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степени этической благонадежности согласно юридическим требованиям КПО: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соответствие требованиям Казахстанского и Зарубежного законодательства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соответствие требованиям внутренних нормативных актов КПО</a:t>
            </a:r>
          </a:p>
          <a:p>
            <a:pPr marL="171450" marR="0" lvl="0" indent="-1714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предоставление списков учредителей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269F96-9CFC-404D-BD28-B8D32E536DC5}"/>
              </a:ext>
            </a:extLst>
          </p:cNvPr>
          <p:cNvSpPr/>
          <p:nvPr/>
        </p:nvSpPr>
        <p:spPr>
          <a:xfrm>
            <a:off x="721894" y="4952767"/>
            <a:ext cx="108957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Регистрация в базе данных поставщиков КПО не является гарантией участия в тендере или получения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контракта, однако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указывает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на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то, что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зарегистрированная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компания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может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быть рассмотрена в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качестве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участника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исследования рынка на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предоставление товаров, работ и услуг с  последующим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участием в процессе предквалификации или в тендере, при возникновении  потребностей.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F210A-1526-5FE6-8527-E8358F5C5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14325"/>
            <a:ext cx="12192000" cy="693918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РЕГИСТРАЦИЯ ПОСТАВЩИКОВ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32F7B8-4015-4765-8F25-0D74C9BC3764}"/>
              </a:ext>
            </a:extLst>
          </p:cNvPr>
          <p:cNvSpPr txBox="1">
            <a:spLocks/>
          </p:cNvSpPr>
          <p:nvPr/>
        </p:nvSpPr>
        <p:spPr>
          <a:xfrm>
            <a:off x="964035" y="1164354"/>
            <a:ext cx="10762214" cy="5033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Для регистрации в Базе данных  поставщиков КПО необходимо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Получить анкету на сайте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https://kpo.kz/ru/postavshchikam/registracija-v-baze-dannykh-postavshchikov-kpo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Заполнить анкету для предварительной оценки поставщиков и отметить коды деятельности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Приложить необходимые копии документов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Заполненный пакет документов для предварительной оценки поставщиков и регистрации отправить по электронному адресу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MIVQ@kpo.kz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41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Контактные номера телефонов: +7 (711336) доб.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4943, 4946, 2192.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92163" marR="0" lvl="1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499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КПО призывает всех поставщиков на постоянной основе обновлять регистрационные данные в части: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опыта по заявленным категориям товаров, работ, услуг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сертификации, аттестации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реорганизации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742950" marR="0" lvl="2" indent="-3429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смены контактных лиц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16E7F4-9994-F40D-2123-59C978FAE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8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68001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accent1"/>
                </a:solidFill>
                <a:latin typeface="Calibri" panose="020F0502020204030204" pitchFamily="34" charset="0"/>
              </a:rPr>
              <a:t>КИПиА - ПОВЕСТКА ДНЯ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12E1A-B35F-4B60-A1A4-30581D5A7FD3}"/>
              </a:ext>
            </a:extLst>
          </p:cNvPr>
          <p:cNvSpPr txBox="1"/>
          <p:nvPr/>
        </p:nvSpPr>
        <p:spPr>
          <a:xfrm>
            <a:off x="815580" y="1192151"/>
            <a:ext cx="10560838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solidFill>
                  <a:schemeClr val="accent1"/>
                </a:solidFill>
              </a:rPr>
              <a:t> А - </a:t>
            </a:r>
            <a:r>
              <a:rPr lang="ru-RU" sz="2400" b="1" dirty="0">
                <a:ln w="0"/>
                <a:solidFill>
                  <a:schemeClr val="accent1"/>
                </a:solidFill>
              </a:rPr>
              <a:t>Отдел Проектирования</a:t>
            </a:r>
          </a:p>
          <a:p>
            <a:pPr marL="630238" indent="-268288"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solidFill>
                  <a:schemeClr val="accent1"/>
                </a:solidFill>
              </a:rPr>
              <a:t>Общий обзор</a:t>
            </a:r>
          </a:p>
          <a:p>
            <a:pPr marL="630238" indent="-268288"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solidFill>
                  <a:schemeClr val="accent1"/>
                </a:solidFill>
              </a:rPr>
              <a:t>Требования к КИПиА</a:t>
            </a:r>
          </a:p>
          <a:p>
            <a:pPr marL="630238" indent="-268288"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solidFill>
                  <a:schemeClr val="accent1"/>
                </a:solidFill>
              </a:rPr>
              <a:t>Типы</a:t>
            </a:r>
          </a:p>
          <a:p>
            <a:pPr marL="630238" indent="-268288"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solidFill>
                  <a:schemeClr val="accent1"/>
                </a:solidFill>
              </a:rPr>
              <a:t>Сборные КИПиА </a:t>
            </a:r>
          </a:p>
          <a:p>
            <a:pPr marL="630238" indent="-268288"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solidFill>
                  <a:schemeClr val="accent1"/>
                </a:solidFill>
              </a:rPr>
              <a:t>КИПиА используемые в КПО ранее и прогнозы по ним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ln w="0"/>
              <a:solidFill>
                <a:schemeClr val="accent1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AB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ru-RU" sz="2400" b="0" i="0" u="none" strike="noStrike" kern="1200" cap="none" spc="0" normalizeH="0" baseline="0" noProof="0" dirty="0">
                <a:ln w="0"/>
                <a:solidFill>
                  <a:srgbClr val="00AB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00AB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Отдел промысла производственного директората</a:t>
            </a:r>
            <a:endParaRPr kumimoji="0" lang="en-GB" sz="2400" b="1" i="0" u="none" strike="noStrike" kern="1200" cap="none" spc="0" normalizeH="0" baseline="0" noProof="0" dirty="0">
              <a:ln w="0"/>
              <a:solidFill>
                <a:srgbClr val="00AB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30238" indent="-268288"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</a:pPr>
            <a:r>
              <a:rPr lang="ru-RU" sz="2400" dirty="0">
                <a:ln w="0"/>
                <a:solidFill>
                  <a:schemeClr val="accent1"/>
                </a:solidFill>
              </a:rPr>
              <a:t>Техническая характеристика</a:t>
            </a:r>
            <a:endParaRPr lang="en-US" sz="2400" dirty="0">
              <a:ln w="0"/>
              <a:solidFill>
                <a:schemeClr val="accent1"/>
              </a:solidFill>
            </a:endParaRPr>
          </a:p>
          <a:p>
            <a:pPr marL="630238" marR="0" lvl="0" indent="-26828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lang="ru-RU" sz="2400" dirty="0">
                <a:ln w="0"/>
                <a:solidFill>
                  <a:schemeClr val="accent1"/>
                </a:solidFill>
              </a:rPr>
              <a:t>Планируемый прогноз потребления  количества материалов КИПиА</a:t>
            </a:r>
            <a:endParaRPr lang="en-GB" sz="2400" dirty="0">
              <a:ln w="0"/>
              <a:solidFill>
                <a:schemeClr val="accent1"/>
              </a:solidFill>
            </a:endParaRPr>
          </a:p>
          <a:p>
            <a:endParaRPr lang="en-GB" sz="2400" dirty="0">
              <a:ln w="0"/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497098-639A-22AD-7A25-2555DF7C7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15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42900"/>
            <a:ext cx="12192000" cy="716729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ИССЛЕДОВАНИЕ РЫНКА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983C4-4786-4CC8-9146-1E1E862B28B9}"/>
              </a:ext>
            </a:extLst>
          </p:cNvPr>
          <p:cNvSpPr/>
          <p:nvPr/>
        </p:nvSpPr>
        <p:spPr bwMode="auto">
          <a:xfrm>
            <a:off x="591953" y="1155868"/>
            <a:ext cx="1450206" cy="1214799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ЦЕЛЬ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48A31-E32A-4C9F-A17C-0F6307D57797}"/>
              </a:ext>
            </a:extLst>
          </p:cNvPr>
          <p:cNvSpPr/>
          <p:nvPr/>
        </p:nvSpPr>
        <p:spPr bwMode="auto">
          <a:xfrm>
            <a:off x="2273166" y="1155868"/>
            <a:ext cx="9439755" cy="1214799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458788" marR="0" lvl="1" indent="-285750" algn="just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потенциальных поставщиков товаров, работ, услуг для выполнения необходимого объема работ, согласно требованиям КПО</a:t>
            </a:r>
          </a:p>
          <a:p>
            <a:pPr marL="458788" marR="0" lvl="1" indent="-285750" algn="just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обеспечение свободной конкуренции при проведении тендерных торгов КПО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CA3DFD-AE78-4D93-8DDD-982848AB4DE3}"/>
              </a:ext>
            </a:extLst>
          </p:cNvPr>
          <p:cNvSpPr/>
          <p:nvPr/>
        </p:nvSpPr>
        <p:spPr bwMode="auto">
          <a:xfrm>
            <a:off x="591953" y="2518292"/>
            <a:ext cx="11008093" cy="631265"/>
          </a:xfrm>
          <a:prstGeom prst="rect">
            <a:avLst/>
          </a:prstGeom>
          <a:solidFill>
            <a:srgbClr val="00B5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ПРОЦЕСС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A120A9-A07B-41E8-9FD2-0B0E318F0F39}"/>
              </a:ext>
            </a:extLst>
          </p:cNvPr>
          <p:cNvGrpSpPr/>
          <p:nvPr/>
        </p:nvGrpSpPr>
        <p:grpSpPr>
          <a:xfrm>
            <a:off x="2205856" y="3880716"/>
            <a:ext cx="8722504" cy="1576221"/>
            <a:chOff x="1291353" y="1755670"/>
            <a:chExt cx="7025063" cy="1816297"/>
          </a:xfrm>
          <a:solidFill>
            <a:schemeClr val="bg2">
              <a:lumMod val="50000"/>
            </a:schemeClr>
          </a:solidFill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DC226CA-77BA-4B7D-84D7-3C48F6FA49BE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1A10B7-AF74-40D8-B2B0-228CB1502C8A}"/>
                </a:ext>
              </a:extLst>
            </p:cNvPr>
            <p:cNvSpPr/>
            <p:nvPr/>
          </p:nvSpPr>
          <p:spPr>
            <a:xfrm>
              <a:off x="1291353" y="1755670"/>
              <a:ext cx="6156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B687A7-A0CE-4125-9FAC-E7381B2D18F9}"/>
                </a:ext>
              </a:extLst>
            </p:cNvPr>
            <p:cNvSpPr/>
            <p:nvPr/>
          </p:nvSpPr>
          <p:spPr>
            <a:xfrm>
              <a:off x="2340248" y="3499967"/>
              <a:ext cx="5112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BAA616-F157-4FF6-96C8-F60B0F5FD663}"/>
              </a:ext>
            </a:extLst>
          </p:cNvPr>
          <p:cNvGrpSpPr/>
          <p:nvPr/>
        </p:nvGrpSpPr>
        <p:grpSpPr>
          <a:xfrm>
            <a:off x="1574166" y="3347995"/>
            <a:ext cx="1135343" cy="1128501"/>
            <a:chOff x="5364088" y="2787774"/>
            <a:chExt cx="914400" cy="9144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84DD7DE-3D09-4D2E-8110-CA40E401DB8E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16FA22A-A7A2-49D5-AD28-8110FF95BD92}"/>
                </a:ext>
              </a:extLst>
            </p:cNvPr>
            <p:cNvSpPr/>
            <p:nvPr/>
          </p:nvSpPr>
          <p:spPr>
            <a:xfrm>
              <a:off x="5443245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523B0A-2671-4877-9CD9-141A7FB236B5}"/>
              </a:ext>
            </a:extLst>
          </p:cNvPr>
          <p:cNvGrpSpPr/>
          <p:nvPr/>
        </p:nvGrpSpPr>
        <p:grpSpPr>
          <a:xfrm>
            <a:off x="4911016" y="3347995"/>
            <a:ext cx="1135343" cy="1128501"/>
            <a:chOff x="5364088" y="2787774"/>
            <a:chExt cx="914400" cy="914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C1564A4-9FF0-471C-B222-3FE00A4FD7A7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E47E702-F3DD-4796-90B1-660114D9E08E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9DE02-B4BF-4302-8CBF-1578693AB824}"/>
              </a:ext>
            </a:extLst>
          </p:cNvPr>
          <p:cNvGrpSpPr/>
          <p:nvPr/>
        </p:nvGrpSpPr>
        <p:grpSpPr>
          <a:xfrm>
            <a:off x="8247866" y="3347995"/>
            <a:ext cx="1135343" cy="1128501"/>
            <a:chOff x="5364088" y="2787774"/>
            <a:chExt cx="914400" cy="914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2DD28C-A0FC-47A5-9563-053D91E104FE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8BA8B4-08B6-4B76-995D-61CA434BEF62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A9319F-E2C1-49D1-B0CE-86907AE32096}"/>
              </a:ext>
            </a:extLst>
          </p:cNvPr>
          <p:cNvGrpSpPr/>
          <p:nvPr/>
        </p:nvGrpSpPr>
        <p:grpSpPr>
          <a:xfrm>
            <a:off x="3330281" y="4847166"/>
            <a:ext cx="1135343" cy="1128501"/>
            <a:chOff x="5364087" y="2787774"/>
            <a:chExt cx="914400" cy="9144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3AB41DF-74B6-4EFF-A781-D4787F98BEE2}"/>
                </a:ext>
              </a:extLst>
            </p:cNvPr>
            <p:cNvSpPr/>
            <p:nvPr/>
          </p:nvSpPr>
          <p:spPr>
            <a:xfrm>
              <a:off x="5364087" y="2787774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D81D44-537A-4FC4-A272-4F19B314EB8C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5AC8C9-EA51-4968-AFD4-36CE2973F0AC}"/>
              </a:ext>
            </a:extLst>
          </p:cNvPr>
          <p:cNvGrpSpPr/>
          <p:nvPr/>
        </p:nvGrpSpPr>
        <p:grpSpPr>
          <a:xfrm>
            <a:off x="6667132" y="4847166"/>
            <a:ext cx="1135343" cy="1128501"/>
            <a:chOff x="5364088" y="2787774"/>
            <a:chExt cx="914400" cy="91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BCD4E64-C06B-465E-B853-77BD17AEB1AF}"/>
                </a:ext>
              </a:extLst>
            </p:cNvPr>
            <p:cNvSpPr/>
            <p:nvPr/>
          </p:nvSpPr>
          <p:spPr>
            <a:xfrm>
              <a:off x="5364088" y="2787774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FF8ECA0-936E-4CB8-97EC-653C2C6D3503}"/>
                </a:ext>
              </a:extLst>
            </p:cNvPr>
            <p:cNvSpPr/>
            <p:nvPr/>
          </p:nvSpPr>
          <p:spPr>
            <a:xfrm>
              <a:off x="5443246" y="2866932"/>
              <a:ext cx="756084" cy="7560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999BEC-D4CC-49EE-A07C-F32399B3CA75}"/>
              </a:ext>
            </a:extLst>
          </p:cNvPr>
          <p:cNvSpPr txBox="1"/>
          <p:nvPr/>
        </p:nvSpPr>
        <p:spPr>
          <a:xfrm>
            <a:off x="885338" y="4567350"/>
            <a:ext cx="251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потребностей и поиск поставщиков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F88B8B-FBCE-4E55-AA06-CA77F2FD8CFF}"/>
              </a:ext>
            </a:extLst>
          </p:cNvPr>
          <p:cNvSpPr txBox="1"/>
          <p:nvPr/>
        </p:nvSpPr>
        <p:spPr>
          <a:xfrm>
            <a:off x="4222189" y="4549850"/>
            <a:ext cx="254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Выпуск на рынок письма-обращения о заинтересованности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A6375D-2EC6-4E70-A3FF-8F964B679C16}"/>
              </a:ext>
            </a:extLst>
          </p:cNvPr>
          <p:cNvSpPr txBox="1"/>
          <p:nvPr/>
        </p:nvSpPr>
        <p:spPr>
          <a:xfrm>
            <a:off x="7559033" y="4567352"/>
            <a:ext cx="251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Отчет об исследовании рынка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CEFFFC-6C2F-405A-AC9A-18412EC96DAF}"/>
              </a:ext>
            </a:extLst>
          </p:cNvPr>
          <p:cNvSpPr txBox="1"/>
          <p:nvPr/>
        </p:nvSpPr>
        <p:spPr>
          <a:xfrm>
            <a:off x="2656932" y="6076021"/>
            <a:ext cx="251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Одобренный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писок участников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Тендера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0DC54-7160-4306-A2BD-A6E9D78CD668}"/>
              </a:ext>
            </a:extLst>
          </p:cNvPr>
          <p:cNvSpPr txBox="1"/>
          <p:nvPr/>
        </p:nvSpPr>
        <p:spPr>
          <a:xfrm>
            <a:off x="6112101" y="6132373"/>
            <a:ext cx="251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Получение необходимых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одобрений</a:t>
            </a: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819B0B4E-E81E-47A8-AE0F-A0F2D3A568A2}"/>
              </a:ext>
            </a:extLst>
          </p:cNvPr>
          <p:cNvSpPr/>
          <p:nvPr/>
        </p:nvSpPr>
        <p:spPr>
          <a:xfrm rot="18900000">
            <a:off x="2066749" y="3695063"/>
            <a:ext cx="225664" cy="498205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Diamond 5">
            <a:extLst>
              <a:ext uri="{FF2B5EF4-FFF2-40B4-BE49-F238E27FC236}">
                <a16:creationId xmlns:a16="http://schemas.microsoft.com/office/drawing/2014/main" id="{E4A78C97-9304-4655-A8C8-283C4863A130}"/>
              </a:ext>
            </a:extLst>
          </p:cNvPr>
          <p:cNvSpPr/>
          <p:nvPr/>
        </p:nvSpPr>
        <p:spPr>
          <a:xfrm>
            <a:off x="5207200" y="3602415"/>
            <a:ext cx="523149" cy="519971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" name="Oval 44">
            <a:extLst>
              <a:ext uri="{FF2B5EF4-FFF2-40B4-BE49-F238E27FC236}">
                <a16:creationId xmlns:a16="http://schemas.microsoft.com/office/drawing/2014/main" id="{431D92F5-2A08-4DC5-AE61-669DCE426D13}"/>
              </a:ext>
            </a:extLst>
          </p:cNvPr>
          <p:cNvSpPr>
            <a:spLocks noChangeAspect="1"/>
          </p:cNvSpPr>
          <p:nvPr/>
        </p:nvSpPr>
        <p:spPr>
          <a:xfrm>
            <a:off x="8638309" y="3607773"/>
            <a:ext cx="478148" cy="564198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Frame 17">
            <a:extLst>
              <a:ext uri="{FF2B5EF4-FFF2-40B4-BE49-F238E27FC236}">
                <a16:creationId xmlns:a16="http://schemas.microsoft.com/office/drawing/2014/main" id="{5A02DB81-5533-4E23-AD36-5D63A123A0E1}"/>
              </a:ext>
            </a:extLst>
          </p:cNvPr>
          <p:cNvSpPr/>
          <p:nvPr/>
        </p:nvSpPr>
        <p:spPr>
          <a:xfrm>
            <a:off x="6980726" y="5149198"/>
            <a:ext cx="508153" cy="50357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Donut 24">
            <a:extLst>
              <a:ext uri="{FF2B5EF4-FFF2-40B4-BE49-F238E27FC236}">
                <a16:creationId xmlns:a16="http://schemas.microsoft.com/office/drawing/2014/main" id="{9159051A-0255-4220-95C8-222B66D4E298}"/>
              </a:ext>
            </a:extLst>
          </p:cNvPr>
          <p:cNvSpPr/>
          <p:nvPr/>
        </p:nvSpPr>
        <p:spPr>
          <a:xfrm>
            <a:off x="3604678" y="5092521"/>
            <a:ext cx="617508" cy="61693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4BEF1A-A264-A4A3-AA77-53D9C5031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14325"/>
            <a:ext cx="12192000" cy="693918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СИСТЕМА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‘’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ЕДИНОГО ОКНА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1B1C9"/>
                </a:solidFill>
                <a:effectLst/>
                <a:uLnTx/>
                <a:uFillTx/>
                <a:latin typeface="Calibri"/>
                <a:ea typeface="+mj-ea"/>
                <a:cs typeface="Calibri" panose="020F0502020204030204" pitchFamily="34" charset="0"/>
              </a:rPr>
              <a:t>’’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1B1C9"/>
              </a:solidFill>
              <a:effectLst/>
              <a:uLnTx/>
              <a:uFillTx/>
              <a:latin typeface="Calibri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A6B21-AE5D-4B2A-A04E-8BA21FF3C6F1}"/>
              </a:ext>
            </a:extLst>
          </p:cNvPr>
          <p:cNvGrpSpPr/>
          <p:nvPr/>
        </p:nvGrpSpPr>
        <p:grpSpPr>
          <a:xfrm>
            <a:off x="0" y="1151466"/>
            <a:ext cx="6485467" cy="4766733"/>
            <a:chOff x="0" y="1092200"/>
            <a:chExt cx="7331576" cy="45635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70FE25-BFEB-44CD-B6CB-D01B080EA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92200"/>
              <a:ext cx="7331576" cy="4563533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EC5A28-1675-428C-87AE-3B05976D9FFA}"/>
                </a:ext>
              </a:extLst>
            </p:cNvPr>
            <p:cNvSpPr/>
            <p:nvPr/>
          </p:nvSpPr>
          <p:spPr>
            <a:xfrm>
              <a:off x="3166533" y="5029200"/>
              <a:ext cx="1718734" cy="37253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96F386-61DC-4F56-8832-D8B6A0D30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715" y="1092199"/>
            <a:ext cx="5564783" cy="50207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C3E023-2ED9-53F8-4873-6CB953242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A3CE9575-1198-4D53-BFBB-90BEA64ACB59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0843942A-7046-4B48-BA61-0A520BBC0EC4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2E185AD8-ECDF-430F-827E-A67C509E5475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F69B9CE7-E9C8-41F8-8388-93F05CF7B32B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83F90DE6-C428-4184-92A2-A876947CB8C4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1558628" y="4284333"/>
            <a:ext cx="613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Процесс закупа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31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2250057" y="6501925"/>
            <a:ext cx="2743200" cy="418278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7210" y="367238"/>
            <a:ext cx="12192000" cy="802867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658221-3250-48C4-8782-DAB4A71BEC95}"/>
              </a:ext>
            </a:extLst>
          </p:cNvPr>
          <p:cNvSpPr/>
          <p:nvPr/>
        </p:nvSpPr>
        <p:spPr bwMode="auto">
          <a:xfrm>
            <a:off x="207651" y="3210051"/>
            <a:ext cx="11375787" cy="380874"/>
          </a:xfrm>
          <a:prstGeom prst="rect">
            <a:avLst/>
          </a:prstGeom>
          <a:solidFill>
            <a:srgbClr val="00B5C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ПРОЦЕСС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ABB197-3207-4D23-B27D-7BDA38F783C4}"/>
              </a:ext>
            </a:extLst>
          </p:cNvPr>
          <p:cNvGrpSpPr/>
          <p:nvPr/>
        </p:nvGrpSpPr>
        <p:grpSpPr>
          <a:xfrm>
            <a:off x="1874004" y="3773065"/>
            <a:ext cx="8443991" cy="848820"/>
            <a:chOff x="-1565713" y="4563572"/>
            <a:chExt cx="14384491" cy="980982"/>
          </a:xfrm>
        </p:grpSpPr>
        <p:sp>
          <p:nvSpPr>
            <p:cNvPr id="12" name="Pentagon 9">
              <a:extLst>
                <a:ext uri="{FF2B5EF4-FFF2-40B4-BE49-F238E27FC236}">
                  <a16:creationId xmlns:a16="http://schemas.microsoft.com/office/drawing/2014/main" id="{12FA3071-3414-4408-AE06-12114F5453AC}"/>
                </a:ext>
              </a:extLst>
            </p:cNvPr>
            <p:cNvSpPr/>
            <p:nvPr/>
          </p:nvSpPr>
          <p:spPr>
            <a:xfrm>
              <a:off x="-1565713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ПРИГЛАШЕНИЕ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К УЧАСТИЮ В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ТЕНДЕРЕ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Pentagon 10">
              <a:extLst>
                <a:ext uri="{FF2B5EF4-FFF2-40B4-BE49-F238E27FC236}">
                  <a16:creationId xmlns:a16="http://schemas.microsoft.com/office/drawing/2014/main" id="{29DE9CC1-8852-437D-83EB-E72BD02D72CA}"/>
                </a:ext>
              </a:extLst>
            </p:cNvPr>
            <p:cNvSpPr/>
            <p:nvPr/>
          </p:nvSpPr>
          <p:spPr>
            <a:xfrm>
              <a:off x="868444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ТЕНДЕРНЫЙ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ПЕРИОД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Pentagon 11">
              <a:extLst>
                <a:ext uri="{FF2B5EF4-FFF2-40B4-BE49-F238E27FC236}">
                  <a16:creationId xmlns:a16="http://schemas.microsoft.com/office/drawing/2014/main" id="{99A4F8CC-22E7-488E-AE54-16EE7D15266E}"/>
                </a:ext>
              </a:extLst>
            </p:cNvPr>
            <p:cNvSpPr/>
            <p:nvPr/>
          </p:nvSpPr>
          <p:spPr>
            <a:xfrm>
              <a:off x="5736759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ОЦЕНКА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ТЕНДЕРНЫХ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ПРЕДЛОЖЕНИЙ 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Pentagon 13">
              <a:extLst>
                <a:ext uri="{FF2B5EF4-FFF2-40B4-BE49-F238E27FC236}">
                  <a16:creationId xmlns:a16="http://schemas.microsoft.com/office/drawing/2014/main" id="{91AC36C9-7F41-4D2B-89EA-7DC18C341B7F}"/>
                </a:ext>
              </a:extLst>
            </p:cNvPr>
            <p:cNvSpPr/>
            <p:nvPr/>
          </p:nvSpPr>
          <p:spPr>
            <a:xfrm>
              <a:off x="3302602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ПОДАЧА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ТЕНДЕРНЫХ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ПРЕДЛОЖЕНИЙ 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Pentagon 12">
              <a:extLst>
                <a:ext uri="{FF2B5EF4-FFF2-40B4-BE49-F238E27FC236}">
                  <a16:creationId xmlns:a16="http://schemas.microsoft.com/office/drawing/2014/main" id="{9CC78769-8BC4-4AFE-9679-3758321B2FD8}"/>
                </a:ext>
              </a:extLst>
            </p:cNvPr>
            <p:cNvSpPr/>
            <p:nvPr/>
          </p:nvSpPr>
          <p:spPr>
            <a:xfrm>
              <a:off x="8170916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ПРИСУЖДЕНИЕ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КОНТРАКТА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Pentagon 14">
              <a:extLst>
                <a:ext uri="{FF2B5EF4-FFF2-40B4-BE49-F238E27FC236}">
                  <a16:creationId xmlns:a16="http://schemas.microsoft.com/office/drawing/2014/main" id="{862710EF-1A9F-4E70-920C-AD9CF7CE6FFD}"/>
                </a:ext>
              </a:extLst>
            </p:cNvPr>
            <p:cNvSpPr/>
            <p:nvPr/>
          </p:nvSpPr>
          <p:spPr>
            <a:xfrm>
              <a:off x="10605073" y="4563572"/>
              <a:ext cx="2213705" cy="980982"/>
            </a:xfrm>
            <a:prstGeom prst="homePlate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000" tIns="14669" rIns="72000" bIns="14669" spcCol="127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ПОДПИСАНИЕ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КОНТРАКТА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Pentagon 17">
            <a:extLst>
              <a:ext uri="{FF2B5EF4-FFF2-40B4-BE49-F238E27FC236}">
                <a16:creationId xmlns:a16="http://schemas.microsoft.com/office/drawing/2014/main" id="{33F9E7E4-C386-4B58-A337-59947165239D}"/>
              </a:ext>
            </a:extLst>
          </p:cNvPr>
          <p:cNvSpPr/>
          <p:nvPr/>
        </p:nvSpPr>
        <p:spPr>
          <a:xfrm>
            <a:off x="10484403" y="3744189"/>
            <a:ext cx="1299490" cy="972387"/>
          </a:xfrm>
          <a:prstGeom prst="homePlat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ИСПОЛНЕНИЕ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КОНТРАКТА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entagon 15">
            <a:extLst>
              <a:ext uri="{FF2B5EF4-FFF2-40B4-BE49-F238E27FC236}">
                <a16:creationId xmlns:a16="http://schemas.microsoft.com/office/drawing/2014/main" id="{A09A7BFF-2D1F-4B0E-A188-AB50E28E715A}"/>
              </a:ext>
            </a:extLst>
          </p:cNvPr>
          <p:cNvSpPr/>
          <p:nvPr/>
        </p:nvSpPr>
        <p:spPr>
          <a:xfrm>
            <a:off x="309775" y="3773064"/>
            <a:ext cx="1397821" cy="972387"/>
          </a:xfrm>
          <a:prstGeom prst="homePlat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ИССЛЕДОВАНИЕ РЫНКА / ПРЕДКВАЛИФИКАЦИЯ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E75469-37F5-447E-B53C-A940AC8FE926}"/>
              </a:ext>
            </a:extLst>
          </p:cNvPr>
          <p:cNvSpPr/>
          <p:nvPr/>
        </p:nvSpPr>
        <p:spPr bwMode="auto">
          <a:xfrm>
            <a:off x="207651" y="1244638"/>
            <a:ext cx="11522915" cy="1901945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КПО проводит свою закупочную деятельность в соответствии с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541338" marR="0" lvl="1" indent="-269875" algn="just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Окончательным Соглашением о Разделе Продукции (конфиденциально и для пользования только КПО, Компаниями-           Партнерами и Республикой Казахстан) и Положением о тендерных торгах Совместного Комитета по Управлению                     Карачаганакским Проектом (СКУ)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1338" marR="0" lvl="1" indent="-269875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Действующим законодательством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1338" marR="0" lvl="1" indent="-269875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Утвержденным Бюджетом и Рабочей программой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ABC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56B546C-8513-4275-BC8D-C3142E668DF8}"/>
              </a:ext>
            </a:extLst>
          </p:cNvPr>
          <p:cNvSpPr txBox="1">
            <a:spLocks/>
          </p:cNvSpPr>
          <p:nvPr/>
        </p:nvSpPr>
        <p:spPr>
          <a:xfrm>
            <a:off x="535073" y="335983"/>
            <a:ext cx="11522915" cy="832023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1B1C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ТЕНДЕРНЫЙ ПРОЦЕСС</a:t>
            </a:r>
            <a:endParaRPr kumimoji="0" lang="en-GB" sz="3200" b="0" i="0" u="none" strike="noStrike" kern="1200" cap="none" spc="0" normalizeH="0" baseline="0" noProof="0" dirty="0">
              <a:ln w="0"/>
              <a:solidFill>
                <a:srgbClr val="01B1C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6E8E0F-F88B-1C91-ECC6-E7C941423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193476" y="361909"/>
            <a:ext cx="12192000" cy="832023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1B1C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МАКСИМАЛЬНОЕ ВНИМАНИЕ ДОЛЖНО БЫТЬ УДЕЛЕНО</a:t>
            </a:r>
            <a:endParaRPr kumimoji="0" lang="en-GB" sz="3200" b="0" i="0" u="none" strike="noStrike" kern="1200" cap="none" spc="0" normalizeH="0" baseline="0" noProof="0" dirty="0">
              <a:ln w="0"/>
              <a:solidFill>
                <a:srgbClr val="01B1C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D654A6-8FE3-4A03-A5E9-B673039C1087}"/>
              </a:ext>
            </a:extLst>
          </p:cNvPr>
          <p:cNvSpPr/>
          <p:nvPr/>
        </p:nvSpPr>
        <p:spPr bwMode="auto">
          <a:xfrm>
            <a:off x="488016" y="4366478"/>
            <a:ext cx="2606042" cy="1229987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ТРЕБОВАНИЯ  К ОФОРМЛЕНИЮ  ТЕНДЕРНЫХ ПАКЕТОВ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8CCBCE-C0B3-4AA0-8F8D-978958CD8844}"/>
              </a:ext>
            </a:extLst>
          </p:cNvPr>
          <p:cNvSpPr/>
          <p:nvPr/>
        </p:nvSpPr>
        <p:spPr bwMode="auto">
          <a:xfrm>
            <a:off x="6005046" y="4366479"/>
            <a:ext cx="2707153" cy="1229986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ИНСТРУКЦИИ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УЧАСТНИКАМ ТЕНДЕРА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45E1AB-9EF4-4548-B2A6-B8627D258BAA}"/>
              </a:ext>
            </a:extLst>
          </p:cNvPr>
          <p:cNvSpPr/>
          <p:nvPr/>
        </p:nvSpPr>
        <p:spPr bwMode="auto">
          <a:xfrm>
            <a:off x="8790263" y="4366478"/>
            <a:ext cx="2614587" cy="1229986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ДАТА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ВРЕМЯ ПОДАЧИ ТЕНДЕРНЫХ ПРЕДЛОЖЕНИЙ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AF43DF-C80C-4BF9-9369-062BC1FAD1A8}"/>
              </a:ext>
            </a:extLst>
          </p:cNvPr>
          <p:cNvSpPr/>
          <p:nvPr/>
        </p:nvSpPr>
        <p:spPr bwMode="auto">
          <a:xfrm>
            <a:off x="3242259" y="4366479"/>
            <a:ext cx="2614586" cy="1229988"/>
          </a:xfrm>
          <a:prstGeom prst="rect">
            <a:avLst/>
          </a:prstGeom>
          <a:solidFill>
            <a:srgbClr val="FFD74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14669" rIns="72000" bIns="14669" spcCol="127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ТРЕБОВАНИЯ К ОФОРМЛЕНИЮ ТЕНДЕРНЫХ ПАКЕТОВ ЧЕРЕЗ СИСТЕМУ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E-BIDDING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Ссылка к инструкциям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C344B4-425A-42C4-BFAA-77294E1442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15" y="1754601"/>
            <a:ext cx="2619214" cy="21817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76D9F3-FF14-4298-BA64-28C4D49E4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258" y="1755088"/>
            <a:ext cx="2606041" cy="21812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84572E-AA60-4471-A112-438259916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502" y="1748603"/>
            <a:ext cx="2645559" cy="21817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8DE441-A74D-4074-A562-3200C569E6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263" y="1748603"/>
            <a:ext cx="2619214" cy="21807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E76C30-9544-65FD-685B-482A84DD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48380-A57A-45E0-BA42-7AB8F18E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D7C01-B994-4A99-BE98-CE15A6753CE3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955597-E798-4A0E-AA91-EF4D474A780A}"/>
              </a:ext>
            </a:extLst>
          </p:cNvPr>
          <p:cNvSpPr txBox="1">
            <a:spLocks/>
          </p:cNvSpPr>
          <p:nvPr/>
        </p:nvSpPr>
        <p:spPr>
          <a:xfrm>
            <a:off x="193476" y="361945"/>
            <a:ext cx="12192000" cy="832023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>
                <a:ln w="0"/>
                <a:solidFill>
                  <a:srgbClr val="01B1C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СОДЕРЖАНИЕ ТЕНДЕРНОЙ ДОКУМЕНТАЦИИ</a:t>
            </a:r>
            <a:endParaRPr kumimoji="0" lang="en-GB" sz="3200" b="0" i="0" u="none" strike="noStrike" kern="1200" cap="none" spc="0" normalizeH="0" baseline="0" noProof="0" dirty="0">
              <a:ln w="0"/>
              <a:solidFill>
                <a:srgbClr val="01B1C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8EDE4-FE91-4D30-8362-15687A3F7828}"/>
              </a:ext>
            </a:extLst>
          </p:cNvPr>
          <p:cNvSpPr/>
          <p:nvPr/>
        </p:nvSpPr>
        <p:spPr>
          <a:xfrm>
            <a:off x="529389" y="1052373"/>
            <a:ext cx="11040177" cy="52783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Сопроводительное письмо</a:t>
            </a:r>
          </a:p>
          <a:p>
            <a:pPr marL="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Формы, которые должны быть в обязательном порядке подписаны, заверены печатью и предоставлены в установленные сроки: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-  Форма Уведомления и Соглашение о конфиденциальности;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-  Форма Тендера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-  Свидетельство о корпоративной собственности и Заявление о соответствии установленным требованиям</a:t>
            </a: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Пакет документов, относящийся непосредственно к самому предмету тендера:     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- Форма Контракта, включая: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Форма соглашения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A «Общие положения и условия»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B «Объем поставляемых ТОВАРОВ / предоставляемых Услуг и Спецификации»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Приложение С «Возмещение и оплата»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Приложение D «Требования ОТ, ТБ и ООС» 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Е «Особые положения о местном содержании»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F «Информация о Местном Содержании»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3513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Приложение Н «Производственные Отношения»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Вопросник Участникам тендера 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Перечень товаров и технические условия поставки (если применяется)</a:t>
            </a:r>
          </a:p>
          <a:p>
            <a:pPr marL="806450" marR="0" lvl="0" indent="-8064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       Инструкции по подготовке тендерного предложения: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Инструкция Участникам тендера</a:t>
            </a:r>
          </a:p>
          <a:p>
            <a:pPr marL="80645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Шаблон маркировки Тендерного предложения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994F9-9719-6A13-5E2F-465AA63AB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A3CE9575-1198-4D53-BFBB-90BEA64ACB59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0843942A-7046-4B48-BA61-0A520BBC0EC4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" name="Oval 1">
              <a:extLst>
                <a:ext uri="{FF2B5EF4-FFF2-40B4-BE49-F238E27FC236}">
                  <a16:creationId xmlns:a16="http://schemas.microsoft.com/office/drawing/2014/main" id="{2E185AD8-ECDF-430F-827E-A67C509E5475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F69B9CE7-E9C8-41F8-8388-93F05CF7B32B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id="{83F90DE6-C428-4184-92A2-A876947CB8C4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1555763" y="3958753"/>
            <a:ext cx="572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Механизмы поддержки местного содержания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491249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1007E3-90C1-4E45-A8E7-FC4DE845156C}"/>
              </a:ext>
            </a:extLst>
          </p:cNvPr>
          <p:cNvSpPr txBox="1"/>
          <p:nvPr/>
        </p:nvSpPr>
        <p:spPr>
          <a:xfrm>
            <a:off x="249009" y="392524"/>
            <a:ext cx="11693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AB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МЕХАНИЗМЫ ПОДДЕРЖКИ МЕСТНЫХ КОМПАНИЙ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A250D9C-E10F-4829-9B4B-4A8DD948E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274" y="6525526"/>
            <a:ext cx="616226" cy="332474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EB68E-E012-4BA0-8FC2-4838E88C4766}" type="slidenum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E8F106A3-6D81-4D67-87F1-FF4B156E0EDC}"/>
              </a:ext>
            </a:extLst>
          </p:cNvPr>
          <p:cNvGrpSpPr/>
          <p:nvPr/>
        </p:nvGrpSpPr>
        <p:grpSpPr>
          <a:xfrm>
            <a:off x="386840" y="4464690"/>
            <a:ext cx="6819872" cy="564940"/>
            <a:chOff x="0" y="0"/>
            <a:chExt cx="2503051" cy="239105"/>
          </a:xfrm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E35B6B7F-6184-4BCE-9DDE-DB9355F7822A}"/>
                </a:ext>
              </a:extLst>
            </p:cNvPr>
            <p:cNvSpPr/>
            <p:nvPr/>
          </p:nvSpPr>
          <p:spPr>
            <a:xfrm>
              <a:off x="0" y="0"/>
              <a:ext cx="2503051" cy="239105"/>
            </a:xfrm>
            <a:custGeom>
              <a:avLst/>
              <a:gdLst/>
              <a:ahLst/>
              <a:cxnLst/>
              <a:rect l="l" t="t" r="r" b="b"/>
              <a:pathLst>
                <a:path w="2503051" h="239105">
                  <a:moveTo>
                    <a:pt x="19988" y="0"/>
                  </a:moveTo>
                  <a:lnTo>
                    <a:pt x="2483064" y="0"/>
                  </a:lnTo>
                  <a:cubicBezTo>
                    <a:pt x="2494103" y="0"/>
                    <a:pt x="2503051" y="8949"/>
                    <a:pt x="2503051" y="19988"/>
                  </a:cubicBezTo>
                  <a:lnTo>
                    <a:pt x="2503051" y="219117"/>
                  </a:lnTo>
                  <a:cubicBezTo>
                    <a:pt x="2503051" y="224418"/>
                    <a:pt x="2500946" y="229502"/>
                    <a:pt x="2497197" y="233250"/>
                  </a:cubicBezTo>
                  <a:cubicBezTo>
                    <a:pt x="2493449" y="236999"/>
                    <a:pt x="2488365" y="239105"/>
                    <a:pt x="2483064" y="239105"/>
                  </a:cubicBezTo>
                  <a:lnTo>
                    <a:pt x="19988" y="239105"/>
                  </a:lnTo>
                  <a:cubicBezTo>
                    <a:pt x="14687" y="239105"/>
                    <a:pt x="9603" y="236999"/>
                    <a:pt x="5854" y="233250"/>
                  </a:cubicBezTo>
                  <a:cubicBezTo>
                    <a:pt x="2106" y="229502"/>
                    <a:pt x="0" y="224418"/>
                    <a:pt x="0" y="219117"/>
                  </a:cubicBezTo>
                  <a:lnTo>
                    <a:pt x="0" y="19988"/>
                  </a:lnTo>
                  <a:cubicBezTo>
                    <a:pt x="0" y="14687"/>
                    <a:pt x="2106" y="9603"/>
                    <a:pt x="5854" y="5854"/>
                  </a:cubicBezTo>
                  <a:cubicBezTo>
                    <a:pt x="9603" y="2106"/>
                    <a:pt x="14687" y="0"/>
                    <a:pt x="19988" y="0"/>
                  </a:cubicBezTo>
                  <a:close/>
                </a:path>
              </a:pathLst>
            </a:custGeom>
            <a:solidFill>
              <a:srgbClr val="FDD8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EA651522-595D-41FF-B589-F500FE8D9294}"/>
                </a:ext>
              </a:extLst>
            </p:cNvPr>
            <p:cNvSpPr txBox="1"/>
            <p:nvPr/>
          </p:nvSpPr>
          <p:spPr>
            <a:xfrm>
              <a:off x="0" y="-38100"/>
              <a:ext cx="2503051" cy="277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Freeform 13">
            <a:extLst>
              <a:ext uri="{FF2B5EF4-FFF2-40B4-BE49-F238E27FC236}">
                <a16:creationId xmlns:a16="http://schemas.microsoft.com/office/drawing/2014/main" id="{6220B73D-0996-4648-85EE-543234D82063}"/>
              </a:ext>
            </a:extLst>
          </p:cNvPr>
          <p:cNvSpPr/>
          <p:nvPr/>
        </p:nvSpPr>
        <p:spPr>
          <a:xfrm>
            <a:off x="3973328" y="2051834"/>
            <a:ext cx="670321" cy="576634"/>
          </a:xfrm>
          <a:custGeom>
            <a:avLst/>
            <a:gdLst/>
            <a:ahLst/>
            <a:cxnLst/>
            <a:rect l="l" t="t" r="r" b="b"/>
            <a:pathLst>
              <a:path w="904369" h="812801">
                <a:moveTo>
                  <a:pt x="0" y="0"/>
                </a:moveTo>
                <a:lnTo>
                  <a:pt x="904369" y="0"/>
                </a:lnTo>
                <a:lnTo>
                  <a:pt x="904369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14">
            <a:extLst>
              <a:ext uri="{FF2B5EF4-FFF2-40B4-BE49-F238E27FC236}">
                <a16:creationId xmlns:a16="http://schemas.microsoft.com/office/drawing/2014/main" id="{EF552547-5FB9-47CC-BFB6-08E1BA83B8FE}"/>
              </a:ext>
            </a:extLst>
          </p:cNvPr>
          <p:cNvSpPr/>
          <p:nvPr/>
        </p:nvSpPr>
        <p:spPr>
          <a:xfrm>
            <a:off x="5081724" y="2051834"/>
            <a:ext cx="666612" cy="576634"/>
          </a:xfrm>
          <a:custGeom>
            <a:avLst/>
            <a:gdLst/>
            <a:ahLst/>
            <a:cxnLst/>
            <a:rect l="l" t="t" r="r" b="b"/>
            <a:pathLst>
              <a:path w="899365" h="812801">
                <a:moveTo>
                  <a:pt x="0" y="0"/>
                </a:moveTo>
                <a:lnTo>
                  <a:pt x="899365" y="0"/>
                </a:lnTo>
                <a:lnTo>
                  <a:pt x="899365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15">
            <a:extLst>
              <a:ext uri="{FF2B5EF4-FFF2-40B4-BE49-F238E27FC236}">
                <a16:creationId xmlns:a16="http://schemas.microsoft.com/office/drawing/2014/main" id="{81429785-8791-47D6-9290-7E4EADAE7627}"/>
              </a:ext>
            </a:extLst>
          </p:cNvPr>
          <p:cNvSpPr/>
          <p:nvPr/>
        </p:nvSpPr>
        <p:spPr>
          <a:xfrm>
            <a:off x="2028738" y="2067617"/>
            <a:ext cx="559296" cy="576634"/>
          </a:xfrm>
          <a:custGeom>
            <a:avLst/>
            <a:gdLst/>
            <a:ahLst/>
            <a:cxnLst/>
            <a:rect l="l" t="t" r="r" b="b"/>
            <a:pathLst>
              <a:path w="708153" h="812801">
                <a:moveTo>
                  <a:pt x="0" y="0"/>
                </a:moveTo>
                <a:lnTo>
                  <a:pt x="708154" y="0"/>
                </a:lnTo>
                <a:lnTo>
                  <a:pt x="708154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A8B4167F-C6EB-4E0B-A907-5F8081C6C470}"/>
              </a:ext>
            </a:extLst>
          </p:cNvPr>
          <p:cNvSpPr/>
          <p:nvPr/>
        </p:nvSpPr>
        <p:spPr>
          <a:xfrm>
            <a:off x="966555" y="2067617"/>
            <a:ext cx="620281" cy="576634"/>
          </a:xfrm>
          <a:custGeom>
            <a:avLst/>
            <a:gdLst/>
            <a:ahLst/>
            <a:cxnLst/>
            <a:rect l="l" t="t" r="r" b="b"/>
            <a:pathLst>
              <a:path w="785369" h="812801">
                <a:moveTo>
                  <a:pt x="0" y="0"/>
                </a:moveTo>
                <a:lnTo>
                  <a:pt x="785369" y="0"/>
                </a:lnTo>
                <a:lnTo>
                  <a:pt x="785369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17">
            <a:extLst>
              <a:ext uri="{FF2B5EF4-FFF2-40B4-BE49-F238E27FC236}">
                <a16:creationId xmlns:a16="http://schemas.microsoft.com/office/drawing/2014/main" id="{EC297DC1-36A8-470F-B26D-EB48860B9185}"/>
              </a:ext>
            </a:extLst>
          </p:cNvPr>
          <p:cNvSpPr/>
          <p:nvPr/>
        </p:nvSpPr>
        <p:spPr>
          <a:xfrm>
            <a:off x="6920325" y="2077953"/>
            <a:ext cx="733274" cy="576634"/>
          </a:xfrm>
          <a:custGeom>
            <a:avLst/>
            <a:gdLst/>
            <a:ahLst/>
            <a:cxnLst/>
            <a:rect l="l" t="t" r="r" b="b"/>
            <a:pathLst>
              <a:path w="993424" h="812801">
                <a:moveTo>
                  <a:pt x="0" y="0"/>
                </a:moveTo>
                <a:lnTo>
                  <a:pt x="993424" y="0"/>
                </a:lnTo>
                <a:lnTo>
                  <a:pt x="993424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18">
            <a:extLst>
              <a:ext uri="{FF2B5EF4-FFF2-40B4-BE49-F238E27FC236}">
                <a16:creationId xmlns:a16="http://schemas.microsoft.com/office/drawing/2014/main" id="{F854A0E1-BD59-40A0-8DDC-150DB42A65F8}"/>
              </a:ext>
            </a:extLst>
          </p:cNvPr>
          <p:cNvSpPr/>
          <p:nvPr/>
        </p:nvSpPr>
        <p:spPr>
          <a:xfrm>
            <a:off x="8113297" y="2077953"/>
            <a:ext cx="666613" cy="576634"/>
          </a:xfrm>
          <a:custGeom>
            <a:avLst/>
            <a:gdLst/>
            <a:ahLst/>
            <a:cxnLst/>
            <a:rect l="l" t="t" r="r" b="b"/>
            <a:pathLst>
              <a:path w="903113" h="812801">
                <a:moveTo>
                  <a:pt x="0" y="0"/>
                </a:moveTo>
                <a:lnTo>
                  <a:pt x="903113" y="0"/>
                </a:lnTo>
                <a:lnTo>
                  <a:pt x="903113" y="812801"/>
                </a:lnTo>
                <a:lnTo>
                  <a:pt x="0" y="8128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3" name="Group 23">
            <a:extLst>
              <a:ext uri="{FF2B5EF4-FFF2-40B4-BE49-F238E27FC236}">
                <a16:creationId xmlns:a16="http://schemas.microsoft.com/office/drawing/2014/main" id="{3BD270F3-8730-4A0E-8B79-A63C31DDC92F}"/>
              </a:ext>
            </a:extLst>
          </p:cNvPr>
          <p:cNvGrpSpPr/>
          <p:nvPr/>
        </p:nvGrpSpPr>
        <p:grpSpPr>
          <a:xfrm>
            <a:off x="9506235" y="1214019"/>
            <a:ext cx="3970165" cy="6072152"/>
            <a:chOff x="0" y="0"/>
            <a:chExt cx="807817" cy="940039"/>
          </a:xfrm>
        </p:grpSpPr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A2825E90-0520-4638-B295-DF8F0AE7F0B8}"/>
                </a:ext>
              </a:extLst>
            </p:cNvPr>
            <p:cNvSpPr/>
            <p:nvPr/>
          </p:nvSpPr>
          <p:spPr>
            <a:xfrm>
              <a:off x="0" y="0"/>
              <a:ext cx="807817" cy="940039"/>
            </a:xfrm>
            <a:custGeom>
              <a:avLst/>
              <a:gdLst/>
              <a:ahLst/>
              <a:cxnLst/>
              <a:rect l="l" t="t" r="r" b="b"/>
              <a:pathLst>
                <a:path w="807817" h="940039">
                  <a:moveTo>
                    <a:pt x="22425" y="0"/>
                  </a:moveTo>
                  <a:lnTo>
                    <a:pt x="785391" y="0"/>
                  </a:lnTo>
                  <a:cubicBezTo>
                    <a:pt x="791339" y="0"/>
                    <a:pt x="797043" y="2363"/>
                    <a:pt x="801248" y="6568"/>
                  </a:cubicBezTo>
                  <a:cubicBezTo>
                    <a:pt x="805454" y="10774"/>
                    <a:pt x="807817" y="16478"/>
                    <a:pt x="807817" y="22425"/>
                  </a:cubicBezTo>
                  <a:lnTo>
                    <a:pt x="807817" y="917614"/>
                  </a:lnTo>
                  <a:cubicBezTo>
                    <a:pt x="807817" y="923561"/>
                    <a:pt x="805454" y="929265"/>
                    <a:pt x="801248" y="933471"/>
                  </a:cubicBezTo>
                  <a:cubicBezTo>
                    <a:pt x="797043" y="937676"/>
                    <a:pt x="791339" y="940039"/>
                    <a:pt x="785391" y="940039"/>
                  </a:cubicBezTo>
                  <a:lnTo>
                    <a:pt x="22425" y="940039"/>
                  </a:lnTo>
                  <a:cubicBezTo>
                    <a:pt x="10040" y="940039"/>
                    <a:pt x="0" y="929999"/>
                    <a:pt x="0" y="917614"/>
                  </a:cubicBezTo>
                  <a:lnTo>
                    <a:pt x="0" y="22425"/>
                  </a:lnTo>
                  <a:cubicBezTo>
                    <a:pt x="0" y="16478"/>
                    <a:pt x="2363" y="10774"/>
                    <a:pt x="6568" y="6568"/>
                  </a:cubicBezTo>
                  <a:cubicBezTo>
                    <a:pt x="10774" y="2363"/>
                    <a:pt x="16478" y="0"/>
                    <a:pt x="22425" y="0"/>
                  </a:cubicBezTo>
                  <a:close/>
                </a:path>
              </a:pathLst>
            </a:custGeom>
            <a:blipFill>
              <a:blip r:embed="rId15"/>
              <a:stretch>
                <a:fillRect l="-37233" r="-372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" name="TextBox 25">
            <a:extLst>
              <a:ext uri="{FF2B5EF4-FFF2-40B4-BE49-F238E27FC236}">
                <a16:creationId xmlns:a16="http://schemas.microsoft.com/office/drawing/2014/main" id="{20D9F927-C373-4A21-A812-E41570F0DB76}"/>
              </a:ext>
            </a:extLst>
          </p:cNvPr>
          <p:cNvSpPr txBox="1"/>
          <p:nvPr/>
        </p:nvSpPr>
        <p:spPr>
          <a:xfrm>
            <a:off x="448832" y="4538568"/>
            <a:ext cx="6819872" cy="361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178"/>
              </a:lnSpc>
              <a:defRPr sz="1600">
                <a:solidFill>
                  <a:srgbClr val="000000"/>
                </a:solidFill>
                <a:latin typeface="Montserrat Bold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КОНТРАКТ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ОБМЕН НА ИНВЕСТИЦИИ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(НА СТАДИИ ПЕРЕСМОТРА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6" name="TextBox 26">
            <a:extLst>
              <a:ext uri="{FF2B5EF4-FFF2-40B4-BE49-F238E27FC236}">
                <a16:creationId xmlns:a16="http://schemas.microsoft.com/office/drawing/2014/main" id="{A5EBB7D8-45F4-4651-A14E-1084FBCF8546}"/>
              </a:ext>
            </a:extLst>
          </p:cNvPr>
          <p:cNvSpPr txBox="1"/>
          <p:nvPr/>
        </p:nvSpPr>
        <p:spPr>
          <a:xfrm>
            <a:off x="501914" y="2783231"/>
            <a:ext cx="2583469" cy="57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Тендеры на испытание пробной партии ТОВАРОВ от местных поставщиков.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BD2347-952E-463F-ACE1-99D20568AE4D}"/>
              </a:ext>
            </a:extLst>
          </p:cNvPr>
          <p:cNvGrpSpPr/>
          <p:nvPr/>
        </p:nvGrpSpPr>
        <p:grpSpPr>
          <a:xfrm>
            <a:off x="501914" y="1297391"/>
            <a:ext cx="2583469" cy="523220"/>
            <a:chOff x="501914" y="1297391"/>
            <a:chExt cx="2583469" cy="523220"/>
          </a:xfrm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5F83D68E-17C7-46C3-AF29-768F4591518E}"/>
                </a:ext>
              </a:extLst>
            </p:cNvPr>
            <p:cNvGrpSpPr/>
            <p:nvPr/>
          </p:nvGrpSpPr>
          <p:grpSpPr>
            <a:xfrm>
              <a:off x="501914" y="1297391"/>
              <a:ext cx="2583469" cy="523220"/>
              <a:chOff x="0" y="0"/>
              <a:chExt cx="1146371" cy="239105"/>
            </a:xfrm>
          </p:grpSpPr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3DD5B578-D11C-4D61-8D47-1258EC3EA97B}"/>
                  </a:ext>
                </a:extLst>
              </p:cNvPr>
              <p:cNvSpPr/>
              <p:nvPr/>
            </p:nvSpPr>
            <p:spPr>
              <a:xfrm>
                <a:off x="0" y="0"/>
                <a:ext cx="1146371" cy="239105"/>
              </a:xfrm>
              <a:custGeom>
                <a:avLst/>
                <a:gdLst/>
                <a:ahLst/>
                <a:cxnLst/>
                <a:rect l="l" t="t" r="r" b="b"/>
                <a:pathLst>
                  <a:path w="1146371" h="239105">
                    <a:moveTo>
                      <a:pt x="46119" y="0"/>
                    </a:moveTo>
                    <a:lnTo>
                      <a:pt x="1100252" y="0"/>
                    </a:lnTo>
                    <a:cubicBezTo>
                      <a:pt x="1125722" y="0"/>
                      <a:pt x="1146371" y="20648"/>
                      <a:pt x="1146371" y="46119"/>
                    </a:cubicBezTo>
                    <a:lnTo>
                      <a:pt x="1146371" y="192986"/>
                    </a:lnTo>
                    <a:cubicBezTo>
                      <a:pt x="1146371" y="218456"/>
                      <a:pt x="1125722" y="239105"/>
                      <a:pt x="1100252" y="239105"/>
                    </a:cubicBezTo>
                    <a:lnTo>
                      <a:pt x="46119" y="239105"/>
                    </a:lnTo>
                    <a:cubicBezTo>
                      <a:pt x="20648" y="239105"/>
                      <a:pt x="0" y="218456"/>
                      <a:pt x="0" y="192986"/>
                    </a:cubicBezTo>
                    <a:lnTo>
                      <a:pt x="0" y="46119"/>
                    </a:lnTo>
                    <a:cubicBezTo>
                      <a:pt x="0" y="20648"/>
                      <a:pt x="20648" y="0"/>
                      <a:pt x="46119" y="0"/>
                    </a:cubicBezTo>
                    <a:close/>
                  </a:path>
                </a:pathLst>
              </a:custGeom>
              <a:solidFill>
                <a:srgbClr val="FDD83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9">
                <a:extLst>
                  <a:ext uri="{FF2B5EF4-FFF2-40B4-BE49-F238E27FC236}">
                    <a16:creationId xmlns:a16="http://schemas.microsoft.com/office/drawing/2014/main" id="{EF6EDDA6-050F-4A73-A8C9-187768A589C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46371" cy="277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27">
              <a:extLst>
                <a:ext uri="{FF2B5EF4-FFF2-40B4-BE49-F238E27FC236}">
                  <a16:creationId xmlns:a16="http://schemas.microsoft.com/office/drawing/2014/main" id="{3395F093-BEAD-4E51-A11B-6751B009B04F}"/>
                </a:ext>
              </a:extLst>
            </p:cNvPr>
            <p:cNvSpPr txBox="1"/>
            <p:nvPr/>
          </p:nvSpPr>
          <p:spPr>
            <a:xfrm>
              <a:off x="501914" y="1435891"/>
              <a:ext cx="2583469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ПРОБНЫЙ ЗАКАЗ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705CBC-E630-4C16-B7B2-9842C61785E4}"/>
              </a:ext>
            </a:extLst>
          </p:cNvPr>
          <p:cNvGrpSpPr/>
          <p:nvPr/>
        </p:nvGrpSpPr>
        <p:grpSpPr>
          <a:xfrm>
            <a:off x="3563378" y="1297391"/>
            <a:ext cx="2583469" cy="523220"/>
            <a:chOff x="4855113" y="1297391"/>
            <a:chExt cx="2583469" cy="523220"/>
          </a:xfrm>
        </p:grpSpPr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74F349F4-4A1A-42F7-9688-D28659E08CA3}"/>
                </a:ext>
              </a:extLst>
            </p:cNvPr>
            <p:cNvGrpSpPr/>
            <p:nvPr/>
          </p:nvGrpSpPr>
          <p:grpSpPr>
            <a:xfrm>
              <a:off x="4855113" y="1297391"/>
              <a:ext cx="2583469" cy="523220"/>
              <a:chOff x="0" y="0"/>
              <a:chExt cx="1146371" cy="239105"/>
            </a:xfrm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EF4FB315-4E9B-45D4-9D50-3F8B6C99919A}"/>
                  </a:ext>
                </a:extLst>
              </p:cNvPr>
              <p:cNvSpPr/>
              <p:nvPr/>
            </p:nvSpPr>
            <p:spPr>
              <a:xfrm>
                <a:off x="0" y="0"/>
                <a:ext cx="1146371" cy="239105"/>
              </a:xfrm>
              <a:custGeom>
                <a:avLst/>
                <a:gdLst/>
                <a:ahLst/>
                <a:cxnLst/>
                <a:rect l="l" t="t" r="r" b="b"/>
                <a:pathLst>
                  <a:path w="1146371" h="239105">
                    <a:moveTo>
                      <a:pt x="46119" y="0"/>
                    </a:moveTo>
                    <a:lnTo>
                      <a:pt x="1100252" y="0"/>
                    </a:lnTo>
                    <a:cubicBezTo>
                      <a:pt x="1125722" y="0"/>
                      <a:pt x="1146371" y="20648"/>
                      <a:pt x="1146371" y="46119"/>
                    </a:cubicBezTo>
                    <a:lnTo>
                      <a:pt x="1146371" y="192986"/>
                    </a:lnTo>
                    <a:cubicBezTo>
                      <a:pt x="1146371" y="218456"/>
                      <a:pt x="1125722" y="239105"/>
                      <a:pt x="1100252" y="239105"/>
                    </a:cubicBezTo>
                    <a:lnTo>
                      <a:pt x="46119" y="239105"/>
                    </a:lnTo>
                    <a:cubicBezTo>
                      <a:pt x="20648" y="239105"/>
                      <a:pt x="0" y="218456"/>
                      <a:pt x="0" y="192986"/>
                    </a:cubicBezTo>
                    <a:lnTo>
                      <a:pt x="0" y="46119"/>
                    </a:lnTo>
                    <a:cubicBezTo>
                      <a:pt x="0" y="20648"/>
                      <a:pt x="20648" y="0"/>
                      <a:pt x="46119" y="0"/>
                    </a:cubicBezTo>
                    <a:close/>
                  </a:path>
                </a:pathLst>
              </a:custGeom>
              <a:solidFill>
                <a:srgbClr val="FDD83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6">
                <a:extLst>
                  <a:ext uri="{FF2B5EF4-FFF2-40B4-BE49-F238E27FC236}">
                    <a16:creationId xmlns:a16="http://schemas.microsoft.com/office/drawing/2014/main" id="{B8F77B60-E14A-4E2E-8EBD-5A29DE05A5B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46371" cy="277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TextBox 28">
              <a:extLst>
                <a:ext uri="{FF2B5EF4-FFF2-40B4-BE49-F238E27FC236}">
                  <a16:creationId xmlns:a16="http://schemas.microsoft.com/office/drawing/2014/main" id="{425AF04D-D4A5-4431-877D-15259E952368}"/>
                </a:ext>
              </a:extLst>
            </p:cNvPr>
            <p:cNvSpPr txBox="1"/>
            <p:nvPr/>
          </p:nvSpPr>
          <p:spPr>
            <a:xfrm>
              <a:off x="4855113" y="1435891"/>
              <a:ext cx="2562400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РАННИЙ ТЕНДЕР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21">
            <a:extLst>
              <a:ext uri="{FF2B5EF4-FFF2-40B4-BE49-F238E27FC236}">
                <a16:creationId xmlns:a16="http://schemas.microsoft.com/office/drawing/2014/main" id="{414F898F-3071-43E0-B856-BA86E1B01DC8}"/>
              </a:ext>
            </a:extLst>
          </p:cNvPr>
          <p:cNvSpPr txBox="1"/>
          <p:nvPr/>
        </p:nvSpPr>
        <p:spPr>
          <a:xfrm>
            <a:off x="6624843" y="1214019"/>
            <a:ext cx="2583469" cy="6065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45940A-A7BF-43BD-A63B-653097564EA3}"/>
              </a:ext>
            </a:extLst>
          </p:cNvPr>
          <p:cNvGrpSpPr/>
          <p:nvPr/>
        </p:nvGrpSpPr>
        <p:grpSpPr>
          <a:xfrm>
            <a:off x="6624843" y="1297391"/>
            <a:ext cx="2583469" cy="523220"/>
            <a:chOff x="6624843" y="1297391"/>
            <a:chExt cx="2583469" cy="523220"/>
          </a:xfrm>
        </p:grpSpPr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42C6A146-2C73-4EC1-945A-DB9222ACFF5C}"/>
                </a:ext>
              </a:extLst>
            </p:cNvPr>
            <p:cNvSpPr/>
            <p:nvPr/>
          </p:nvSpPr>
          <p:spPr>
            <a:xfrm>
              <a:off x="6624843" y="1297391"/>
              <a:ext cx="2583469" cy="523220"/>
            </a:xfrm>
            <a:custGeom>
              <a:avLst/>
              <a:gdLst/>
              <a:ahLst/>
              <a:cxnLst/>
              <a:rect l="l" t="t" r="r" b="b"/>
              <a:pathLst>
                <a:path w="1146371" h="239105">
                  <a:moveTo>
                    <a:pt x="46119" y="0"/>
                  </a:moveTo>
                  <a:lnTo>
                    <a:pt x="1100252" y="0"/>
                  </a:lnTo>
                  <a:cubicBezTo>
                    <a:pt x="1125722" y="0"/>
                    <a:pt x="1146371" y="20648"/>
                    <a:pt x="1146371" y="46119"/>
                  </a:cubicBezTo>
                  <a:lnTo>
                    <a:pt x="1146371" y="192986"/>
                  </a:lnTo>
                  <a:cubicBezTo>
                    <a:pt x="1146371" y="218456"/>
                    <a:pt x="1125722" y="239105"/>
                    <a:pt x="1100252" y="239105"/>
                  </a:cubicBezTo>
                  <a:lnTo>
                    <a:pt x="46119" y="239105"/>
                  </a:lnTo>
                  <a:cubicBezTo>
                    <a:pt x="20648" y="239105"/>
                    <a:pt x="0" y="218456"/>
                    <a:pt x="0" y="192986"/>
                  </a:cubicBezTo>
                  <a:lnTo>
                    <a:pt x="0" y="46119"/>
                  </a:lnTo>
                  <a:cubicBezTo>
                    <a:pt x="0" y="20648"/>
                    <a:pt x="20648" y="0"/>
                    <a:pt x="46119" y="0"/>
                  </a:cubicBezTo>
                  <a:close/>
                </a:path>
              </a:pathLst>
            </a:custGeom>
            <a:solidFill>
              <a:srgbClr val="FDD8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TextBox 29">
              <a:extLst>
                <a:ext uri="{FF2B5EF4-FFF2-40B4-BE49-F238E27FC236}">
                  <a16:creationId xmlns:a16="http://schemas.microsoft.com/office/drawing/2014/main" id="{2D39F7C8-B8E1-4D75-B7AB-C4A21B8CAF31}"/>
                </a:ext>
              </a:extLst>
            </p:cNvPr>
            <p:cNvSpPr txBox="1"/>
            <p:nvPr/>
          </p:nvSpPr>
          <p:spPr>
            <a:xfrm>
              <a:off x="6624843" y="1435891"/>
              <a:ext cx="2583469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КАЗАХ ТЕНДЕР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31">
            <a:extLst>
              <a:ext uri="{FF2B5EF4-FFF2-40B4-BE49-F238E27FC236}">
                <a16:creationId xmlns:a16="http://schemas.microsoft.com/office/drawing/2014/main" id="{5499E2ED-1250-4C2C-8B8F-01A5C8E033F1}"/>
              </a:ext>
            </a:extLst>
          </p:cNvPr>
          <p:cNvSpPr txBox="1"/>
          <p:nvPr/>
        </p:nvSpPr>
        <p:spPr>
          <a:xfrm>
            <a:off x="3577814" y="2783231"/>
            <a:ext cx="2533528" cy="1502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 тендера, по результатам которого заключается контракт на поставку ТОВАРОВ с отлагательным условием или с долгосрочным графиком поставки.</a:t>
            </a:r>
          </a:p>
        </p:txBody>
      </p:sp>
      <p:sp>
        <p:nvSpPr>
          <p:cNvPr id="61" name="TextBox 32">
            <a:extLst>
              <a:ext uri="{FF2B5EF4-FFF2-40B4-BE49-F238E27FC236}">
                <a16:creationId xmlns:a16="http://schemas.microsoft.com/office/drawing/2014/main" id="{736A2EF7-CF66-4999-9F27-E7F9752AFE91}"/>
              </a:ext>
            </a:extLst>
          </p:cNvPr>
          <p:cNvSpPr txBox="1"/>
          <p:nvPr/>
        </p:nvSpPr>
        <p:spPr>
          <a:xfrm>
            <a:off x="6624843" y="2783231"/>
            <a:ext cx="2583469" cy="1194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24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Тендеры исключительно среди местных поставщиков. Цель - заключить контракты с казахстанскими поставщиками ТРУ.</a:t>
            </a:r>
          </a:p>
        </p:txBody>
      </p:sp>
      <p:sp>
        <p:nvSpPr>
          <p:cNvPr id="62" name="TextBox 33">
            <a:extLst>
              <a:ext uri="{FF2B5EF4-FFF2-40B4-BE49-F238E27FC236}">
                <a16:creationId xmlns:a16="http://schemas.microsoft.com/office/drawing/2014/main" id="{535C7B3D-9248-4635-BFC8-A32F6AB8AC24}"/>
              </a:ext>
            </a:extLst>
          </p:cNvPr>
          <p:cNvSpPr txBox="1"/>
          <p:nvPr/>
        </p:nvSpPr>
        <p:spPr>
          <a:xfrm>
            <a:off x="1445452" y="5207326"/>
            <a:ext cx="7698657" cy="964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just" defTabSz="457200" rtl="0" eaLnBrk="1" fontAlgn="auto" latinLnBrk="0" hangingPunct="1">
              <a:lnSpc>
                <a:spcPts val="25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«Контракт в обмен на инвестиции» - представляет собой долгосрочный контракт, заключаемый на бесконкурсной основе, по которому поставщик обязуется производить товары местного происхождения, являющиеся предметом контракта на закупки на территории Республики Казахстан.</a:t>
            </a:r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id="{511BF20D-5E09-474C-A379-0C54493BC11F}"/>
              </a:ext>
            </a:extLst>
          </p:cNvPr>
          <p:cNvSpPr/>
          <p:nvPr/>
        </p:nvSpPr>
        <p:spPr>
          <a:xfrm>
            <a:off x="386840" y="5300657"/>
            <a:ext cx="911247" cy="913531"/>
          </a:xfrm>
          <a:custGeom>
            <a:avLst/>
            <a:gdLst/>
            <a:ahLst/>
            <a:cxnLst/>
            <a:rect l="l" t="t" r="r" b="b"/>
            <a:pathLst>
              <a:path w="911247" h="913531">
                <a:moveTo>
                  <a:pt x="0" y="0"/>
                </a:moveTo>
                <a:lnTo>
                  <a:pt x="911247" y="0"/>
                </a:lnTo>
                <a:lnTo>
                  <a:pt x="911247" y="913531"/>
                </a:lnTo>
                <a:lnTo>
                  <a:pt x="0" y="9135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360FFE-02B5-F8AA-B32F-6DB567A3A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22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>
            <a:extLst>
              <a:ext uri="{FF2B5EF4-FFF2-40B4-BE49-F238E27FC236}">
                <a16:creationId xmlns:a16="http://schemas.microsoft.com/office/drawing/2014/main" id="{2F57BB8E-A761-4166-9188-D85477735120}"/>
              </a:ext>
            </a:extLst>
          </p:cNvPr>
          <p:cNvSpPr txBox="1">
            <a:spLocks/>
          </p:cNvSpPr>
          <p:nvPr/>
        </p:nvSpPr>
        <p:spPr>
          <a:xfrm>
            <a:off x="3634966" y="3958360"/>
            <a:ext cx="526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СПАСИБО ЗА ВАШЕ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0660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7632711" y="1234657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9883" y="4146453"/>
            <a:ext cx="4919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Отдел проектирования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38362D7B-841E-4E81-9A06-65372BF3EA16}"/>
              </a:ext>
            </a:extLst>
          </p:cNvPr>
          <p:cNvSpPr txBox="1">
            <a:spLocks/>
          </p:cNvSpPr>
          <p:nvPr/>
        </p:nvSpPr>
        <p:spPr>
          <a:xfrm>
            <a:off x="7210" y="6610027"/>
            <a:ext cx="12184790" cy="2516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latinLnBrk="1"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07/10/2024                                                                                                                                                                                   КОНФИДЕНЦИАЛЬНО                                                                                                                         КАРАЧАГАНАК ПЕТРОЛИУМ ОПЕРЕЙТИНГ Б.В.</a:t>
            </a:r>
            <a:endParaRPr lang="en-GB" sz="800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5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9461511" y="1261966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9628" y="4176860"/>
            <a:ext cx="917954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Общий обзор</a:t>
            </a:r>
            <a:br>
              <a:rPr lang="ru-RU" dirty="0"/>
            </a:b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Технический семинар по КИПиА</a:t>
            </a:r>
            <a:b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C19A7-1FF5-4AA5-8979-875F9A15A260}"/>
              </a:ext>
            </a:extLst>
          </p:cNvPr>
          <p:cNvSpPr txBox="1"/>
          <p:nvPr/>
        </p:nvSpPr>
        <p:spPr>
          <a:xfrm>
            <a:off x="801043" y="437075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7A74C-EC3A-4D17-92AC-CCE2F16841A0}"/>
              </a:ext>
            </a:extLst>
          </p:cNvPr>
          <p:cNvSpPr txBox="1">
            <a:spLocks/>
          </p:cNvSpPr>
          <p:nvPr/>
        </p:nvSpPr>
        <p:spPr>
          <a:xfrm>
            <a:off x="4198779" y="1824250"/>
            <a:ext cx="5101740" cy="6254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А – Отдел Проектирования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КИПиА </a:t>
            </a:r>
          </a:p>
        </p:txBody>
      </p:sp>
    </p:spTree>
    <p:extLst>
      <p:ext uri="{BB962C8B-B14F-4D97-AF65-F5344CB8AC3E}">
        <p14:creationId xmlns:p14="http://schemas.microsoft.com/office/powerpoint/2010/main" val="93153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3361367" y="1343877"/>
            <a:ext cx="4093881" cy="29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14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>
                <a:solidFill>
                  <a:schemeClr val="accent1"/>
                </a:solidFill>
                <a:latin typeface="Calibri" panose="020F0502020204030204" pitchFamily="34" charset="0"/>
              </a:rPr>
              <a:t>Общий обзор КИПиА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FAA64-32B8-41FD-B915-6AD77539AD95}"/>
              </a:ext>
            </a:extLst>
          </p:cNvPr>
          <p:cNvSpPr txBox="1"/>
          <p:nvPr/>
        </p:nvSpPr>
        <p:spPr>
          <a:xfrm>
            <a:off x="675503" y="1639329"/>
            <a:ext cx="11071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>
                <a:ln w="0"/>
                <a:solidFill>
                  <a:schemeClr val="accent1"/>
                </a:solidFill>
              </a:rPr>
              <a:t>Цель:</a:t>
            </a:r>
          </a:p>
          <a:p>
            <a:pPr algn="just"/>
            <a:r>
              <a:rPr lang="ru-RU" sz="2400" dirty="0">
                <a:ln w="0"/>
                <a:solidFill>
                  <a:schemeClr val="accent1"/>
                </a:solidFill>
              </a:rPr>
              <a:t>Цель данной презентации - предоставить четкое понимание требований к КИПиА, используемых в КПО.  Мы узнаем о типах КИПиА, требованиях к материалам, а также какие специализированные и международные стандарты применяются в КПО. </a:t>
            </a:r>
          </a:p>
          <a:p>
            <a:pPr algn="just"/>
            <a:endParaRPr lang="en-GB" sz="2400" dirty="0">
              <a:ln w="0"/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934329-F22D-76D4-6A86-0EBCA85FC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8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8AA010C-8B75-454C-9725-0D26A5D1A922}"/>
              </a:ext>
            </a:extLst>
          </p:cNvPr>
          <p:cNvGrpSpPr/>
          <p:nvPr/>
        </p:nvGrpSpPr>
        <p:grpSpPr>
          <a:xfrm>
            <a:off x="9519176" y="1261966"/>
            <a:ext cx="1416039" cy="1749970"/>
            <a:chOff x="3422056" y="821410"/>
            <a:chExt cx="2486498" cy="339245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" name="Oval 1">
              <a:extLst>
                <a:ext uri="{FF2B5EF4-FFF2-40B4-BE49-F238E27FC236}">
                  <a16:creationId xmlns:a16="http://schemas.microsoft.com/office/drawing/2014/main" id="{C9AA1BFE-26B3-4B8A-8A2B-1BA306E30406}"/>
                </a:ext>
              </a:extLst>
            </p:cNvPr>
            <p:cNvSpPr/>
            <p:nvPr/>
          </p:nvSpPr>
          <p:spPr>
            <a:xfrm rot="20110090">
              <a:off x="4547567" y="3137124"/>
              <a:ext cx="1067821" cy="1076744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CBCC5686-96D8-42D7-BBF0-0F7E5AB3FBE6}"/>
                </a:ext>
              </a:extLst>
            </p:cNvPr>
            <p:cNvSpPr/>
            <p:nvPr/>
          </p:nvSpPr>
          <p:spPr>
            <a:xfrm rot="20629582">
              <a:off x="3422056" y="2512575"/>
              <a:ext cx="1317398" cy="132840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8CD7F5EE-AD2E-4F0D-ABBC-C7E405518008}"/>
                </a:ext>
              </a:extLst>
            </p:cNvPr>
            <p:cNvSpPr/>
            <p:nvPr/>
          </p:nvSpPr>
          <p:spPr>
            <a:xfrm rot="20625983">
              <a:off x="3912780" y="821410"/>
              <a:ext cx="1175566" cy="1185389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E9978A0B-F96B-4FA3-B621-F7B0D428EBC6}"/>
                </a:ext>
              </a:extLst>
            </p:cNvPr>
            <p:cNvSpPr/>
            <p:nvPr/>
          </p:nvSpPr>
          <p:spPr>
            <a:xfrm rot="20625983">
              <a:off x="4483704" y="1742062"/>
              <a:ext cx="1424850" cy="1436756"/>
            </a:xfrm>
            <a:custGeom>
              <a:avLst/>
              <a:gdLst/>
              <a:ahLst/>
              <a:cxnLst/>
              <a:rect l="l" t="t" r="r" b="b"/>
              <a:pathLst>
                <a:path w="1462487" h="1474707">
                  <a:moveTo>
                    <a:pt x="1462487" y="349243"/>
                  </a:moveTo>
                  <a:lnTo>
                    <a:pt x="1460292" y="357434"/>
                  </a:lnTo>
                  <a:lnTo>
                    <a:pt x="1458059" y="353991"/>
                  </a:lnTo>
                  <a:close/>
                  <a:moveTo>
                    <a:pt x="753000" y="293334"/>
                  </a:moveTo>
                  <a:cubicBezTo>
                    <a:pt x="782853" y="295126"/>
                    <a:pt x="812972" y="299936"/>
                    <a:pt x="842985" y="307979"/>
                  </a:cubicBezTo>
                  <a:cubicBezTo>
                    <a:pt x="1083094" y="372316"/>
                    <a:pt x="1225586" y="619120"/>
                    <a:pt x="1161249" y="859229"/>
                  </a:cubicBezTo>
                  <a:cubicBezTo>
                    <a:pt x="1096912" y="1099339"/>
                    <a:pt x="850109" y="1241831"/>
                    <a:pt x="610000" y="1177494"/>
                  </a:cubicBezTo>
                  <a:cubicBezTo>
                    <a:pt x="369892" y="1113157"/>
                    <a:pt x="227400" y="866354"/>
                    <a:pt x="291737" y="626243"/>
                  </a:cubicBezTo>
                  <a:cubicBezTo>
                    <a:pt x="348031" y="416147"/>
                    <a:pt x="544027" y="280789"/>
                    <a:pt x="753000" y="293334"/>
                  </a:cubicBezTo>
                  <a:close/>
                  <a:moveTo>
                    <a:pt x="756927" y="226756"/>
                  </a:moveTo>
                  <a:cubicBezTo>
                    <a:pt x="516994" y="212353"/>
                    <a:pt x="291963" y="367763"/>
                    <a:pt x="227328" y="608985"/>
                  </a:cubicBezTo>
                  <a:cubicBezTo>
                    <a:pt x="153460" y="884668"/>
                    <a:pt x="317061" y="1168034"/>
                    <a:pt x="592743" y="1241903"/>
                  </a:cubicBezTo>
                  <a:cubicBezTo>
                    <a:pt x="868423" y="1315772"/>
                    <a:pt x="1151788" y="1152169"/>
                    <a:pt x="1225657" y="876487"/>
                  </a:cubicBezTo>
                  <a:cubicBezTo>
                    <a:pt x="1299525" y="600806"/>
                    <a:pt x="1135924" y="317439"/>
                    <a:pt x="860243" y="243570"/>
                  </a:cubicBezTo>
                  <a:cubicBezTo>
                    <a:pt x="825783" y="234336"/>
                    <a:pt x="791203" y="228813"/>
                    <a:pt x="756927" y="226756"/>
                  </a:cubicBezTo>
                  <a:close/>
                  <a:moveTo>
                    <a:pt x="810386" y="0"/>
                  </a:moveTo>
                  <a:lnTo>
                    <a:pt x="1025208" y="57562"/>
                  </a:lnTo>
                  <a:lnTo>
                    <a:pt x="1022130" y="240527"/>
                  </a:lnTo>
                  <a:lnTo>
                    <a:pt x="1016510" y="239022"/>
                  </a:lnTo>
                  <a:cubicBezTo>
                    <a:pt x="1062297" y="264790"/>
                    <a:pt x="1103679" y="296387"/>
                    <a:pt x="1138682" y="333856"/>
                  </a:cubicBezTo>
                  <a:lnTo>
                    <a:pt x="1301566" y="293354"/>
                  </a:lnTo>
                  <a:lnTo>
                    <a:pt x="1405978" y="489724"/>
                  </a:lnTo>
                  <a:lnTo>
                    <a:pt x="1289918" y="594359"/>
                  </a:lnTo>
                  <a:cubicBezTo>
                    <a:pt x="1304467" y="647352"/>
                    <a:pt x="1311324" y="702842"/>
                    <a:pt x="1308862" y="759248"/>
                  </a:cubicBezTo>
                  <a:lnTo>
                    <a:pt x="1453830" y="839725"/>
                  </a:lnTo>
                  <a:lnTo>
                    <a:pt x="1396268" y="1054549"/>
                  </a:lnTo>
                  <a:lnTo>
                    <a:pt x="1220358" y="1051590"/>
                  </a:lnTo>
                  <a:cubicBezTo>
                    <a:pt x="1198118" y="1088752"/>
                    <a:pt x="1171171" y="1122269"/>
                    <a:pt x="1140977" y="1152189"/>
                  </a:cubicBezTo>
                  <a:lnTo>
                    <a:pt x="1198748" y="1302969"/>
                  </a:lnTo>
                  <a:lnTo>
                    <a:pt x="1016568" y="1430534"/>
                  </a:lnTo>
                  <a:lnTo>
                    <a:pt x="878385" y="1310568"/>
                  </a:lnTo>
                  <a:lnTo>
                    <a:pt x="895202" y="1298794"/>
                  </a:lnTo>
                  <a:cubicBezTo>
                    <a:pt x="842274" y="1315923"/>
                    <a:pt x="786304" y="1324159"/>
                    <a:pt x="729238" y="1323841"/>
                  </a:cubicBezTo>
                  <a:lnTo>
                    <a:pt x="645487" y="1474707"/>
                  </a:lnTo>
                  <a:lnTo>
                    <a:pt x="430663" y="1417146"/>
                  </a:lnTo>
                  <a:lnTo>
                    <a:pt x="433566" y="1244616"/>
                  </a:lnTo>
                  <a:cubicBezTo>
                    <a:pt x="388043" y="1218671"/>
                    <a:pt x="346927" y="1186942"/>
                    <a:pt x="312175" y="1149403"/>
                  </a:cubicBezTo>
                  <a:lnTo>
                    <a:pt x="314959" y="1155374"/>
                  </a:lnTo>
                  <a:lnTo>
                    <a:pt x="135309" y="1190176"/>
                  </a:lnTo>
                  <a:lnTo>
                    <a:pt x="41317" y="988611"/>
                  </a:lnTo>
                  <a:lnTo>
                    <a:pt x="162815" y="890097"/>
                  </a:lnTo>
                  <a:cubicBezTo>
                    <a:pt x="149847" y="842564"/>
                    <a:pt x="143072" y="793029"/>
                    <a:pt x="143063" y="742616"/>
                  </a:cubicBezTo>
                  <a:lnTo>
                    <a:pt x="0" y="663197"/>
                  </a:lnTo>
                  <a:lnTo>
                    <a:pt x="57561" y="448372"/>
                  </a:lnTo>
                  <a:lnTo>
                    <a:pt x="221502" y="451130"/>
                  </a:lnTo>
                  <a:cubicBezTo>
                    <a:pt x="243744" y="411880"/>
                    <a:pt x="270601" y="376094"/>
                    <a:pt x="300983" y="344063"/>
                  </a:cubicBezTo>
                  <a:lnTo>
                    <a:pt x="246073" y="174702"/>
                  </a:lnTo>
                  <a:lnTo>
                    <a:pt x="434681" y="56847"/>
                  </a:lnTo>
                  <a:lnTo>
                    <a:pt x="566393" y="183881"/>
                  </a:lnTo>
                  <a:lnTo>
                    <a:pt x="565070" y="184708"/>
                  </a:lnTo>
                  <a:cubicBezTo>
                    <a:pt x="616848" y="168416"/>
                    <a:pt x="671513" y="160885"/>
                    <a:pt x="727187" y="161498"/>
                  </a:cubicBezTo>
                  <a:lnTo>
                    <a:pt x="721568" y="1599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345CE19F-3E77-441D-A447-C2B5773A2E3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9628" y="4509259"/>
            <a:ext cx="903516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Требования к КИПиА</a:t>
            </a:r>
            <a:br>
              <a:rPr lang="ru-RU" dirty="0"/>
            </a:br>
            <a:r>
              <a:rPr lang="ru-RU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Технический семинар по КИПиА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C19A7-1FF5-4AA5-8979-875F9A15A260}"/>
              </a:ext>
            </a:extLst>
          </p:cNvPr>
          <p:cNvSpPr txBox="1"/>
          <p:nvPr/>
        </p:nvSpPr>
        <p:spPr>
          <a:xfrm>
            <a:off x="801043" y="437075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7A74C-EC3A-4D17-92AC-CCE2F16841A0}"/>
              </a:ext>
            </a:extLst>
          </p:cNvPr>
          <p:cNvSpPr txBox="1">
            <a:spLocks/>
          </p:cNvSpPr>
          <p:nvPr/>
        </p:nvSpPr>
        <p:spPr>
          <a:xfrm>
            <a:off x="4042260" y="1723338"/>
            <a:ext cx="4889562" cy="6254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А – Отдел Проектирования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n w="0"/>
              </a:rPr>
              <a:t>КИПиА</a:t>
            </a:r>
          </a:p>
        </p:txBody>
      </p:sp>
    </p:spTree>
    <p:extLst>
      <p:ext uri="{BB962C8B-B14F-4D97-AF65-F5344CB8AC3E}">
        <p14:creationId xmlns:p14="http://schemas.microsoft.com/office/powerpoint/2010/main" val="299442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>
                <a:solidFill>
                  <a:schemeClr val="accent1"/>
                </a:solidFill>
                <a:latin typeface="Calibri" panose="020F0502020204030204" pitchFamily="34" charset="0"/>
              </a:rPr>
              <a:t>Обзор технических условий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5EDF3F-6865-48F3-A720-DA53DDDB9F3D}"/>
              </a:ext>
            </a:extLst>
          </p:cNvPr>
          <p:cNvSpPr/>
          <p:nvPr/>
        </p:nvSpPr>
        <p:spPr>
          <a:xfrm>
            <a:off x="381719" y="1244046"/>
            <a:ext cx="11412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baseline="0" dirty="0">
                <a:solidFill>
                  <a:schemeClr val="accent1"/>
                </a:solidFill>
                <a:latin typeface="CIDFont+F1"/>
              </a:rPr>
              <a:t>Все КИПиА должны отвечать требованиям последней версии государственного (РК) и международного законодательств, нормативным требованиям, соответствовать применяемым техническим условиям и стандартам КПО, и действующим международным нормам и стандартам. </a:t>
            </a:r>
          </a:p>
          <a:p>
            <a:pPr algn="l"/>
            <a:r>
              <a:rPr lang="ru-RU" dirty="0">
                <a:ln w="0"/>
                <a:solidFill>
                  <a:schemeClr val="accent1"/>
                </a:solidFill>
                <a:latin typeface="CIDFont+F1"/>
              </a:rPr>
              <a:t>В КПО применяются международные стандарты:  ASME/ANSI, API, CUTR, IEC, ISA, ISO и т.д.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F34320-B5A6-4F2B-B5DA-FF4571D26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84035"/>
              </p:ext>
            </p:extLst>
          </p:nvPr>
        </p:nvGraphicFramePr>
        <p:xfrm>
          <a:off x="381719" y="2829897"/>
          <a:ext cx="11412397" cy="283251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767292">
                  <a:extLst>
                    <a:ext uri="{9D8B030D-6E8A-4147-A177-3AD203B41FA5}">
                      <a16:colId xmlns:a16="http://schemas.microsoft.com/office/drawing/2014/main" val="3348808567"/>
                    </a:ext>
                  </a:extLst>
                </a:gridCol>
                <a:gridCol w="3448636">
                  <a:extLst>
                    <a:ext uri="{9D8B030D-6E8A-4147-A177-3AD203B41FA5}">
                      <a16:colId xmlns:a16="http://schemas.microsoft.com/office/drawing/2014/main" val="2511173981"/>
                    </a:ext>
                  </a:extLst>
                </a:gridCol>
                <a:gridCol w="7196469">
                  <a:extLst>
                    <a:ext uri="{9D8B030D-6E8A-4147-A177-3AD203B41FA5}">
                      <a16:colId xmlns:a16="http://schemas.microsoft.com/office/drawing/2014/main" val="1662533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№ Документа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Название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27117"/>
                  </a:ext>
                </a:extLst>
              </a:tr>
              <a:tr h="399198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KPO-00-INS-SPC-00009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Общие технические условия на КИПиА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015017"/>
                  </a:ext>
                </a:extLst>
              </a:tr>
              <a:tr h="396717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KPO-00-ENG-SPC-0003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Технические условия на силовые, телекоммуникационные кабели, </a:t>
                      </a:r>
                    </a:p>
                    <a:p>
                      <a:r>
                        <a:rPr lang="ru-RU" sz="16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кабели управления и КИПиА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40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KPO-00-INS-STD-00012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Ведомость стандартных типов кабелей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6511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KPO-00-INS-STD-00019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Журнал стандартных кабельных сальниковых уплотнений и комплектующих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599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KPO-00-INS-SPC-00018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Технические условия КИПиА на клеммные коробки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55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>
                          <a:latin typeface="+mn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KPO-00-INS-STD-00024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Монтаж КИПиА - стандартная обвязка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3618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39F3DB-7E4B-87DF-001A-E7631252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5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EF213-9E7A-4FF5-9C22-322DF6142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10" y="6529089"/>
            <a:ext cx="374510" cy="32891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EB68E-E012-4BA0-8FC2-4838E88C4766}" type="slidenum">
              <a:rPr lang="it-IT" sz="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t-IT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02A0B-F604-4F89-A389-C41F1F83D389}"/>
              </a:ext>
            </a:extLst>
          </p:cNvPr>
          <p:cNvSpPr txBox="1"/>
          <p:nvPr/>
        </p:nvSpPr>
        <p:spPr>
          <a:xfrm>
            <a:off x="3361367" y="1343877"/>
            <a:ext cx="4093881" cy="29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endParaRPr lang="en-US" sz="14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FC86A19-AD60-4E60-BD22-0EBAB1FB7B4B}"/>
              </a:ext>
            </a:extLst>
          </p:cNvPr>
          <p:cNvSpPr txBox="1">
            <a:spLocks/>
          </p:cNvSpPr>
          <p:nvPr/>
        </p:nvSpPr>
        <p:spPr>
          <a:xfrm>
            <a:off x="-1" y="200284"/>
            <a:ext cx="12192000" cy="831850"/>
          </a:xfrm>
          <a:prstGeom prst="rect">
            <a:avLst/>
          </a:prstGeom>
        </p:spPr>
        <p:txBody>
          <a:bodyPr/>
          <a:lstStyle>
            <a:lvl1pPr algn="ctr" defTabSz="1219170" rtl="0" eaLnBrk="1" latinLnBrk="1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>
                <a:solidFill>
                  <a:schemeClr val="accent1"/>
                </a:solidFill>
                <a:latin typeface="Calibri" panose="020F0502020204030204" pitchFamily="34" charset="0"/>
              </a:rPr>
              <a:t>Требования к оборудованию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FAA64-32B8-41FD-B915-6AD77539AD95}"/>
              </a:ext>
            </a:extLst>
          </p:cNvPr>
          <p:cNvSpPr txBox="1"/>
          <p:nvPr/>
        </p:nvSpPr>
        <p:spPr>
          <a:xfrm>
            <a:off x="318290" y="1232939"/>
            <a:ext cx="67909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u="sng" dirty="0">
                <a:ln w="0"/>
                <a:solidFill>
                  <a:schemeClr val="accent1"/>
                </a:solidFill>
              </a:rPr>
              <a:t>Общие требования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Температура окружающей среды: -40/+50 ГР. ЦЕЛЬСИЯ / +22-30 ГР. ЦЕЛЬСИЯ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Комбинация искробезопасного (</a:t>
            </a:r>
            <a:r>
              <a:rPr lang="ru-RU" sz="1200" dirty="0" err="1">
                <a:ln w="0"/>
                <a:solidFill>
                  <a:schemeClr val="accent1"/>
                </a:solidFill>
              </a:rPr>
              <a:t>Exi</a:t>
            </a:r>
            <a:r>
              <a:rPr lang="ru-RU" sz="1200" dirty="0">
                <a:ln w="0"/>
                <a:solidFill>
                  <a:schemeClr val="accent1"/>
                </a:solidFill>
              </a:rPr>
              <a:t>), взрывозащищенного исполнения (</a:t>
            </a:r>
            <a:r>
              <a:rPr lang="ru-RU" sz="1200" dirty="0" err="1">
                <a:ln w="0"/>
                <a:solidFill>
                  <a:schemeClr val="accent1"/>
                </a:solidFill>
              </a:rPr>
              <a:t>Exd</a:t>
            </a:r>
            <a:r>
              <a:rPr lang="ru-RU" sz="1200" dirty="0">
                <a:ln w="0"/>
                <a:solidFill>
                  <a:schemeClr val="accent1"/>
                </a:solidFill>
              </a:rPr>
              <a:t>), с повышенной защитой (</a:t>
            </a:r>
            <a:r>
              <a:rPr lang="ru-RU" sz="1200" dirty="0" err="1">
                <a:ln w="0"/>
                <a:solidFill>
                  <a:schemeClr val="accent1"/>
                </a:solidFill>
              </a:rPr>
              <a:t>Exe</a:t>
            </a:r>
            <a:r>
              <a:rPr lang="ru-RU" sz="1200" dirty="0">
                <a:ln w="0"/>
                <a:solidFill>
                  <a:schemeClr val="accent1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Защита от проникновения влаги и пыли: IP65/IP44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Протокол SMART, тип ‘HART’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Проверка точности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Срок эксплуатации 20 лет / обеспечение запасными частями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Мин. номинал фланца 300#</a:t>
            </a:r>
          </a:p>
          <a:p>
            <a:pPr marL="285750" indent="-285750" algn="just">
              <a:buFontTx/>
              <a:buChar char="-"/>
            </a:pPr>
            <a:endParaRPr lang="en-US" sz="1200" dirty="0">
              <a:ln w="0"/>
              <a:solidFill>
                <a:schemeClr val="accent1"/>
              </a:solidFill>
            </a:endParaRPr>
          </a:p>
          <a:p>
            <a:pPr algn="just"/>
            <a:r>
              <a:rPr lang="ru-RU" sz="1200" b="1" u="sng" dirty="0">
                <a:ln w="0"/>
                <a:solidFill>
                  <a:schemeClr val="accent1"/>
                </a:solidFill>
              </a:rPr>
              <a:t>Требования к материалам:</a:t>
            </a:r>
          </a:p>
          <a:p>
            <a:pPr algn="just"/>
            <a:r>
              <a:rPr lang="ru-RU" sz="1200" dirty="0">
                <a:ln w="0"/>
                <a:solidFill>
                  <a:schemeClr val="accent1"/>
                </a:solidFill>
              </a:rPr>
              <a:t>Для линейных КИПиА, контактирующих с рабочей средой, содержащий H2S, материал должен соответствовать требованиям технических условий КПО (эксплуатация в кислой среде), а также должен быть сертифицирован по стандартам NACE ISO 15156/MR0175. </a:t>
            </a:r>
            <a:r>
              <a:rPr lang="ru-RU" sz="1200" dirty="0">
                <a:ln w="0"/>
                <a:solidFill>
                  <a:srgbClr val="FF0000"/>
                </a:solidFill>
              </a:rPr>
              <a:t>Детали, контактирующие с кислой средой должны быть изготовлены из сплавов INC 625 или C276.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Корпус / контейнер измерительных приборов (неконтактные элементы) должен быть изготовлен как минимум из нержавеющей стали SS316.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Элементы должны отвечать требованиям соответствующих листов технических данных. </a:t>
            </a:r>
          </a:p>
          <a:p>
            <a:pPr algn="just"/>
            <a:endParaRPr lang="en-GB" sz="1200" dirty="0">
              <a:ln w="0"/>
              <a:solidFill>
                <a:schemeClr val="accent1"/>
              </a:solidFill>
            </a:endParaRPr>
          </a:p>
          <a:p>
            <a:pPr algn="just"/>
            <a:r>
              <a:rPr lang="ru-RU" sz="1200" b="1" u="sng" dirty="0">
                <a:ln w="0"/>
                <a:solidFill>
                  <a:schemeClr val="accent1"/>
                </a:solidFill>
              </a:rPr>
              <a:t>Сертификация: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Все измерительные приборы должны поставляться с сертификатом об утверждении типа средств измерений, выданным Комитетом технического регулирования и метрологии Министерства индустрии и новых технологий Республики Казахстан (должны быть включены в государственный метрологический реестр).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Все КИПиА и измерительное оборудование, установленные на объекте, должно быть сертифицировано в соответствии с техническими регламентами Евразийского экономического союза (EAC CU TR).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n w="0"/>
                <a:solidFill>
                  <a:schemeClr val="accent1"/>
                </a:solidFill>
              </a:rPr>
              <a:t>Требования SIL2 для приборов безопасности.</a:t>
            </a:r>
          </a:p>
          <a:p>
            <a:pPr algn="just"/>
            <a:endParaRPr lang="en-US" sz="1400" dirty="0">
              <a:ln w="0"/>
              <a:solidFill>
                <a:schemeClr val="accent1"/>
              </a:solidFill>
            </a:endParaRPr>
          </a:p>
          <a:p>
            <a:pPr algn="just"/>
            <a:endParaRPr lang="en-US" sz="1400" dirty="0">
              <a:ln w="0"/>
              <a:solidFill>
                <a:schemeClr val="accent1"/>
              </a:solidFill>
            </a:endParaRPr>
          </a:p>
          <a:p>
            <a:pPr marL="285750" indent="-285750" algn="just">
              <a:buFontTx/>
              <a:buChar char="-"/>
            </a:pPr>
            <a:endParaRPr lang="en-GB" sz="1400" dirty="0">
              <a:ln w="0"/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8B70C-222F-4D6E-8C5A-6254772E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113" y="1143072"/>
            <a:ext cx="4046152" cy="2650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AF721-345D-487B-9175-2F2CAB30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18" y="3994612"/>
            <a:ext cx="4046147" cy="26144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7F251E-BBBB-4675-E28D-5CFB5C6A5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0" y="6610027"/>
            <a:ext cx="12184790" cy="251670"/>
          </a:xfr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srgbClr val="FFFFFF">
                    <a:lumMod val="50000"/>
                  </a:srgbClr>
                </a:solidFill>
              </a:rPr>
              <a:t>07/10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/2024                                                                                                                                                                                 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                             КАРАЧАГАНАК ПЕТРОЛИУМ ОПЕРЕЙТИНГ Б.В.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74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s Slide Master">
  <a:themeElements>
    <a:clrScheme name="Custom 9">
      <a:dk1>
        <a:srgbClr val="000000"/>
      </a:dk1>
      <a:lt1>
        <a:srgbClr val="FFFFFF"/>
      </a:lt1>
      <a:dk2>
        <a:srgbClr val="00ABC5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PO PRESENTATION TEMPLATE ENG.pptx" id="{0B781AE2-292D-41E3-B049-D2DEFA4DEC50}" vid="{42D7E673-EFF8-4731-9AB8-ABE2372F0F46}"/>
    </a:ext>
  </a:extLst>
</a:theme>
</file>

<file path=ppt/theme/theme5.xml><?xml version="1.0" encoding="utf-8"?>
<a:theme xmlns:a="http://schemas.openxmlformats.org/drawingml/2006/main" name="Contents Slide Master">
  <a:themeElements>
    <a:clrScheme name="Custom 9">
      <a:dk1>
        <a:srgbClr val="000000"/>
      </a:dk1>
      <a:lt1>
        <a:srgbClr val="FFFFFF"/>
      </a:lt1>
      <a:dk2>
        <a:srgbClr val="00ABC5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PO PRESENTATION TEMPLATE ENG.pptx" id="{0B781AE2-292D-41E3-B049-D2DEFA4DEC50}" vid="{42D7E673-EFF8-4731-9AB8-ABE2372F0F46}"/>
    </a:ext>
  </a:extLst>
</a:theme>
</file>

<file path=ppt/theme/theme7.xml><?xml version="1.0" encoding="utf-8"?>
<a:theme xmlns:a="http://schemas.openxmlformats.org/drawingml/2006/main" name="3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Custom 10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ABC5"/>
      </a:accent1>
      <a:accent2>
        <a:srgbClr val="FBD741"/>
      </a:accent2>
      <a:accent3>
        <a:srgbClr val="000000"/>
      </a:accent3>
      <a:accent4>
        <a:srgbClr val="FBD741"/>
      </a:accent4>
      <a:accent5>
        <a:srgbClr val="00ABC5"/>
      </a:accent5>
      <a:accent6>
        <a:srgbClr val="FBD741"/>
      </a:accent6>
      <a:hlink>
        <a:srgbClr val="00ABC5"/>
      </a:hlink>
      <a:folHlink>
        <a:srgbClr val="FBD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IMBC Light (Widescreen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18951</TotalTime>
  <Words>2647</Words>
  <Application>Microsoft Office PowerPoint</Application>
  <PresentationFormat>Widescreen</PresentationFormat>
  <Paragraphs>425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Arial Narrow</vt:lpstr>
      <vt:lpstr>Bahnschrift Light</vt:lpstr>
      <vt:lpstr>Calibri</vt:lpstr>
      <vt:lpstr>Calibri Light</vt:lpstr>
      <vt:lpstr>CIDFont+F1</vt:lpstr>
      <vt:lpstr>Wingdings</vt:lpstr>
      <vt:lpstr>Custom Design</vt:lpstr>
      <vt:lpstr>1_Contents Slide Master</vt:lpstr>
      <vt:lpstr>1_Custom Design</vt:lpstr>
      <vt:lpstr>4_Custom Design</vt:lpstr>
      <vt:lpstr>Contents Slide Master</vt:lpstr>
      <vt:lpstr>2_Custom Design</vt:lpstr>
      <vt:lpstr>3_Custom Design</vt:lpstr>
      <vt:lpstr>5_Custom Design</vt:lpstr>
      <vt:lpstr>1_IMBC Light (Widescreen)</vt:lpstr>
      <vt:lpstr>PowerPoint Presentation</vt:lpstr>
      <vt:lpstr>PowerPoint Presentation</vt:lpstr>
      <vt:lpstr>PowerPoint Presentation</vt:lpstr>
      <vt:lpstr>Отдел проектирования</vt:lpstr>
      <vt:lpstr>Общий обзор Технический семинар по КИПиА </vt:lpstr>
      <vt:lpstr>PowerPoint Presentation</vt:lpstr>
      <vt:lpstr>Требования к КИПиА Технический семинар по КИПиА</vt:lpstr>
      <vt:lpstr>PowerPoint Presentation</vt:lpstr>
      <vt:lpstr>PowerPoint Presentation</vt:lpstr>
      <vt:lpstr>PowerPoint Presentation</vt:lpstr>
      <vt:lpstr>Типы Технический семинар по КИПиА </vt:lpstr>
      <vt:lpstr>PowerPoint Presentation</vt:lpstr>
      <vt:lpstr>PowerPoint Presentation</vt:lpstr>
      <vt:lpstr>Часто используемые КИПиА и прогноз на использование Технический семинар по КИПиА </vt:lpstr>
      <vt:lpstr>PowerPoint Presentation</vt:lpstr>
      <vt:lpstr>PowerPoint Presentation</vt:lpstr>
      <vt:lpstr>Отдел промысла производственного директората</vt:lpstr>
      <vt:lpstr>Общий обзор Технический семинар по КИПиА </vt:lpstr>
      <vt:lpstr>PowerPoint Presentation</vt:lpstr>
      <vt:lpstr>PowerPoint Presentation</vt:lpstr>
      <vt:lpstr>НАПРАВЛЕНИЯ ДЕЯТЕЛЬНОСТИ </vt:lpstr>
      <vt:lpstr>ТОВАРЫ, ПРЕДСТАВЛЯЮЩИЕ ИНТЕРЕС</vt:lpstr>
      <vt:lpstr>ТОВАРЫ, ПРЕДСТАВЛЯЮЩИЕ ИНТЕРЕС</vt:lpstr>
      <vt:lpstr>Консолидированные потребности: КИПиа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Turegaliyev, Meirlan</dc:creator>
  <cp:lastModifiedBy>Kazhushev, Damir</cp:lastModifiedBy>
  <cp:revision>526</cp:revision>
  <dcterms:created xsi:type="dcterms:W3CDTF">2021-10-08T03:58:20Z</dcterms:created>
  <dcterms:modified xsi:type="dcterms:W3CDTF">2025-04-24T10:25:50Z</dcterms:modified>
</cp:coreProperties>
</file>