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2" r:id="rId1"/>
    <p:sldMasterId id="2147483853" r:id="rId2"/>
    <p:sldMasterId id="2147483870" r:id="rId3"/>
    <p:sldMasterId id="2147483887" r:id="rId4"/>
    <p:sldMasterId id="2147483898" r:id="rId5"/>
    <p:sldMasterId id="2147483908" r:id="rId6"/>
    <p:sldMasterId id="2147483919" r:id="rId7"/>
  </p:sldMasterIdLst>
  <p:notesMasterIdLst>
    <p:notesMasterId r:id="rId62"/>
  </p:notesMasterIdLst>
  <p:handoutMasterIdLst>
    <p:handoutMasterId r:id="rId63"/>
  </p:handoutMasterIdLst>
  <p:sldIdLst>
    <p:sldId id="465" r:id="rId8"/>
    <p:sldId id="2147471449" r:id="rId9"/>
    <p:sldId id="2147471450" r:id="rId10"/>
    <p:sldId id="2147472442" r:id="rId11"/>
    <p:sldId id="2147471420" r:id="rId12"/>
    <p:sldId id="2147471483" r:id="rId13"/>
    <p:sldId id="2147471480" r:id="rId14"/>
    <p:sldId id="2147471486" r:id="rId15"/>
    <p:sldId id="2147471487" r:id="rId16"/>
    <p:sldId id="2147471481" r:id="rId17"/>
    <p:sldId id="2147471484" r:id="rId18"/>
    <p:sldId id="2147471482" r:id="rId19"/>
    <p:sldId id="2147471488" r:id="rId20"/>
    <p:sldId id="2147472450" r:id="rId21"/>
    <p:sldId id="2147471479" r:id="rId22"/>
    <p:sldId id="2147471421" r:id="rId23"/>
    <p:sldId id="2147472449" r:id="rId24"/>
    <p:sldId id="2147471451" r:id="rId25"/>
    <p:sldId id="2147471473" r:id="rId26"/>
    <p:sldId id="2147472465" r:id="rId27"/>
    <p:sldId id="2147471443" r:id="rId28"/>
    <p:sldId id="2147472466" r:id="rId29"/>
    <p:sldId id="2147471456" r:id="rId30"/>
    <p:sldId id="268" r:id="rId31"/>
    <p:sldId id="2147471478" r:id="rId32"/>
    <p:sldId id="2147472448" r:id="rId33"/>
    <p:sldId id="2147472428" r:id="rId34"/>
    <p:sldId id="2147472443" r:id="rId35"/>
    <p:sldId id="2147472444" r:id="rId36"/>
    <p:sldId id="2147471452" r:id="rId37"/>
    <p:sldId id="2147472445" r:id="rId38"/>
    <p:sldId id="2147472446" r:id="rId39"/>
    <p:sldId id="2147472447" r:id="rId40"/>
    <p:sldId id="2147471464" r:id="rId41"/>
    <p:sldId id="2147472421" r:id="rId42"/>
    <p:sldId id="2147471545" r:id="rId43"/>
    <p:sldId id="2147471529" r:id="rId44"/>
    <p:sldId id="2147471532" r:id="rId45"/>
    <p:sldId id="2147471546" r:id="rId46"/>
    <p:sldId id="2141412387" r:id="rId47"/>
    <p:sldId id="2147471526" r:id="rId48"/>
    <p:sldId id="2147472459" r:id="rId49"/>
    <p:sldId id="2147472460" r:id="rId50"/>
    <p:sldId id="2147472461" r:id="rId51"/>
    <p:sldId id="2147472462" r:id="rId52"/>
    <p:sldId id="2147472463" r:id="rId53"/>
    <p:sldId id="2147472464" r:id="rId54"/>
    <p:sldId id="515" r:id="rId55"/>
    <p:sldId id="516" r:id="rId56"/>
    <p:sldId id="474" r:id="rId57"/>
    <p:sldId id="2147472417" r:id="rId58"/>
    <p:sldId id="2147472418" r:id="rId59"/>
    <p:sldId id="2147472420" r:id="rId60"/>
    <p:sldId id="214747244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1C9"/>
    <a:srgbClr val="33CCCC"/>
    <a:srgbClr val="009999"/>
    <a:srgbClr val="0099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showGuides="1">
      <p:cViewPr varScale="1">
        <p:scale>
          <a:sx n="104" d="100"/>
          <a:sy n="104" d="100"/>
        </p:scale>
        <p:origin x="114" y="5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6" d="100"/>
          <a:sy n="96" d="100"/>
        </p:scale>
        <p:origin x="35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731F97-987A-4EEB-A21F-34ADFE3C2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A8CD219A-C3CA-4410-824A-2BDD41BB8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E20DF-537D-486F-A173-D6F5744CAAD6}" type="datetimeFigureOut">
              <a:rPr lang="en-GB" smtClean="0"/>
              <a:t>24/04/2025</a:t>
            </a:fld>
            <a:endParaRPr lang="en-GB" dirty="0"/>
          </a:p>
        </p:txBody>
      </p:sp>
      <p:sp>
        <p:nvSpPr>
          <p:cNvPr id="4" name="Footer Placeholder 3">
            <a:extLst>
              <a:ext uri="{FF2B5EF4-FFF2-40B4-BE49-F238E27FC236}">
                <a16:creationId xmlns:a16="http://schemas.microsoft.com/office/drawing/2014/main" id="{184A3A77-1CAA-45A0-B5B2-6DD3F3DBE4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34D8B76E-95AD-4CC0-97C9-A803E60870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A55072-1D05-453C-BF46-7D4D5762D6E3}" type="slidenum">
              <a:rPr lang="en-GB" smtClean="0"/>
              <a:t>‹#›</a:t>
            </a:fld>
            <a:endParaRPr lang="en-GB" dirty="0"/>
          </a:p>
        </p:txBody>
      </p:sp>
    </p:spTree>
    <p:extLst>
      <p:ext uri="{BB962C8B-B14F-4D97-AF65-F5344CB8AC3E}">
        <p14:creationId xmlns:p14="http://schemas.microsoft.com/office/powerpoint/2010/main" val="425403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2D4EF-8F54-4C68-8570-FE6A1D040855}" type="datetimeFigureOut">
              <a:rPr lang="en-GB" smtClean="0"/>
              <a:t>24/04/2025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59BF3-2F72-43A1-925A-478193AF6128}" type="slidenum">
              <a:rPr lang="en-GB" smtClean="0"/>
              <a:t>‹#›</a:t>
            </a:fld>
            <a:endParaRPr lang="en-GB" dirty="0"/>
          </a:p>
        </p:txBody>
      </p:sp>
    </p:spTree>
    <p:extLst>
      <p:ext uri="{BB962C8B-B14F-4D97-AF65-F5344CB8AC3E}">
        <p14:creationId xmlns:p14="http://schemas.microsoft.com/office/powerpoint/2010/main" val="1412632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D2BCA589-2487-4E6B-A42F-6C51E837792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55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4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103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2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28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84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9DFF9-3A8E-4B96-A53E-4CAD6CF9B9A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31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102CDB-FD81-4398-B8DC-49EAE3547636}" type="slidenum">
              <a:rPr lang="en-GB" smtClean="0"/>
              <a:t>53</a:t>
            </a:fld>
            <a:endParaRPr lang="en-GB"/>
          </a:p>
        </p:txBody>
      </p:sp>
    </p:spTree>
    <p:extLst>
      <p:ext uri="{BB962C8B-B14F-4D97-AF65-F5344CB8AC3E}">
        <p14:creationId xmlns:p14="http://schemas.microsoft.com/office/powerpoint/2010/main" val="75365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74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623795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81123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308378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255702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034883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65287855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3661354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1874999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BC Light 1">
    <p:bg>
      <p:bgPr>
        <a:solidFill>
          <a:srgbClr val="F8F8F8">
            <a:alpha val="95000"/>
          </a:srgbClr>
        </a:solidFill>
        <a:effectLst/>
      </p:bgPr>
    </p:bg>
    <p:spTree>
      <p:nvGrpSpPr>
        <p:cNvPr id="1" name=""/>
        <p:cNvGrpSpPr/>
        <p:nvPr/>
      </p:nvGrpSpPr>
      <p:grpSpPr>
        <a:xfrm>
          <a:off x="0" y="0"/>
          <a:ext cx="0" cy="0"/>
          <a:chOff x="0" y="0"/>
          <a:chExt cx="0" cy="0"/>
        </a:xfrm>
      </p:grpSpPr>
      <p:pic>
        <p:nvPicPr>
          <p:cNvPr id="9" name="Picture 8" descr="A white and grey background with gears and lines&#10;&#10;Description automatically generated">
            <a:extLst>
              <a:ext uri="{FF2B5EF4-FFF2-40B4-BE49-F238E27FC236}">
                <a16:creationId xmlns:a16="http://schemas.microsoft.com/office/drawing/2014/main" id="{9C72D5C6-803A-E4F4-78E7-5A307C52EC3E}"/>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7888" b="7888"/>
          <a:stretch/>
        </p:blipFill>
        <p:spPr>
          <a:xfrm flipH="1">
            <a:off x="0" y="-1"/>
            <a:ext cx="12192003" cy="6858001"/>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431145" y="-2431143"/>
            <a:ext cx="6386286" cy="11248573"/>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val="0"/>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4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IMBC Light 1">
    <p:bg>
      <p:bgPr>
        <a:solidFill>
          <a:srgbClr val="F8F8F8">
            <a:alpha val="95000"/>
          </a:srgbClr>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1B85DC37-2991-4F9C-0EA4-D7644D2F3F3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6616" t="4364" r="6665" b="17084"/>
          <a:stretch/>
        </p:blipFill>
        <p:spPr>
          <a:xfrm>
            <a:off x="-7" y="0"/>
            <a:ext cx="12192002" cy="6858000"/>
          </a:xfrm>
          <a:prstGeom prst="rect">
            <a:avLst/>
          </a:prstGeom>
        </p:spPr>
      </p:pic>
      <p:sp>
        <p:nvSpPr>
          <p:cNvPr id="10" name="Flowchart: Manual Input 9">
            <a:extLst>
              <a:ext uri="{FF2B5EF4-FFF2-40B4-BE49-F238E27FC236}">
                <a16:creationId xmlns:a16="http://schemas.microsoft.com/office/drawing/2014/main" id="{617BDF50-9BCB-3201-3C9A-06B744389C3E}"/>
              </a:ext>
            </a:extLst>
          </p:cNvPr>
          <p:cNvSpPr/>
          <p:nvPr userDrawn="1"/>
        </p:nvSpPr>
        <p:spPr>
          <a:xfrm rot="16200000" flipV="1">
            <a:off x="2241547" y="-2241557"/>
            <a:ext cx="6858001" cy="11341108"/>
          </a:xfrm>
          <a:prstGeom prst="flowChartManualInput">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A sustainable Coworking Space near Midi Station : WAO !">
            <a:extLst>
              <a:ext uri="{FF2B5EF4-FFF2-40B4-BE49-F238E27FC236}">
                <a16:creationId xmlns:a16="http://schemas.microsoft.com/office/drawing/2014/main" id="{D323A2E3-7353-67B6-2920-2FF3BF4AB798}"/>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AAD17F44-3874-A504-04AD-24078863EF60}"/>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52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85406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DFB356C8-2C8F-28A4-3454-66439AA65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8442" y="3933371"/>
            <a:ext cx="5323557" cy="2924629"/>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501899" y="-2501901"/>
            <a:ext cx="6858000"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ustainable Coworking Space near Midi Station : WAO !">
            <a:extLst>
              <a:ext uri="{FF2B5EF4-FFF2-40B4-BE49-F238E27FC236}">
                <a16:creationId xmlns:a16="http://schemas.microsoft.com/office/drawing/2014/main" id="{4607B22B-6FB3-736A-2678-2AC06B559AAB}"/>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val="0"/>
              </a:ext>
            </a:extLst>
          </a:blip>
          <a:srcRect l="-1" t="-2" r="49409" b="82927"/>
          <a:stretch/>
        </p:blipFill>
        <p:spPr bwMode="auto">
          <a:xfrm>
            <a:off x="0" y="912239"/>
            <a:ext cx="12192000" cy="1074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373B00B-F551-54C8-0A0D-85E616EC5E03}"/>
              </a:ext>
            </a:extLst>
          </p:cNvPr>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58932" y="1035330"/>
            <a:ext cx="2874127" cy="82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133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IMBC Light 1">
    <p:bg>
      <p:bgPr>
        <a:solidFill>
          <a:srgbClr val="F8F8F8"/>
        </a:solidFill>
        <a:effectLst/>
      </p:bgPr>
    </p:bg>
    <p:spTree>
      <p:nvGrpSpPr>
        <p:cNvPr id="1" name=""/>
        <p:cNvGrpSpPr/>
        <p:nvPr/>
      </p:nvGrpSpPr>
      <p:grpSpPr>
        <a:xfrm>
          <a:off x="0" y="0"/>
          <a:ext cx="0" cy="0"/>
          <a:chOff x="0" y="0"/>
          <a:chExt cx="0" cy="0"/>
        </a:xfrm>
      </p:grpSpPr>
      <p:pic>
        <p:nvPicPr>
          <p:cNvPr id="2" name="Picture 1" descr="A close-up of a circular design&#10;&#10;Description automatically generated">
            <a:extLst>
              <a:ext uri="{FF2B5EF4-FFF2-40B4-BE49-F238E27FC236}">
                <a16:creationId xmlns:a16="http://schemas.microsoft.com/office/drawing/2014/main" id="{3B248907-DE43-9F98-BDC1-0D229B81E2B5}"/>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l="16616" t="4364" r="6665" b="17084"/>
          <a:stretch/>
        </p:blipFill>
        <p:spPr>
          <a:xfrm>
            <a:off x="-3" y="-1"/>
            <a:ext cx="12192002" cy="6858000"/>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1692518" y="-1692522"/>
            <a:ext cx="6858000" cy="10243043"/>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554520" y="909271"/>
            <a:ext cx="3133995" cy="903914"/>
          </a:xfrm>
          <a:prstGeom prst="rect">
            <a:avLst/>
          </a:prstGeom>
          <a:noFill/>
          <a:ln>
            <a:noFill/>
          </a:ln>
          <a:effectLst/>
        </p:spPr>
      </p:pic>
    </p:spTree>
    <p:extLst>
      <p:ext uri="{BB962C8B-B14F-4D97-AF65-F5344CB8AC3E}">
        <p14:creationId xmlns:p14="http://schemas.microsoft.com/office/powerpoint/2010/main" val="37898980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IMBC Light 1">
    <p:bg>
      <p:bgPr>
        <a:solidFill>
          <a:srgbClr val="F8F8F8"/>
        </a:solidFill>
        <a:effectLst/>
      </p:bgPr>
    </p:bg>
    <p:spTree>
      <p:nvGrpSpPr>
        <p:cNvPr id="1" name=""/>
        <p:cNvGrpSpPr/>
        <p:nvPr/>
      </p:nvGrpSpPr>
      <p:grpSpPr>
        <a:xfrm>
          <a:off x="0" y="0"/>
          <a:ext cx="0" cy="0"/>
          <a:chOff x="0" y="0"/>
          <a:chExt cx="0" cy="0"/>
        </a:xfrm>
      </p:grpSpPr>
      <p:pic>
        <p:nvPicPr>
          <p:cNvPr id="8" name="Picture 7" descr="A white and grey background with gears and lines&#10;&#10;Description automatically generated">
            <a:extLst>
              <a:ext uri="{FF2B5EF4-FFF2-40B4-BE49-F238E27FC236}">
                <a16:creationId xmlns:a16="http://schemas.microsoft.com/office/drawing/2014/main" id="{B46CF1CD-0905-325C-670E-1D4766517368}"/>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7888" b="7888"/>
          <a:stretch/>
        </p:blipFill>
        <p:spPr>
          <a:xfrm flipH="1">
            <a:off x="0" y="-1"/>
            <a:ext cx="12192003" cy="6858001"/>
          </a:xfrm>
          <a:prstGeom prst="rect">
            <a:avLst/>
          </a:prstGeom>
        </p:spPr>
      </p:pic>
      <p:sp>
        <p:nvSpPr>
          <p:cNvPr id="4" name="Flowchart: Manual Input 3">
            <a:extLst>
              <a:ext uri="{FF2B5EF4-FFF2-40B4-BE49-F238E27FC236}">
                <a16:creationId xmlns:a16="http://schemas.microsoft.com/office/drawing/2014/main" id="{0913CBF5-E24B-9EF7-5337-A485693B2027}"/>
              </a:ext>
            </a:extLst>
          </p:cNvPr>
          <p:cNvSpPr/>
          <p:nvPr userDrawn="1"/>
        </p:nvSpPr>
        <p:spPr>
          <a:xfrm rot="16200000" flipV="1">
            <a:off x="2624991" y="-2624994"/>
            <a:ext cx="6611814" cy="11861802"/>
          </a:xfrm>
          <a:prstGeom prst="flowChartManualInput">
            <a:avLst/>
          </a:prstGeom>
          <a:gradFill flip="none" rotWithShape="0">
            <a:gsLst>
              <a:gs pos="0">
                <a:srgbClr val="066A95">
                  <a:lumMod val="100000"/>
                </a:srgbClr>
              </a:gs>
              <a:gs pos="100000">
                <a:srgbClr val="48C7EA"/>
              </a:gs>
              <a:gs pos="100000">
                <a:schemeClr val="accent1">
                  <a:lumMod val="45000"/>
                  <a:lumOff val="55000"/>
                </a:schemeClr>
              </a:gs>
              <a:gs pos="100000">
                <a:srgbClr val="D0EDF6"/>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Рисунок 7">
            <a:extLst>
              <a:ext uri="{FF2B5EF4-FFF2-40B4-BE49-F238E27FC236}">
                <a16:creationId xmlns:a16="http://schemas.microsoft.com/office/drawing/2014/main" id="{6135D9AF-D845-6023-51CC-7811D0ED1A1A}"/>
              </a:ext>
            </a:extLst>
          </p:cNvPr>
          <p:cNvPicPr>
            <a:picLocks noChangeAspect="1"/>
          </p:cNvPicPr>
          <p:nvPr userDrawn="1"/>
        </p:nvPicPr>
        <p:blipFill>
          <a:blip r:embed="rId4" cstate="print">
            <a:biLevel thresh="50000"/>
            <a:extLst>
              <a:ext uri="{28A0092B-C50C-407E-A947-70E740481C1C}">
                <a14:useLocalDpi xmlns:a14="http://schemas.microsoft.com/office/drawing/2010/main" val="0"/>
              </a:ext>
            </a:extLst>
          </a:blip>
          <a:srcRect/>
          <a:stretch>
            <a:fillRect/>
          </a:stretch>
        </p:blipFill>
        <p:spPr bwMode="auto">
          <a:xfrm>
            <a:off x="4528996" y="847725"/>
            <a:ext cx="3133995" cy="903914"/>
          </a:xfrm>
          <a:prstGeom prst="rect">
            <a:avLst/>
          </a:prstGeom>
          <a:noFill/>
          <a:ln>
            <a:noFill/>
          </a:ln>
          <a:effectLst/>
        </p:spPr>
      </p:pic>
    </p:spTree>
    <p:extLst>
      <p:ext uri="{BB962C8B-B14F-4D97-AF65-F5344CB8AC3E}">
        <p14:creationId xmlns:p14="http://schemas.microsoft.com/office/powerpoint/2010/main" val="65293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13000"/>
            <a:extLst>
              <a:ext uri="{28A0092B-C50C-407E-A947-70E740481C1C}">
                <a14:useLocalDpi xmlns:a14="http://schemas.microsoft.com/office/drawing/2010/main" val="0"/>
              </a:ext>
            </a:extLst>
          </a:blip>
          <a:srcRect l="16616" t="4364" r="6665" b="17084"/>
          <a:stretch/>
        </p:blipFill>
        <p:spPr>
          <a:xfrm>
            <a:off x="-3" y="-1"/>
            <a:ext cx="12192002" cy="6858000"/>
          </a:xfrm>
          <a:prstGeom prst="rect">
            <a:avLst/>
          </a:prstGeom>
        </p:spPr>
      </p:pic>
      <p:sp>
        <p:nvSpPr>
          <p:cNvPr id="9" name="Стрелка: пятиугольник 1">
            <a:extLst>
              <a:ext uri="{FF2B5EF4-FFF2-40B4-BE49-F238E27FC236}">
                <a16:creationId xmlns:a16="http://schemas.microsoft.com/office/drawing/2014/main" id="{51C1F9FD-7374-6957-35B9-F88F0187FC23}"/>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935999"/>
            <a:ext cx="12192001" cy="592200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4165032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b="12301"/>
          <a:stretch/>
        </p:blipFill>
        <p:spPr>
          <a:xfrm>
            <a:off x="8457809" y="5166888"/>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0" y="0"/>
            <a:ext cx="12191999" cy="936000"/>
          </a:xfrm>
          <a:prstGeom prst="homePlate">
            <a:avLst>
              <a:gd name="adj" fmla="val 0"/>
            </a:avLst>
          </a:prstGeom>
          <a:gradFill flip="none" rotWithShape="1">
            <a:gsLst>
              <a:gs pos="0">
                <a:srgbClr val="066A95">
                  <a:lumMod val="100000"/>
                </a:srgbClr>
              </a:gs>
              <a:gs pos="100000">
                <a:srgbClr val="48C7EA"/>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0626558" y="6186647"/>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2083769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IMBC Light 6">
    <p:spTree>
      <p:nvGrpSpPr>
        <p:cNvPr id="1" name=""/>
        <p:cNvGrpSpPr/>
        <p:nvPr/>
      </p:nvGrpSpPr>
      <p:grpSpPr>
        <a:xfrm>
          <a:off x="0" y="0"/>
          <a:ext cx="0" cy="0"/>
          <a:chOff x="0" y="0"/>
          <a:chExt cx="0" cy="0"/>
        </a:xfrm>
      </p:grpSpPr>
      <p:pic>
        <p:nvPicPr>
          <p:cNvPr id="5" name="Picture 4" descr="A close-up of a circular design&#10;&#10;Description automatically generated">
            <a:extLst>
              <a:ext uri="{FF2B5EF4-FFF2-40B4-BE49-F238E27FC236}">
                <a16:creationId xmlns:a16="http://schemas.microsoft.com/office/drawing/2014/main" id="{68A7AE81-C488-F3AD-0BC6-548306616766}"/>
              </a:ext>
            </a:extLst>
          </p:cNvPr>
          <p:cNvPicPr>
            <a:picLocks noChangeAspect="1"/>
          </p:cNvPicPr>
          <p:nvPr userDrawn="1"/>
        </p:nvPicPr>
        <p:blipFill rotWithShape="1">
          <a:blip r:embed="rId2">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b="15788"/>
          <a:stretch/>
        </p:blipFill>
        <p:spPr>
          <a:xfrm flipV="1">
            <a:off x="8457809" y="0"/>
            <a:ext cx="3734191" cy="1727556"/>
          </a:xfrm>
          <a:prstGeom prst="rect">
            <a:avLst/>
          </a:prstGeom>
        </p:spPr>
      </p:pic>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60008" y="648192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bg2">
                    <a:lumMod val="50000"/>
                  </a:schemeClr>
                </a:solidFill>
              </a:rPr>
              <a:pPr algn="r"/>
              <a:t>‹#›</a:t>
            </a:fld>
            <a:endParaRPr lang="ru-RU" sz="1000" b="1">
              <a:solidFill>
                <a:schemeClr val="bg2">
                  <a:lumMod val="50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1590684" y="108000"/>
            <a:ext cx="9360000" cy="720000"/>
          </a:xfrm>
          <a:prstGeom prst="rect">
            <a:avLst/>
          </a:prstGeom>
        </p:spPr>
        <p:txBody>
          <a:bodyPr anchor="ctr"/>
          <a:lstStyle>
            <a:lvl1pPr>
              <a:defRPr sz="2800" b="1" baseline="0">
                <a:solidFill>
                  <a:schemeClr val="bg2">
                    <a:lumMod val="50000"/>
                  </a:schemeClr>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4" descr="A sustainable Coworking Space near Midi Station : WAO !">
            <a:extLst>
              <a:ext uri="{FF2B5EF4-FFF2-40B4-BE49-F238E27FC236}">
                <a16:creationId xmlns:a16="http://schemas.microsoft.com/office/drawing/2014/main" id="{4D2785B4-1A59-1E91-0E82-FE813AC7EFE9}"/>
              </a:ext>
            </a:extLst>
          </p:cNvPr>
          <p:cNvPicPr>
            <a:picLocks noChangeAspect="1" noChangeArrowheads="1"/>
          </p:cNvPicPr>
          <p:nvPr userDrawn="1"/>
        </p:nvPicPr>
        <p:blipFill rotWithShape="1">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val="0"/>
              </a:ext>
            </a:extLst>
          </a:blip>
          <a:srcRect l="-1" t="-2" r="49409" b="57315"/>
          <a:stretch/>
        </p:blipFill>
        <p:spPr bwMode="auto">
          <a:xfrm>
            <a:off x="85725" y="108000"/>
            <a:ext cx="1428750" cy="8250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B5B60E-D1D0-3DA1-3B9A-A72EF7FFFFDB}"/>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61934" y="336721"/>
            <a:ext cx="1276331" cy="3676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9A0999C-2E3C-218B-9203-8E922903CE8E}"/>
              </a:ext>
            </a:extLst>
          </p:cNvPr>
          <p:cNvCxnSpPr/>
          <p:nvPr userDrawn="1"/>
        </p:nvCxnSpPr>
        <p:spPr>
          <a:xfrm>
            <a:off x="1590684" y="904508"/>
            <a:ext cx="1050607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00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MBC Light 6">
    <p:spTree>
      <p:nvGrpSpPr>
        <p:cNvPr id="1" name=""/>
        <p:cNvGrpSpPr/>
        <p:nvPr/>
      </p:nvGrpSpPr>
      <p:grpSpPr>
        <a:xfrm>
          <a:off x="0" y="0"/>
          <a:ext cx="0" cy="0"/>
          <a:chOff x="0" y="0"/>
          <a:chExt cx="0" cy="0"/>
        </a:xfrm>
      </p:grpSpPr>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36000"/>
            <a:ext cx="12192001" cy="5922000"/>
          </a:xfrm>
          <a:prstGeom prst="homePlate">
            <a:avLst>
              <a:gd name="adj" fmla="val 0"/>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pic>
        <p:nvPicPr>
          <p:cNvPr id="9" name="Picture 8" descr="A close-up of a circular design&#10;&#10;Description automatically generated">
            <a:extLst>
              <a:ext uri="{FF2B5EF4-FFF2-40B4-BE49-F238E27FC236}">
                <a16:creationId xmlns:a16="http://schemas.microsoft.com/office/drawing/2014/main" id="{E90E07D9-A06D-2908-071E-924FB07A6D30}"/>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b="12301"/>
          <a:stretch/>
        </p:blipFill>
        <p:spPr>
          <a:xfrm>
            <a:off x="8457808" y="5173683"/>
            <a:ext cx="3734191" cy="1799112"/>
          </a:xfrm>
          <a:prstGeom prst="rect">
            <a:avLst/>
          </a:prstGeom>
        </p:spPr>
      </p:pic>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36000"/>
          </a:xfrm>
          <a:prstGeom prst="homePlate">
            <a:avLst>
              <a:gd name="adj" fmla="val 0"/>
            </a:avLst>
          </a:prstGeom>
          <a:gradFill flip="none" rotWithShape="1">
            <a:gsLst>
              <a:gs pos="100000">
                <a:srgbClr val="066A95"/>
              </a:gs>
              <a:gs pos="100000">
                <a:schemeClr val="accent1">
                  <a:lumMod val="45000"/>
                  <a:lumOff val="55000"/>
                </a:schemeClr>
              </a:gs>
              <a:gs pos="100000">
                <a:schemeClr val="accent1">
                  <a:lumMod val="0"/>
                  <a:lumOff val="100000"/>
                  <a:alpha val="47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620500" y="610467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4015276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6616" t="4364" r="6665" b="17084"/>
          <a:stretch/>
        </p:blipFill>
        <p:spPr>
          <a:xfrm>
            <a:off x="-7" y="0"/>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solidFill>
            <a:srgbClr val="D0EDF6">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18171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927941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IMBC Light 6">
    <p:bg>
      <p:bgPr>
        <a:solidFill>
          <a:schemeClr val="bg1">
            <a:alpha val="0"/>
          </a:schemeClr>
        </a:solidFill>
        <a:effectLst/>
      </p:bgPr>
    </p:bg>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8" name="Стрелка: пятиугольник 1">
            <a:extLst>
              <a:ext uri="{FF2B5EF4-FFF2-40B4-BE49-F238E27FC236}">
                <a16:creationId xmlns:a16="http://schemas.microsoft.com/office/drawing/2014/main" id="{C28B339E-B2A4-6C30-6B7E-FDFF1D2CA65F}"/>
              </a:ext>
            </a:extLst>
          </p:cNvPr>
          <p:cNvSpPr/>
          <p:nvPr userDrawn="1"/>
        </p:nvSpPr>
        <p:spPr>
          <a:xfrm>
            <a:off x="-4" y="828000"/>
            <a:ext cx="12192001" cy="6030000"/>
          </a:xfrm>
          <a:prstGeom prst="homePlate">
            <a:avLst>
              <a:gd name="adj" fmla="val 0"/>
            </a:avLst>
          </a:prstGeom>
          <a:solidFill>
            <a:srgbClr val="D0EDF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1449256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15003" y="221400"/>
            <a:ext cx="1709993" cy="493200"/>
          </a:xfrm>
          <a:prstGeom prst="rect">
            <a:avLst/>
          </a:prstGeom>
          <a:noFill/>
          <a:ln>
            <a:noFill/>
          </a:ln>
          <a:effectLst/>
        </p:spPr>
      </p:pic>
      <p:sp>
        <p:nvSpPr>
          <p:cNvPr id="8" name="Parallelogram 7">
            <a:extLst>
              <a:ext uri="{FF2B5EF4-FFF2-40B4-BE49-F238E27FC236}">
                <a16:creationId xmlns:a16="http://schemas.microsoft.com/office/drawing/2014/main" id="{90C03E51-EE8E-E863-84E8-F8F30B32CB0E}"/>
              </a:ext>
            </a:extLst>
          </p:cNvPr>
          <p:cNvSpPr/>
          <p:nvPr userDrawn="1"/>
        </p:nvSpPr>
        <p:spPr>
          <a:xfrm>
            <a:off x="-1244600" y="1019174"/>
            <a:ext cx="13436600" cy="5371246"/>
          </a:xfrm>
          <a:prstGeom prst="parallelogram">
            <a:avLst>
              <a:gd name="adj" fmla="val 8467"/>
            </a:avLst>
          </a:prstGeom>
          <a:solidFill>
            <a:srgbClr val="D0EDF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565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704269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IMBC Light 6">
    <p:spTree>
      <p:nvGrpSpPr>
        <p:cNvPr id="1" name=""/>
        <p:cNvGrpSpPr/>
        <p:nvPr/>
      </p:nvGrpSpPr>
      <p:grpSpPr>
        <a:xfrm>
          <a:off x="0" y="0"/>
          <a:ext cx="0" cy="0"/>
          <a:chOff x="0" y="0"/>
          <a:chExt cx="0" cy="0"/>
        </a:xfrm>
      </p:grpSpPr>
      <p:pic>
        <p:nvPicPr>
          <p:cNvPr id="6" name="Picture 5" descr="A close-up of a circular design&#10;&#10;Description automatically generated">
            <a:extLst>
              <a:ext uri="{FF2B5EF4-FFF2-40B4-BE49-F238E27FC236}">
                <a16:creationId xmlns:a16="http://schemas.microsoft.com/office/drawing/2014/main" id="{5C933558-257C-68C8-8F0B-5053DD3DD18D}"/>
              </a:ext>
            </a:extLst>
          </p:cNvPr>
          <p:cNvPicPr>
            <a:picLocks noChangeAspect="1"/>
          </p:cNvPicPr>
          <p:nvPr userDrawn="1"/>
        </p:nvPicPr>
        <p:blipFill rotWithShape="1">
          <a:blip r:embed="rId2">
            <a:alphaModFix amt="5000"/>
            <a:extLst>
              <a:ext uri="{28A0092B-C50C-407E-A947-70E740481C1C}">
                <a14:useLocalDpi xmlns:a14="http://schemas.microsoft.com/office/drawing/2010/main" val="0"/>
              </a:ext>
            </a:extLst>
          </a:blip>
          <a:srcRect l="16616" t="4364" r="6665" b="17084"/>
          <a:stretch/>
        </p:blipFill>
        <p:spPr>
          <a:xfrm>
            <a:off x="-3" y="-1"/>
            <a:ext cx="12192002" cy="6858000"/>
          </a:xfrm>
          <a:prstGeom prst="rect">
            <a:avLst/>
          </a:prstGeom>
        </p:spPr>
      </p:pic>
      <p:sp>
        <p:nvSpPr>
          <p:cNvPr id="10" name="Стрелка: пятиугольник 1">
            <a:extLst>
              <a:ext uri="{FF2B5EF4-FFF2-40B4-BE49-F238E27FC236}">
                <a16:creationId xmlns:a16="http://schemas.microsoft.com/office/drawing/2014/main" id="{31033293-35CE-B9D8-A27E-57F0CFC96619}"/>
              </a:ext>
            </a:extLst>
          </p:cNvPr>
          <p:cNvSpPr/>
          <p:nvPr userDrawn="1"/>
        </p:nvSpPr>
        <p:spPr>
          <a:xfrm>
            <a:off x="-2" y="900000"/>
            <a:ext cx="12192001" cy="5958000"/>
          </a:xfrm>
          <a:prstGeom prst="homePlate">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5" name="Стрелка: пятиугольник 1">
            <a:extLst>
              <a:ext uri="{FF2B5EF4-FFF2-40B4-BE49-F238E27FC236}">
                <a16:creationId xmlns:a16="http://schemas.microsoft.com/office/drawing/2014/main" id="{F427F41B-CF8C-C72F-3B06-0FA3C30C0641}"/>
              </a:ext>
            </a:extLst>
          </p:cNvPr>
          <p:cNvSpPr/>
          <p:nvPr userDrawn="1"/>
        </p:nvSpPr>
        <p:spPr>
          <a:xfrm>
            <a:off x="1" y="-1"/>
            <a:ext cx="12191999" cy="1019175"/>
          </a:xfrm>
          <a:prstGeom prst="homePlate">
            <a:avLst>
              <a:gd name="adj" fmla="val 0"/>
            </a:avLst>
          </a:prstGeom>
          <a:solidFill>
            <a:schemeClr val="bg1">
              <a:lumMod val="6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1" y="0"/>
            <a:ext cx="12191999" cy="900000"/>
          </a:xfrm>
          <a:prstGeom prst="homePlate">
            <a:avLst>
              <a:gd name="adj" fmla="val 0"/>
            </a:avLst>
          </a:prstGeom>
          <a:solidFill>
            <a:srgbClr val="066A95">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solidFill>
                <a:schemeClr val="bg1"/>
              </a:solidFill>
            </a:endParaRPr>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591925" y="6390421"/>
            <a:ext cx="457200"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b="1" smtClean="0">
                <a:solidFill>
                  <a:schemeClr val="tx1">
                    <a:lumMod val="95000"/>
                    <a:lumOff val="5000"/>
                  </a:schemeClr>
                </a:solidFill>
              </a:rPr>
              <a:pPr algn="ct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7" name="Рисунок 7">
            <a:extLst>
              <a:ext uri="{FF2B5EF4-FFF2-40B4-BE49-F238E27FC236}">
                <a16:creationId xmlns:a16="http://schemas.microsoft.com/office/drawing/2014/main" id="{725AE467-2921-741A-C63E-7B45EE732E23}"/>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15003" y="221400"/>
            <a:ext cx="1709993" cy="493200"/>
          </a:xfrm>
          <a:prstGeom prst="rect">
            <a:avLst/>
          </a:prstGeom>
          <a:noFill/>
          <a:ln>
            <a:noFill/>
          </a:ln>
          <a:effectLst/>
        </p:spPr>
      </p:pic>
    </p:spTree>
    <p:extLst>
      <p:ext uri="{BB962C8B-B14F-4D97-AF65-F5344CB8AC3E}">
        <p14:creationId xmlns:p14="http://schemas.microsoft.com/office/powerpoint/2010/main" val="3154634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BC Light 7">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19282" y="34264"/>
            <a:ext cx="1065251" cy="865516"/>
          </a:xfrm>
          <a:prstGeom prst="rect">
            <a:avLst/>
          </a:prstGeom>
        </p:spPr>
      </p:pic>
      <p:sp>
        <p:nvSpPr>
          <p:cNvPr id="7" name="Стрелка: пятиугольник 6">
            <a:extLst>
              <a:ext uri="{FF2B5EF4-FFF2-40B4-BE49-F238E27FC236}">
                <a16:creationId xmlns:a16="http://schemas.microsoft.com/office/drawing/2014/main" id="{CA426579-DC00-E301-97A6-27029F0A8E06}"/>
              </a:ext>
            </a:extLst>
          </p:cNvPr>
          <p:cNvSpPr/>
          <p:nvPr userDrawn="1"/>
        </p:nvSpPr>
        <p:spPr>
          <a:xfrm rot="10800000">
            <a:off x="-1" y="6376557"/>
            <a:ext cx="12192000" cy="481443"/>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 name="Стрелка: пятиугольник 1">
            <a:extLst>
              <a:ext uri="{FF2B5EF4-FFF2-40B4-BE49-F238E27FC236}">
                <a16:creationId xmlns:a16="http://schemas.microsoft.com/office/drawing/2014/main" id="{0AFE7593-14FD-CCA4-3A50-79D3F1D463A4}"/>
              </a:ext>
            </a:extLst>
          </p:cNvPr>
          <p:cNvSpPr/>
          <p:nvPr userDrawn="1"/>
        </p:nvSpPr>
        <p:spPr>
          <a:xfrm>
            <a:off x="7467" y="-36220"/>
            <a:ext cx="12191999" cy="936000"/>
          </a:xfrm>
          <a:prstGeom prst="homePlate">
            <a:avLst>
              <a:gd name="adj" fmla="val 0"/>
            </a:avLst>
          </a:prstGeom>
          <a:solidFill>
            <a:schemeClr val="bg2">
              <a:lumMod val="9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Slide Number Placeholder 3">
            <a:extLst>
              <a:ext uri="{FF2B5EF4-FFF2-40B4-BE49-F238E27FC236}">
                <a16:creationId xmlns:a16="http://schemas.microsoft.com/office/drawing/2014/main" id="{EEA86173-B0E0-B70A-E9AE-BA92DF28E300}"/>
              </a:ext>
            </a:extLst>
          </p:cNvPr>
          <p:cNvSpPr txBox="1">
            <a:spLocks/>
          </p:cNvSpPr>
          <p:nvPr userDrawn="1"/>
        </p:nvSpPr>
        <p:spPr>
          <a:xfrm>
            <a:off x="11463378" y="6500702"/>
            <a:ext cx="47324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A1F11BF-88A7-4C67-863E-D9A8C2AA9032}" type="slidenum">
              <a:rPr lang="ru-RU" sz="1000" b="1" smtClean="0">
                <a:solidFill>
                  <a:schemeClr val="tx1">
                    <a:lumMod val="95000"/>
                    <a:lumOff val="5000"/>
                  </a:schemeClr>
                </a:solidFill>
              </a:rPr>
              <a:pPr algn="r"/>
              <a:t>‹#›</a:t>
            </a:fld>
            <a:endParaRPr lang="ru-RU" sz="1000" b="1">
              <a:solidFill>
                <a:schemeClr val="tx1">
                  <a:lumMod val="95000"/>
                  <a:lumOff val="5000"/>
                </a:schemeClr>
              </a:solidFill>
            </a:endParaRPr>
          </a:p>
        </p:txBody>
      </p:sp>
      <p:sp>
        <p:nvSpPr>
          <p:cNvPr id="4" name="Title 1">
            <a:extLst>
              <a:ext uri="{FF2B5EF4-FFF2-40B4-BE49-F238E27FC236}">
                <a16:creationId xmlns:a16="http://schemas.microsoft.com/office/drawing/2014/main" id="{11DB0C37-E6CC-3A85-B381-EC9C6B2FE28F}"/>
              </a:ext>
            </a:extLst>
          </p:cNvPr>
          <p:cNvSpPr>
            <a:spLocks noGrp="1"/>
          </p:cNvSpPr>
          <p:nvPr>
            <p:ph type="title" hasCustomPrompt="1"/>
          </p:nvPr>
        </p:nvSpPr>
        <p:spPr>
          <a:xfrm>
            <a:off x="2339999" y="108000"/>
            <a:ext cx="9360000" cy="720000"/>
          </a:xfrm>
          <a:prstGeom prst="rect">
            <a:avLst/>
          </a:prstGeom>
        </p:spPr>
        <p:txBody>
          <a:bodyPr anchor="ctr"/>
          <a:lstStyle>
            <a:lvl1pPr>
              <a:defRPr sz="2800" b="1" baseline="0">
                <a:solidFill>
                  <a:schemeClr val="tx1">
                    <a:lumMod val="95000"/>
                    <a:lumOff val="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Стрелка: пятиугольник 4">
            <a:extLst>
              <a:ext uri="{FF2B5EF4-FFF2-40B4-BE49-F238E27FC236}">
                <a16:creationId xmlns:a16="http://schemas.microsoft.com/office/drawing/2014/main" id="{D9C6DDA4-2F7C-23DE-5F35-D2D1E5B71D86}"/>
              </a:ext>
            </a:extLst>
          </p:cNvPr>
          <p:cNvSpPr/>
          <p:nvPr userDrawn="1"/>
        </p:nvSpPr>
        <p:spPr>
          <a:xfrm>
            <a:off x="0" y="0"/>
            <a:ext cx="2321309" cy="936000"/>
          </a:xfrm>
          <a:prstGeom prst="homePlate">
            <a:avLst>
              <a:gd name="adj" fmla="val 29690"/>
            </a:avLst>
          </a:prstGeom>
          <a:solidFill>
            <a:schemeClr val="bg2">
              <a:lumMod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6" name="Рисунок 7">
            <a:extLst>
              <a:ext uri="{FF2B5EF4-FFF2-40B4-BE49-F238E27FC236}">
                <a16:creationId xmlns:a16="http://schemas.microsoft.com/office/drawing/2014/main" id="{6ABF5769-1ADF-400A-506A-52B4EBB33C66}"/>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305657" y="220422"/>
            <a:ext cx="1709993" cy="493200"/>
          </a:xfrm>
          <a:prstGeom prst="rect">
            <a:avLst/>
          </a:prstGeom>
          <a:noFill/>
          <a:ln>
            <a:noFill/>
          </a:ln>
          <a:effectLst/>
        </p:spPr>
      </p:pic>
    </p:spTree>
    <p:extLst>
      <p:ext uri="{BB962C8B-B14F-4D97-AF65-F5344CB8AC3E}">
        <p14:creationId xmlns:p14="http://schemas.microsoft.com/office/powerpoint/2010/main" val="1555068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BC Light 3">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2E8712C6-2146-3624-8727-D75BD11A5B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1908" y="2526399"/>
            <a:ext cx="5330092" cy="4330700"/>
          </a:xfrm>
          <a:prstGeom prst="rect">
            <a:avLst/>
          </a:prstGeom>
        </p:spPr>
      </p:pic>
      <p:cxnSp>
        <p:nvCxnSpPr>
          <p:cNvPr id="7" name="Straight Connector 5">
            <a:extLst>
              <a:ext uri="{FF2B5EF4-FFF2-40B4-BE49-F238E27FC236}">
                <a16:creationId xmlns:a16="http://schemas.microsoft.com/office/drawing/2014/main" id="{4721EC87-1416-B584-AADE-20FF1BB57050}"/>
              </a:ext>
            </a:extLst>
          </p:cNvPr>
          <p:cNvCxnSpPr/>
          <p:nvPr userDrawn="1"/>
        </p:nvCxnSpPr>
        <p:spPr>
          <a:xfrm flipV="1">
            <a:off x="393204" y="61338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C985FB-4603-C0F2-45FA-409E5B555F10}"/>
              </a:ext>
            </a:extLst>
          </p:cNvPr>
          <p:cNvCxnSpPr/>
          <p:nvPr userDrawn="1"/>
        </p:nvCxnSpPr>
        <p:spPr>
          <a:xfrm flipV="1">
            <a:off x="398126" y="6343998"/>
            <a:ext cx="11317018" cy="8128"/>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Рисунок 7">
            <a:extLst>
              <a:ext uri="{FF2B5EF4-FFF2-40B4-BE49-F238E27FC236}">
                <a16:creationId xmlns:a16="http://schemas.microsoft.com/office/drawing/2014/main" id="{9B102F2D-B1FB-B3DA-13EF-5202D8A21469}"/>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26880" y="191395"/>
            <a:ext cx="1400633" cy="361450"/>
          </a:xfrm>
          <a:prstGeom prst="rect">
            <a:avLst/>
          </a:prstGeom>
          <a:noFill/>
          <a:ln>
            <a:noFill/>
          </a:ln>
        </p:spPr>
      </p:pic>
      <p:sp>
        <p:nvSpPr>
          <p:cNvPr id="10" name="Slide Number Placeholder 3">
            <a:extLst>
              <a:ext uri="{FF2B5EF4-FFF2-40B4-BE49-F238E27FC236}">
                <a16:creationId xmlns:a16="http://schemas.microsoft.com/office/drawing/2014/main" id="{D7611EBA-AD15-EF8B-38D9-F600C0626F36}"/>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3879811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BC Light 4">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55EE0EDA-BB18-C41D-A599-3ECDC0E6F9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1908" y="2526399"/>
            <a:ext cx="5330092" cy="4330700"/>
          </a:xfrm>
          <a:prstGeom prst="rect">
            <a:avLst/>
          </a:prstGeom>
        </p:spPr>
      </p:pic>
      <p:pic>
        <p:nvPicPr>
          <p:cNvPr id="7" name="Рисунок 7">
            <a:extLst>
              <a:ext uri="{FF2B5EF4-FFF2-40B4-BE49-F238E27FC236}">
                <a16:creationId xmlns:a16="http://schemas.microsoft.com/office/drawing/2014/main" id="{9B7B92D0-2832-C769-0526-2CFF10E89DB9}"/>
              </a:ext>
            </a:extLs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26880" y="191395"/>
            <a:ext cx="1400633" cy="361450"/>
          </a:xfrm>
          <a:prstGeom prst="rect">
            <a:avLst/>
          </a:prstGeom>
          <a:noFill/>
          <a:ln>
            <a:noFill/>
          </a:ln>
        </p:spPr>
      </p:pic>
      <p:sp>
        <p:nvSpPr>
          <p:cNvPr id="9" name="Slide Number Placeholder 3">
            <a:extLst>
              <a:ext uri="{FF2B5EF4-FFF2-40B4-BE49-F238E27FC236}">
                <a16:creationId xmlns:a16="http://schemas.microsoft.com/office/drawing/2014/main" id="{71599066-537B-24C9-DA6C-D1C0FB4060D3}"/>
              </a:ext>
            </a:extLst>
          </p:cNvPr>
          <p:cNvSpPr txBox="1">
            <a:spLocks/>
          </p:cNvSpPr>
          <p:nvPr userDrawn="1"/>
        </p:nvSpPr>
        <p:spPr>
          <a:xfrm>
            <a:off x="11180618" y="6484626"/>
            <a:ext cx="554181" cy="233153"/>
          </a:xfrm>
          <a:prstGeom prst="rect">
            <a:avLst/>
          </a:prstGeom>
          <a:noFill/>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A1F11BF-88A7-4C67-863E-D9A8C2AA9032}" type="slidenum">
              <a:rPr lang="ru-RU" sz="1000" smtClean="0">
                <a:solidFill>
                  <a:srgbClr val="899398"/>
                </a:solidFill>
              </a:rPr>
              <a:pPr algn="ctr"/>
              <a:t>‹#›</a:t>
            </a:fld>
            <a:endParaRPr lang="ru-RU" sz="1000">
              <a:solidFill>
                <a:srgbClr val="899398"/>
              </a:solidFill>
            </a:endParaRPr>
          </a:p>
        </p:txBody>
      </p:sp>
    </p:spTree>
    <p:extLst>
      <p:ext uri="{BB962C8B-B14F-4D97-AF65-F5344CB8AC3E}">
        <p14:creationId xmlns:p14="http://schemas.microsoft.com/office/powerpoint/2010/main" val="2615621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descr="A close-up of a circular design&#10;&#10;Description automatically generated">
            <a:extLst>
              <a:ext uri="{FF2B5EF4-FFF2-40B4-BE49-F238E27FC236}">
                <a16:creationId xmlns:a16="http://schemas.microsoft.com/office/drawing/2014/main" id="{79002059-B4E7-A440-1BE3-9DFCF56B5D5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2167" r="8694" b="18972"/>
          <a:stretch/>
        </p:blipFill>
        <p:spPr>
          <a:xfrm>
            <a:off x="0" y="0"/>
            <a:ext cx="12192000" cy="6858000"/>
          </a:xfrm>
          <a:prstGeom prst="rect">
            <a:avLst/>
          </a:prstGeom>
        </p:spPr>
      </p:pic>
      <p:sp>
        <p:nvSpPr>
          <p:cNvPr id="2" name="Стрелка: пятиугольник 1">
            <a:extLst>
              <a:ext uri="{FF2B5EF4-FFF2-40B4-BE49-F238E27FC236}">
                <a16:creationId xmlns:a16="http://schemas.microsoft.com/office/drawing/2014/main" id="{3FD134B2-0F2D-1ACB-074C-2E97B1C8E438}"/>
              </a:ext>
            </a:extLst>
          </p:cNvPr>
          <p:cNvSpPr/>
          <p:nvPr userDrawn="1"/>
        </p:nvSpPr>
        <p:spPr>
          <a:xfrm>
            <a:off x="-4" y="-55571"/>
            <a:ext cx="12192001" cy="6913570"/>
          </a:xfrm>
          <a:prstGeom prst="homePlate">
            <a:avLst>
              <a:gd name="adj" fmla="val 0"/>
            </a:avLst>
          </a:prstGeom>
          <a:solidFill>
            <a:srgbClr val="D0ED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777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brak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6E27E7-CC38-4027-931D-60332C9F01EE}"/>
              </a:ext>
            </a:extLst>
          </p:cNvPr>
          <p:cNvSpPr/>
          <p:nvPr userDrawn="1"/>
        </p:nvSpPr>
        <p:spPr>
          <a:xfrm>
            <a:off x="0" y="2266689"/>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DC44B6A-AE27-49EB-88BC-311AE80A2A3D}"/>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ectangle 8">
            <a:extLst>
              <a:ext uri="{FF2B5EF4-FFF2-40B4-BE49-F238E27FC236}">
                <a16:creationId xmlns:a16="http://schemas.microsoft.com/office/drawing/2014/main" id="{1596A4FB-8760-48CD-BD01-1895C21C26C4}"/>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1" name="Rectangle 10">
            <a:extLst>
              <a:ext uri="{FF2B5EF4-FFF2-40B4-BE49-F238E27FC236}">
                <a16:creationId xmlns:a16="http://schemas.microsoft.com/office/drawing/2014/main" id="{64915E9B-C567-4570-9ED5-511D2ECB10D3}"/>
              </a:ext>
            </a:extLst>
          </p:cNvPr>
          <p:cNvSpPr/>
          <p:nvPr userDrawn="1"/>
        </p:nvSpPr>
        <p:spPr>
          <a:xfrm>
            <a:off x="6096000" y="5581389"/>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3" name="Rectangle 12">
            <a:extLst>
              <a:ext uri="{FF2B5EF4-FFF2-40B4-BE49-F238E27FC236}">
                <a16:creationId xmlns:a16="http://schemas.microsoft.com/office/drawing/2014/main" id="{50AD4F9E-6EC6-4CDA-B42A-833E27CB1001}"/>
              </a:ext>
            </a:extLst>
          </p:cNvPr>
          <p:cNvSpPr/>
          <p:nvPr userDrawn="1"/>
        </p:nvSpPr>
        <p:spPr>
          <a:xfrm>
            <a:off x="0" y="0"/>
            <a:ext cx="121920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A858B94E-595B-4CDB-86C7-146594FB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0093" y="1352392"/>
            <a:ext cx="2098907" cy="1581570"/>
          </a:xfrm>
          <a:prstGeom prst="rect">
            <a:avLst/>
          </a:prstGeom>
        </p:spPr>
      </p:pic>
    </p:spTree>
    <p:extLst>
      <p:ext uri="{BB962C8B-B14F-4D97-AF65-F5344CB8AC3E}">
        <p14:creationId xmlns:p14="http://schemas.microsoft.com/office/powerpoint/2010/main" val="455810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980632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 2 blocks seperate titles AND shaded NO line split">
    <p:spTree>
      <p:nvGrpSpPr>
        <p:cNvPr id="1" name=""/>
        <p:cNvGrpSpPr/>
        <p:nvPr/>
      </p:nvGrpSpPr>
      <p:grpSpPr>
        <a:xfrm>
          <a:off x="0" y="0"/>
          <a:ext cx="0" cy="0"/>
          <a:chOff x="0" y="0"/>
          <a:chExt cx="0" cy="0"/>
        </a:xfrm>
      </p:grpSpPr>
      <p:sp>
        <p:nvSpPr>
          <p:cNvPr id="4" name="Segnaposto contenuto 3"/>
          <p:cNvSpPr>
            <a:spLocks noGrp="1"/>
          </p:cNvSpPr>
          <p:nvPr>
            <p:ph sz="half" idx="2"/>
          </p:nvPr>
        </p:nvSpPr>
        <p:spPr>
          <a:xfrm>
            <a:off x="715992" y="2113472"/>
            <a:ext cx="5167223" cy="4076191"/>
          </a:xfrm>
          <a:prstGeom prst="rect">
            <a:avLst/>
          </a:prstGeom>
        </p:spPr>
        <p:txBody>
          <a:bodyPr>
            <a:normAutofit/>
          </a:bodyPr>
          <a:lstStyle>
            <a:lvl1pPr>
              <a:defRPr sz="2400">
                <a:latin typeface="+mn-lt"/>
              </a:defRPr>
            </a:lvl1pPr>
            <a:lvl2pPr>
              <a:buClr>
                <a:srgbClr val="01B1C9"/>
              </a:buClr>
              <a:defRPr sz="2000">
                <a:latin typeface="+mn-lt"/>
              </a:defRPr>
            </a:lvl2pPr>
            <a:lvl3pPr>
              <a:defRPr sz="1800">
                <a:latin typeface="+mn-lt"/>
              </a:defRPr>
            </a:lvl3pPr>
            <a:lvl4pPr>
              <a:defRPr sz="1600">
                <a:latin typeface="+mn-lt"/>
              </a:defRPr>
            </a:lvl4pPr>
            <a:lvl5pPr marL="2057349" indent="-228594">
              <a:buFont typeface="Arial" panose="020B0604020202020204" pitchFamily="34" charset="0"/>
              <a:buChar cha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6" name="Segnaposto contenuto 5"/>
          <p:cNvSpPr>
            <a:spLocks noGrp="1"/>
          </p:cNvSpPr>
          <p:nvPr>
            <p:ph sz="quarter" idx="4"/>
          </p:nvPr>
        </p:nvSpPr>
        <p:spPr>
          <a:xfrm>
            <a:off x="6206400" y="2113472"/>
            <a:ext cx="5259380" cy="4076191"/>
          </a:xfrm>
          <a:prstGeom prst="rect">
            <a:avLst/>
          </a:prstGeom>
        </p:spPr>
        <p:txBody>
          <a:bodyPr/>
          <a:lstStyle>
            <a:lvl2pPr>
              <a:buClr>
                <a:srgbClr val="01B1C9"/>
              </a:buClr>
              <a:defRPr/>
            </a:lvl2pPr>
            <a:lvl5pPr marL="2057349" indent="-228594">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dirty="0"/>
          </a:p>
        </p:txBody>
      </p:sp>
      <p:sp>
        <p:nvSpPr>
          <p:cNvPr id="5" name="Segnaposto testo 4"/>
          <p:cNvSpPr>
            <a:spLocks noGrp="1"/>
          </p:cNvSpPr>
          <p:nvPr>
            <p:ph type="body" sz="quarter" idx="13"/>
          </p:nvPr>
        </p:nvSpPr>
        <p:spPr>
          <a:xfrm>
            <a:off x="1289095" y="1408026"/>
            <a:ext cx="4021016" cy="369332"/>
          </a:xfrm>
          <a:prstGeom prst="rect">
            <a:avLst/>
          </a:prstGeom>
          <a:solidFill>
            <a:schemeClr val="bg1"/>
          </a:solidFill>
          <a:effectLst>
            <a:outerShdw dist="101600" dir="8100000" algn="tr" rotWithShape="0">
              <a:srgbClr val="FFD500"/>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1" name="Segnaposto testo 4"/>
          <p:cNvSpPr>
            <a:spLocks noGrp="1"/>
          </p:cNvSpPr>
          <p:nvPr>
            <p:ph type="body" sz="quarter" idx="14"/>
          </p:nvPr>
        </p:nvSpPr>
        <p:spPr>
          <a:xfrm>
            <a:off x="6778892" y="1408026"/>
            <a:ext cx="4021016" cy="369332"/>
          </a:xfrm>
          <a:prstGeom prst="rect">
            <a:avLst/>
          </a:prstGeom>
          <a:solidFill>
            <a:schemeClr val="bg1"/>
          </a:solidFill>
          <a:effectLst>
            <a:outerShdw dist="101600" dir="8100000" algn="tr" rotWithShape="0">
              <a:srgbClr val="01B1C9"/>
            </a:outerShdw>
          </a:effectLst>
        </p:spPr>
        <p:txBody>
          <a:bodyPr anchor="b" anchorCtr="1">
            <a:spAutoFit/>
          </a:bodyPr>
          <a:lstStyle>
            <a:lvl1pPr marL="0" indent="0" algn="ctr">
              <a:lnSpc>
                <a:spcPct val="100000"/>
              </a:lnSpc>
              <a:buFont typeface="Arial" panose="020B0604020202020204" pitchFamily="34" charset="0"/>
              <a:buNone/>
              <a:defRPr sz="1800" b="1" i="0">
                <a:solidFill>
                  <a:schemeClr val="tx1"/>
                </a:solidFill>
                <a:latin typeface="+mn-lt"/>
              </a:defRPr>
            </a:lvl1pPr>
            <a:lvl2pPr marL="285750" indent="-285750">
              <a:lnSpc>
                <a:spcPct val="100000"/>
              </a:lnSpc>
              <a:buSzPct val="400000"/>
              <a:buFontTx/>
              <a:buBlip>
                <a:blip r:embed="rId2"/>
              </a:buBlip>
              <a:defRPr sz="1200">
                <a:latin typeface="+mn-lt"/>
              </a:defRPr>
            </a:lvl2pPr>
          </a:lstStyle>
          <a:p>
            <a:pPr lvl="0"/>
            <a:r>
              <a:rPr lang="en-US"/>
              <a:t>Edit Master text styles</a:t>
            </a:r>
          </a:p>
        </p:txBody>
      </p:sp>
      <p:sp>
        <p:nvSpPr>
          <p:cNvPr id="12" name="Title 1">
            <a:extLst>
              <a:ext uri="{FF2B5EF4-FFF2-40B4-BE49-F238E27FC236}">
                <a16:creationId xmlns:a16="http://schemas.microsoft.com/office/drawing/2014/main" id="{76AECEC4-CA18-4F9C-AD5A-AE47FDBBED68}"/>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0" name="Slide Number Placeholder 1">
            <a:extLst>
              <a:ext uri="{FF2B5EF4-FFF2-40B4-BE49-F238E27FC236}">
                <a16:creationId xmlns:a16="http://schemas.microsoft.com/office/drawing/2014/main" id="{B1EBAD1B-C8F9-42F7-9045-A425ED5A8EEB}"/>
              </a:ext>
            </a:extLst>
          </p:cNvPr>
          <p:cNvSpPr>
            <a:spLocks noGrp="1"/>
          </p:cNvSpPr>
          <p:nvPr>
            <p:ph type="sldNum" sz="quarter" idx="15"/>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3" name="Segnaposto piè di pagina 2">
            <a:extLst>
              <a:ext uri="{FF2B5EF4-FFF2-40B4-BE49-F238E27FC236}">
                <a16:creationId xmlns:a16="http://schemas.microsoft.com/office/drawing/2014/main" id="{DB2EEC1D-FF36-4B27-B3B0-B5AA39F48FE3}"/>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079296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1495315" y="6456066"/>
            <a:ext cx="0" cy="0"/>
          </a:xfrm>
        </p:spPr>
        <p:txBody>
          <a:bodyPr/>
          <a:lstStyle/>
          <a:p>
            <a:r>
              <a:rPr lang="en-US"/>
              <a:t>15/09/2023</a:t>
            </a:r>
            <a:endParaRPr lang="en-GB" dirty="0"/>
          </a:p>
        </p:txBody>
      </p:sp>
      <p:sp>
        <p:nvSpPr>
          <p:cNvPr id="10" name="Title 1">
            <a:extLst>
              <a:ext uri="{FF2B5EF4-FFF2-40B4-BE49-F238E27FC236}">
                <a16:creationId xmlns:a16="http://schemas.microsoft.com/office/drawing/2014/main" id="{98A0D947-5931-4227-AE62-D40527E3E145}"/>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8" name="Picture Placeholder 20">
            <a:extLst>
              <a:ext uri="{FF2B5EF4-FFF2-40B4-BE49-F238E27FC236}">
                <a16:creationId xmlns:a16="http://schemas.microsoft.com/office/drawing/2014/main" id="{96AD8E23-45D7-4015-82F4-4F1D08D2ECEE}"/>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18">
            <a:extLst>
              <a:ext uri="{FF2B5EF4-FFF2-40B4-BE49-F238E27FC236}">
                <a16:creationId xmlns:a16="http://schemas.microsoft.com/office/drawing/2014/main" id="{8093A54E-85BE-4508-BF9A-913B28F2A189}"/>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19">
            <a:extLst>
              <a:ext uri="{FF2B5EF4-FFF2-40B4-BE49-F238E27FC236}">
                <a16:creationId xmlns:a16="http://schemas.microsoft.com/office/drawing/2014/main" id="{31980FD1-C947-46A3-8D90-A079E14193C0}"/>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Slide Number Placeholder 1">
            <a:extLst>
              <a:ext uri="{FF2B5EF4-FFF2-40B4-BE49-F238E27FC236}">
                <a16:creationId xmlns:a16="http://schemas.microsoft.com/office/drawing/2014/main" id="{A8D2DAEB-66F2-4129-A652-4A3243251D95}"/>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4" name="Segnaposto piè di pagina 2">
            <a:extLst>
              <a:ext uri="{FF2B5EF4-FFF2-40B4-BE49-F238E27FC236}">
                <a16:creationId xmlns:a16="http://schemas.microsoft.com/office/drawing/2014/main" id="{58DB64D0-F8CD-41A0-A690-13BFE43EE75A}"/>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597633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pter separator 50% transparent">
    <p:spTree>
      <p:nvGrpSpPr>
        <p:cNvPr id="1" name=""/>
        <p:cNvGrpSpPr/>
        <p:nvPr/>
      </p:nvGrpSpPr>
      <p:grpSpPr>
        <a:xfrm>
          <a:off x="0" y="0"/>
          <a:ext cx="0" cy="0"/>
          <a:chOff x="0" y="0"/>
          <a:chExt cx="0" cy="0"/>
        </a:xfrm>
      </p:grpSpPr>
      <p:sp>
        <p:nvSpPr>
          <p:cNvPr id="5" name="Segnaposto immagine 4"/>
          <p:cNvSpPr>
            <a:spLocks noGrp="1"/>
          </p:cNvSpPr>
          <p:nvPr>
            <p:ph type="pic" sz="quarter" idx="11"/>
          </p:nvPr>
        </p:nvSpPr>
        <p:spPr>
          <a:xfrm>
            <a:off x="0" y="858414"/>
            <a:ext cx="12192000" cy="5989320"/>
          </a:xfrm>
          <a:prstGeom prst="rect">
            <a:avLst/>
          </a:prstGeom>
          <a:solidFill>
            <a:srgbClr val="F3BF00">
              <a:alpha val="49804"/>
            </a:srgbClr>
          </a:solidFill>
        </p:spPr>
        <p:txBody>
          <a:bodyPr/>
          <a:lstStyle>
            <a:lvl1pPr marL="0" indent="0">
              <a:buNone/>
              <a:defRPr/>
            </a:lvl1pPr>
          </a:lstStyle>
          <a:p>
            <a:r>
              <a:rPr lang="en-US" dirty="0"/>
              <a:t>Click icon to add picture</a:t>
            </a:r>
            <a:endParaRPr lang="it-IT" dirty="0"/>
          </a:p>
        </p:txBody>
      </p:sp>
      <p:sp>
        <p:nvSpPr>
          <p:cNvPr id="6" name="Title 1">
            <a:extLst>
              <a:ext uri="{FF2B5EF4-FFF2-40B4-BE49-F238E27FC236}">
                <a16:creationId xmlns:a16="http://schemas.microsoft.com/office/drawing/2014/main" id="{76826B66-8BF2-45BB-AE23-4E8194445E90}"/>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7" name="Slide Number Placeholder 1">
            <a:extLst>
              <a:ext uri="{FF2B5EF4-FFF2-40B4-BE49-F238E27FC236}">
                <a16:creationId xmlns:a16="http://schemas.microsoft.com/office/drawing/2014/main" id="{B6034F4E-F965-4C0D-8959-4A78D83A0EAF}"/>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8" name="Segnaposto piè di pagina 2">
            <a:extLst>
              <a:ext uri="{FF2B5EF4-FFF2-40B4-BE49-F238E27FC236}">
                <a16:creationId xmlns:a16="http://schemas.microsoft.com/office/drawing/2014/main" id="{7F36440E-FEAF-43AC-B20E-05887B2558B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2553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72896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ogress charts 1">
    <p:spTree>
      <p:nvGrpSpPr>
        <p:cNvPr id="1" name=""/>
        <p:cNvGrpSpPr/>
        <p:nvPr/>
      </p:nvGrpSpPr>
      <p:grpSpPr>
        <a:xfrm>
          <a:off x="0" y="0"/>
          <a:ext cx="0" cy="0"/>
          <a:chOff x="0" y="0"/>
          <a:chExt cx="0" cy="0"/>
        </a:xfrm>
      </p:grpSpPr>
      <p:pic>
        <p:nvPicPr>
          <p:cNvPr id="13" name="Immagine 8">
            <a:extLst>
              <a:ext uri="{FF2B5EF4-FFF2-40B4-BE49-F238E27FC236}">
                <a16:creationId xmlns:a16="http://schemas.microsoft.com/office/drawing/2014/main" id="{708B99D3-A207-45CD-ACBC-0C0401B2C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Segnaposto immagine 2"/>
          <p:cNvSpPr>
            <a:spLocks noGrp="1"/>
          </p:cNvSpPr>
          <p:nvPr>
            <p:ph type="pic" sz="quarter" idx="14"/>
          </p:nvPr>
        </p:nvSpPr>
        <p:spPr>
          <a:xfrm>
            <a:off x="0" y="857091"/>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FD500">
              <a:alpha val="50000"/>
            </a:srgbClr>
          </a:solidFill>
        </p:spPr>
        <p:txBody>
          <a:bodyPr/>
          <a:lstStyle>
            <a:lvl1pPr marL="0" indent="0">
              <a:buNone/>
              <a:defRPr/>
            </a:lvl1pPr>
          </a:lstStyle>
          <a:p>
            <a:r>
              <a:rPr lang="en-US"/>
              <a:t>Click icon to add picture</a:t>
            </a:r>
            <a:endParaRPr lang="it-IT" dirty="0"/>
          </a:p>
        </p:txBody>
      </p:sp>
      <p:sp>
        <p:nvSpPr>
          <p:cNvPr id="4" name="Segnaposto contenuto 3"/>
          <p:cNvSpPr>
            <a:spLocks noGrp="1"/>
          </p:cNvSpPr>
          <p:nvPr>
            <p:ph sz="half" idx="2"/>
          </p:nvPr>
        </p:nvSpPr>
        <p:spPr>
          <a:xfrm>
            <a:off x="3313667" y="1969732"/>
            <a:ext cx="3682800" cy="3682800"/>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7249886" y="950400"/>
            <a:ext cx="4354125" cy="3826800"/>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2" name="Segnaposto grafico 11"/>
          <p:cNvSpPr>
            <a:spLocks noGrp="1"/>
          </p:cNvSpPr>
          <p:nvPr>
            <p:ph type="chart" sz="quarter" idx="16"/>
          </p:nvPr>
        </p:nvSpPr>
        <p:spPr>
          <a:xfrm>
            <a:off x="7249887" y="5652532"/>
            <a:ext cx="4354124" cy="763587"/>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chart</a:t>
            </a:r>
            <a:endParaRPr lang="it-IT"/>
          </a:p>
        </p:txBody>
      </p:sp>
      <p:sp>
        <p:nvSpPr>
          <p:cNvPr id="14" name="Segnaposto tabella 13"/>
          <p:cNvSpPr>
            <a:spLocks noGrp="1"/>
          </p:cNvSpPr>
          <p:nvPr>
            <p:ph type="tbl" sz="quarter" idx="17"/>
          </p:nvPr>
        </p:nvSpPr>
        <p:spPr>
          <a:xfrm>
            <a:off x="7250566" y="4934575"/>
            <a:ext cx="4354124" cy="557213"/>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0" name="Title 1">
            <a:extLst>
              <a:ext uri="{FF2B5EF4-FFF2-40B4-BE49-F238E27FC236}">
                <a16:creationId xmlns:a16="http://schemas.microsoft.com/office/drawing/2014/main" id="{AE64CCC5-F333-41FC-861A-7DBFE58CE96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6" name="Slide Number Placeholder 1">
            <a:extLst>
              <a:ext uri="{FF2B5EF4-FFF2-40B4-BE49-F238E27FC236}">
                <a16:creationId xmlns:a16="http://schemas.microsoft.com/office/drawing/2014/main" id="{66A996D4-EE76-4DED-B897-6C00607B9EC4}"/>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1" name="Segnaposto piè di pagina 2">
            <a:extLst>
              <a:ext uri="{FF2B5EF4-FFF2-40B4-BE49-F238E27FC236}">
                <a16:creationId xmlns:a16="http://schemas.microsoft.com/office/drawing/2014/main" id="{4438986E-B419-4E39-B1D0-14417F0E6B10}"/>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437183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ogress charts 2">
    <p:spTree>
      <p:nvGrpSpPr>
        <p:cNvPr id="1" name=""/>
        <p:cNvGrpSpPr/>
        <p:nvPr/>
      </p:nvGrpSpPr>
      <p:grpSpPr>
        <a:xfrm>
          <a:off x="0" y="0"/>
          <a:ext cx="0" cy="0"/>
          <a:chOff x="0" y="0"/>
          <a:chExt cx="0" cy="0"/>
        </a:xfrm>
      </p:grpSpPr>
      <p:sp>
        <p:nvSpPr>
          <p:cNvPr id="3" name="Segnaposto immagine 2"/>
          <p:cNvSpPr>
            <a:spLocks noGrp="1"/>
          </p:cNvSpPr>
          <p:nvPr>
            <p:ph type="pic" sz="quarter" idx="14"/>
          </p:nvPr>
        </p:nvSpPr>
        <p:spPr>
          <a:xfrm>
            <a:off x="0" y="785257"/>
            <a:ext cx="6209955" cy="598932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1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21 w 10000"/>
              <a:gd name="connsiteY4" fmla="*/ 0 h 10000"/>
              <a:gd name="connsiteX0" fmla="*/ 2 w 10002"/>
              <a:gd name="connsiteY0" fmla="*/ 0 h 10000"/>
              <a:gd name="connsiteX1" fmla="*/ 10002 w 10002"/>
              <a:gd name="connsiteY1" fmla="*/ 0 h 10000"/>
              <a:gd name="connsiteX2" fmla="*/ 10002 w 10002"/>
              <a:gd name="connsiteY2" fmla="*/ 10000 h 10000"/>
              <a:gd name="connsiteX3" fmla="*/ 2 w 10002"/>
              <a:gd name="connsiteY3" fmla="*/ 10000 h 10000"/>
              <a:gd name="connsiteX4" fmla="*/ 2 w 10002"/>
              <a:gd name="connsiteY4" fmla="*/ 0 h 10000"/>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38"/>
              <a:gd name="connsiteX1" fmla="*/ 10002 w 10002"/>
              <a:gd name="connsiteY1" fmla="*/ 0 h 10038"/>
              <a:gd name="connsiteX2" fmla="*/ 7814 w 10002"/>
              <a:gd name="connsiteY2" fmla="*/ 10038 h 10038"/>
              <a:gd name="connsiteX3" fmla="*/ 2 w 10002"/>
              <a:gd name="connsiteY3" fmla="*/ 10000 h 10038"/>
              <a:gd name="connsiteX4" fmla="*/ 2 w 10002"/>
              <a:gd name="connsiteY4" fmla="*/ 0 h 10038"/>
              <a:gd name="connsiteX0" fmla="*/ 2 w 10002"/>
              <a:gd name="connsiteY0" fmla="*/ 0 h 10000"/>
              <a:gd name="connsiteX1" fmla="*/ 10002 w 10002"/>
              <a:gd name="connsiteY1" fmla="*/ 0 h 10000"/>
              <a:gd name="connsiteX2" fmla="*/ 7751 w 10002"/>
              <a:gd name="connsiteY2" fmla="*/ 10000 h 10000"/>
              <a:gd name="connsiteX3" fmla="*/ 2 w 10002"/>
              <a:gd name="connsiteY3" fmla="*/ 10000 h 10000"/>
              <a:gd name="connsiteX4" fmla="*/ 2 w 1000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2" h="10000">
                <a:moveTo>
                  <a:pt x="2" y="0"/>
                </a:moveTo>
                <a:lnTo>
                  <a:pt x="10002" y="0"/>
                </a:lnTo>
                <a:lnTo>
                  <a:pt x="7751" y="10000"/>
                </a:lnTo>
                <a:lnTo>
                  <a:pt x="2" y="10000"/>
                </a:lnTo>
                <a:cubicBezTo>
                  <a:pt x="9" y="6667"/>
                  <a:pt x="-5" y="3333"/>
                  <a:pt x="2" y="0"/>
                </a:cubicBezTo>
                <a:close/>
              </a:path>
            </a:pathLst>
          </a:custGeom>
          <a:solidFill>
            <a:srgbClr val="F3BF00">
              <a:alpha val="49804"/>
            </a:srgbClr>
          </a:solidFill>
        </p:spPr>
        <p:txBody>
          <a:bodyPr/>
          <a:lstStyle>
            <a:lvl1pPr marL="0" indent="0">
              <a:buNone/>
              <a:defRPr/>
            </a:lvl1pPr>
          </a:lstStyle>
          <a:p>
            <a:r>
              <a:rPr lang="en-US"/>
              <a:t>Click icon to add picture</a:t>
            </a:r>
            <a:endParaRPr lang="it-IT" dirty="0"/>
          </a:p>
        </p:txBody>
      </p:sp>
      <p:sp>
        <p:nvSpPr>
          <p:cNvPr id="4" name="Segnaposto contenuto 3"/>
          <p:cNvSpPr>
            <a:spLocks noGrp="1"/>
          </p:cNvSpPr>
          <p:nvPr>
            <p:ph sz="half" idx="2"/>
          </p:nvPr>
        </p:nvSpPr>
        <p:spPr>
          <a:xfrm>
            <a:off x="1135965" y="1138334"/>
            <a:ext cx="5333529" cy="5297529"/>
          </a:xfrm>
          <a:prstGeom prst="ellipse">
            <a:avLst/>
          </a:prstGeom>
          <a:solidFill>
            <a:srgbClr val="C6C6C6"/>
          </a:solidFill>
        </p:spPr>
        <p:txBody>
          <a:bodyPr/>
          <a:lstStyle>
            <a:lvl1pPr marL="0" indent="0">
              <a:buNone/>
              <a:defRPr/>
            </a:lvl1pPr>
          </a:lstStyle>
          <a:p>
            <a:pPr lvl="0"/>
            <a:r>
              <a:rPr lang="en-US"/>
              <a:t>Edit Master text styles</a:t>
            </a:r>
          </a:p>
        </p:txBody>
      </p:sp>
      <p:sp>
        <p:nvSpPr>
          <p:cNvPr id="8" name="Segnaposto tabella 7"/>
          <p:cNvSpPr>
            <a:spLocks noGrp="1"/>
          </p:cNvSpPr>
          <p:nvPr>
            <p:ph type="tbl" sz="quarter" idx="15"/>
          </p:nvPr>
        </p:nvSpPr>
        <p:spPr>
          <a:xfrm>
            <a:off x="6587411" y="4273984"/>
            <a:ext cx="5016599" cy="2209733"/>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table</a:t>
            </a:r>
            <a:endParaRPr lang="it-IT" dirty="0"/>
          </a:p>
        </p:txBody>
      </p:sp>
      <p:sp>
        <p:nvSpPr>
          <p:cNvPr id="12" name="Segnaposto grafico 11"/>
          <p:cNvSpPr>
            <a:spLocks noGrp="1"/>
          </p:cNvSpPr>
          <p:nvPr>
            <p:ph type="chart" sz="quarter" idx="16"/>
          </p:nvPr>
        </p:nvSpPr>
        <p:spPr>
          <a:xfrm>
            <a:off x="6587413" y="964413"/>
            <a:ext cx="5016598" cy="3237737"/>
          </a:xfrm>
          <a:prstGeom prst="rect">
            <a:avLst/>
          </a:prstGeom>
        </p:spPr>
        <p:txBody>
          <a:bodyPr anchor="ctr" anchorCtr="0">
            <a:normAutofit/>
          </a:bodyPr>
          <a:lstStyle>
            <a:lvl1pPr>
              <a:defRPr sz="1300">
                <a:latin typeface="Calibri" panose="020F0502020204030204" pitchFamily="34" charset="0"/>
              </a:defRPr>
            </a:lvl1pPr>
          </a:lstStyle>
          <a:p>
            <a:r>
              <a:rPr lang="en-US"/>
              <a:t>Click icon to add chart</a:t>
            </a:r>
            <a:endParaRPr lang="it-IT"/>
          </a:p>
        </p:txBody>
      </p:sp>
      <p:sp>
        <p:nvSpPr>
          <p:cNvPr id="10" name="Title 1">
            <a:extLst>
              <a:ext uri="{FF2B5EF4-FFF2-40B4-BE49-F238E27FC236}">
                <a16:creationId xmlns:a16="http://schemas.microsoft.com/office/drawing/2014/main" id="{E42EF16D-AB05-4D59-8925-A96DDA1D8162}"/>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13" name="Slide Number Placeholder 1">
            <a:extLst>
              <a:ext uri="{FF2B5EF4-FFF2-40B4-BE49-F238E27FC236}">
                <a16:creationId xmlns:a16="http://schemas.microsoft.com/office/drawing/2014/main" id="{89F81EA2-163D-4735-A09D-358415874337}"/>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5" name="Segnaposto piè di pagina 2">
            <a:extLst>
              <a:ext uri="{FF2B5EF4-FFF2-40B4-BE49-F238E27FC236}">
                <a16:creationId xmlns:a16="http://schemas.microsoft.com/office/drawing/2014/main" id="{5FA46802-9E8C-4C96-A969-1CD1253B5AC5}"/>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608250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86942CEC-B03D-4250-8A31-6750985414D3}"/>
              </a:ext>
            </a:extLst>
          </p:cNvPr>
          <p:cNvSpPr>
            <a:spLocks noGrp="1"/>
          </p:cNvSpPr>
          <p:nvPr>
            <p:ph type="title"/>
          </p:nvPr>
        </p:nvSpPr>
        <p:spPr>
          <a:xfrm>
            <a:off x="1249954" y="179889"/>
            <a:ext cx="9604323" cy="777600"/>
          </a:xfrm>
          <a:prstGeom prst="rect">
            <a:avLst/>
          </a:prstGeom>
        </p:spPr>
        <p:txBody>
          <a:bodyPr/>
          <a:lstStyle>
            <a:lvl1pPr>
              <a:defRPr sz="3200"/>
            </a:lvl1pPr>
          </a:lstStyle>
          <a:p>
            <a:endParaRPr lang="en-GB" dirty="0">
              <a:solidFill>
                <a:schemeClr val="accent3"/>
              </a:solidFill>
            </a:endParaRPr>
          </a:p>
        </p:txBody>
      </p:sp>
      <p:sp>
        <p:nvSpPr>
          <p:cNvPr id="23" name="Slide Number Placeholder 1">
            <a:extLst>
              <a:ext uri="{FF2B5EF4-FFF2-40B4-BE49-F238E27FC236}">
                <a16:creationId xmlns:a16="http://schemas.microsoft.com/office/drawing/2014/main" id="{A1D48FB2-020C-4551-B180-A17C44539C5E}"/>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9" name="Segnaposto piè di pagina 2">
            <a:extLst>
              <a:ext uri="{FF2B5EF4-FFF2-40B4-BE49-F238E27FC236}">
                <a16:creationId xmlns:a16="http://schemas.microsoft.com/office/drawing/2014/main" id="{589678A9-5C82-4F51-912E-824310E0C146}"/>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271191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 boxes with line separation and shades">
    <p:bg>
      <p:bgPr>
        <a:solidFill>
          <a:schemeClr val="bg1"/>
        </a:solidFill>
        <a:effectLst/>
      </p:bgPr>
    </p:bg>
    <p:spTree>
      <p:nvGrpSpPr>
        <p:cNvPr id="1" name=""/>
        <p:cNvGrpSpPr/>
        <p:nvPr/>
      </p:nvGrpSpPr>
      <p:grpSpPr>
        <a:xfrm>
          <a:off x="0" y="0"/>
          <a:ext cx="0" cy="0"/>
          <a:chOff x="0" y="0"/>
          <a:chExt cx="0" cy="0"/>
        </a:xfrm>
      </p:grpSpPr>
      <p:sp>
        <p:nvSpPr>
          <p:cNvPr id="12" name="Segnaposto testo 11"/>
          <p:cNvSpPr>
            <a:spLocks noGrp="1"/>
          </p:cNvSpPr>
          <p:nvPr>
            <p:ph type="body" sz="quarter" idx="10"/>
          </p:nvPr>
        </p:nvSpPr>
        <p:spPr>
          <a:xfrm>
            <a:off x="640799" y="1123200"/>
            <a:ext cx="3096000" cy="727200"/>
          </a:xfrm>
          <a:prstGeom prst="rect">
            <a:avLst/>
          </a:prstGeom>
          <a:solidFill>
            <a:srgbClr val="E3E3E3"/>
          </a:solidFill>
          <a:effectLst>
            <a:outerShdw dist="101600" dir="8100000" algn="ctr" rotWithShape="0">
              <a:srgbClr val="01B1C9"/>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4" name="Segnaposto testo 13"/>
          <p:cNvSpPr>
            <a:spLocks noGrp="1"/>
          </p:cNvSpPr>
          <p:nvPr>
            <p:ph type="body" sz="quarter" idx="11"/>
          </p:nvPr>
        </p:nvSpPr>
        <p:spPr>
          <a:xfrm>
            <a:off x="4460400" y="1123200"/>
            <a:ext cx="3096000" cy="727200"/>
          </a:xfrm>
          <a:prstGeom prst="rect">
            <a:avLst/>
          </a:prstGeom>
          <a:solidFill>
            <a:srgbClr val="E3E3E3"/>
          </a:solidFill>
          <a:effectLst>
            <a:outerShdw dist="101600" dir="8100000" algn="ctr" rotWithShape="0">
              <a:srgbClr val="FFD500"/>
            </a:outerShdw>
          </a:effectLst>
        </p:spPr>
        <p:txBody>
          <a:bodyPr anchor="ctr" anchorCtr="0">
            <a:normAutofit/>
          </a:bodyPr>
          <a:lstStyle>
            <a:lvl1pPr>
              <a:buNone/>
              <a:defRPr sz="1600" b="1" i="0">
                <a:solidFill>
                  <a:schemeClr val="tx1"/>
                </a:solidFill>
              </a:defRPr>
            </a:lvl1pPr>
          </a:lstStyle>
          <a:p>
            <a:pPr lvl="0"/>
            <a:r>
              <a:rPr lang="en-US"/>
              <a:t>Edit Master text styles</a:t>
            </a:r>
          </a:p>
        </p:txBody>
      </p:sp>
      <p:sp>
        <p:nvSpPr>
          <p:cNvPr id="17" name="Segnaposto testo 16"/>
          <p:cNvSpPr>
            <a:spLocks noGrp="1"/>
          </p:cNvSpPr>
          <p:nvPr>
            <p:ph type="body" sz="quarter" idx="12"/>
          </p:nvPr>
        </p:nvSpPr>
        <p:spPr>
          <a:xfrm>
            <a:off x="8276400" y="1123200"/>
            <a:ext cx="3096000" cy="727200"/>
          </a:xfrm>
          <a:prstGeom prst="rect">
            <a:avLst/>
          </a:prstGeom>
          <a:solidFill>
            <a:srgbClr val="E3E3E3"/>
          </a:solidFill>
          <a:effectLst>
            <a:outerShdw dist="101600" dir="8100000" algn="ctr" rotWithShape="0">
              <a:schemeClr val="bg1">
                <a:lumMod val="75000"/>
              </a:schemeClr>
            </a:outerShdw>
          </a:effectLst>
        </p:spPr>
        <p:txBody>
          <a:bodyPr anchor="ctr" anchorCtr="0">
            <a:normAutofit/>
          </a:bodyPr>
          <a:lstStyle>
            <a:lvl1pPr>
              <a:buNone/>
              <a:defRPr sz="1600" b="1" i="0">
                <a:solidFill>
                  <a:schemeClr val="tx1"/>
                </a:solidFill>
              </a:defRPr>
            </a:lvl1pPr>
          </a:lstStyle>
          <a:p>
            <a:pPr lvl="0"/>
            <a:r>
              <a:rPr lang="en-US"/>
              <a:t>Edit Master text styles</a:t>
            </a:r>
          </a:p>
        </p:txBody>
      </p:sp>
      <p:cxnSp>
        <p:nvCxnSpPr>
          <p:cNvPr id="18" name="Connettore 1 13"/>
          <p:cNvCxnSpPr/>
          <p:nvPr userDrawn="1"/>
        </p:nvCxnSpPr>
        <p:spPr>
          <a:xfrm>
            <a:off x="4070685" y="113107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13"/>
          <p:cNvCxnSpPr/>
          <p:nvPr userDrawn="1"/>
        </p:nvCxnSpPr>
        <p:spPr>
          <a:xfrm>
            <a:off x="7880684" y="1130400"/>
            <a:ext cx="0" cy="2484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Segnaposto testo 31"/>
          <p:cNvSpPr>
            <a:spLocks noGrp="1"/>
          </p:cNvSpPr>
          <p:nvPr>
            <p:ph type="body" sz="quarter" idx="16"/>
          </p:nvPr>
        </p:nvSpPr>
        <p:spPr>
          <a:xfrm>
            <a:off x="1389600" y="5407200"/>
            <a:ext cx="9486000" cy="730800"/>
          </a:xfrm>
          <a:prstGeom prst="rect">
            <a:avLst/>
          </a:prstGeom>
          <a:solidFill>
            <a:srgbClr val="E3E3E3"/>
          </a:solidFill>
          <a:effectLst>
            <a:outerShdw dist="101600" dir="8100000" algn="ctr" rotWithShape="0">
              <a:srgbClr val="FFD500"/>
            </a:outerShdw>
          </a:effectLst>
        </p:spPr>
        <p:txBody>
          <a:bodyPr anchor="ctr">
            <a:normAutofit/>
          </a:bodyPr>
          <a:lstStyle>
            <a:lvl1pPr algn="ctr">
              <a:buNone/>
              <a:defRPr sz="1600" b="1" i="0" baseline="0">
                <a:solidFill>
                  <a:schemeClr val="tx1"/>
                </a:solidFill>
                <a:effectLst/>
                <a:latin typeface="+mj-lt"/>
              </a:defRPr>
            </a:lvl1pPr>
          </a:lstStyle>
          <a:p>
            <a:pPr lvl="0"/>
            <a:r>
              <a:rPr lang="en-US"/>
              <a:t>Edit Master text styles</a:t>
            </a:r>
          </a:p>
        </p:txBody>
      </p:sp>
      <p:sp>
        <p:nvSpPr>
          <p:cNvPr id="20" name="Segnaposto testo 19"/>
          <p:cNvSpPr>
            <a:spLocks noGrp="1"/>
          </p:cNvSpPr>
          <p:nvPr>
            <p:ph type="body" sz="quarter" idx="17" hasCustomPrompt="1"/>
          </p:nvPr>
        </p:nvSpPr>
        <p:spPr>
          <a:xfrm>
            <a:off x="640800" y="2209575"/>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1" name="Segnaposto testo 19"/>
          <p:cNvSpPr>
            <a:spLocks noGrp="1"/>
          </p:cNvSpPr>
          <p:nvPr>
            <p:ph type="body" sz="quarter" idx="18" hasCustomPrompt="1"/>
          </p:nvPr>
        </p:nvSpPr>
        <p:spPr>
          <a:xfrm>
            <a:off x="4460400" y="2242232"/>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22" name="Segnaposto testo 19"/>
          <p:cNvSpPr>
            <a:spLocks noGrp="1"/>
          </p:cNvSpPr>
          <p:nvPr>
            <p:ph type="body" sz="quarter" idx="19" hasCustomPrompt="1"/>
          </p:nvPr>
        </p:nvSpPr>
        <p:spPr>
          <a:xfrm>
            <a:off x="8276400" y="2264004"/>
            <a:ext cx="3155950" cy="2720975"/>
          </a:xfrm>
          <a:prstGeom prst="rect">
            <a:avLst/>
          </a:prstGeom>
        </p:spPr>
        <p:txBody>
          <a:bodyPr/>
          <a:lstStyle>
            <a:lvl1pPr>
              <a:buClr>
                <a:srgbClr val="FFD500"/>
              </a:buClr>
              <a:buFont typeface="Wingdings" pitchFamily="2" charset="2"/>
              <a:buChar char="§"/>
              <a:defRPr sz="1600" i="0">
                <a:solidFill>
                  <a:schemeClr val="tx1"/>
                </a:solidFill>
              </a:defRPr>
            </a:lvl1pPr>
            <a:lvl2pPr>
              <a:buClr>
                <a:srgbClr val="E3E3E3"/>
              </a:buClr>
              <a:buFont typeface="Wingdings" pitchFamily="2" charset="2"/>
              <a:buChar char="§"/>
              <a:defRPr sz="1400" i="0"/>
            </a:lvl2pPr>
            <a:lvl3pPr>
              <a:buFont typeface="Wingdings" pitchFamily="2" charset="2"/>
              <a:buChar char="§"/>
              <a:defRPr sz="1200" i="0"/>
            </a:lvl3pPr>
          </a:lstStyle>
          <a:p>
            <a:pPr lvl="0"/>
            <a:r>
              <a:rPr lang="it-IT" dirty="0"/>
              <a:t>Fare clic per modificare stili del testo dello schema</a:t>
            </a:r>
          </a:p>
          <a:p>
            <a:pPr lvl="1"/>
            <a:r>
              <a:rPr lang="it-IT" dirty="0"/>
              <a:t>Second level</a:t>
            </a:r>
          </a:p>
          <a:p>
            <a:pPr lvl="2"/>
            <a:r>
              <a:rPr lang="it-IT" dirty="0"/>
              <a:t>Third level</a:t>
            </a:r>
          </a:p>
        </p:txBody>
      </p:sp>
      <p:sp>
        <p:nvSpPr>
          <p:cNvPr id="16" name="Title 1">
            <a:extLst>
              <a:ext uri="{FF2B5EF4-FFF2-40B4-BE49-F238E27FC236}">
                <a16:creationId xmlns:a16="http://schemas.microsoft.com/office/drawing/2014/main" id="{4F38597D-6639-4651-9FC9-D2811A24DC3A}"/>
              </a:ext>
            </a:extLst>
          </p:cNvPr>
          <p:cNvSpPr>
            <a:spLocks noGrp="1"/>
          </p:cNvSpPr>
          <p:nvPr>
            <p:ph type="title"/>
          </p:nvPr>
        </p:nvSpPr>
        <p:spPr>
          <a:xfrm>
            <a:off x="1249954" y="179889"/>
            <a:ext cx="9604323" cy="777600"/>
          </a:xfrm>
          <a:prstGeom prst="rect">
            <a:avLst/>
          </a:prstGeom>
        </p:spPr>
        <p:txBody>
          <a:bodyPr/>
          <a:lstStyle>
            <a:lvl1pPr>
              <a:defRPr sz="3200">
                <a:solidFill>
                  <a:schemeClr val="tx1"/>
                </a:solidFill>
              </a:defRPr>
            </a:lvl1pPr>
          </a:lstStyle>
          <a:p>
            <a:endParaRPr lang="en-GB" dirty="0">
              <a:solidFill>
                <a:schemeClr val="accent3"/>
              </a:solidFill>
            </a:endParaRPr>
          </a:p>
        </p:txBody>
      </p:sp>
      <p:sp>
        <p:nvSpPr>
          <p:cNvPr id="23" name="Slide Number Placeholder 1">
            <a:extLst>
              <a:ext uri="{FF2B5EF4-FFF2-40B4-BE49-F238E27FC236}">
                <a16:creationId xmlns:a16="http://schemas.microsoft.com/office/drawing/2014/main" id="{D9FCB306-347F-4B5E-A5EF-BA9AE0B6D2A9}"/>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9" name="Segnaposto piè di pagina 2">
            <a:extLst>
              <a:ext uri="{FF2B5EF4-FFF2-40B4-BE49-F238E27FC236}">
                <a16:creationId xmlns:a16="http://schemas.microsoft.com/office/drawing/2014/main" id="{6895FDA5-9843-400E-8C05-AD352E26421F}"/>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7952202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직사각형 7">
            <a:extLst>
              <a:ext uri="{FF2B5EF4-FFF2-40B4-BE49-F238E27FC236}">
                <a16:creationId xmlns:a16="http://schemas.microsoft.com/office/drawing/2014/main" id="{1AAD491E-1EA0-47EE-9B38-C36879304DBF}"/>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그림 개체 틀 6">
            <a:extLst>
              <a:ext uri="{FF2B5EF4-FFF2-40B4-BE49-F238E27FC236}">
                <a16:creationId xmlns:a16="http://schemas.microsoft.com/office/drawing/2014/main" id="{ADA58810-BEDD-4D33-B6DF-414C92F116C0}"/>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pic>
        <p:nvPicPr>
          <p:cNvPr id="5" name="Immagine 8">
            <a:extLst>
              <a:ext uri="{FF2B5EF4-FFF2-40B4-BE49-F238E27FC236}">
                <a16:creationId xmlns:a16="http://schemas.microsoft.com/office/drawing/2014/main" id="{C902A94B-F441-4C44-A590-8C0E54C089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 y="0"/>
            <a:ext cx="12192000" cy="6857999"/>
          </a:xfrm>
          <a:prstGeom prst="rect">
            <a:avLst/>
          </a:prstGeom>
        </p:spPr>
      </p:pic>
      <p:sp>
        <p:nvSpPr>
          <p:cNvPr id="6" name="Slide Number Placeholder 1">
            <a:extLst>
              <a:ext uri="{FF2B5EF4-FFF2-40B4-BE49-F238E27FC236}">
                <a16:creationId xmlns:a16="http://schemas.microsoft.com/office/drawing/2014/main" id="{AD044C03-8874-4992-AEF9-F9FDB6A37B4D}"/>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Tree>
    <p:extLst>
      <p:ext uri="{BB962C8B-B14F-4D97-AF65-F5344CB8AC3E}">
        <p14:creationId xmlns:p14="http://schemas.microsoft.com/office/powerpoint/2010/main" val="458201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585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4227286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1232218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2722298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49579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8798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20927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Tree>
    <p:extLst>
      <p:ext uri="{BB962C8B-B14F-4D97-AF65-F5344CB8AC3E}">
        <p14:creationId xmlns:p14="http://schemas.microsoft.com/office/powerpoint/2010/main" val="5624004"/>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6801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4417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761103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420502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52799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3807964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9643214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2807410751"/>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95824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5963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3977959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2021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8267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82AA-6A3C-4B7E-8611-DE58C42447AC}"/>
              </a:ext>
            </a:extLst>
          </p:cNvPr>
          <p:cNvSpPr>
            <a:spLocks noGrp="1"/>
          </p:cNvSpPr>
          <p:nvPr>
            <p:ph type="title"/>
          </p:nvPr>
        </p:nvSpPr>
        <p:spPr>
          <a:xfrm>
            <a:off x="3635229" y="403225"/>
            <a:ext cx="4921541" cy="473075"/>
          </a:xfrm>
          <a:prstGeom prst="rect">
            <a:avLst/>
          </a:prstGeom>
        </p:spPr>
        <p:txBody>
          <a:bodyPr/>
          <a:lstStyle>
            <a:lvl1pPr algn="ctr">
              <a:defRPr sz="3200" b="1">
                <a:solidFill>
                  <a:schemeClr val="accent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AF8DEA17-3889-4D77-AD3E-7CA42BD25B8A}"/>
              </a:ext>
            </a:extLst>
          </p:cNvPr>
          <p:cNvSpPr>
            <a:spLocks noGrp="1"/>
          </p:cNvSpPr>
          <p:nvPr>
            <p:ph type="dt" sz="half" idx="10"/>
          </p:nvPr>
        </p:nvSpPr>
        <p:spPr/>
        <p:txBody>
          <a:bodyPr/>
          <a:lstStyle/>
          <a:p>
            <a:fld id="{D00A0AF6-E3A1-46D2-A4E3-F374DCDE6AA2}" type="datetime1">
              <a:rPr lang="en-GB" smtClean="0"/>
              <a:t>24/04/2025</a:t>
            </a:fld>
            <a:endParaRPr lang="en-GB" dirty="0"/>
          </a:p>
        </p:txBody>
      </p:sp>
      <p:sp>
        <p:nvSpPr>
          <p:cNvPr id="4" name="Footer Placeholder 3">
            <a:extLst>
              <a:ext uri="{FF2B5EF4-FFF2-40B4-BE49-F238E27FC236}">
                <a16:creationId xmlns:a16="http://schemas.microsoft.com/office/drawing/2014/main" id="{A2862E90-CA0C-4467-8A15-A230BBAA45D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259A4455-E56D-4A2B-AC9E-10EA0546D557}"/>
              </a:ext>
            </a:extLst>
          </p:cNvPr>
          <p:cNvSpPr>
            <a:spLocks noGrp="1"/>
          </p:cNvSpPr>
          <p:nvPr>
            <p:ph type="sldNum" sz="quarter" idx="12"/>
          </p:nvPr>
        </p:nvSpPr>
        <p:spPr/>
        <p:txBody>
          <a:body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2490811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55B43B8-51EA-423C-AA9B-BDFD3D5151AC}"/>
              </a:ext>
            </a:extLst>
          </p:cNvPr>
          <p:cNvSpPr/>
          <p:nvPr userDrawn="1"/>
        </p:nvSpPr>
        <p:spPr>
          <a:xfrm>
            <a:off x="0" y="3535062"/>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7728B678-13FB-4938-8058-8E21911E9D7A}"/>
              </a:ext>
            </a:extLst>
          </p:cNvPr>
          <p:cNvSpPr/>
          <p:nvPr userDrawn="1"/>
        </p:nvSpPr>
        <p:spPr>
          <a:xfrm>
            <a:off x="683568" y="4149194"/>
            <a:ext cx="770350" cy="133433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rgbClr val="00B5C9"/>
              </a:solidFill>
            </a:endParaRPr>
          </a:p>
        </p:txBody>
      </p:sp>
      <p:sp>
        <p:nvSpPr>
          <p:cNvPr id="19" name="Rectangle 18">
            <a:extLst>
              <a:ext uri="{FF2B5EF4-FFF2-40B4-BE49-F238E27FC236}">
                <a16:creationId xmlns:a16="http://schemas.microsoft.com/office/drawing/2014/main" id="{E91F3C88-6932-43FB-B127-883BE07E4F68}"/>
              </a:ext>
            </a:extLst>
          </p:cNvPr>
          <p:cNvSpPr/>
          <p:nvPr userDrawn="1"/>
        </p:nvSpPr>
        <p:spPr>
          <a:xfrm>
            <a:off x="0" y="-8238"/>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5AC5782-9956-4A28-9090-97585E3C4EA4}"/>
              </a:ext>
            </a:extLst>
          </p:cNvPr>
          <p:cNvSpPr/>
          <p:nvPr userDrawn="1"/>
        </p:nvSpPr>
        <p:spPr>
          <a:xfrm>
            <a:off x="0" y="34290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0" name="Rectangle 19">
            <a:extLst>
              <a:ext uri="{FF2B5EF4-FFF2-40B4-BE49-F238E27FC236}">
                <a16:creationId xmlns:a16="http://schemas.microsoft.com/office/drawing/2014/main" id="{43F1AA14-047E-49CB-B7E7-5567060E5078}"/>
              </a:ext>
            </a:extLst>
          </p:cNvPr>
          <p:cNvSpPr/>
          <p:nvPr userDrawn="1"/>
        </p:nvSpPr>
        <p:spPr>
          <a:xfrm>
            <a:off x="6096000" y="6751938"/>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pic>
        <p:nvPicPr>
          <p:cNvPr id="18" name="Picture 17">
            <a:extLst>
              <a:ext uri="{FF2B5EF4-FFF2-40B4-BE49-F238E27FC236}">
                <a16:creationId xmlns:a16="http://schemas.microsoft.com/office/drawing/2014/main" id="{B2B8C3BD-09D3-490C-8BB3-D8CC55BA09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02693" y="1367471"/>
            <a:ext cx="2098907" cy="1581570"/>
          </a:xfrm>
          <a:prstGeom prst="rect">
            <a:avLst/>
          </a:prstGeom>
        </p:spPr>
      </p:pic>
      <p:sp>
        <p:nvSpPr>
          <p:cNvPr id="21" name="Titolo 1">
            <a:extLst>
              <a:ext uri="{FF2B5EF4-FFF2-40B4-BE49-F238E27FC236}">
                <a16:creationId xmlns:a16="http://schemas.microsoft.com/office/drawing/2014/main" id="{F0BB45C6-8760-4DFF-A3EC-4E4CEFF26E04}"/>
              </a:ext>
            </a:extLst>
          </p:cNvPr>
          <p:cNvSpPr>
            <a:spLocks noGrp="1"/>
          </p:cNvSpPr>
          <p:nvPr>
            <p:ph type="ctrTitle" hasCustomPrompt="1"/>
          </p:nvPr>
        </p:nvSpPr>
        <p:spPr>
          <a:xfrm>
            <a:off x="430699" y="3268740"/>
            <a:ext cx="1276088" cy="1866057"/>
          </a:xfrm>
          <a:prstGeom prst="rect">
            <a:avLst/>
          </a:prstGeom>
          <a:noFill/>
        </p:spPr>
        <p:txBody>
          <a:bodyPr anchor="b">
            <a:noAutofit/>
          </a:bodyPr>
          <a:lstStyle>
            <a:lvl1pPr algn="ctr" eaLnBrk="1" hangingPunct="1">
              <a:defRPr lang="it-IT" sz="4000" b="1" kern="1200" dirty="0">
                <a:solidFill>
                  <a:srgbClr val="FFFFFF"/>
                </a:solidFill>
                <a:latin typeface="+mn-lt"/>
                <a:ea typeface="+mj-ea"/>
                <a:cs typeface="+mj-cs"/>
              </a:defRPr>
            </a:lvl1pPr>
          </a:lstStyle>
          <a:p>
            <a:pPr eaLnBrk="1" hangingPunct="1"/>
            <a:r>
              <a:rPr lang="en-US" altLang="en-US" sz="3600" b="1" dirty="0">
                <a:solidFill>
                  <a:srgbClr val="FFFFFF"/>
                </a:solidFill>
                <a:cs typeface="Arial" charset="0"/>
              </a:rPr>
              <a:t>1</a:t>
            </a:r>
          </a:p>
        </p:txBody>
      </p:sp>
    </p:spTree>
    <p:extLst>
      <p:ext uri="{BB962C8B-B14F-4D97-AF65-F5344CB8AC3E}">
        <p14:creationId xmlns:p14="http://schemas.microsoft.com/office/powerpoint/2010/main" val="30711384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Photo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44F85D4-350A-4934-94C2-B0CF17F119D8}"/>
              </a:ext>
            </a:extLst>
          </p:cNvPr>
          <p:cNvSpPr>
            <a:spLocks noGrp="1"/>
          </p:cNvSpPr>
          <p:nvPr>
            <p:ph type="dt" sz="half" idx="10"/>
          </p:nvPr>
        </p:nvSpPr>
        <p:spPr/>
        <p:txBody>
          <a:bodyPr/>
          <a:lstStyle/>
          <a:p>
            <a:fld id="{3C5ACA7A-E45D-454A-AFEE-88D14AAC514F}" type="datetime1">
              <a:rPr lang="en-GB" smtClean="0"/>
              <a:t>24/04/2025</a:t>
            </a:fld>
            <a:endParaRPr lang="en-GB" dirty="0"/>
          </a:p>
        </p:txBody>
      </p:sp>
      <p:sp>
        <p:nvSpPr>
          <p:cNvPr id="4" name="Footer Placeholder 3">
            <a:extLst>
              <a:ext uri="{FF2B5EF4-FFF2-40B4-BE49-F238E27FC236}">
                <a16:creationId xmlns:a16="http://schemas.microsoft.com/office/drawing/2014/main" id="{E6805AC1-3FF1-4AF9-8803-3CBBBFF911D6}"/>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
        <p:nvSpPr>
          <p:cNvPr id="5" name="Slide Number Placeholder 4">
            <a:extLst>
              <a:ext uri="{FF2B5EF4-FFF2-40B4-BE49-F238E27FC236}">
                <a16:creationId xmlns:a16="http://schemas.microsoft.com/office/drawing/2014/main" id="{A84EB158-BBFC-43BB-8377-A5774A8AE0A5}"/>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Picture Placeholder 20">
            <a:extLst>
              <a:ext uri="{FF2B5EF4-FFF2-40B4-BE49-F238E27FC236}">
                <a16:creationId xmlns:a16="http://schemas.microsoft.com/office/drawing/2014/main" id="{11C1103D-CEF6-4A34-BB84-9CD9D6AF06B9}"/>
              </a:ext>
            </a:extLst>
          </p:cNvPr>
          <p:cNvSpPr>
            <a:spLocks noGrp="1"/>
          </p:cNvSpPr>
          <p:nvPr>
            <p:ph type="pic" idx="13"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18">
            <a:extLst>
              <a:ext uri="{FF2B5EF4-FFF2-40B4-BE49-F238E27FC236}">
                <a16:creationId xmlns:a16="http://schemas.microsoft.com/office/drawing/2014/main" id="{B10DB224-1BDC-4CBE-90F4-38C848316105}"/>
              </a:ext>
            </a:extLst>
          </p:cNvPr>
          <p:cNvSpPr>
            <a:spLocks noGrp="1"/>
          </p:cNvSpPr>
          <p:nvPr>
            <p:ph type="pic" idx="14"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19">
            <a:extLst>
              <a:ext uri="{FF2B5EF4-FFF2-40B4-BE49-F238E27FC236}">
                <a16:creationId xmlns:a16="http://schemas.microsoft.com/office/drawing/2014/main" id="{0451E06C-C20B-4542-80E3-B5BF078B8A87}"/>
              </a:ext>
            </a:extLst>
          </p:cNvPr>
          <p:cNvSpPr>
            <a:spLocks noGrp="1"/>
          </p:cNvSpPr>
          <p:nvPr>
            <p:ph type="pic" idx="15"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7704123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9FA7A-FCC0-44E8-ADF7-832DF1328D86}"/>
              </a:ext>
            </a:extLst>
          </p:cNvPr>
          <p:cNvSpPr>
            <a:spLocks noGrp="1"/>
          </p:cNvSpPr>
          <p:nvPr>
            <p:ph type="title"/>
          </p:nvPr>
        </p:nvSpPr>
        <p:spPr>
          <a:xfrm>
            <a:off x="2381296" y="402794"/>
            <a:ext cx="5568950" cy="582613"/>
          </a:xfrm>
          <a:prstGeom prst="rect">
            <a:avLst/>
          </a:prstGeom>
        </p:spPr>
        <p:txBody>
          <a:bodyPr/>
          <a:lstStyle>
            <a:lvl1pPr algn="ctr">
              <a:defRPr sz="3200"/>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99A6C748-72DD-4C78-861F-A78C0222C947}"/>
              </a:ext>
            </a:extLst>
          </p:cNvPr>
          <p:cNvSpPr>
            <a:spLocks noGrp="1"/>
          </p:cNvSpPr>
          <p:nvPr>
            <p:ph type="dt" sz="half" idx="10"/>
          </p:nvPr>
        </p:nvSpPr>
        <p:spPr/>
        <p:txBody>
          <a:bodyPr/>
          <a:lstStyle/>
          <a:p>
            <a:fld id="{6AB8E457-AB31-43BD-AB15-FFD9B62AF2FC}" type="datetime1">
              <a:rPr lang="en-GB" smtClean="0"/>
              <a:t>24/04/2025</a:t>
            </a:fld>
            <a:endParaRPr lang="en-GB" dirty="0"/>
          </a:p>
        </p:txBody>
      </p:sp>
      <p:sp>
        <p:nvSpPr>
          <p:cNvPr id="5" name="Slide Number Placeholder 4">
            <a:extLst>
              <a:ext uri="{FF2B5EF4-FFF2-40B4-BE49-F238E27FC236}">
                <a16:creationId xmlns:a16="http://schemas.microsoft.com/office/drawing/2014/main" id="{5CEC9F04-8F47-4F4F-A1CD-7BA9AE005E50}"/>
              </a:ext>
            </a:extLst>
          </p:cNvPr>
          <p:cNvSpPr>
            <a:spLocks noGrp="1"/>
          </p:cNvSpPr>
          <p:nvPr>
            <p:ph type="sldNum" sz="quarter" idx="12"/>
          </p:nvPr>
        </p:nvSpPr>
        <p:spPr/>
        <p:txBody>
          <a:bodyPr/>
          <a:lstStyle/>
          <a:p>
            <a:fld id="{A1EA0EE8-F7EB-4374-9F2A-CCC72ADA4E99}" type="slidenum">
              <a:rPr lang="en-GB" smtClean="0"/>
              <a:pPr/>
              <a:t>‹#›</a:t>
            </a:fld>
            <a:endParaRPr lang="en-GB" dirty="0"/>
          </a:p>
        </p:txBody>
      </p:sp>
      <p:sp>
        <p:nvSpPr>
          <p:cNvPr id="6" name="직사각형 7">
            <a:extLst>
              <a:ext uri="{FF2B5EF4-FFF2-40B4-BE49-F238E27FC236}">
                <a16:creationId xmlns:a16="http://schemas.microsoft.com/office/drawing/2014/main" id="{8B5DE974-BFF0-4731-95F9-6EEFBA0F11BE}"/>
              </a:ext>
            </a:extLst>
          </p:cNvPr>
          <p:cNvSpPr/>
          <p:nvPr userDrawn="1"/>
        </p:nvSpPr>
        <p:spPr>
          <a:xfrm>
            <a:off x="0" y="2362200"/>
            <a:ext cx="12191999"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그림 개체 틀 6">
            <a:extLst>
              <a:ext uri="{FF2B5EF4-FFF2-40B4-BE49-F238E27FC236}">
                <a16:creationId xmlns:a16="http://schemas.microsoft.com/office/drawing/2014/main" id="{069EA79A-7C3E-4577-896A-2E9E2230893C}"/>
              </a:ext>
            </a:extLst>
          </p:cNvPr>
          <p:cNvSpPr>
            <a:spLocks noGrp="1"/>
          </p:cNvSpPr>
          <p:nvPr>
            <p:ph type="pic" sz="quarter" idx="65" hasCustomPrompt="1"/>
          </p:nvPr>
        </p:nvSpPr>
        <p:spPr>
          <a:xfrm>
            <a:off x="5534029" y="2"/>
            <a:ext cx="6657973" cy="6857999"/>
          </a:xfrm>
          <a:custGeom>
            <a:avLst/>
            <a:gdLst>
              <a:gd name="connsiteX0" fmla="*/ 2362199 w 6657973"/>
              <a:gd name="connsiteY0" fmla="*/ 0 h 6857999"/>
              <a:gd name="connsiteX1" fmla="*/ 6657973 w 6657973"/>
              <a:gd name="connsiteY1" fmla="*/ 0 h 6857999"/>
              <a:gd name="connsiteX2" fmla="*/ 6657973 w 6657973"/>
              <a:gd name="connsiteY2" fmla="*/ 3630706 h 6857999"/>
              <a:gd name="connsiteX3" fmla="*/ 6657972 w 6657973"/>
              <a:gd name="connsiteY3" fmla="*/ 6857999 h 6857999"/>
              <a:gd name="connsiteX4" fmla="*/ 2362198 w 6657973"/>
              <a:gd name="connsiteY4" fmla="*/ 6857999 h 6857999"/>
              <a:gd name="connsiteX5" fmla="*/ 2362198 w 6657973"/>
              <a:gd name="connsiteY5" fmla="*/ 6857999 h 6857999"/>
              <a:gd name="connsiteX6" fmla="*/ 0 w 6657973"/>
              <a:gd name="connsiteY6" fmla="*/ 34385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7973" h="6857999">
                <a:moveTo>
                  <a:pt x="2362199" y="0"/>
                </a:moveTo>
                <a:lnTo>
                  <a:pt x="6657973" y="0"/>
                </a:lnTo>
                <a:lnTo>
                  <a:pt x="6657973" y="3630706"/>
                </a:lnTo>
                <a:lnTo>
                  <a:pt x="6657972" y="6857999"/>
                </a:lnTo>
                <a:lnTo>
                  <a:pt x="2362198" y="6857999"/>
                </a:lnTo>
                <a:lnTo>
                  <a:pt x="2362198" y="6857999"/>
                </a:lnTo>
                <a:lnTo>
                  <a:pt x="0" y="3438532"/>
                </a:ln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
        <p:nvSpPr>
          <p:cNvPr id="4" name="Footer Placeholder 3">
            <a:extLst>
              <a:ext uri="{FF2B5EF4-FFF2-40B4-BE49-F238E27FC236}">
                <a16:creationId xmlns:a16="http://schemas.microsoft.com/office/drawing/2014/main" id="{B2D550EE-67B9-43DA-9CFD-4C1DCE163AF7}"/>
              </a:ext>
            </a:extLst>
          </p:cNvPr>
          <p:cNvSpPr>
            <a:spLocks noGrp="1"/>
          </p:cNvSpPr>
          <p:nvPr>
            <p:ph type="ftr" sz="quarter" idx="11"/>
          </p:nvPr>
        </p:nvSpPr>
        <p:spPr/>
        <p:txBody>
          <a:bodyPr/>
          <a:lstStyle/>
          <a:p>
            <a:r>
              <a:rPr lang="en-US" dirty="0"/>
              <a:t>CONFIDENTIAL                                                                                                             KARACHAGANAK PETROLEUM OPERATING B.V.</a:t>
            </a:r>
            <a:endParaRPr lang="en-GB" dirty="0"/>
          </a:p>
          <a:p>
            <a:r>
              <a:rPr lang="en-US" dirty="0"/>
              <a:t> </a:t>
            </a:r>
            <a:endParaRPr lang="en-GB" dirty="0"/>
          </a:p>
        </p:txBody>
      </p:sp>
    </p:spTree>
    <p:extLst>
      <p:ext uri="{BB962C8B-B14F-4D97-AF65-F5344CB8AC3E}">
        <p14:creationId xmlns:p14="http://schemas.microsoft.com/office/powerpoint/2010/main" val="1929622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241F4F-C16C-4747-B37C-642EF39ECC44}"/>
              </a:ext>
            </a:extLst>
          </p:cNvPr>
          <p:cNvSpPr/>
          <p:nvPr userDrawn="1"/>
        </p:nvSpPr>
        <p:spPr>
          <a:xfrm>
            <a:off x="0" y="3543300"/>
            <a:ext cx="12192000" cy="3314700"/>
          </a:xfrm>
          <a:prstGeom prst="rect">
            <a:avLst/>
          </a:prstGeom>
          <a:solidFill>
            <a:srgbClr val="00A3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1AFE592-FBF3-49A2-95E7-8917B7DD4DF4}"/>
              </a:ext>
            </a:extLst>
          </p:cNvPr>
          <p:cNvSpPr/>
          <p:nvPr userDrawn="1"/>
        </p:nvSpPr>
        <p:spPr>
          <a:xfrm>
            <a:off x="6096000" y="6754812"/>
            <a:ext cx="6096000" cy="103188"/>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ectangle 9">
            <a:extLst>
              <a:ext uri="{FF2B5EF4-FFF2-40B4-BE49-F238E27FC236}">
                <a16:creationId xmlns:a16="http://schemas.microsoft.com/office/drawing/2014/main" id="{3AF9BB6F-1977-43D2-802F-64D37E3FB1DE}"/>
              </a:ext>
            </a:extLst>
          </p:cNvPr>
          <p:cNvSpPr/>
          <p:nvPr userDrawn="1"/>
        </p:nvSpPr>
        <p:spPr>
          <a:xfrm>
            <a:off x="0" y="0"/>
            <a:ext cx="12192000" cy="35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1C1F5FAC-9DE8-4A62-BF70-AD6851D91F31}"/>
              </a:ext>
            </a:extLst>
          </p:cNvPr>
          <p:cNvSpPr txBox="1"/>
          <p:nvPr userDrawn="1"/>
        </p:nvSpPr>
        <p:spPr>
          <a:xfrm>
            <a:off x="4378777" y="2584036"/>
            <a:ext cx="4552043" cy="1754326"/>
          </a:xfrm>
          <a:prstGeom prst="rect">
            <a:avLst/>
          </a:prstGeom>
          <a:noFill/>
        </p:spPr>
        <p:txBody>
          <a:bodyPr wrap="square" rtlCol="0">
            <a:spAutoFit/>
          </a:bodyPr>
          <a:lstStyle/>
          <a:p>
            <a:r>
              <a:rPr lang="en-US" altLang="ko-KR" sz="5400" dirty="0">
                <a:solidFill>
                  <a:schemeClr val="accent1"/>
                </a:solidFill>
                <a:cs typeface="Arial" pitchFamily="34" charset="0"/>
              </a:rPr>
              <a:t>Thank You!</a:t>
            </a:r>
            <a:endParaRPr lang="ko-KR" altLang="en-US" sz="5400" dirty="0">
              <a:solidFill>
                <a:schemeClr val="accent1"/>
              </a:solidFill>
              <a:cs typeface="Arial" pitchFamily="34" charset="0"/>
            </a:endParaRPr>
          </a:p>
          <a:p>
            <a:endParaRPr lang="en-GB" sz="5400" dirty="0">
              <a:solidFill>
                <a:schemeClr val="accent1"/>
              </a:solidFill>
            </a:endParaRPr>
          </a:p>
        </p:txBody>
      </p:sp>
      <p:sp>
        <p:nvSpPr>
          <p:cNvPr id="8" name="Rectangle 7">
            <a:extLst>
              <a:ext uri="{FF2B5EF4-FFF2-40B4-BE49-F238E27FC236}">
                <a16:creationId xmlns:a16="http://schemas.microsoft.com/office/drawing/2014/main" id="{1B0FD7B9-2459-4D74-A331-FD4317680EC7}"/>
              </a:ext>
            </a:extLst>
          </p:cNvPr>
          <p:cNvSpPr/>
          <p:nvPr userDrawn="1"/>
        </p:nvSpPr>
        <p:spPr>
          <a:xfrm>
            <a:off x="0" y="3441700"/>
            <a:ext cx="6096000" cy="114300"/>
          </a:xfrm>
          <a:prstGeom prst="rect">
            <a:avLst/>
          </a:prstGeom>
          <a:solidFill>
            <a:srgbClr val="FEC8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795278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320559495"/>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47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agenda bullet list">
    <p:spTree>
      <p:nvGrpSpPr>
        <p:cNvPr id="1" name=""/>
        <p:cNvGrpSpPr/>
        <p:nvPr/>
      </p:nvGrpSpPr>
      <p:grpSpPr>
        <a:xfrm>
          <a:off x="0" y="0"/>
          <a:ext cx="0" cy="0"/>
          <a:chOff x="0" y="0"/>
          <a:chExt cx="0" cy="0"/>
        </a:xfrm>
      </p:grpSpPr>
      <p:sp>
        <p:nvSpPr>
          <p:cNvPr id="5" name="Segnaposto piè di pagina 2">
            <a:extLst>
              <a:ext uri="{FF2B5EF4-FFF2-40B4-BE49-F238E27FC236}">
                <a16:creationId xmlns:a16="http://schemas.microsoft.com/office/drawing/2014/main" id="{C47BF2F4-F75C-4921-AC8D-AB8937033F7B}"/>
              </a:ext>
            </a:extLst>
          </p:cNvPr>
          <p:cNvSpPr>
            <a:spLocks noGrp="1"/>
          </p:cNvSpPr>
          <p:nvPr>
            <p:ph type="ftr" sz="quarter" idx="3"/>
          </p:nvPr>
        </p:nvSpPr>
        <p:spPr>
          <a:xfrm>
            <a:off x="7210" y="6521963"/>
            <a:ext cx="12184790" cy="332474"/>
          </a:xfrm>
          <a:prstGeom prst="rect">
            <a:avLst/>
          </a:prstGeom>
        </p:spPr>
        <p:txBody>
          <a:bodyPr/>
          <a:lstStyle>
            <a:lvl1pPr>
              <a:defRPr>
                <a:solidFill>
                  <a:srgbClr val="767171"/>
                </a:solidFill>
                <a:latin typeface="Calibri" panose="020F0502020204030204" pitchFamily="34" charset="0"/>
                <a:cs typeface="Calibri" panose="020F0502020204030204" pitchFamily="34" charset="0"/>
              </a:defRPr>
            </a:lvl1pPr>
          </a:lstStyle>
          <a:p>
            <a:pPr algn="ctr"/>
            <a:r>
              <a:rPr lang="en-GB" sz="800" dirty="0"/>
              <a:t> DD/MM/YYYY                                                                                                                                                                                                          CONFIDENTIAL                                                                                                                                              KARACHAGANAK PETROLEUM OPERATING B.V</a:t>
            </a:r>
          </a:p>
        </p:txBody>
      </p:sp>
      <p:sp>
        <p:nvSpPr>
          <p:cNvPr id="6" name="Slide Number Placeholder 2">
            <a:extLst>
              <a:ext uri="{FF2B5EF4-FFF2-40B4-BE49-F238E27FC236}">
                <a16:creationId xmlns:a16="http://schemas.microsoft.com/office/drawing/2014/main" id="{765365F8-0B0F-4281-A808-D81027A1374B}"/>
              </a:ext>
            </a:extLst>
          </p:cNvPr>
          <p:cNvSpPr>
            <a:spLocks noGrp="1"/>
          </p:cNvSpPr>
          <p:nvPr>
            <p:ph type="sldNum" sz="quarter" idx="10"/>
          </p:nvPr>
        </p:nvSpPr>
        <p:spPr>
          <a:xfrm>
            <a:off x="104274" y="6525526"/>
            <a:ext cx="616226" cy="332474"/>
          </a:xfrm>
          <a:prstGeom prst="rect">
            <a:avLst/>
          </a:prstGeom>
        </p:spPr>
        <p:txBody>
          <a:bodyPr/>
          <a:lstStyle>
            <a:lvl1pPr>
              <a:defRPr sz="1000">
                <a:solidFill>
                  <a:schemeClr val="accent3">
                    <a:lumMod val="50000"/>
                    <a:lumOff val="50000"/>
                  </a:schemeClr>
                </a:solidFill>
              </a:defRPr>
            </a:lvl1pPr>
          </a:lstStyle>
          <a:p>
            <a:pPr fontAlgn="base">
              <a:spcBef>
                <a:spcPct val="0"/>
              </a:spcBef>
              <a:spcAft>
                <a:spcPct val="0"/>
              </a:spcAft>
              <a:defRPr/>
            </a:pPr>
            <a:fld id="{DC8EB68E-E012-4BA0-8FC2-4838E88C4766}" type="slidenum">
              <a:rPr lang="it-IT" smtClean="0"/>
              <a:pPr fontAlgn="base">
                <a:spcBef>
                  <a:spcPct val="0"/>
                </a:spcBef>
                <a:spcAft>
                  <a:spcPct val="0"/>
                </a:spcAft>
                <a:defRPr/>
              </a:pPr>
              <a:t>‹#›</a:t>
            </a:fld>
            <a:endParaRPr lang="it-IT" dirty="0"/>
          </a:p>
        </p:txBody>
      </p:sp>
      <p:sp>
        <p:nvSpPr>
          <p:cNvPr id="7" name="Title 1">
            <a:extLst>
              <a:ext uri="{FF2B5EF4-FFF2-40B4-BE49-F238E27FC236}">
                <a16:creationId xmlns:a16="http://schemas.microsoft.com/office/drawing/2014/main" id="{57E05C84-CEB4-4490-9EB6-4D732264EA83}"/>
              </a:ext>
            </a:extLst>
          </p:cNvPr>
          <p:cNvSpPr>
            <a:spLocks noGrp="1"/>
          </p:cNvSpPr>
          <p:nvPr>
            <p:ph type="title"/>
          </p:nvPr>
        </p:nvSpPr>
        <p:spPr>
          <a:xfrm>
            <a:off x="0" y="197491"/>
            <a:ext cx="12192000" cy="832023"/>
          </a:xfrm>
          <a:prstGeom prst="rect">
            <a:avLst/>
          </a:prstGeom>
        </p:spPr>
        <p:txBody>
          <a:bodyPr/>
          <a:lstStyle>
            <a:lvl1pPr>
              <a:defRPr sz="3200" b="0" cap="none" spc="0">
                <a:ln w="0"/>
                <a:solidFill>
                  <a:schemeClr val="tx2"/>
                </a:solidFill>
                <a:effectLst/>
                <a:latin typeface="Calibri" panose="020F0502020204030204" pitchFamily="34" charset="0"/>
                <a:cs typeface="Calibri" panose="020F0502020204030204" pitchFamily="34" charset="0"/>
              </a:defRPr>
            </a:lvl1pPr>
          </a:lstStyle>
          <a:p>
            <a:r>
              <a:rPr lang="en-US">
                <a:solidFill>
                  <a:schemeClr val="accent3"/>
                </a:solidFill>
              </a:rPr>
              <a:t>Click to edit Master title style</a:t>
            </a:r>
            <a:endParaRPr lang="en-GB" dirty="0">
              <a:solidFill>
                <a:schemeClr val="accent3"/>
              </a:solidFill>
            </a:endParaRPr>
          </a:p>
        </p:txBody>
      </p:sp>
    </p:spTree>
    <p:extLst>
      <p:ext uri="{BB962C8B-B14F-4D97-AF65-F5344CB8AC3E}">
        <p14:creationId xmlns:p14="http://schemas.microsoft.com/office/powerpoint/2010/main" val="4280759410"/>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C981FE-A801-4FF1-8F20-E5072BE11772}"/>
              </a:ext>
            </a:extLst>
          </p:cNvPr>
          <p:cNvSpPr>
            <a:spLocks noGrp="1"/>
          </p:cNvSpPr>
          <p:nvPr>
            <p:ph type="title"/>
          </p:nvPr>
        </p:nvSpPr>
        <p:spPr>
          <a:xfrm>
            <a:off x="0" y="0"/>
            <a:ext cx="12192000" cy="832023"/>
          </a:xfrm>
          <a:prstGeom prst="rect">
            <a:avLst/>
          </a:prstGeom>
        </p:spPr>
        <p:txBody>
          <a:bodyPr/>
          <a:lstStyle>
            <a:lvl1pPr>
              <a:defRPr sz="3200" b="0" cap="none" spc="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defRPr>
            </a:lvl1pPr>
          </a:lstStyle>
          <a:p>
            <a:endParaRPr lang="en-GB" dirty="0">
              <a:solidFill>
                <a:schemeClr val="accent3"/>
              </a:solidFill>
            </a:endParaRPr>
          </a:p>
        </p:txBody>
      </p:sp>
      <p:sp>
        <p:nvSpPr>
          <p:cNvPr id="8" name="Slide Number Placeholder 1">
            <a:extLst>
              <a:ext uri="{FF2B5EF4-FFF2-40B4-BE49-F238E27FC236}">
                <a16:creationId xmlns:a16="http://schemas.microsoft.com/office/drawing/2014/main" id="{F8CEE3DB-810A-49DE-ACD1-191C20D09982}"/>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7" name="Segnaposto piè di pagina 2">
            <a:extLst>
              <a:ext uri="{FF2B5EF4-FFF2-40B4-BE49-F238E27FC236}">
                <a16:creationId xmlns:a16="http://schemas.microsoft.com/office/drawing/2014/main" id="{D10514F8-844A-4E46-B992-14F53EF08F19}"/>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DD/MM/YY                                                                                                                                                                                            КОНФИДЕНЦИАЛЬНО                                                                                                                         КАРАЧАГАНАК ПЕТРОЛИУМ ОПЕРЕЙТИНГ Б.В.</a:t>
            </a:r>
            <a:endParaRPr lang="en-GB" sz="800" dirty="0"/>
          </a:p>
        </p:txBody>
      </p:sp>
    </p:spTree>
    <p:extLst>
      <p:ext uri="{BB962C8B-B14F-4D97-AF65-F5344CB8AC3E}">
        <p14:creationId xmlns:p14="http://schemas.microsoft.com/office/powerpoint/2010/main" val="4001589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r>
              <a:rPr lang="en-US"/>
              <a:t>15/09/2023</a:t>
            </a:r>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15/09/2023                                                                                                                                                                                    КОНФИДЕНЦИАЛЬНО                                                                                                                         КАРАЧАГАНАК ПЕТРОЛИУМ ОПЕРЕЙТИНГ Б.В.</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6" name="Picture 5"/>
          <p:cNvPicPr/>
          <p:nvPr userDrawn="1"/>
        </p:nvPicPr>
        <p:blipFill rotWithShape="1">
          <a:blip r:embed="rId2"/>
          <a:srcRect l="476" t="4361" r="29449" b="23037"/>
          <a:stretch/>
        </p:blipFill>
        <p:spPr bwMode="auto">
          <a:xfrm>
            <a:off x="0" y="0"/>
            <a:ext cx="12192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29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BD951BEC-6D24-4D80-BDEE-5778CEABCB2E}"/>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07877FD6-306E-4787-AC20-4F0061D7C2B5}" type="datetime1">
              <a:rPr lang="en-GB" smtClean="0"/>
              <a:t>24/04/2025</a:t>
            </a:fld>
            <a:endParaRPr lang="en-GB" dirty="0"/>
          </a:p>
        </p:txBody>
      </p:sp>
      <p:sp>
        <p:nvSpPr>
          <p:cNvPr id="8" name="Footer Placeholder 4">
            <a:extLst>
              <a:ext uri="{FF2B5EF4-FFF2-40B4-BE49-F238E27FC236}">
                <a16:creationId xmlns:a16="http://schemas.microsoft.com/office/drawing/2014/main" id="{AF9E27A2-87EC-45AA-902D-31AA918DD44E}"/>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sp>
        <p:nvSpPr>
          <p:cNvPr id="11" name="Slide Number Placeholder 5">
            <a:extLst>
              <a:ext uri="{FF2B5EF4-FFF2-40B4-BE49-F238E27FC236}">
                <a16:creationId xmlns:a16="http://schemas.microsoft.com/office/drawing/2014/main" id="{102A44DB-F395-4A25-91A5-3D41C0F9E304}"/>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pic>
        <p:nvPicPr>
          <p:cNvPr id="12" name="Content Placeholder 7">
            <a:extLst>
              <a:ext uri="{FF2B5EF4-FFF2-40B4-BE49-F238E27FC236}">
                <a16:creationId xmlns:a16="http://schemas.microsoft.com/office/drawing/2014/main" id="{8264A752-70D9-434A-94B7-FF2C86E32A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13" name="Rectangle 12">
            <a:extLst>
              <a:ext uri="{FF2B5EF4-FFF2-40B4-BE49-F238E27FC236}">
                <a16:creationId xmlns:a16="http://schemas.microsoft.com/office/drawing/2014/main" id="{C76136EA-776E-4BBF-B0C3-A2681D1066F7}"/>
              </a:ext>
            </a:extLst>
          </p:cNvPr>
          <p:cNvSpPr/>
          <p:nvPr userDrawn="1"/>
        </p:nvSpPr>
        <p:spPr>
          <a:xfrm>
            <a:off x="-1" y="4244083"/>
            <a:ext cx="9757038" cy="1536700"/>
          </a:xfrm>
          <a:prstGeom prst="rect">
            <a:avLst/>
          </a:prstGeom>
          <a:solidFill>
            <a:srgbClr val="00ABC5">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4" name="Rectangle 13">
            <a:extLst>
              <a:ext uri="{FF2B5EF4-FFF2-40B4-BE49-F238E27FC236}">
                <a16:creationId xmlns:a16="http://schemas.microsoft.com/office/drawing/2014/main" id="{60FE704E-4644-43BF-B6A7-320FC061E47B}"/>
              </a:ext>
            </a:extLst>
          </p:cNvPr>
          <p:cNvSpPr/>
          <p:nvPr userDrawn="1"/>
        </p:nvSpPr>
        <p:spPr>
          <a:xfrm>
            <a:off x="-1" y="5765296"/>
            <a:ext cx="8089643" cy="126853"/>
          </a:xfrm>
          <a:prstGeom prst="rect">
            <a:avLst/>
          </a:prstGeom>
          <a:solidFill>
            <a:srgbClr val="FBD741">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Bahnschrift Light"/>
              <a:ea typeface="+mn-ea"/>
              <a:cs typeface="+mn-cs"/>
            </a:endParaRPr>
          </a:p>
        </p:txBody>
      </p:sp>
      <p:sp>
        <p:nvSpPr>
          <p:cNvPr id="17" name="Rectangle 16">
            <a:extLst>
              <a:ext uri="{FF2B5EF4-FFF2-40B4-BE49-F238E27FC236}">
                <a16:creationId xmlns:a16="http://schemas.microsoft.com/office/drawing/2014/main" id="{1425D9C2-03A7-4921-A754-89324102A227}"/>
              </a:ext>
            </a:extLst>
          </p:cNvPr>
          <p:cNvSpPr/>
          <p:nvPr userDrawn="1"/>
        </p:nvSpPr>
        <p:spPr>
          <a:xfrm>
            <a:off x="613037" y="5726867"/>
            <a:ext cx="2154757" cy="215444"/>
          </a:xfrm>
          <a:prstGeom prst="rect">
            <a:avLst/>
          </a:prstGeom>
        </p:spPr>
        <p:txBody>
          <a:bodyPr wrap="none">
            <a:spAutoFit/>
          </a:bodyPr>
          <a:lstStyle/>
          <a:p>
            <a:r>
              <a:rPr lang="en-GB" sz="800" dirty="0"/>
              <a:t>© 2022 Karachaganak Petroleum Operating b.v</a:t>
            </a:r>
          </a:p>
        </p:txBody>
      </p:sp>
      <p:sp>
        <p:nvSpPr>
          <p:cNvPr id="18" name="Content Placeholder 1">
            <a:extLst>
              <a:ext uri="{FF2B5EF4-FFF2-40B4-BE49-F238E27FC236}">
                <a16:creationId xmlns:a16="http://schemas.microsoft.com/office/drawing/2014/main" id="{E10B9D07-1445-4D84-B94A-B4A83DA45098}"/>
              </a:ext>
            </a:extLst>
          </p:cNvPr>
          <p:cNvSpPr>
            <a:spLocks noGrp="1"/>
          </p:cNvSpPr>
          <p:nvPr>
            <p:ph sz="quarter" idx="10" hasCustomPrompt="1"/>
          </p:nvPr>
        </p:nvSpPr>
        <p:spPr>
          <a:xfrm>
            <a:off x="228599" y="4731905"/>
            <a:ext cx="8848726" cy="952154"/>
          </a:xfrm>
          <a:prstGeom prst="rect">
            <a:avLst/>
          </a:prstGeom>
        </p:spPr>
        <p:txBody>
          <a:bodyPr/>
          <a:lstStyle>
            <a:lvl1pPr marL="0" indent="0">
              <a:buNone/>
              <a:defRPr>
                <a:solidFill>
                  <a:schemeClr val="accent2"/>
                </a:solidFill>
              </a:defRPr>
            </a:lvl1pPr>
          </a:lstStyle>
          <a:p>
            <a:r>
              <a:rPr lang="en-US" dirty="0">
                <a:latin typeface="Calibri" panose="020F0502020204030204" pitchFamily="34" charset="0"/>
                <a:cs typeface="Calibri" panose="020F0502020204030204" pitchFamily="34" charset="0"/>
              </a:rPr>
              <a:t>OpCom/ConCom/JOC and/or any other external/internal meetings/forums/sessions </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078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18.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7.png"/><Relationship Id="rId5" Type="http://schemas.openxmlformats.org/officeDocument/2006/relationships/slideLayout" Target="../slideLayouts/slideLayout49.xml"/><Relationship Id="rId10" Type="http://schemas.openxmlformats.org/officeDocument/2006/relationships/image" Target="../media/image16.png"/><Relationship Id="rId4" Type="http://schemas.openxmlformats.org/officeDocument/2006/relationships/slideLayout" Target="../slideLayouts/slideLayout4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png"/><Relationship Id="rId5" Type="http://schemas.openxmlformats.org/officeDocument/2006/relationships/slideLayout" Target="../slideLayouts/slideLayout57.xml"/><Relationship Id="rId10" Type="http://schemas.openxmlformats.org/officeDocument/2006/relationships/theme" Target="../theme/theme6.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3.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2.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1.png"/><Relationship Id="rId5" Type="http://schemas.openxmlformats.org/officeDocument/2006/relationships/slideLayout" Target="../slideLayouts/slideLayout66.xml"/><Relationship Id="rId10" Type="http://schemas.openxmlformats.org/officeDocument/2006/relationships/theme" Target="../theme/theme7.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2"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539549611"/>
      </p:ext>
    </p:extLst>
  </p:cSld>
  <p:clrMap bg1="lt1" tx1="dk1" bg2="lt2" tx2="dk2" accent1="accent1" accent2="accent2" accent3="accent3" accent4="accent4" accent5="accent5" accent6="accent6" hlink="hlink" folHlink="folHlink"/>
  <p:sldLayoutIdLst>
    <p:sldLayoutId id="2147483843" r:id="rId1"/>
    <p:sldLayoutId id="2147483847" r:id="rId2"/>
    <p:sldLayoutId id="2147483846" r:id="rId3"/>
    <p:sldLayoutId id="2147483849" r:id="rId4"/>
    <p:sldLayoutId id="2147483850" r:id="rId5"/>
    <p:sldLayoutId id="2147483848" r:id="rId6"/>
    <p:sldLayoutId id="2147483851" r:id="rId7"/>
    <p:sldLayoutId id="2147483862"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403397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4" r:id="rId8"/>
    <p:sldLayoutId id="2147483868"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1887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90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562F73-A8CF-4AEC-957D-5ADF3A979B64}"/>
              </a:ext>
            </a:extLst>
          </p:cNvPr>
          <p:cNvSpPr>
            <a:spLocks noGrp="1"/>
          </p:cNvSpPr>
          <p:nvPr>
            <p:ph type="sldNum" sz="quarter" idx="4"/>
          </p:nvPr>
        </p:nvSpPr>
        <p:spPr>
          <a:xfrm>
            <a:off x="-2250057" y="6501925"/>
            <a:ext cx="2743200" cy="365125"/>
          </a:xfrm>
          <a:prstGeom prst="rect">
            <a:avLst/>
          </a:prstGeom>
        </p:spPr>
        <p:txBody>
          <a:bodyPr vert="horz" lIns="91440" tIns="45720" rIns="91440" bIns="45720" rtlCol="0" anchor="t"/>
          <a:lstStyle>
            <a:lvl1pPr algn="r">
              <a:defRPr sz="1000">
                <a:solidFill>
                  <a:schemeClr val="tx1">
                    <a:tint val="75000"/>
                  </a:schemeClr>
                </a:solidFill>
                <a:latin typeface="Calibri" panose="020F0502020204030204" pitchFamily="34" charset="0"/>
                <a:cs typeface="Calibri" panose="020F0502020204030204" pitchFamily="34" charset="0"/>
              </a:defRPr>
            </a:lvl1pPr>
          </a:lstStyle>
          <a:p>
            <a:fld id="{33AD7C01-B994-4A99-BE98-CE15A6753CE3}" type="slidenum">
              <a:rPr lang="en-GB" smtClean="0"/>
              <a:pPr/>
              <a:t>‹#›</a:t>
            </a:fld>
            <a:endParaRPr lang="en-GB" dirty="0"/>
          </a:p>
        </p:txBody>
      </p:sp>
      <p:sp>
        <p:nvSpPr>
          <p:cNvPr id="12" name="Segnaposto piè di pagina 2">
            <a:extLst>
              <a:ext uri="{FF2B5EF4-FFF2-40B4-BE49-F238E27FC236}">
                <a16:creationId xmlns:a16="http://schemas.microsoft.com/office/drawing/2014/main" id="{3BB5AEEB-66CD-4D9D-9CC4-1B473620C844}"/>
              </a:ext>
            </a:extLst>
          </p:cNvPr>
          <p:cNvSpPr>
            <a:spLocks noGrp="1"/>
          </p:cNvSpPr>
          <p:nvPr>
            <p:ph type="ftr" sz="quarter" idx="3"/>
          </p:nvPr>
        </p:nvSpPr>
        <p:spPr>
          <a:xfrm>
            <a:off x="7210" y="6513725"/>
            <a:ext cx="12184790" cy="332474"/>
          </a:xfrm>
          <a:prstGeom prst="rect">
            <a:avLst/>
          </a:prstGeom>
        </p:spPr>
        <p:txBody>
          <a:bodyPr/>
          <a:lstStyle>
            <a:lvl1pPr>
              <a:defRPr>
                <a:solidFill>
                  <a:schemeClr val="bg1">
                    <a:lumMod val="50000"/>
                  </a:schemeClr>
                </a:solidFill>
                <a:latin typeface="Calibri" panose="020F0502020204030204" pitchFamily="34" charset="0"/>
                <a:cs typeface="Calibri" panose="020F0502020204030204" pitchFamily="34" charset="0"/>
              </a:defRPr>
            </a:lvl1pPr>
          </a:lstStyle>
          <a:p>
            <a:pPr algn="ctr"/>
            <a:r>
              <a:rPr lang="ru-RU" sz="800" dirty="0"/>
              <a:t>15/09/2023                                                                                                                                                                                    КОНФИДЕНЦИАЛЬНО                                                                                                                         КАРАЧАГАНАК ПЕТРОЛИУМ ОПЕРЕЙТИНГ Б.В.</a:t>
            </a:r>
            <a:endParaRPr lang="en-GB" sz="800" dirty="0"/>
          </a:p>
        </p:txBody>
      </p:sp>
      <p:pic>
        <p:nvPicPr>
          <p:cNvPr id="11" name="Picture 10">
            <a:extLst>
              <a:ext uri="{FF2B5EF4-FFF2-40B4-BE49-F238E27FC236}">
                <a16:creationId xmlns:a16="http://schemas.microsoft.com/office/drawing/2014/main" id="{2B148140-82EE-434D-8713-516477D451D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3" name="Picture 2">
            <a:extLst>
              <a:ext uri="{FF2B5EF4-FFF2-40B4-BE49-F238E27FC236}">
                <a16:creationId xmlns:a16="http://schemas.microsoft.com/office/drawing/2014/main" id="{A5452C74-CB5B-4186-ADFB-3129847B195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00AD0064-D627-44BE-9211-EA388FE2E2FC}"/>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66068087-53B7-4803-BDD2-33CC79F0614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Tree>
    <p:extLst>
      <p:ext uri="{BB962C8B-B14F-4D97-AF65-F5344CB8AC3E}">
        <p14:creationId xmlns:p14="http://schemas.microsoft.com/office/powerpoint/2010/main" val="1600953355"/>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Lst>
  <p:hf hdr="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l="34779" t="4" b="362"/>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62849370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191411555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7" r:id="rId8"/>
    <p:sldLayoutId id="2147483918"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EDC2D88-F756-409E-A6AD-5FB8AC61F740}"/>
              </a:ext>
            </a:extLst>
          </p:cNvPr>
          <p:cNvSpPr>
            <a:spLocks noGrp="1"/>
          </p:cNvSpPr>
          <p:nvPr>
            <p:ph type="dt" sz="half" idx="2"/>
          </p:nvPr>
        </p:nvSpPr>
        <p:spPr>
          <a:xfrm>
            <a:off x="838200" y="6443447"/>
            <a:ext cx="2743200" cy="365125"/>
          </a:xfrm>
          <a:prstGeom prst="rect">
            <a:avLst/>
          </a:prstGeom>
        </p:spPr>
        <p:txBody>
          <a:bodyPr vert="horz" lIns="91440" tIns="45720" rIns="91440" bIns="45720" rtlCol="0" anchor="ctr"/>
          <a:lstStyle>
            <a:lvl1pPr algn="l" fontAlgn="t">
              <a:defRPr sz="1000">
                <a:solidFill>
                  <a:schemeClr val="tx1">
                    <a:tint val="75000"/>
                  </a:schemeClr>
                </a:solidFill>
              </a:defRPr>
            </a:lvl1pPr>
          </a:lstStyle>
          <a:p>
            <a:fld id="{922A8635-A0BB-4D86-8B82-E94776279AB9}" type="datetime1">
              <a:rPr lang="en-GB" smtClean="0"/>
              <a:t>24/04/2025</a:t>
            </a:fld>
            <a:endParaRPr lang="en-GB" dirty="0"/>
          </a:p>
        </p:txBody>
      </p:sp>
      <p:sp>
        <p:nvSpPr>
          <p:cNvPr id="5" name="Footer Placeholder 4">
            <a:extLst>
              <a:ext uri="{FF2B5EF4-FFF2-40B4-BE49-F238E27FC236}">
                <a16:creationId xmlns:a16="http://schemas.microsoft.com/office/drawing/2014/main" id="{C230DAF9-2AB2-4D4C-86E8-4CB3AEEC01D4}"/>
              </a:ext>
            </a:extLst>
          </p:cNvPr>
          <p:cNvSpPr>
            <a:spLocks noGrp="1"/>
          </p:cNvSpPr>
          <p:nvPr>
            <p:ph type="ftr" sz="quarter" idx="3"/>
          </p:nvPr>
        </p:nvSpPr>
        <p:spPr>
          <a:xfrm>
            <a:off x="4797512" y="6530073"/>
            <a:ext cx="807102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CONFIDENTIAL                                                                                                             KARACHAGANAK PETROLEUM OPERATING B.V.</a:t>
            </a:r>
            <a:endParaRPr lang="en-GB" dirty="0"/>
          </a:p>
          <a:p>
            <a:r>
              <a:rPr lang="en-US" dirty="0"/>
              <a:t> </a:t>
            </a:r>
            <a:endParaRPr lang="en-GB" dirty="0"/>
          </a:p>
        </p:txBody>
      </p:sp>
      <p:pic>
        <p:nvPicPr>
          <p:cNvPr id="13" name="Picture 12">
            <a:extLst>
              <a:ext uri="{FF2B5EF4-FFF2-40B4-BE49-F238E27FC236}">
                <a16:creationId xmlns:a16="http://schemas.microsoft.com/office/drawing/2014/main" id="{44740D2D-805D-44C1-82BA-EB5BB699F251}"/>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61875" y="441940"/>
            <a:ext cx="610144" cy="459756"/>
          </a:xfrm>
          <a:prstGeom prst="rect">
            <a:avLst/>
          </a:prstGeom>
        </p:spPr>
      </p:pic>
      <p:pic>
        <p:nvPicPr>
          <p:cNvPr id="14" name="Picture 2">
            <a:extLst>
              <a:ext uri="{FF2B5EF4-FFF2-40B4-BE49-F238E27FC236}">
                <a16:creationId xmlns:a16="http://schemas.microsoft.com/office/drawing/2014/main" id="{809166C6-DBB6-4FC3-BF3D-758B518F65CD}"/>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588" y="978966"/>
            <a:ext cx="8185151" cy="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32B005A1-6EA9-4A9A-8612-7FFAFB646351}"/>
              </a:ext>
            </a:extLst>
          </p:cNvPr>
          <p:cNvPicPr>
            <a:picLocks noChangeAspect="1" noChangeArrowheads="1"/>
          </p:cNvPicPr>
          <p:nvPr userDrawn="1"/>
        </p:nvPicPr>
        <p:blipFill rotWithShape="1">
          <a:blip r:embed="rId13" cstate="screen">
            <a:extLst>
              <a:ext uri="{28A0092B-C50C-407E-A947-70E740481C1C}">
                <a14:useLocalDpi xmlns:a14="http://schemas.microsoft.com/office/drawing/2010/main"/>
              </a:ext>
            </a:extLst>
          </a:blip>
          <a:srcRect/>
          <a:stretch/>
        </p:blipFill>
        <p:spPr bwMode="auto">
          <a:xfrm rot="10800000">
            <a:off x="6853614" y="979133"/>
            <a:ext cx="5338385"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8">
            <a:extLst>
              <a:ext uri="{FF2B5EF4-FFF2-40B4-BE49-F238E27FC236}">
                <a16:creationId xmlns:a16="http://schemas.microsoft.com/office/drawing/2014/main" id="{DB588E73-ED99-458A-807D-1CAF280B27F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1"/>
            <a:ext cx="12192000" cy="6895199"/>
          </a:xfrm>
          <a:prstGeom prst="rect">
            <a:avLst/>
          </a:prstGeom>
        </p:spPr>
      </p:pic>
      <p:sp>
        <p:nvSpPr>
          <p:cNvPr id="6" name="Slide Number Placeholder 5">
            <a:extLst>
              <a:ext uri="{FF2B5EF4-FFF2-40B4-BE49-F238E27FC236}">
                <a16:creationId xmlns:a16="http://schemas.microsoft.com/office/drawing/2014/main" id="{E8E87CC8-56A0-4A49-8ECF-82B905EE1545}"/>
              </a:ext>
            </a:extLst>
          </p:cNvPr>
          <p:cNvSpPr>
            <a:spLocks noGrp="1"/>
          </p:cNvSpPr>
          <p:nvPr>
            <p:ph type="sldNum" sz="quarter" idx="4"/>
          </p:nvPr>
        </p:nvSpPr>
        <p:spPr>
          <a:xfrm>
            <a:off x="-2275609" y="6455206"/>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1EA0EE8-F7EB-4374-9F2A-CCC72ADA4E99}" type="slidenum">
              <a:rPr lang="en-GB" smtClean="0"/>
              <a:pPr/>
              <a:t>‹#›</a:t>
            </a:fld>
            <a:endParaRPr lang="en-GB" dirty="0"/>
          </a:p>
        </p:txBody>
      </p:sp>
    </p:spTree>
    <p:extLst>
      <p:ext uri="{BB962C8B-B14F-4D97-AF65-F5344CB8AC3E}">
        <p14:creationId xmlns:p14="http://schemas.microsoft.com/office/powerpoint/2010/main" val="322346466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8" r:id="rId8"/>
    <p:sldLayoutId id="2147483929" r:id="rId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1.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1.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6.wdp"/><Relationship Id="rId18" Type="http://schemas.openxmlformats.org/officeDocument/2006/relationships/image" Target="../media/image54.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52.png"/><Relationship Id="rId20" Type="http://schemas.openxmlformats.org/officeDocument/2006/relationships/image" Target="../media/image55.png"/><Relationship Id="rId1" Type="http://schemas.openxmlformats.org/officeDocument/2006/relationships/slideLayout" Target="../slideLayouts/slideLayout23.xml"/><Relationship Id="rId6" Type="http://schemas.openxmlformats.org/officeDocument/2006/relationships/image" Target="../media/image45.png"/><Relationship Id="rId11" Type="http://schemas.microsoft.com/office/2007/relationships/hdphoto" Target="../media/hdphoto5.wdp"/><Relationship Id="rId5" Type="http://schemas.openxmlformats.org/officeDocument/2006/relationships/image" Target="../media/image44.png"/><Relationship Id="rId15" Type="http://schemas.microsoft.com/office/2007/relationships/hdphoto" Target="../media/hdphoto7.wdp"/><Relationship Id="rId10" Type="http://schemas.openxmlformats.org/officeDocument/2006/relationships/image" Target="../media/image49.png"/><Relationship Id="rId19" Type="http://schemas.microsoft.com/office/2007/relationships/hdphoto" Target="../media/hdphoto8.wdp"/><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3.wdp"/><Relationship Id="rId18" Type="http://schemas.microsoft.com/office/2007/relationships/hdphoto" Target="../media/hdphoto14.wdp"/><Relationship Id="rId26" Type="http://schemas.microsoft.com/office/2007/relationships/hdphoto" Target="../media/hdphoto18.wdp"/><Relationship Id="rId3" Type="http://schemas.openxmlformats.org/officeDocument/2006/relationships/image" Target="../media/image56.png"/><Relationship Id="rId21" Type="http://schemas.openxmlformats.org/officeDocument/2006/relationships/image" Target="../media/image67.png"/><Relationship Id="rId34" Type="http://schemas.openxmlformats.org/officeDocument/2006/relationships/image" Target="../media/image75.png"/><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5.png"/><Relationship Id="rId25" Type="http://schemas.openxmlformats.org/officeDocument/2006/relationships/image" Target="../media/image69.png"/><Relationship Id="rId33" Type="http://schemas.openxmlformats.org/officeDocument/2006/relationships/image" Target="../media/image74.png"/><Relationship Id="rId2" Type="http://schemas.openxmlformats.org/officeDocument/2006/relationships/notesSlide" Target="../notesSlides/notesSlide5.xml"/><Relationship Id="rId16" Type="http://schemas.openxmlformats.org/officeDocument/2006/relationships/image" Target="../media/image64.png"/><Relationship Id="rId20" Type="http://schemas.microsoft.com/office/2007/relationships/hdphoto" Target="../media/hdphoto15.wdp"/><Relationship Id="rId29" Type="http://schemas.openxmlformats.org/officeDocument/2006/relationships/image" Target="../media/image71.png"/><Relationship Id="rId1" Type="http://schemas.openxmlformats.org/officeDocument/2006/relationships/slideLayout" Target="../slideLayouts/slideLayout23.xml"/><Relationship Id="rId6" Type="http://schemas.microsoft.com/office/2007/relationships/hdphoto" Target="../media/hdphoto10.wdp"/><Relationship Id="rId11" Type="http://schemas.openxmlformats.org/officeDocument/2006/relationships/image" Target="../media/image60.png"/><Relationship Id="rId24" Type="http://schemas.microsoft.com/office/2007/relationships/hdphoto" Target="../media/hdphoto17.wdp"/><Relationship Id="rId32" Type="http://schemas.openxmlformats.org/officeDocument/2006/relationships/image" Target="../media/image73.png"/><Relationship Id="rId5" Type="http://schemas.openxmlformats.org/officeDocument/2006/relationships/image" Target="../media/image57.png"/><Relationship Id="rId15" Type="http://schemas.openxmlformats.org/officeDocument/2006/relationships/image" Target="../media/image63.png"/><Relationship Id="rId23" Type="http://schemas.openxmlformats.org/officeDocument/2006/relationships/image" Target="../media/image68.png"/><Relationship Id="rId28" Type="http://schemas.microsoft.com/office/2007/relationships/hdphoto" Target="../media/hdphoto19.wdp"/><Relationship Id="rId10" Type="http://schemas.microsoft.com/office/2007/relationships/hdphoto" Target="../media/hdphoto12.wdp"/><Relationship Id="rId19" Type="http://schemas.openxmlformats.org/officeDocument/2006/relationships/image" Target="../media/image66.png"/><Relationship Id="rId31" Type="http://schemas.openxmlformats.org/officeDocument/2006/relationships/image" Target="../media/image72.png"/><Relationship Id="rId4" Type="http://schemas.microsoft.com/office/2007/relationships/hdphoto" Target="../media/hdphoto9.wdp"/><Relationship Id="rId9" Type="http://schemas.openxmlformats.org/officeDocument/2006/relationships/image" Target="../media/image59.png"/><Relationship Id="rId14" Type="http://schemas.openxmlformats.org/officeDocument/2006/relationships/image" Target="../media/image62.png"/><Relationship Id="rId22" Type="http://schemas.microsoft.com/office/2007/relationships/hdphoto" Target="../media/hdphoto16.wdp"/><Relationship Id="rId27" Type="http://schemas.openxmlformats.org/officeDocument/2006/relationships/image" Target="../media/image70.png"/><Relationship Id="rId30" Type="http://schemas.microsoft.com/office/2007/relationships/hdphoto" Target="../media/hdphoto20.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hyperlink" Target="http://www.imbc.kz/" TargetMode="External"/><Relationship Id="rId4" Type="http://schemas.openxmlformats.org/officeDocument/2006/relationships/image" Target="../media/image83.svg"/><Relationship Id="rId9" Type="http://schemas.openxmlformats.org/officeDocument/2006/relationships/hyperlink" Target="mailto:technicalsupport@imbc.kz"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mailto:MIVQ@kpo.kz" TargetMode="External"/><Relationship Id="rId2" Type="http://schemas.openxmlformats.org/officeDocument/2006/relationships/hyperlink" Target="https://kpo.kz/ru/postavshchikam/registracija-v-baze-dannykh-postavshchikov-kpo" TargetMode="Externa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kpo.kz/ru/postavshchikam/sistema-ehlektronnykh-torgov" TargetMode="External"/><Relationship Id="rId1" Type="http://schemas.openxmlformats.org/officeDocument/2006/relationships/slideLayout" Target="../slideLayouts/slideLayout36.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svg"/><Relationship Id="rId2" Type="http://schemas.openxmlformats.org/officeDocument/2006/relationships/notesSlide" Target="../notesSlides/notesSlide8.xml"/><Relationship Id="rId16" Type="http://schemas.openxmlformats.org/officeDocument/2006/relationships/image" Target="../media/image108.png"/><Relationship Id="rId1" Type="http://schemas.openxmlformats.org/officeDocument/2006/relationships/slideLayout" Target="../slideLayouts/slideLayout15.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 Id="rId14" Type="http://schemas.openxmlformats.org/officeDocument/2006/relationships/image" Target="../media/image106.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E89670D1-14EC-4401-940F-ACDCC9F7A64A}"/>
              </a:ext>
            </a:extLst>
          </p:cNvPr>
          <p:cNvSpPr txBox="1">
            <a:spLocks/>
          </p:cNvSpPr>
          <p:nvPr/>
        </p:nvSpPr>
        <p:spPr>
          <a:xfrm>
            <a:off x="0" y="5366773"/>
            <a:ext cx="12192000" cy="1491227"/>
          </a:xfrm>
          <a:prstGeom prst="rect">
            <a:avLst/>
          </a:prstGeom>
          <a:solidFill>
            <a:schemeClr val="accent2">
              <a:lumMod val="75000"/>
              <a:alpha val="77000"/>
            </a:schemeClr>
          </a:solidFill>
        </p:spPr>
        <p:txBody>
          <a:bodyPr anchor="ctr">
            <a:noAutofit/>
          </a:bodyPr>
          <a:lstStyle>
            <a:defPPr>
              <a:defRPr lang="it-IT"/>
            </a:defPPr>
            <a:lvl1pPr marR="0" lvl="0" indent="0" algn="ctr" defTabSz="914377" fontAlgn="auto">
              <a:lnSpc>
                <a:spcPts val="2400"/>
              </a:lnSpc>
              <a:spcBef>
                <a:spcPct val="0"/>
              </a:spcBef>
              <a:spcAft>
                <a:spcPts val="0"/>
              </a:spcAft>
              <a:buClrTx/>
              <a:buSzTx/>
              <a:buFontTx/>
              <a:buNone/>
              <a:tabLst/>
              <a:defRPr kumimoji="0" sz="4000" b="1" i="0" u="none" strike="noStrike" cap="none" spc="0" normalizeH="0" baseline="0">
                <a:ln>
                  <a:noFill/>
                </a:ln>
                <a:solidFill>
                  <a:srgbClr val="FFFF00"/>
                </a:solidFill>
                <a:effectLst/>
                <a:uLnTx/>
                <a:uFillTx/>
                <a:latin typeface="Calibri Light" panose="020F0302020204030204"/>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1" hangingPunct="1">
              <a:lnSpc>
                <a:spcPts val="24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210A66B-E675-43B2-9D20-2C2D48836332}"/>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E2E90C16-3FE8-4B6E-B116-4826FAEFA4B1}"/>
              </a:ext>
            </a:extLst>
          </p:cNvPr>
          <p:cNvSpPr>
            <a:spLocks noGrp="1"/>
          </p:cNvSpPr>
          <p:nvPr>
            <p:ph type="dt" sz="half" idx="2"/>
          </p:nvPr>
        </p:nvSpPr>
        <p:spPr>
          <a:xfrm>
            <a:off x="0" y="6481331"/>
            <a:ext cx="1262143" cy="365125"/>
          </a:xfrm>
        </p:spPr>
        <p:txBody>
          <a:bodyPr/>
          <a:lstStyle/>
          <a:p>
            <a:pPr marL="0" marR="0" lvl="0" indent="0" algn="r" defTabSz="914400" rtl="0" eaLnBrk="1" fontAlgn="t" latinLnBrk="1" hangingPunct="1">
              <a:lnSpc>
                <a:spcPct val="100000"/>
              </a:lnSpc>
              <a:spcBef>
                <a:spcPts val="0"/>
              </a:spcBef>
              <a:spcAft>
                <a:spcPts val="0"/>
              </a:spcAft>
              <a:buClrTx/>
              <a:buSzTx/>
              <a:buFontTx/>
              <a:buNone/>
              <a:tabLst/>
              <a:defRPr/>
            </a:pPr>
            <a:r>
              <a:rPr lang="kk-KZ" sz="1600" dirty="0">
                <a:solidFill>
                  <a:srgbClr val="FFFFFF"/>
                </a:solidFill>
                <a:latin typeface="Calibri" panose="020F0502020204030204" pitchFamily="34" charset="0"/>
                <a:ea typeface="+mj-ea"/>
                <a:cs typeface="Calibri" panose="020F0502020204030204" pitchFamily="34" charset="0"/>
              </a:rPr>
              <a:t>23</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/0</a:t>
            </a:r>
            <a:r>
              <a:rPr lang="kk-KZ" sz="1600" dirty="0">
                <a:solidFill>
                  <a:srgbClr val="FFFFFF"/>
                </a:solidFill>
                <a:latin typeface="Calibri" panose="020F0502020204030204" pitchFamily="34" charset="0"/>
                <a:ea typeface="+mj-ea"/>
                <a:cs typeface="Calibri" panose="020F0502020204030204" pitchFamily="34" charset="0"/>
              </a:rPr>
              <a:t>9</a:t>
            </a:r>
            <a:r>
              <a:rPr kumimoji="0" lang="ru-RU"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/2024</a:t>
            </a:r>
            <a:endPar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95FFE01F-5C0F-455B-A521-48176C86C8D5}"/>
              </a:ext>
            </a:extLst>
          </p:cNvPr>
          <p:cNvSpPr txBox="1"/>
          <p:nvPr/>
        </p:nvSpPr>
        <p:spPr>
          <a:xfrm>
            <a:off x="7858286" y="6182641"/>
            <a:ext cx="4333714" cy="369332"/>
          </a:xfrm>
          <a:prstGeom prst="rect">
            <a:avLst/>
          </a:prstGeom>
          <a:noFill/>
        </p:spPr>
        <p:txBody>
          <a:bodyPr wrap="square">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ru-RU"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Карачаганак Петролиум Оперейтинг Б.В.</a:t>
            </a:r>
            <a:endParaRPr kumimoji="0" lang="en-GB"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2FA1474-0C87-4094-BE83-F8D3D0A0715E}"/>
              </a:ext>
            </a:extLst>
          </p:cNvPr>
          <p:cNvSpPr txBox="1"/>
          <p:nvPr/>
        </p:nvSpPr>
        <p:spPr>
          <a:xfrm>
            <a:off x="295114" y="5538061"/>
            <a:ext cx="11896886" cy="707886"/>
          </a:xfrm>
          <a:prstGeom prst="rect">
            <a:avLst/>
          </a:prstGeom>
          <a:noFill/>
        </p:spPr>
        <p:txBody>
          <a:bodyPr wrap="square">
            <a:spAutoFit/>
          </a:bodyPr>
          <a:lstStyle/>
          <a:p>
            <a:pPr lvl="0" algn="r" defTabSz="914400" latinLnBrk="1">
              <a:defRPr/>
            </a:pPr>
            <a:r>
              <a:rPr lang="ru-RU" sz="2000" b="1" dirty="0">
                <a:solidFill>
                  <a:srgbClr val="FFFFFF"/>
                </a:solidFill>
                <a:latin typeface="Calibri" panose="020F0502020204030204" pitchFamily="34" charset="0"/>
                <a:cs typeface="Calibri" panose="020F0502020204030204" pitchFamily="34" charset="0"/>
              </a:rPr>
              <a:t>ТЕХНИЧЕСКИЙ ВЕБИНАР КПО ПО </a:t>
            </a:r>
            <a:r>
              <a:rPr lang="kk-KZ" sz="2000" b="1" dirty="0">
                <a:solidFill>
                  <a:srgbClr val="FFFFFF"/>
                </a:solidFill>
                <a:latin typeface="Calibri" panose="020F0502020204030204" pitchFamily="34" charset="0"/>
                <a:cs typeface="Calibri" panose="020F0502020204030204" pitchFamily="34" charset="0"/>
              </a:rPr>
              <a:t>ТРУБНОЙ ПРОДУКЦИИ И ИЗОЛЯЦИОННЫМ МАТЕРИАЛАМ </a:t>
            </a:r>
          </a:p>
          <a:p>
            <a:pPr lvl="0" algn="r" defTabSz="914400" latinLnBrk="1">
              <a:defRPr/>
            </a:pPr>
            <a:r>
              <a:rPr lang="ru-RU" sz="2000" b="1" dirty="0">
                <a:solidFill>
                  <a:srgbClr val="FFFFFF"/>
                </a:solidFill>
                <a:latin typeface="Calibri" panose="020F0502020204030204" pitchFamily="34" charset="0"/>
                <a:cs typeface="Calibri" panose="020F0502020204030204" pitchFamily="34" charset="0"/>
              </a:rPr>
              <a:t>С УЧАСТИЕМ IMB ЦЕНТРА</a:t>
            </a:r>
            <a:endParaRPr kumimoji="0" lang="en-GB" sz="2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046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066060"/>
            <a:ext cx="8823408" cy="1421928"/>
          </a:xfrm>
          <a:prstGeom prst="rect">
            <a:avLst/>
          </a:prstGeom>
          <a:noFill/>
        </p:spPr>
        <p:txBody>
          <a:bodyPr wrap="square" rtlCol="0">
            <a:spAutoFit/>
          </a:bodyPr>
          <a:lstStyle/>
          <a:p>
            <a:pPr algn="l"/>
            <a:r>
              <a:rPr lang="ru-RU" sz="2400" dirty="0"/>
              <a:t>Общий обзор технических условий </a:t>
            </a:r>
            <a:br>
              <a:rPr lang="en-US" sz="2400" dirty="0"/>
            </a:br>
            <a:r>
              <a:rPr lang="ru-RU" sz="2400" dirty="0"/>
              <a:t>Технический семинар по трубной обвязке/трубопроводам и изоляционным материалам </a:t>
            </a:r>
            <a:br>
              <a:rPr lang="en-US" sz="2400" dirty="0"/>
            </a:br>
            <a:r>
              <a:rPr lang="ru-RU" sz="2400" dirty="0"/>
              <a:t>ОПЫТ МИРОВОГО КЛАССА - АКТИВ МИРОВОГО ЗНАЧЕНИЯ</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3200" b="1" i="0" u="none" strike="noStrike" kern="1200" cap="none" spc="0" normalizeH="0" baseline="0" noProof="0">
                <a:ln w="0"/>
                <a:solidFill>
                  <a:srgbClr val="00ABC5"/>
                </a:solidFill>
                <a:effectLst/>
                <a:uLnTx/>
                <a:uFillTx/>
                <a:latin typeface="Calibri Light" panose="020F0302020204030204"/>
                <a:ea typeface="+mj-ea"/>
                <a:cs typeface="+mj-cs"/>
              </a:rPr>
              <a:t>Раздел А</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3200" b="1" i="0" u="none" strike="noStrike" kern="1200" cap="none" spc="0" normalizeH="0" baseline="0" noProof="0">
                <a:ln w="0"/>
                <a:solidFill>
                  <a:srgbClr val="00ABC5"/>
                </a:solidFill>
                <a:effectLst/>
                <a:uLnTx/>
                <a:uFillTx/>
                <a:latin typeface="Calibri Light" panose="020F0302020204030204"/>
                <a:ea typeface="+mj-ea"/>
                <a:cs typeface="+mj-cs"/>
              </a:rPr>
              <a:t>Трубная обвязка </a:t>
            </a:r>
          </a:p>
        </p:txBody>
      </p:sp>
    </p:spTree>
    <p:extLst>
      <p:ext uri="{BB962C8B-B14F-4D97-AF65-F5344CB8AC3E}">
        <p14:creationId xmlns:p14="http://schemas.microsoft.com/office/powerpoint/2010/main" val="2957111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691977" y="31561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Соблюдение требований технических условий Компании </a:t>
            </a:r>
          </a:p>
        </p:txBody>
      </p:sp>
      <p:sp>
        <p:nvSpPr>
          <p:cNvPr id="5" name="Rectangle 4">
            <a:extLst>
              <a:ext uri="{FF2B5EF4-FFF2-40B4-BE49-F238E27FC236}">
                <a16:creationId xmlns:a16="http://schemas.microsoft.com/office/drawing/2014/main" id="{115EDF3F-6865-48F3-A720-DA53DDDB9F3D}"/>
              </a:ext>
            </a:extLst>
          </p:cNvPr>
          <p:cNvSpPr/>
          <p:nvPr/>
        </p:nvSpPr>
        <p:spPr>
          <a:xfrm>
            <a:off x="194465" y="1032134"/>
            <a:ext cx="11492881" cy="249299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w="0"/>
                <a:solidFill>
                  <a:srgbClr val="00ABC5"/>
                </a:solidFill>
                <a:effectLst/>
                <a:uLnTx/>
                <a:uFillTx/>
                <a:latin typeface="Calibri" panose="020F0502020204030204"/>
                <a:ea typeface="+mn-ea"/>
                <a:cs typeface="+mn-cs"/>
              </a:rPr>
              <a:t>Размер и сортамент:</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Размер трубной обвязки определяется номинальным размером трубы (NPS), который обозначает наружный диаметр, в то время как класс указывает на толщину стенки.</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Обычные размеры труб варьируются от NPS ½” до NPS 48”,  а классы - от 10 до XXS.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Классы в соответствии с индивидуальным заказом для конкретного проекта для кислых сред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Более высокие классы (</a:t>
            </a:r>
            <a:r>
              <a:rPr kumimoji="0" lang="ru-RU" sz="1400" b="0" i="0" u="none" strike="noStrike" kern="1200" cap="none" spc="0" normalizeH="0" baseline="0" noProof="0" dirty="0" err="1">
                <a:ln w="0"/>
                <a:solidFill>
                  <a:srgbClr val="00ABC5"/>
                </a:solidFill>
                <a:effectLst/>
                <a:uLnTx/>
                <a:uFillTx/>
                <a:latin typeface="Calibri" panose="020F0502020204030204"/>
                <a:ea typeface="+mn-ea"/>
                <a:cs typeface="+mn-cs"/>
              </a:rPr>
              <a:t>бОльшая</a:t>
            </a: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 толщина стенок) используются для того, чтобы выдерживать более агрессивную среду, особенно при высоком номинальном давлении.</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w="0"/>
                <a:solidFill>
                  <a:srgbClr val="00ABC5"/>
                </a:solidFill>
                <a:effectLst/>
                <a:uLnTx/>
                <a:uFillTx/>
                <a:latin typeface="Calibri" panose="020F0502020204030204"/>
                <a:ea typeface="+mn-ea"/>
                <a:cs typeface="+mn-cs"/>
              </a:rPr>
              <a:t>Ограничения по температуре и давлению:</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Стандарты ASME определяют предельные значения температуры и давления для материалов. Например, углеродистая сталь может использоваться при температурах до 427 °C (800°F) для работы в кислых средах, </a:t>
            </a:r>
            <a:r>
              <a:rPr kumimoji="0" lang="ru-RU" sz="1400" b="0" i="0" u="sng" strike="noStrike" kern="1200" cap="none" spc="0" normalizeH="0" baseline="0" noProof="0" dirty="0">
                <a:ln w="0"/>
                <a:solidFill>
                  <a:srgbClr val="00ABC5"/>
                </a:solidFill>
                <a:effectLst/>
                <a:uLnTx/>
                <a:uFillTx/>
                <a:latin typeface="Calibri" panose="020F0502020204030204"/>
                <a:ea typeface="+mn-ea"/>
                <a:cs typeface="+mn-cs"/>
              </a:rPr>
              <a:t>но имеет ограничения</a:t>
            </a: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 в отношении кислых сред.</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Класс фланца (ASME B16.5): Определяет предельные значения давления и температуры для различных материалов и типов фланцев.</a:t>
            </a:r>
          </a:p>
        </p:txBody>
      </p:sp>
      <p:graphicFrame>
        <p:nvGraphicFramePr>
          <p:cNvPr id="4" name="Table 3">
            <a:extLst>
              <a:ext uri="{FF2B5EF4-FFF2-40B4-BE49-F238E27FC236}">
                <a16:creationId xmlns:a16="http://schemas.microsoft.com/office/drawing/2014/main" id="{E1F34320-B5A6-4F2B-B5DA-FF4571D26B18}"/>
              </a:ext>
            </a:extLst>
          </p:cNvPr>
          <p:cNvGraphicFramePr>
            <a:graphicFrameLocks noGrp="1"/>
          </p:cNvGraphicFramePr>
          <p:nvPr/>
        </p:nvGraphicFramePr>
        <p:xfrm>
          <a:off x="584892" y="3517543"/>
          <a:ext cx="10712026" cy="2667000"/>
        </p:xfrm>
        <a:graphic>
          <a:graphicData uri="http://schemas.openxmlformats.org/drawingml/2006/table">
            <a:tbl>
              <a:tblPr firstRow="1" bandRow="1">
                <a:tableStyleId>{74C1A8A3-306A-4EB7-A6B1-4F7E0EB9C5D6}</a:tableStyleId>
              </a:tblPr>
              <a:tblGrid>
                <a:gridCol w="637059">
                  <a:extLst>
                    <a:ext uri="{9D8B030D-6E8A-4147-A177-3AD203B41FA5}">
                      <a16:colId xmlns:a16="http://schemas.microsoft.com/office/drawing/2014/main" val="3348808567"/>
                    </a:ext>
                  </a:extLst>
                </a:gridCol>
                <a:gridCol w="2863299">
                  <a:extLst>
                    <a:ext uri="{9D8B030D-6E8A-4147-A177-3AD203B41FA5}">
                      <a16:colId xmlns:a16="http://schemas.microsoft.com/office/drawing/2014/main" val="2511173981"/>
                    </a:ext>
                  </a:extLst>
                </a:gridCol>
                <a:gridCol w="5975013">
                  <a:extLst>
                    <a:ext uri="{9D8B030D-6E8A-4147-A177-3AD203B41FA5}">
                      <a16:colId xmlns:a16="http://schemas.microsoft.com/office/drawing/2014/main" val="1662533819"/>
                    </a:ext>
                  </a:extLst>
                </a:gridCol>
                <a:gridCol w="1236655">
                  <a:extLst>
                    <a:ext uri="{9D8B030D-6E8A-4147-A177-3AD203B41FA5}">
                      <a16:colId xmlns:a16="http://schemas.microsoft.com/office/drawing/2014/main" val="612709303"/>
                    </a:ext>
                  </a:extLst>
                </a:gridCol>
              </a:tblGrid>
              <a:tr h="370840">
                <a:tc>
                  <a:txBody>
                    <a:bodyPr/>
                    <a:lstStyle/>
                    <a:p>
                      <a:r>
                        <a:rPr lang="ru-RU" sz="1400" dirty="0">
                          <a:latin typeface="+mn-lt"/>
                        </a:rPr>
                        <a:t>№ п/п</a:t>
                      </a:r>
                    </a:p>
                  </a:txBody>
                  <a:tcPr/>
                </a:tc>
                <a:tc>
                  <a:txBody>
                    <a:bodyPr/>
                    <a:lstStyle/>
                    <a:p>
                      <a:r>
                        <a:rPr lang="ru-RU" sz="1400" dirty="0">
                          <a:latin typeface="+mn-lt"/>
                        </a:rPr>
                        <a:t>№ Документа</a:t>
                      </a:r>
                    </a:p>
                  </a:txBody>
                  <a:tcPr/>
                </a:tc>
                <a:tc>
                  <a:txBody>
                    <a:bodyPr/>
                    <a:lstStyle/>
                    <a:p>
                      <a:r>
                        <a:rPr lang="ru-RU" sz="1400">
                          <a:latin typeface="+mn-lt"/>
                        </a:rPr>
                        <a:t>Название</a:t>
                      </a:r>
                    </a:p>
                  </a:txBody>
                  <a:tcPr/>
                </a:tc>
                <a:tc>
                  <a:txBody>
                    <a:bodyPr/>
                    <a:lstStyle/>
                    <a:p>
                      <a:r>
                        <a:rPr lang="ru-RU" sz="1400">
                          <a:latin typeface="+mn-lt"/>
                        </a:rPr>
                        <a:t>Изд.</a:t>
                      </a:r>
                    </a:p>
                  </a:txBody>
                  <a:tcPr/>
                </a:tc>
                <a:extLst>
                  <a:ext uri="{0D108BD9-81ED-4DB2-BD59-A6C34878D82A}">
                    <a16:rowId xmlns:a16="http://schemas.microsoft.com/office/drawing/2014/main" val="249127117"/>
                  </a:ext>
                </a:extLst>
              </a:tr>
              <a:tr h="370840">
                <a:tc>
                  <a:txBody>
                    <a:bodyPr/>
                    <a:lstStyle/>
                    <a:p>
                      <a:r>
                        <a:rPr lang="ru-RU" sz="1400">
                          <a:latin typeface="+mn-lt"/>
                        </a:rPr>
                        <a:t>1</a:t>
                      </a:r>
                    </a:p>
                  </a:txBody>
                  <a:tcPr/>
                </a:tc>
                <a:tc>
                  <a:txBody>
                    <a:bodyPr/>
                    <a:lstStyle/>
                    <a:p>
                      <a:r>
                        <a:rPr lang="ru-RU" sz="1400" b="0" i="0" u="none" strike="noStrike" baseline="0" dirty="0">
                          <a:solidFill>
                            <a:schemeClr val="dk1"/>
                          </a:solidFill>
                          <a:latin typeface="+mn-lt"/>
                          <a:ea typeface="+mn-ea"/>
                          <a:cs typeface="+mn-cs"/>
                        </a:rPr>
                        <a:t>KPO-00-PIP-SPC-00005-ER</a:t>
                      </a:r>
                    </a:p>
                  </a:txBody>
                  <a:tcPr/>
                </a:tc>
                <a:tc>
                  <a:txBody>
                    <a:bodyPr/>
                    <a:lstStyle/>
                    <a:p>
                      <a:r>
                        <a:rPr lang="ru-RU" sz="1400">
                          <a:latin typeface="+mn-lt"/>
                        </a:rPr>
                        <a:t>Технические требования к поставке труб, фитингов и фланцев</a:t>
                      </a:r>
                    </a:p>
                  </a:txBody>
                  <a:tcPr/>
                </a:tc>
                <a:tc>
                  <a:txBody>
                    <a:bodyPr/>
                    <a:lstStyle/>
                    <a:p>
                      <a:r>
                        <a:rPr lang="ru-RU" sz="1400">
                          <a:latin typeface="+mn-lt"/>
                        </a:rPr>
                        <a:t>C8</a:t>
                      </a:r>
                    </a:p>
                  </a:txBody>
                  <a:tcPr/>
                </a:tc>
                <a:extLst>
                  <a:ext uri="{0D108BD9-81ED-4DB2-BD59-A6C34878D82A}">
                    <a16:rowId xmlns:a16="http://schemas.microsoft.com/office/drawing/2014/main" val="2085015017"/>
                  </a:ext>
                </a:extLst>
              </a:tr>
              <a:tr h="370840">
                <a:tc>
                  <a:txBody>
                    <a:bodyPr/>
                    <a:lstStyle/>
                    <a:p>
                      <a:r>
                        <a:rPr lang="ru-RU" sz="1400">
                          <a:latin typeface="+mn-lt"/>
                        </a:rPr>
                        <a:t>2</a:t>
                      </a:r>
                    </a:p>
                  </a:txBody>
                  <a:tcPr/>
                </a:tc>
                <a:tc>
                  <a:txBody>
                    <a:bodyPr/>
                    <a:lstStyle/>
                    <a:p>
                      <a:r>
                        <a:rPr lang="ru-RU" sz="1400" b="0" i="0" u="none" strike="noStrike" baseline="0" dirty="0">
                          <a:solidFill>
                            <a:schemeClr val="dk1"/>
                          </a:solidFill>
                          <a:latin typeface="+mn-lt"/>
                          <a:ea typeface="+mn-ea"/>
                          <a:cs typeface="+mn-cs"/>
                        </a:rPr>
                        <a:t>KPO-00-PIP-SPC-00008-E</a:t>
                      </a:r>
                    </a:p>
                  </a:txBody>
                  <a:tcPr/>
                </a:tc>
                <a:tc>
                  <a:txBody>
                    <a:bodyPr/>
                    <a:lstStyle/>
                    <a:p>
                      <a:r>
                        <a:rPr lang="ru-RU" sz="1400" dirty="0">
                          <a:solidFill>
                            <a:schemeClr val="dk1"/>
                          </a:solidFill>
                          <a:latin typeface="+mn-lt"/>
                          <a:ea typeface="+mn-ea"/>
                          <a:cs typeface="+mn-cs"/>
                        </a:rPr>
                        <a:t>Технические условия на трубную обвязку, поковку, отливки и пластины для эксплуатации в кислой среде  </a:t>
                      </a:r>
                    </a:p>
                  </a:txBody>
                  <a:tcPr/>
                </a:tc>
                <a:tc>
                  <a:txBody>
                    <a:bodyPr/>
                    <a:lstStyle/>
                    <a:p>
                      <a:r>
                        <a:rPr lang="ru-RU" sz="1400">
                          <a:latin typeface="+mn-lt"/>
                        </a:rPr>
                        <a:t>C5</a:t>
                      </a:r>
                    </a:p>
                  </a:txBody>
                  <a:tcPr/>
                </a:tc>
                <a:extLst>
                  <a:ext uri="{0D108BD9-81ED-4DB2-BD59-A6C34878D82A}">
                    <a16:rowId xmlns:a16="http://schemas.microsoft.com/office/drawing/2014/main" val="3813402057"/>
                  </a:ext>
                </a:extLst>
              </a:tr>
              <a:tr h="370840">
                <a:tc>
                  <a:txBody>
                    <a:bodyPr/>
                    <a:lstStyle/>
                    <a:p>
                      <a:r>
                        <a:rPr lang="ru-RU" sz="1400">
                          <a:latin typeface="+mn-lt"/>
                        </a:rPr>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a:latin typeface="+mn-lt"/>
                        </a:rPr>
                        <a:t>KPO-80-PIP-SPC-00004-E</a:t>
                      </a:r>
                    </a:p>
                  </a:txBody>
                  <a:tcPr anchor="ctr"/>
                </a:tc>
                <a:tc>
                  <a:txBody>
                    <a:bodyPr/>
                    <a:lstStyle/>
                    <a:p>
                      <a:r>
                        <a:rPr lang="ru-RU" sz="1400" dirty="0">
                          <a:latin typeface="+mn-lt"/>
                        </a:rPr>
                        <a:t>Техусловия Компании. Технические условия на материалы для трубной обвязки, работающей под высоким давлением для 2 1/4 Cr-1 </a:t>
                      </a:r>
                      <a:r>
                        <a:rPr lang="ru-RU" sz="1400" dirty="0" err="1">
                          <a:latin typeface="+mn-lt"/>
                        </a:rPr>
                        <a:t>Mo</a:t>
                      </a:r>
                      <a:r>
                        <a:rPr lang="ru-RU" sz="1400" dirty="0">
                          <a:latin typeface="+mn-lt"/>
                        </a:rPr>
                        <a:t>. (F22 M)</a:t>
                      </a:r>
                    </a:p>
                  </a:txBody>
                  <a:tcPr anchor="ctr"/>
                </a:tc>
                <a:tc>
                  <a:txBody>
                    <a:bodyPr/>
                    <a:lstStyle/>
                    <a:p>
                      <a:r>
                        <a:rPr lang="ru-RU" sz="1400">
                          <a:latin typeface="+mn-lt"/>
                        </a:rPr>
                        <a:t>A4</a:t>
                      </a:r>
                    </a:p>
                  </a:txBody>
                  <a:tcPr/>
                </a:tc>
                <a:extLst>
                  <a:ext uri="{0D108BD9-81ED-4DB2-BD59-A6C34878D82A}">
                    <a16:rowId xmlns:a16="http://schemas.microsoft.com/office/drawing/2014/main" val="2176511042"/>
                  </a:ext>
                </a:extLst>
              </a:tr>
              <a:tr h="370840">
                <a:tc>
                  <a:txBody>
                    <a:bodyPr/>
                    <a:lstStyle/>
                    <a:p>
                      <a:r>
                        <a:rPr lang="ru-RU" sz="1400">
                          <a:latin typeface="+mn-lt"/>
                        </a:rPr>
                        <a:t>4</a:t>
                      </a:r>
                    </a:p>
                  </a:txBody>
                  <a:tcPr/>
                </a:tc>
                <a:tc>
                  <a:txBody>
                    <a:bodyPr/>
                    <a:lstStyle/>
                    <a:p>
                      <a:r>
                        <a:rPr lang="ru-RU" sz="1400" b="0" i="0" u="none" strike="noStrike" baseline="0">
                          <a:solidFill>
                            <a:schemeClr val="dk1"/>
                          </a:solidFill>
                          <a:latin typeface="+mn-lt"/>
                          <a:ea typeface="+mn-ea"/>
                          <a:cs typeface="+mn-cs"/>
                        </a:rPr>
                        <a:t>KPO-00-ENG-SPC-00017-ER</a:t>
                      </a:r>
                    </a:p>
                  </a:txBody>
                  <a:tcPr/>
                </a:tc>
                <a:tc>
                  <a:txBody>
                    <a:bodyPr/>
                    <a:lstStyle/>
                    <a:p>
                      <a:r>
                        <a:rPr lang="ru-RU" sz="1400" b="0" i="0" u="none" strike="noStrike" baseline="0" dirty="0">
                          <a:solidFill>
                            <a:schemeClr val="dk1"/>
                          </a:solidFill>
                          <a:latin typeface="+mn-lt"/>
                          <a:ea typeface="+mn-ea"/>
                          <a:cs typeface="+mn-cs"/>
                        </a:rPr>
                        <a:t>Подтверждающий анализ материала</a:t>
                      </a:r>
                    </a:p>
                  </a:txBody>
                  <a:tcPr/>
                </a:tc>
                <a:tc>
                  <a:txBody>
                    <a:bodyPr/>
                    <a:lstStyle/>
                    <a:p>
                      <a:r>
                        <a:rPr lang="ru-RU" sz="1400">
                          <a:latin typeface="+mn-lt"/>
                        </a:rPr>
                        <a:t>A3</a:t>
                      </a:r>
                    </a:p>
                  </a:txBody>
                  <a:tcPr/>
                </a:tc>
                <a:extLst>
                  <a:ext uri="{0D108BD9-81ED-4DB2-BD59-A6C34878D82A}">
                    <a16:rowId xmlns:a16="http://schemas.microsoft.com/office/drawing/2014/main" val="1204553385"/>
                  </a:ext>
                </a:extLst>
              </a:tr>
              <a:tr h="370840">
                <a:tc>
                  <a:txBody>
                    <a:bodyPr/>
                    <a:lstStyle/>
                    <a:p>
                      <a:r>
                        <a:rPr lang="ru-RU" sz="1400">
                          <a:latin typeface="+mn-lt"/>
                        </a:rPr>
                        <a:t>5</a:t>
                      </a:r>
                    </a:p>
                  </a:txBody>
                  <a:tcPr/>
                </a:tc>
                <a:tc>
                  <a:txBody>
                    <a:bodyPr/>
                    <a:lstStyle/>
                    <a:p>
                      <a:r>
                        <a:rPr lang="ru-RU" sz="1400" b="0" i="0" u="none" strike="noStrike" baseline="0">
                          <a:solidFill>
                            <a:schemeClr val="dk1"/>
                          </a:solidFill>
                          <a:latin typeface="+mn-lt"/>
                          <a:ea typeface="+mn-ea"/>
                          <a:cs typeface="+mn-cs"/>
                        </a:rPr>
                        <a:t>KPO-00-PIP-SPC-00022-E</a:t>
                      </a:r>
                    </a:p>
                  </a:txBody>
                  <a:tcPr/>
                </a:tc>
                <a:tc>
                  <a:txBody>
                    <a:bodyPr/>
                    <a:lstStyle/>
                    <a:p>
                      <a:r>
                        <a:rPr lang="ru-RU" sz="1400" dirty="0">
                          <a:solidFill>
                            <a:schemeClr val="dk1"/>
                          </a:solidFill>
                          <a:latin typeface="+mn-lt"/>
                          <a:ea typeface="+mn-ea"/>
                          <a:cs typeface="+mn-cs"/>
                        </a:rPr>
                        <a:t>Цветовая кодировка компонентов материалов </a:t>
                      </a:r>
                    </a:p>
                  </a:txBody>
                  <a:tcPr/>
                </a:tc>
                <a:tc>
                  <a:txBody>
                    <a:bodyPr/>
                    <a:lstStyle/>
                    <a:p>
                      <a:r>
                        <a:rPr lang="ru-RU" sz="1400" dirty="0">
                          <a:latin typeface="+mn-lt"/>
                        </a:rPr>
                        <a:t>A1</a:t>
                      </a:r>
                    </a:p>
                  </a:txBody>
                  <a:tcPr/>
                </a:tc>
                <a:extLst>
                  <a:ext uri="{0D108BD9-81ED-4DB2-BD59-A6C34878D82A}">
                    <a16:rowId xmlns:a16="http://schemas.microsoft.com/office/drawing/2014/main" val="1194736183"/>
                  </a:ext>
                </a:extLst>
              </a:tr>
            </a:tbl>
          </a:graphicData>
        </a:graphic>
      </p:graphicFrame>
      <p:sp>
        <p:nvSpPr>
          <p:cNvPr id="2" name="Footer Placeholder 1">
            <a:extLst>
              <a:ext uri="{FF2B5EF4-FFF2-40B4-BE49-F238E27FC236}">
                <a16:creationId xmlns:a16="http://schemas.microsoft.com/office/drawing/2014/main" id="{6C7F62A0-B54F-E4B7-02D1-4D8C876FA96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635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3789061"/>
            <a:ext cx="9603054" cy="1698927"/>
          </a:xfrm>
          <a:prstGeom prst="rect">
            <a:avLst/>
          </a:prstGeom>
          <a:noFill/>
        </p:spPr>
        <p:txBody>
          <a:bodyPr wrap="square" rtlCol="0">
            <a:spAutoFit/>
          </a:bodyPr>
          <a:lstStyle/>
          <a:p>
            <a:pPr algn="l"/>
            <a:r>
              <a:rPr lang="ru-RU" sz="2400" dirty="0"/>
              <a:t>Общий обзор </a:t>
            </a:r>
            <a:br>
              <a:rPr lang="ru-RU" sz="2400" dirty="0"/>
            </a:br>
            <a:r>
              <a:rPr lang="ru-RU" sz="2400" dirty="0"/>
              <a:t>Часто используемые трубные материалы и прогноз</a:t>
            </a:r>
            <a:br>
              <a:rPr lang="en-US" sz="2400" dirty="0"/>
            </a:br>
            <a:r>
              <a:rPr lang="ru-RU" sz="2400" dirty="0"/>
              <a:t>Технический семинар по трубной обвязке/трубопроводам и изоляционным материалам </a:t>
            </a:r>
            <a:br>
              <a:rPr lang="en-US" sz="2400" dirty="0"/>
            </a:br>
            <a:r>
              <a:rPr lang="ru-RU" sz="2000" dirty="0"/>
              <a:t>ОПЫТ МИРОВОГО КЛАССА - АКТИВ МИРОВОГО ЗНАЧЕНИЯ</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a:ln>
                  <a:noFill/>
                </a:ln>
                <a:solidFill>
                  <a:srgbClr val="FFFFFF"/>
                </a:solidFill>
                <a:effectLst/>
                <a:uLnTx/>
                <a:uFillTx/>
                <a:latin typeface="Calibri" panose="020F0502020204030204"/>
                <a:ea typeface="+mn-ea"/>
                <a:cs typeface="+mn-cs"/>
              </a:rPr>
              <a:t>4</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Раздел А</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Трубная обвязка </a:t>
            </a:r>
          </a:p>
        </p:txBody>
      </p:sp>
    </p:spTree>
    <p:extLst>
      <p:ext uri="{BB962C8B-B14F-4D97-AF65-F5344CB8AC3E}">
        <p14:creationId xmlns:p14="http://schemas.microsoft.com/office/powerpoint/2010/main" val="1723303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995AF2-A5F8-4B0A-9EF7-F733B0F15CF2}"/>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10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it-IT" sz="10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B5AEFB9A-7E2A-4BD0-8124-78B37B07AA9D}"/>
              </a:ext>
            </a:extLst>
          </p:cNvPr>
          <p:cNvSpPr txBox="1">
            <a:spLocks/>
          </p:cNvSpPr>
          <p:nvPr/>
        </p:nvSpPr>
        <p:spPr>
          <a:xfrm>
            <a:off x="104274" y="-7755"/>
            <a:ext cx="12192000" cy="588114"/>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Потребление трубных материалов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1B1C9"/>
                </a:solidFill>
                <a:effectLst/>
                <a:uLnTx/>
                <a:uFillTx/>
                <a:latin typeface="Calibri" panose="020F0502020204030204" pitchFamily="34" charset="0"/>
                <a:ea typeface="+mj-ea"/>
                <a:cs typeface="Calibri" panose="020F0502020204030204" pitchFamily="34" charset="0"/>
              </a:rPr>
              <a:t>за прошедшие периоды и прогноз</a:t>
            </a:r>
          </a:p>
        </p:txBody>
      </p:sp>
      <p:sp>
        <p:nvSpPr>
          <p:cNvPr id="7" name="TextBox 6">
            <a:extLst>
              <a:ext uri="{FF2B5EF4-FFF2-40B4-BE49-F238E27FC236}">
                <a16:creationId xmlns:a16="http://schemas.microsoft.com/office/drawing/2014/main" id="{D7FEA50B-49FB-4E36-B9F5-0CA6D44AC3AA}"/>
              </a:ext>
            </a:extLst>
          </p:cNvPr>
          <p:cNvSpPr txBox="1"/>
          <p:nvPr/>
        </p:nvSpPr>
        <p:spPr>
          <a:xfrm>
            <a:off x="544193" y="1198452"/>
            <a:ext cx="109984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1" i="0" u="sng" strike="noStrike" kern="1200" cap="none" spc="0" normalizeH="0" baseline="0" noProof="0" dirty="0">
                <a:ln>
                  <a:noFill/>
                </a:ln>
                <a:solidFill>
                  <a:srgbClr val="00ABC5"/>
                </a:solidFill>
                <a:effectLst/>
                <a:uLnTx/>
                <a:uFillTx/>
                <a:latin typeface="Calibri" panose="020F0502020204030204"/>
                <a:ea typeface="+mn-ea"/>
                <a:cs typeface="+mn-cs"/>
              </a:rPr>
              <a:t>Прогноз по трубным материалам</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ko-KR" sz="1600" b="1" i="0" u="sng" strike="noStrike" kern="1200" cap="none" spc="0" normalizeH="0" baseline="0" noProof="0" dirty="0">
              <a:ln>
                <a:noFill/>
              </a:ln>
              <a:solidFill>
                <a:srgbClr val="00ABC5"/>
              </a:solidFill>
              <a:effectLst/>
              <a:uLnTx/>
              <a:uFillTx/>
              <a:latin typeface="Calibri" panose="020F0502020204030204"/>
              <a:ea typeface="맑은 고딕" panose="020B0503020000020004" pitchFamily="34"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ABC5"/>
                </a:solidFill>
                <a:effectLst/>
                <a:uLnTx/>
                <a:uFillTx/>
                <a:latin typeface="Calibri" panose="020F0502020204030204"/>
                <a:ea typeface="+mn-ea"/>
                <a:cs typeface="+mn-cs"/>
              </a:rPr>
              <a:t>Прогноз основан на потреблении за прошедшие периоды и прогнозе для проектов в 4-х годовом бизнес-плане</a:t>
            </a:r>
          </a:p>
        </p:txBody>
      </p:sp>
      <p:graphicFrame>
        <p:nvGraphicFramePr>
          <p:cNvPr id="2" name="Table 1">
            <a:extLst>
              <a:ext uri="{FF2B5EF4-FFF2-40B4-BE49-F238E27FC236}">
                <a16:creationId xmlns:a16="http://schemas.microsoft.com/office/drawing/2014/main" id="{84480754-805E-4628-93BD-4A9B73787B3A}"/>
              </a:ext>
            </a:extLst>
          </p:cNvPr>
          <p:cNvGraphicFramePr>
            <a:graphicFrameLocks noGrp="1"/>
          </p:cNvGraphicFramePr>
          <p:nvPr>
            <p:extLst>
              <p:ext uri="{D42A27DB-BD31-4B8C-83A1-F6EECF244321}">
                <p14:modId xmlns:p14="http://schemas.microsoft.com/office/powerpoint/2010/main" val="1270867781"/>
              </p:ext>
            </p:extLst>
          </p:nvPr>
        </p:nvGraphicFramePr>
        <p:xfrm>
          <a:off x="544193" y="2390628"/>
          <a:ext cx="10998425" cy="1986075"/>
        </p:xfrm>
        <a:graphic>
          <a:graphicData uri="http://schemas.openxmlformats.org/drawingml/2006/table">
            <a:tbl>
              <a:tblPr firstRow="1" bandRow="1">
                <a:tableStyleId>{7DF18680-E054-41AD-8BC1-D1AEF772440D}</a:tableStyleId>
              </a:tblPr>
              <a:tblGrid>
                <a:gridCol w="2664433">
                  <a:extLst>
                    <a:ext uri="{9D8B030D-6E8A-4147-A177-3AD203B41FA5}">
                      <a16:colId xmlns:a16="http://schemas.microsoft.com/office/drawing/2014/main" val="3453481979"/>
                    </a:ext>
                  </a:extLst>
                </a:gridCol>
                <a:gridCol w="833399">
                  <a:extLst>
                    <a:ext uri="{9D8B030D-6E8A-4147-A177-3AD203B41FA5}">
                      <a16:colId xmlns:a16="http://schemas.microsoft.com/office/drawing/2014/main" val="4143633625"/>
                    </a:ext>
                  </a:extLst>
                </a:gridCol>
                <a:gridCol w="825836">
                  <a:extLst>
                    <a:ext uri="{9D8B030D-6E8A-4147-A177-3AD203B41FA5}">
                      <a16:colId xmlns:a16="http://schemas.microsoft.com/office/drawing/2014/main" val="3638649288"/>
                    </a:ext>
                  </a:extLst>
                </a:gridCol>
                <a:gridCol w="840963">
                  <a:extLst>
                    <a:ext uri="{9D8B030D-6E8A-4147-A177-3AD203B41FA5}">
                      <a16:colId xmlns:a16="http://schemas.microsoft.com/office/drawing/2014/main" val="3574917146"/>
                    </a:ext>
                  </a:extLst>
                </a:gridCol>
                <a:gridCol w="833399">
                  <a:extLst>
                    <a:ext uri="{9D8B030D-6E8A-4147-A177-3AD203B41FA5}">
                      <a16:colId xmlns:a16="http://schemas.microsoft.com/office/drawing/2014/main" val="2332552099"/>
                    </a:ext>
                  </a:extLst>
                </a:gridCol>
                <a:gridCol w="833399">
                  <a:extLst>
                    <a:ext uri="{9D8B030D-6E8A-4147-A177-3AD203B41FA5}">
                      <a16:colId xmlns:a16="http://schemas.microsoft.com/office/drawing/2014/main" val="292717061"/>
                    </a:ext>
                  </a:extLst>
                </a:gridCol>
                <a:gridCol w="833399">
                  <a:extLst>
                    <a:ext uri="{9D8B030D-6E8A-4147-A177-3AD203B41FA5}">
                      <a16:colId xmlns:a16="http://schemas.microsoft.com/office/drawing/2014/main" val="265053794"/>
                    </a:ext>
                  </a:extLst>
                </a:gridCol>
                <a:gridCol w="833399">
                  <a:extLst>
                    <a:ext uri="{9D8B030D-6E8A-4147-A177-3AD203B41FA5}">
                      <a16:colId xmlns:a16="http://schemas.microsoft.com/office/drawing/2014/main" val="1167855797"/>
                    </a:ext>
                  </a:extLst>
                </a:gridCol>
                <a:gridCol w="798120">
                  <a:extLst>
                    <a:ext uri="{9D8B030D-6E8A-4147-A177-3AD203B41FA5}">
                      <a16:colId xmlns:a16="http://schemas.microsoft.com/office/drawing/2014/main" val="74093305"/>
                    </a:ext>
                  </a:extLst>
                </a:gridCol>
                <a:gridCol w="868679">
                  <a:extLst>
                    <a:ext uri="{9D8B030D-6E8A-4147-A177-3AD203B41FA5}">
                      <a16:colId xmlns:a16="http://schemas.microsoft.com/office/drawing/2014/main" val="1262411794"/>
                    </a:ext>
                  </a:extLst>
                </a:gridCol>
                <a:gridCol w="833399">
                  <a:extLst>
                    <a:ext uri="{9D8B030D-6E8A-4147-A177-3AD203B41FA5}">
                      <a16:colId xmlns:a16="http://schemas.microsoft.com/office/drawing/2014/main" val="181887848"/>
                    </a:ext>
                  </a:extLst>
                </a:gridCol>
              </a:tblGrid>
              <a:tr h="860019">
                <a:tc>
                  <a:txBody>
                    <a:bodyPr/>
                    <a:lstStyle/>
                    <a:p>
                      <a:pPr algn="l" fontAlgn="t"/>
                      <a:r>
                        <a:rPr lang="ru-RU" sz="1400" u="none" strike="noStrike" dirty="0">
                          <a:effectLst/>
                          <a:latin typeface="+mn-lt"/>
                        </a:rPr>
                        <a:t>Трубные материалы, используемые на объектах КПО (все размеры)  </a:t>
                      </a:r>
                    </a:p>
                    <a:p>
                      <a:pPr algn="l" rtl="0" fontAlgn="t"/>
                      <a:endParaRPr lang="en-GB" sz="1400" b="1" i="0" u="none" strike="noStrike" dirty="0">
                        <a:solidFill>
                          <a:srgbClr val="000000"/>
                        </a:solidFill>
                        <a:effectLst/>
                        <a:latin typeface="+mn-lt"/>
                      </a:endParaRPr>
                    </a:p>
                  </a:txBody>
                  <a:tcPr marL="9525" marR="9525" marT="9525" marB="0" anchor="ctr"/>
                </a:tc>
                <a:tc>
                  <a:txBody>
                    <a:bodyPr/>
                    <a:lstStyle/>
                    <a:p>
                      <a:pPr algn="l" fontAlgn="t"/>
                      <a:r>
                        <a:rPr lang="ru-RU" sz="1400" u="none" strike="noStrike" dirty="0">
                          <a:effectLst/>
                          <a:latin typeface="+mn-lt"/>
                        </a:rPr>
                        <a:t>2019 </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u="none" strike="noStrike" dirty="0">
                          <a:effectLst/>
                          <a:latin typeface="+mn-lt"/>
                        </a:rPr>
                        <a:t>2020</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u="none" strike="noStrike" dirty="0">
                          <a:effectLst/>
                          <a:latin typeface="+mn-lt"/>
                        </a:rPr>
                        <a:t>2021</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u="none" strike="noStrike" dirty="0">
                          <a:effectLst/>
                          <a:latin typeface="+mn-lt"/>
                        </a:rPr>
                        <a:t>2022</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u="none" strike="noStrike" dirty="0">
                          <a:effectLst/>
                          <a:latin typeface="+mn-lt"/>
                        </a:rPr>
                        <a:t>2023</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u="none" strike="noStrike" dirty="0">
                          <a:effectLst/>
                          <a:latin typeface="+mn-lt"/>
                        </a:rPr>
                        <a:t>2024</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u="none" strike="noStrike" dirty="0">
                          <a:solidFill>
                            <a:schemeClr val="tx1"/>
                          </a:solidFill>
                          <a:effectLst/>
                          <a:latin typeface="+mn-lt"/>
                        </a:rPr>
                        <a:t>2025</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b="1" i="0" u="none" strike="noStrike" dirty="0">
                          <a:solidFill>
                            <a:srgbClr val="000000"/>
                          </a:solidFill>
                          <a:effectLst/>
                          <a:latin typeface="+mn-lt"/>
                        </a:rPr>
                        <a:t>2026</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b="1" i="0" u="none" strike="noStrike" dirty="0">
                          <a:solidFill>
                            <a:srgbClr val="000000"/>
                          </a:solidFill>
                          <a:effectLst/>
                          <a:latin typeface="+mn-lt"/>
                        </a:rPr>
                        <a:t>2027</a:t>
                      </a:r>
                    </a:p>
                    <a:p>
                      <a:pPr algn="l" fontAlgn="t"/>
                      <a:r>
                        <a:rPr lang="ru-RU" sz="1400" b="1" i="0" u="none" strike="noStrike" dirty="0">
                          <a:solidFill>
                            <a:srgbClr val="000000"/>
                          </a:solidFill>
                          <a:effectLst/>
                          <a:latin typeface="+mn-lt"/>
                        </a:rPr>
                        <a:t>(метр)</a:t>
                      </a:r>
                    </a:p>
                  </a:txBody>
                  <a:tcPr marL="9525" marR="9525" marT="9525" marB="0" anchor="ctr"/>
                </a:tc>
                <a:tc>
                  <a:txBody>
                    <a:bodyPr/>
                    <a:lstStyle/>
                    <a:p>
                      <a:pPr algn="l" fontAlgn="t"/>
                      <a:r>
                        <a:rPr lang="ru-RU" sz="1400" b="1" i="0" u="none" strike="noStrike" dirty="0">
                          <a:solidFill>
                            <a:srgbClr val="000000"/>
                          </a:solidFill>
                          <a:effectLst/>
                          <a:latin typeface="+mn-lt"/>
                        </a:rPr>
                        <a:t>2028</a:t>
                      </a:r>
                    </a:p>
                    <a:p>
                      <a:pPr algn="l" fontAlgn="t"/>
                      <a:r>
                        <a:rPr lang="ru-RU" sz="1400" b="1" i="0" u="none" strike="noStrike" dirty="0">
                          <a:solidFill>
                            <a:srgbClr val="000000"/>
                          </a:solidFill>
                          <a:effectLst/>
                          <a:latin typeface="+mn-lt"/>
                        </a:rPr>
                        <a:t>(метр)</a:t>
                      </a:r>
                    </a:p>
                  </a:txBody>
                  <a:tcPr marL="9525" marR="9525" marT="9525" marB="0" anchor="ctr"/>
                </a:tc>
                <a:extLst>
                  <a:ext uri="{0D108BD9-81ED-4DB2-BD59-A6C34878D82A}">
                    <a16:rowId xmlns:a16="http://schemas.microsoft.com/office/drawing/2014/main" val="4200239480"/>
                  </a:ext>
                </a:extLst>
              </a:tr>
              <a:tr h="434756">
                <a:tc>
                  <a:txBody>
                    <a:bodyPr/>
                    <a:lstStyle/>
                    <a:p>
                      <a:pPr algn="l" fontAlgn="t"/>
                      <a:r>
                        <a:rPr lang="ru-RU" sz="1400" b="1" u="none" strike="noStrike">
                          <a:effectLst/>
                          <a:latin typeface="+mn-lt"/>
                        </a:rPr>
                        <a:t>Низкотемпературная Углеродистая сталь </a:t>
                      </a:r>
                    </a:p>
                  </a:txBody>
                  <a:tcPr marL="9525" marR="9525" marT="9525" marB="0" anchor="ctr"/>
                </a:tc>
                <a:tc>
                  <a:txBody>
                    <a:bodyPr/>
                    <a:lstStyle/>
                    <a:p>
                      <a:pPr algn="l" fontAlgn="t"/>
                      <a:r>
                        <a:rPr lang="ru-RU" sz="1400" u="none" strike="noStrike">
                          <a:effectLst/>
                          <a:latin typeface="+mn-lt"/>
                        </a:rPr>
                        <a:t>42000</a:t>
                      </a:r>
                    </a:p>
                  </a:txBody>
                  <a:tcPr marL="9525" marR="9525" marT="9525" marB="0" anchor="ctr"/>
                </a:tc>
                <a:tc>
                  <a:txBody>
                    <a:bodyPr/>
                    <a:lstStyle/>
                    <a:p>
                      <a:pPr algn="l" fontAlgn="t"/>
                      <a:r>
                        <a:rPr lang="ru-RU" sz="1400" u="none" strike="noStrike">
                          <a:effectLst/>
                          <a:latin typeface="+mn-lt"/>
                        </a:rPr>
                        <a:t>37000</a:t>
                      </a:r>
                    </a:p>
                  </a:txBody>
                  <a:tcPr marL="9525" marR="9525" marT="9525" marB="0" anchor="ctr"/>
                </a:tc>
                <a:tc>
                  <a:txBody>
                    <a:bodyPr/>
                    <a:lstStyle/>
                    <a:p>
                      <a:pPr algn="l" fontAlgn="t"/>
                      <a:r>
                        <a:rPr lang="ru-RU" sz="1400" b="0" i="0" u="none" strike="noStrike">
                          <a:effectLst/>
                          <a:latin typeface="+mn-lt"/>
                        </a:rPr>
                        <a:t>5000</a:t>
                      </a:r>
                    </a:p>
                  </a:txBody>
                  <a:tcPr marL="9525" marR="9525" marT="9525" marB="0" anchor="ctr"/>
                </a:tc>
                <a:tc>
                  <a:txBody>
                    <a:bodyPr/>
                    <a:lstStyle/>
                    <a:p>
                      <a:pPr algn="l" fontAlgn="t"/>
                      <a:r>
                        <a:rPr lang="ru-RU" sz="1400" u="none" strike="noStrike" dirty="0">
                          <a:effectLst/>
                          <a:latin typeface="+mn-lt"/>
                        </a:rPr>
                        <a:t>2500</a:t>
                      </a:r>
                    </a:p>
                  </a:txBody>
                  <a:tcPr marL="9525" marR="9525" marT="9525" marB="0" anchor="ctr"/>
                </a:tc>
                <a:tc>
                  <a:txBody>
                    <a:bodyPr/>
                    <a:lstStyle/>
                    <a:p>
                      <a:pPr algn="l" fontAlgn="t"/>
                      <a:r>
                        <a:rPr lang="ru-RU" sz="1400" u="none" strike="noStrike">
                          <a:effectLst/>
                          <a:latin typeface="+mn-lt"/>
                        </a:rPr>
                        <a:t>7000</a:t>
                      </a:r>
                    </a:p>
                  </a:txBody>
                  <a:tcPr marL="9525" marR="9525" marT="9525" marB="0" anchor="ctr"/>
                </a:tc>
                <a:tc>
                  <a:txBody>
                    <a:bodyPr/>
                    <a:lstStyle/>
                    <a:p>
                      <a:pPr algn="l" fontAlgn="t"/>
                      <a:r>
                        <a:rPr lang="ru-RU" sz="1400" u="none" strike="noStrike">
                          <a:effectLst/>
                          <a:latin typeface="+mn-lt"/>
                        </a:rPr>
                        <a:t>10000</a:t>
                      </a:r>
                    </a:p>
                  </a:txBody>
                  <a:tcPr marL="9525" marR="9525" marT="9525" marB="0" anchor="ctr"/>
                </a:tc>
                <a:tc>
                  <a:txBody>
                    <a:bodyPr/>
                    <a:lstStyle/>
                    <a:p>
                      <a:pPr algn="l" fontAlgn="t"/>
                      <a:r>
                        <a:rPr lang="ru-RU" sz="1400" b="0" i="0" u="none" strike="noStrike">
                          <a:effectLst/>
                          <a:latin typeface="+mn-lt"/>
                        </a:rPr>
                        <a:t>5000</a:t>
                      </a:r>
                    </a:p>
                  </a:txBody>
                  <a:tcPr marL="9525" marR="9525" marT="9525" marB="0" anchor="ctr"/>
                </a:tc>
                <a:tc>
                  <a:txBody>
                    <a:bodyPr/>
                    <a:lstStyle/>
                    <a:p>
                      <a:pPr algn="l" fontAlgn="t"/>
                      <a:r>
                        <a:rPr lang="ru-RU" sz="1400" b="0" i="0" u="none" strike="noStrike">
                          <a:effectLst/>
                          <a:latin typeface="+mn-lt"/>
                        </a:rPr>
                        <a:t>15000</a:t>
                      </a:r>
                    </a:p>
                  </a:txBody>
                  <a:tcPr marL="9525" marR="9525" marT="9525" marB="0" anchor="ctr"/>
                </a:tc>
                <a:tc>
                  <a:txBody>
                    <a:bodyPr/>
                    <a:lstStyle/>
                    <a:p>
                      <a:pPr algn="l" fontAlgn="t"/>
                      <a:r>
                        <a:rPr lang="ru-RU" sz="1400" b="0" i="0" u="none" strike="noStrike">
                          <a:effectLst/>
                          <a:latin typeface="+mn-lt"/>
                        </a:rPr>
                        <a:t>5000</a:t>
                      </a:r>
                    </a:p>
                  </a:txBody>
                  <a:tcPr marL="9525" marR="9525" marT="9525" marB="0" anchor="ctr"/>
                </a:tc>
                <a:tc>
                  <a:txBody>
                    <a:bodyPr/>
                    <a:lstStyle/>
                    <a:p>
                      <a:pPr algn="l" fontAlgn="t"/>
                      <a:r>
                        <a:rPr lang="ru-RU" sz="1400" b="0" i="0" u="none" strike="noStrike">
                          <a:effectLst/>
                          <a:latin typeface="+mn-lt"/>
                        </a:rPr>
                        <a:t>15000</a:t>
                      </a:r>
                    </a:p>
                  </a:txBody>
                  <a:tcPr marL="9525" marR="9525" marT="9525" marB="0" anchor="ctr"/>
                </a:tc>
                <a:extLst>
                  <a:ext uri="{0D108BD9-81ED-4DB2-BD59-A6C34878D82A}">
                    <a16:rowId xmlns:a16="http://schemas.microsoft.com/office/drawing/2014/main" val="706179553"/>
                  </a:ext>
                </a:extLst>
              </a:tr>
              <a:tr h="228955">
                <a:tc>
                  <a:txBody>
                    <a:bodyPr/>
                    <a:lstStyle/>
                    <a:p>
                      <a:pPr algn="l" fontAlgn="t"/>
                      <a:r>
                        <a:rPr lang="ru-RU" sz="1400" b="1" u="none" strike="noStrike">
                          <a:effectLst/>
                          <a:latin typeface="+mn-lt"/>
                        </a:rPr>
                        <a:t>Нержавеющая сталь 304/316</a:t>
                      </a:r>
                    </a:p>
                  </a:txBody>
                  <a:tcPr marL="9525" marR="9525" marT="9525" marB="0" anchor="ctr"/>
                </a:tc>
                <a:tc>
                  <a:txBody>
                    <a:bodyPr/>
                    <a:lstStyle/>
                    <a:p>
                      <a:pPr algn="l" fontAlgn="t"/>
                      <a:r>
                        <a:rPr lang="ru-RU" sz="1400" u="none" strike="noStrike">
                          <a:effectLst/>
                          <a:latin typeface="+mn-lt"/>
                        </a:rPr>
                        <a:t>6200</a:t>
                      </a:r>
                    </a:p>
                  </a:txBody>
                  <a:tcPr marL="9525" marR="9525" marT="9525" marB="0" anchor="ctr"/>
                </a:tc>
                <a:tc>
                  <a:txBody>
                    <a:bodyPr/>
                    <a:lstStyle/>
                    <a:p>
                      <a:pPr algn="l" fontAlgn="t"/>
                      <a:r>
                        <a:rPr lang="ru-RU" sz="1400" u="none" strike="noStrike" dirty="0">
                          <a:effectLst/>
                          <a:latin typeface="+mn-lt"/>
                        </a:rPr>
                        <a:t>800</a:t>
                      </a:r>
                    </a:p>
                  </a:txBody>
                  <a:tcPr marL="9525" marR="9525" marT="9525" marB="0" anchor="ctr"/>
                </a:tc>
                <a:tc>
                  <a:txBody>
                    <a:bodyPr/>
                    <a:lstStyle/>
                    <a:p>
                      <a:pPr algn="l" fontAlgn="t"/>
                      <a:r>
                        <a:rPr lang="ru-RU" sz="1400" b="0" i="0" u="none" strike="noStrike">
                          <a:effectLst/>
                          <a:latin typeface="+mn-lt"/>
                        </a:rPr>
                        <a:t>1500</a:t>
                      </a:r>
                    </a:p>
                  </a:txBody>
                  <a:tcPr marL="9525" marR="9525" marT="9525" marB="0" anchor="ctr"/>
                </a:tc>
                <a:tc>
                  <a:txBody>
                    <a:bodyPr/>
                    <a:lstStyle/>
                    <a:p>
                      <a:pPr algn="l" fontAlgn="t"/>
                      <a:r>
                        <a:rPr lang="ru-RU" sz="1400" u="none" strike="noStrike">
                          <a:effectLst/>
                          <a:latin typeface="+mn-lt"/>
                        </a:rPr>
                        <a:t>4000</a:t>
                      </a:r>
                    </a:p>
                  </a:txBody>
                  <a:tcPr marL="9525" marR="9525" marT="9525" marB="0" anchor="ctr"/>
                </a:tc>
                <a:tc>
                  <a:txBody>
                    <a:bodyPr/>
                    <a:lstStyle/>
                    <a:p>
                      <a:pPr algn="l" fontAlgn="t"/>
                      <a:r>
                        <a:rPr lang="ru-RU" sz="1400" u="none" strike="noStrike">
                          <a:effectLst/>
                          <a:latin typeface="+mn-lt"/>
                        </a:rPr>
                        <a:t>5000</a:t>
                      </a:r>
                    </a:p>
                  </a:txBody>
                  <a:tcPr marL="9525" marR="9525" marT="9525" marB="0" anchor="ctr"/>
                </a:tc>
                <a:tc>
                  <a:txBody>
                    <a:bodyPr/>
                    <a:lstStyle/>
                    <a:p>
                      <a:pPr algn="l" fontAlgn="t"/>
                      <a:r>
                        <a:rPr lang="ru-RU" sz="1400" u="none" strike="noStrike">
                          <a:effectLst/>
                          <a:latin typeface="+mn-lt"/>
                        </a:rPr>
                        <a:t>1200</a:t>
                      </a:r>
                    </a:p>
                  </a:txBody>
                  <a:tcPr marL="9525" marR="9525" marT="9525" marB="0" anchor="ctr"/>
                </a:tc>
                <a:tc>
                  <a:txBody>
                    <a:bodyPr/>
                    <a:lstStyle/>
                    <a:p>
                      <a:pPr algn="l" fontAlgn="t"/>
                      <a:r>
                        <a:rPr lang="ru-RU" sz="1400" b="0" i="0" u="none" strike="noStrike">
                          <a:effectLst/>
                          <a:latin typeface="+mn-lt"/>
                        </a:rPr>
                        <a:t>2700</a:t>
                      </a:r>
                    </a:p>
                  </a:txBody>
                  <a:tcPr marL="9525" marR="9525" marT="9525" marB="0" anchor="ctr"/>
                </a:tc>
                <a:tc>
                  <a:txBody>
                    <a:bodyPr/>
                    <a:lstStyle/>
                    <a:p>
                      <a:pPr algn="l" fontAlgn="t"/>
                      <a:r>
                        <a:rPr lang="ru-RU" sz="1400" b="0" i="0" u="none" strike="noStrike">
                          <a:effectLst/>
                          <a:latin typeface="+mn-lt"/>
                        </a:rPr>
                        <a:t>4500</a:t>
                      </a:r>
                    </a:p>
                  </a:txBody>
                  <a:tcPr marL="9525" marR="9525" marT="9525" marB="0" anchor="ctr"/>
                </a:tc>
                <a:tc>
                  <a:txBody>
                    <a:bodyPr/>
                    <a:lstStyle/>
                    <a:p>
                      <a:pPr algn="l" fontAlgn="t"/>
                      <a:r>
                        <a:rPr lang="ru-RU" sz="1400" b="0" i="0" u="none" strike="noStrike">
                          <a:effectLst/>
                          <a:latin typeface="+mn-lt"/>
                        </a:rPr>
                        <a:t>3800</a:t>
                      </a:r>
                    </a:p>
                  </a:txBody>
                  <a:tcPr marL="9525" marR="9525" marT="9525" marB="0" anchor="ctr"/>
                </a:tc>
                <a:tc>
                  <a:txBody>
                    <a:bodyPr/>
                    <a:lstStyle/>
                    <a:p>
                      <a:pPr algn="l" fontAlgn="t"/>
                      <a:r>
                        <a:rPr lang="ru-RU" sz="1400" b="0" i="0" u="none" strike="noStrike">
                          <a:effectLst/>
                          <a:latin typeface="+mn-lt"/>
                        </a:rPr>
                        <a:t>6000</a:t>
                      </a:r>
                    </a:p>
                  </a:txBody>
                  <a:tcPr marL="9525" marR="9525" marT="9525" marB="0" anchor="ctr"/>
                </a:tc>
                <a:extLst>
                  <a:ext uri="{0D108BD9-81ED-4DB2-BD59-A6C34878D82A}">
                    <a16:rowId xmlns:a16="http://schemas.microsoft.com/office/drawing/2014/main" val="4137357684"/>
                  </a:ext>
                </a:extLst>
              </a:tr>
              <a:tr h="228955">
                <a:tc>
                  <a:txBody>
                    <a:bodyPr/>
                    <a:lstStyle/>
                    <a:p>
                      <a:pPr algn="l" fontAlgn="t"/>
                      <a:r>
                        <a:rPr lang="ru-RU" sz="1400" b="1" u="none" strike="noStrike">
                          <a:effectLst/>
                          <a:latin typeface="+mn-lt"/>
                        </a:rPr>
                        <a:t>Сплав 625 / 825</a:t>
                      </a:r>
                    </a:p>
                  </a:txBody>
                  <a:tcPr marL="9525" marR="9525" marT="9525" marB="0" anchor="ctr"/>
                </a:tc>
                <a:tc>
                  <a:txBody>
                    <a:bodyPr/>
                    <a:lstStyle/>
                    <a:p>
                      <a:pPr algn="l" fontAlgn="t"/>
                      <a:r>
                        <a:rPr lang="ru-RU" sz="1400" u="none" strike="noStrike">
                          <a:effectLst/>
                          <a:latin typeface="+mn-lt"/>
                        </a:rPr>
                        <a:t>35000</a:t>
                      </a:r>
                    </a:p>
                  </a:txBody>
                  <a:tcPr marL="9525" marR="9525" marT="9525" marB="0" anchor="ctr"/>
                </a:tc>
                <a:tc>
                  <a:txBody>
                    <a:bodyPr/>
                    <a:lstStyle/>
                    <a:p>
                      <a:pPr algn="l" fontAlgn="t"/>
                      <a:r>
                        <a:rPr lang="ru-RU" sz="1400" b="0" i="0" u="none" strike="noStrike">
                          <a:effectLst/>
                          <a:latin typeface="+mn-lt"/>
                        </a:rPr>
                        <a:t>100</a:t>
                      </a:r>
                    </a:p>
                  </a:txBody>
                  <a:tcPr marL="9525" marR="9525" marT="9525" marB="0" anchor="ctr"/>
                </a:tc>
                <a:tc>
                  <a:txBody>
                    <a:bodyPr/>
                    <a:lstStyle/>
                    <a:p>
                      <a:pPr algn="l" fontAlgn="t"/>
                      <a:r>
                        <a:rPr lang="ru-RU" sz="1400" b="0" i="0" u="none" strike="noStrike">
                          <a:effectLst/>
                          <a:latin typeface="+mn-lt"/>
                        </a:rPr>
                        <a:t>200</a:t>
                      </a:r>
                    </a:p>
                  </a:txBody>
                  <a:tcPr marL="9525" marR="9525" marT="9525" marB="0" anchor="ctr"/>
                </a:tc>
                <a:tc>
                  <a:txBody>
                    <a:bodyPr/>
                    <a:lstStyle/>
                    <a:p>
                      <a:pPr algn="l" fontAlgn="t"/>
                      <a:r>
                        <a:rPr lang="ru-RU" sz="1400" u="none" strike="noStrike">
                          <a:effectLst/>
                          <a:latin typeface="+mn-lt"/>
                        </a:rPr>
                        <a:t>400</a:t>
                      </a:r>
                    </a:p>
                  </a:txBody>
                  <a:tcPr marL="9525" marR="9525" marT="9525" marB="0" anchor="ctr"/>
                </a:tc>
                <a:tc>
                  <a:txBody>
                    <a:bodyPr/>
                    <a:lstStyle/>
                    <a:p>
                      <a:pPr algn="l" fontAlgn="t"/>
                      <a:r>
                        <a:rPr lang="ru-RU" sz="1400" u="none" strike="noStrike">
                          <a:effectLst/>
                          <a:latin typeface="+mn-lt"/>
                        </a:rPr>
                        <a:t>100</a:t>
                      </a:r>
                    </a:p>
                  </a:txBody>
                  <a:tcPr marL="9525" marR="9525" marT="9525" marB="0" anchor="ctr"/>
                </a:tc>
                <a:tc>
                  <a:txBody>
                    <a:bodyPr/>
                    <a:lstStyle/>
                    <a:p>
                      <a:pPr algn="l" fontAlgn="t"/>
                      <a:r>
                        <a:rPr lang="ru-RU" sz="1400" u="none" strike="noStrike">
                          <a:effectLst/>
                          <a:latin typeface="+mn-lt"/>
                        </a:rPr>
                        <a:t>1000</a:t>
                      </a:r>
                    </a:p>
                  </a:txBody>
                  <a:tcPr marL="9525" marR="9525" marT="9525" marB="0" anchor="ctr"/>
                </a:tc>
                <a:tc>
                  <a:txBody>
                    <a:bodyPr/>
                    <a:lstStyle/>
                    <a:p>
                      <a:pPr algn="l" fontAlgn="t"/>
                      <a:r>
                        <a:rPr lang="ru-RU" sz="1400" b="0" i="0" u="none" strike="noStrike">
                          <a:effectLst/>
                          <a:latin typeface="+mn-lt"/>
                        </a:rPr>
                        <a:t>2000</a:t>
                      </a:r>
                    </a:p>
                  </a:txBody>
                  <a:tcPr marL="9525" marR="9525" marT="9525" marB="0" anchor="ctr"/>
                </a:tc>
                <a:tc>
                  <a:txBody>
                    <a:bodyPr/>
                    <a:lstStyle/>
                    <a:p>
                      <a:pPr algn="l" fontAlgn="t"/>
                      <a:r>
                        <a:rPr lang="ru-RU" sz="1400" b="0" i="0" u="none" strike="noStrike">
                          <a:effectLst/>
                          <a:latin typeface="+mn-lt"/>
                        </a:rPr>
                        <a:t>1500</a:t>
                      </a:r>
                    </a:p>
                  </a:txBody>
                  <a:tcPr marL="9525" marR="9525" marT="9525" marB="0" anchor="ctr"/>
                </a:tc>
                <a:tc>
                  <a:txBody>
                    <a:bodyPr/>
                    <a:lstStyle/>
                    <a:p>
                      <a:pPr algn="l" fontAlgn="t"/>
                      <a:r>
                        <a:rPr lang="ru-RU" sz="1400" b="0" i="0" u="none" strike="noStrike">
                          <a:effectLst/>
                          <a:latin typeface="+mn-lt"/>
                        </a:rPr>
                        <a:t>500</a:t>
                      </a:r>
                    </a:p>
                  </a:txBody>
                  <a:tcPr marL="9525" marR="9525" marT="9525" marB="0" anchor="ctr"/>
                </a:tc>
                <a:tc>
                  <a:txBody>
                    <a:bodyPr/>
                    <a:lstStyle/>
                    <a:p>
                      <a:pPr algn="l" fontAlgn="t"/>
                      <a:r>
                        <a:rPr lang="ru-RU" sz="1400" b="0" i="0" u="none" strike="noStrike">
                          <a:effectLst/>
                          <a:latin typeface="+mn-lt"/>
                        </a:rPr>
                        <a:t>2000</a:t>
                      </a:r>
                    </a:p>
                  </a:txBody>
                  <a:tcPr marL="9525" marR="9525" marT="9525" marB="0" anchor="ctr"/>
                </a:tc>
                <a:extLst>
                  <a:ext uri="{0D108BD9-81ED-4DB2-BD59-A6C34878D82A}">
                    <a16:rowId xmlns:a16="http://schemas.microsoft.com/office/drawing/2014/main" val="3029937519"/>
                  </a:ext>
                </a:extLst>
              </a:tr>
              <a:tr h="228955">
                <a:tc>
                  <a:txBody>
                    <a:bodyPr/>
                    <a:lstStyle/>
                    <a:p>
                      <a:pPr algn="l" fontAlgn="t"/>
                      <a:r>
                        <a:rPr lang="ru-RU" sz="1400" b="1" u="none" strike="noStrike" dirty="0">
                          <a:effectLst/>
                          <a:latin typeface="+mn-lt"/>
                        </a:rPr>
                        <a:t>A182 GR F22 M</a:t>
                      </a:r>
                    </a:p>
                  </a:txBody>
                  <a:tcPr marL="9525" marR="9525" marT="9525" marB="0" anchor="ctr"/>
                </a:tc>
                <a:tc>
                  <a:txBody>
                    <a:bodyPr/>
                    <a:lstStyle/>
                    <a:p>
                      <a:pPr algn="l" fontAlgn="t"/>
                      <a:r>
                        <a:rPr lang="ru-RU" sz="1400" u="none" strike="noStrike">
                          <a:effectLst/>
                          <a:latin typeface="+mn-lt"/>
                        </a:rPr>
                        <a:t>1200</a:t>
                      </a:r>
                    </a:p>
                  </a:txBody>
                  <a:tcPr marL="9525" marR="9525" marT="9525" marB="0" anchor="ctr"/>
                </a:tc>
                <a:tc>
                  <a:txBody>
                    <a:bodyPr/>
                    <a:lstStyle/>
                    <a:p>
                      <a:pPr algn="l" fontAlgn="t"/>
                      <a:r>
                        <a:rPr lang="ru-RU" sz="1400" b="0" i="0" u="none" strike="noStrike">
                          <a:effectLst/>
                          <a:latin typeface="+mn-lt"/>
                        </a:rPr>
                        <a:t>100</a:t>
                      </a:r>
                    </a:p>
                  </a:txBody>
                  <a:tcPr marL="9525" marR="9525" marT="9525" marB="0" anchor="ctr"/>
                </a:tc>
                <a:tc>
                  <a:txBody>
                    <a:bodyPr/>
                    <a:lstStyle/>
                    <a:p>
                      <a:pPr algn="l" fontAlgn="t"/>
                      <a:r>
                        <a:rPr lang="ru-RU" sz="1400" u="none" strike="noStrike">
                          <a:effectLst/>
                          <a:latin typeface="+mn-lt"/>
                        </a:rPr>
                        <a:t>4000</a:t>
                      </a:r>
                    </a:p>
                  </a:txBody>
                  <a:tcPr marL="9525" marR="9525" marT="9525" marB="0" anchor="ctr"/>
                </a:tc>
                <a:tc>
                  <a:txBody>
                    <a:bodyPr/>
                    <a:lstStyle/>
                    <a:p>
                      <a:pPr algn="l" fontAlgn="t"/>
                      <a:r>
                        <a:rPr lang="ru-RU" sz="1400" u="none" strike="noStrike">
                          <a:effectLst/>
                          <a:latin typeface="+mn-lt"/>
                        </a:rPr>
                        <a:t>2500</a:t>
                      </a:r>
                    </a:p>
                  </a:txBody>
                  <a:tcPr marL="9525" marR="9525" marT="9525" marB="0" anchor="ctr"/>
                </a:tc>
                <a:tc>
                  <a:txBody>
                    <a:bodyPr/>
                    <a:lstStyle/>
                    <a:p>
                      <a:pPr algn="l" fontAlgn="t"/>
                      <a:r>
                        <a:rPr lang="ru-RU" sz="1400" b="0" i="0" u="none" strike="noStrike">
                          <a:effectLst/>
                          <a:latin typeface="+mn-lt"/>
                        </a:rPr>
                        <a:t>500</a:t>
                      </a:r>
                    </a:p>
                  </a:txBody>
                  <a:tcPr marL="9525" marR="9525" marT="9525" marB="0" anchor="ctr"/>
                </a:tc>
                <a:tc>
                  <a:txBody>
                    <a:bodyPr/>
                    <a:lstStyle/>
                    <a:p>
                      <a:pPr algn="l" fontAlgn="t"/>
                      <a:r>
                        <a:rPr lang="ru-RU" sz="1400" b="0" i="0" u="none" strike="noStrike">
                          <a:effectLst/>
                          <a:latin typeface="+mn-lt"/>
                        </a:rPr>
                        <a:t>1000</a:t>
                      </a:r>
                    </a:p>
                  </a:txBody>
                  <a:tcPr marL="9525" marR="9525" marT="9525" marB="0" anchor="ctr"/>
                </a:tc>
                <a:tc>
                  <a:txBody>
                    <a:bodyPr/>
                    <a:lstStyle/>
                    <a:p>
                      <a:pPr algn="l" fontAlgn="t"/>
                      <a:r>
                        <a:rPr lang="ru-RU" sz="1400" b="0" i="0" u="none" strike="noStrike">
                          <a:effectLst/>
                          <a:latin typeface="+mn-lt"/>
                        </a:rPr>
                        <a:t>100</a:t>
                      </a:r>
                    </a:p>
                  </a:txBody>
                  <a:tcPr marL="9525" marR="9525" marT="9525" marB="0" anchor="ctr"/>
                </a:tc>
                <a:tc>
                  <a:txBody>
                    <a:bodyPr/>
                    <a:lstStyle/>
                    <a:p>
                      <a:pPr algn="l" fontAlgn="t"/>
                      <a:r>
                        <a:rPr lang="ru-RU" sz="1400" b="0" i="0" u="none" strike="noStrike">
                          <a:effectLst/>
                          <a:latin typeface="+mn-lt"/>
                        </a:rPr>
                        <a:t>500</a:t>
                      </a:r>
                    </a:p>
                  </a:txBody>
                  <a:tcPr marL="9525" marR="9525" marT="9525" marB="0" anchor="ctr"/>
                </a:tc>
                <a:tc>
                  <a:txBody>
                    <a:bodyPr/>
                    <a:lstStyle/>
                    <a:p>
                      <a:pPr algn="l" fontAlgn="t"/>
                      <a:r>
                        <a:rPr lang="ru-RU" sz="1400" b="0" i="0" u="none" strike="noStrike">
                          <a:effectLst/>
                          <a:latin typeface="+mn-lt"/>
                        </a:rPr>
                        <a:t>1200</a:t>
                      </a:r>
                    </a:p>
                  </a:txBody>
                  <a:tcPr marL="9525" marR="9525" marT="9525" marB="0" anchor="ctr"/>
                </a:tc>
                <a:tc>
                  <a:txBody>
                    <a:bodyPr/>
                    <a:lstStyle/>
                    <a:p>
                      <a:pPr algn="l" fontAlgn="t"/>
                      <a:r>
                        <a:rPr lang="ru-RU" sz="1400" b="0" i="0" u="none" strike="noStrike" dirty="0">
                          <a:effectLst/>
                          <a:latin typeface="+mn-lt"/>
                        </a:rPr>
                        <a:t>200</a:t>
                      </a:r>
                    </a:p>
                  </a:txBody>
                  <a:tcPr marL="9525" marR="9525" marT="9525" marB="0" anchor="ctr"/>
                </a:tc>
                <a:extLst>
                  <a:ext uri="{0D108BD9-81ED-4DB2-BD59-A6C34878D82A}">
                    <a16:rowId xmlns:a16="http://schemas.microsoft.com/office/drawing/2014/main" val="3057474968"/>
                  </a:ext>
                </a:extLst>
              </a:tr>
            </a:tbl>
          </a:graphicData>
        </a:graphic>
      </p:graphicFrame>
      <p:sp>
        <p:nvSpPr>
          <p:cNvPr id="6" name="TextBox 5">
            <a:extLst>
              <a:ext uri="{FF2B5EF4-FFF2-40B4-BE49-F238E27FC236}">
                <a16:creationId xmlns:a16="http://schemas.microsoft.com/office/drawing/2014/main" id="{AC3BEA63-FA49-44AA-B317-918C9EE147D8}"/>
              </a:ext>
            </a:extLst>
          </p:cNvPr>
          <p:cNvSpPr txBox="1"/>
          <p:nvPr/>
        </p:nvSpPr>
        <p:spPr>
          <a:xfrm>
            <a:off x="544193" y="4737882"/>
            <a:ext cx="1125379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ABC5"/>
                </a:solidFill>
                <a:effectLst/>
                <a:uLnTx/>
                <a:uFillTx/>
                <a:latin typeface="Calibri" panose="020F0502020204030204"/>
                <a:ea typeface="+mn-ea"/>
                <a:cs typeface="+mn-cs"/>
              </a:rPr>
              <a:t>Прогнозы по общему объему закупок основаны на прошлых тенденциях с поправкой на ожидаемые капремонты и проекты.</a:t>
            </a:r>
          </a:p>
        </p:txBody>
      </p:sp>
      <p:sp>
        <p:nvSpPr>
          <p:cNvPr id="4" name="Footer Placeholder 1">
            <a:extLst>
              <a:ext uri="{FF2B5EF4-FFF2-40B4-BE49-F238E27FC236}">
                <a16:creationId xmlns:a16="http://schemas.microsoft.com/office/drawing/2014/main" id="{0533C2F1-1855-FFF0-178F-041B2CDD2457}"/>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972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83532" y="4175448"/>
            <a:ext cx="9024935" cy="1754326"/>
          </a:xfrm>
          <a:prstGeom prst="rect">
            <a:avLst/>
          </a:prstGeom>
          <a:noFill/>
        </p:spPr>
        <p:txBody>
          <a:bodyPr wrap="square" rtlCol="0">
            <a:spAutoFit/>
          </a:bodyPr>
          <a:lstStyle/>
          <a:p>
            <a:pPr algn="l"/>
            <a:r>
              <a:rPr lang="ru-RU" dirty="0"/>
              <a:t>Директорат по реализации проектов.</a:t>
            </a:r>
            <a:br>
              <a:rPr lang="ru-RU" dirty="0"/>
            </a:br>
            <a:r>
              <a:rPr lang="ru-RU" dirty="0"/>
              <a:t>Отдел проектирования и технического контроля проектов</a:t>
            </a:r>
          </a:p>
        </p:txBody>
      </p:sp>
    </p:spTree>
    <p:extLst>
      <p:ext uri="{BB962C8B-B14F-4D97-AF65-F5344CB8AC3E}">
        <p14:creationId xmlns:p14="http://schemas.microsoft.com/office/powerpoint/2010/main" val="3778704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21460"/>
            <a:ext cx="7810933" cy="1366528"/>
          </a:xfrm>
          <a:prstGeom prst="rect">
            <a:avLst/>
          </a:prstGeom>
          <a:noFill/>
        </p:spPr>
        <p:txBody>
          <a:bodyPr wrap="square" rtlCol="0">
            <a:spAutoFit/>
          </a:bodyPr>
          <a:lstStyle/>
          <a:p>
            <a:pPr algn="l"/>
            <a:r>
              <a:rPr lang="ru-RU" sz="2400" dirty="0"/>
              <a:t>Общий обзор  </a:t>
            </a:r>
            <a:br>
              <a:rPr lang="en-US" sz="2400" dirty="0"/>
            </a:br>
            <a:r>
              <a:rPr lang="ru-RU" sz="2400" dirty="0"/>
              <a:t>Технический семинар по изоляционным материалам и трубопроводам </a:t>
            </a:r>
            <a:br>
              <a:rPr lang="en-US" sz="2400" dirty="0"/>
            </a:br>
            <a:r>
              <a:rPr lang="ru-RU" sz="2000" dirty="0"/>
              <a:t>ОПЫТ МИРОВОГО КЛАССА - АКТИВ МИРОВОГО ЗНАЧЕНИЯ</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a:ln>
                  <a:noFill/>
                </a:ln>
                <a:solidFill>
                  <a:srgbClr val="FFFFFF"/>
                </a:solidFill>
                <a:effectLst/>
                <a:uLnTx/>
                <a:uFillTx/>
                <a:latin typeface="Calibri" panose="020F0502020204030204"/>
                <a:ea typeface="+mn-ea"/>
                <a:cs typeface="+mn-cs"/>
              </a:rPr>
              <a:t>1</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Линейные трубы</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Часть 2</a:t>
            </a:r>
          </a:p>
        </p:txBody>
      </p:sp>
    </p:spTree>
    <p:extLst>
      <p:ext uri="{BB962C8B-B14F-4D97-AF65-F5344CB8AC3E}">
        <p14:creationId xmlns:p14="http://schemas.microsoft.com/office/powerpoint/2010/main" val="1047500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Общий обзор</a:t>
            </a:r>
          </a:p>
        </p:txBody>
      </p:sp>
      <p:sp>
        <p:nvSpPr>
          <p:cNvPr id="5" name="TextBox 4">
            <a:extLst>
              <a:ext uri="{FF2B5EF4-FFF2-40B4-BE49-F238E27FC236}">
                <a16:creationId xmlns:a16="http://schemas.microsoft.com/office/drawing/2014/main" id="{E04F82FA-36B1-4AD1-913E-BA366B1A7EEC}"/>
              </a:ext>
            </a:extLst>
          </p:cNvPr>
          <p:cNvSpPr txBox="1"/>
          <p:nvPr/>
        </p:nvSpPr>
        <p:spPr>
          <a:xfrm>
            <a:off x="659027" y="1266806"/>
            <a:ext cx="11071654"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w="0"/>
                <a:solidFill>
                  <a:srgbClr val="00ABC5"/>
                </a:solidFill>
                <a:effectLst/>
                <a:uLnTx/>
                <a:uFillTx/>
                <a:latin typeface="Calibri" panose="020F0502020204030204"/>
                <a:ea typeface="+mn-ea"/>
                <a:cs typeface="+mn-cs"/>
              </a:rPr>
              <a:t>Требования технических условий КПО существенно более строгие, чем требования отраслевых стандартов, в первую очередь из-за сложных условий эксплуатации (высокое содержание H2S) и экстремальных температур.</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ru-RU" sz="1800" b="1" i="0" u="none" strike="noStrike" kern="1200" cap="none" spc="0" normalizeH="0" baseline="0" noProof="0" dirty="0">
                <a:ln w="0"/>
                <a:solidFill>
                  <a:srgbClr val="00ABC5"/>
                </a:solidFill>
                <a:effectLst/>
                <a:uLnTx/>
                <a:uFillTx/>
                <a:latin typeface="Calibri" panose="020F0502020204030204"/>
                <a:ea typeface="+mn-ea"/>
                <a:cs typeface="+mn-cs"/>
              </a:rPr>
              <a:t>Накопленный опыт:</a:t>
            </a:r>
            <a:r>
              <a:rPr kumimoji="0" lang="ru-RU" sz="1800" b="0" i="0" u="none" strike="noStrike" kern="1200" cap="none" spc="0" normalizeH="0" baseline="0" noProof="0" dirty="0">
                <a:ln w="0"/>
                <a:solidFill>
                  <a:srgbClr val="00ABC5"/>
                </a:solidFill>
                <a:effectLst/>
                <a:uLnTx/>
                <a:uFillTx/>
                <a:latin typeface="Calibri" panose="020F0502020204030204"/>
                <a:ea typeface="+mn-ea"/>
                <a:cs typeface="+mn-cs"/>
              </a:rPr>
              <a:t> За последние 20 лет КПО разработала технические условия и листы технических данных на линейные трубы с учетом </a:t>
            </a:r>
            <a:r>
              <a:rPr kumimoji="0" lang="ru-RU" sz="1800" b="0" i="0" u="none" strike="noStrike" kern="1200" cap="none" spc="0" normalizeH="0" baseline="0" noProof="0" dirty="0">
                <a:ln w="0"/>
                <a:solidFill>
                  <a:srgbClr val="00A3C1"/>
                </a:solidFill>
                <a:effectLst/>
                <a:uLnTx/>
                <a:uFillTx/>
                <a:latin typeface="Calibri" panose="020F0502020204030204"/>
                <a:ea typeface="+mn-ea"/>
                <a:cs typeface="+mn-cs"/>
              </a:rPr>
              <a:t>требований наших проектов. Техусловия на линейные трубы основаны на требованиях международного стандарта API 5L PSL2 + специальные требования для линейных труб для эксплуатации в среде с высоким содержанием H2S.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ru-RU" sz="1800" b="1" i="0" u="none" strike="noStrike" kern="1200" cap="none" spc="0" normalizeH="0" baseline="0" noProof="0" dirty="0">
                <a:ln w="0"/>
                <a:solidFill>
                  <a:srgbClr val="00ABC5"/>
                </a:solidFill>
                <a:effectLst/>
                <a:uLnTx/>
                <a:uFillTx/>
                <a:latin typeface="Calibri" panose="020F0502020204030204"/>
                <a:ea typeface="+mn-ea"/>
                <a:cs typeface="+mn-cs"/>
              </a:rPr>
              <a:t>Различные требования</a:t>
            </a:r>
            <a:r>
              <a:rPr kumimoji="0" lang="ru-RU" sz="1800" b="0" i="0" u="none" strike="noStrike" kern="1200" cap="none" spc="0" normalizeH="0" baseline="0" noProof="0" dirty="0">
                <a:ln w="0"/>
                <a:solidFill>
                  <a:srgbClr val="00ABC5"/>
                </a:solidFill>
                <a:effectLst/>
                <a:uLnTx/>
                <a:uFillTx/>
                <a:latin typeface="Calibri" panose="020F0502020204030204"/>
                <a:ea typeface="+mn-ea"/>
                <a:cs typeface="+mn-cs"/>
              </a:rPr>
              <a:t>: Наши технические условия различаются по требованиям и уровню детализации, что отражает сложность нашей производственной деятельности.</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ru-RU" sz="1800" b="1" i="0" u="none" strike="noStrike" kern="1200" cap="none" spc="0" normalizeH="0" baseline="0" noProof="0" dirty="0">
                <a:ln w="0"/>
                <a:solidFill>
                  <a:srgbClr val="00ABC5"/>
                </a:solidFill>
                <a:effectLst/>
                <a:uLnTx/>
                <a:uFillTx/>
                <a:latin typeface="Calibri" panose="020F0502020204030204"/>
                <a:ea typeface="+mn-ea"/>
                <a:cs typeface="+mn-cs"/>
              </a:rPr>
              <a:t>Ограничения по материалам:</a:t>
            </a:r>
            <a:r>
              <a:rPr kumimoji="0" lang="ru-RU" sz="1800" b="0" i="0" u="none" strike="noStrike" kern="1200" cap="none" spc="0" normalizeH="0" baseline="0" noProof="0" dirty="0">
                <a:ln w="0"/>
                <a:solidFill>
                  <a:srgbClr val="00ABC5"/>
                </a:solidFill>
                <a:effectLst/>
                <a:uLnTx/>
                <a:uFillTx/>
                <a:latin typeface="Calibri" panose="020F0502020204030204"/>
                <a:ea typeface="+mn-ea"/>
                <a:cs typeface="+mn-cs"/>
              </a:rPr>
              <a:t> Бесшовные линейные трубы используются в основном из-за проблем совместимости с флюидами. Эти проблемы будут подробно описаны в следующих слайдах.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w="0"/>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ru-RU" sz="1800" b="1" i="0" u="none" strike="noStrike" kern="1200" cap="none" spc="0" normalizeH="0" baseline="0" noProof="0" dirty="0">
                <a:ln w="0"/>
                <a:solidFill>
                  <a:srgbClr val="00ABC5"/>
                </a:solidFill>
                <a:effectLst/>
                <a:uLnTx/>
                <a:uFillTx/>
                <a:latin typeface="Calibri" panose="020F0502020204030204"/>
                <a:ea typeface="+mn-ea"/>
                <a:cs typeface="+mn-cs"/>
              </a:rPr>
              <a:t>Соблюдение нормативных требований:</a:t>
            </a:r>
            <a:r>
              <a:rPr kumimoji="0" lang="ru-RU" sz="1800" b="0" i="0" u="none" strike="noStrike" kern="1200" cap="none" spc="0" normalizeH="0" baseline="0" noProof="0" dirty="0">
                <a:ln w="0"/>
                <a:solidFill>
                  <a:srgbClr val="00ABC5"/>
                </a:solidFill>
                <a:effectLst/>
                <a:uLnTx/>
                <a:uFillTx/>
                <a:latin typeface="Calibri" panose="020F0502020204030204"/>
                <a:ea typeface="+mn-ea"/>
                <a:cs typeface="+mn-cs"/>
              </a:rPr>
              <a:t> Крайне важно, чтобы все технические данные и подробная информация по материалам, указанные в листах технических данных, соответствовали требуемым техническим условиям.</a:t>
            </a:r>
          </a:p>
        </p:txBody>
      </p:sp>
      <p:sp>
        <p:nvSpPr>
          <p:cNvPr id="2" name="Footer Placeholder 1">
            <a:extLst>
              <a:ext uri="{FF2B5EF4-FFF2-40B4-BE49-F238E27FC236}">
                <a16:creationId xmlns:a16="http://schemas.microsoft.com/office/drawing/2014/main" id="{33CFFD5F-25F9-948C-4079-9B6DA71CAF84}"/>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118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37867" y="4121460"/>
            <a:ext cx="7753267" cy="1366528"/>
          </a:xfrm>
          <a:prstGeom prst="rect">
            <a:avLst/>
          </a:prstGeom>
          <a:noFill/>
        </p:spPr>
        <p:txBody>
          <a:bodyPr wrap="square" rtlCol="0">
            <a:spAutoFit/>
          </a:bodyPr>
          <a:lstStyle/>
          <a:p>
            <a:pPr algn="l"/>
            <a:r>
              <a:rPr lang="ru-RU" sz="2400" dirty="0"/>
              <a:t>Основные характеристики линейных труб </a:t>
            </a:r>
            <a:br>
              <a:rPr lang="en-US" sz="2400" dirty="0"/>
            </a:br>
            <a:r>
              <a:rPr lang="ru-RU" sz="2400" dirty="0"/>
              <a:t>Технический семинар по изоляционным материалам и трубопроводам </a:t>
            </a:r>
            <a:br>
              <a:rPr lang="en-US" sz="2400" dirty="0"/>
            </a:br>
            <a:r>
              <a:rPr lang="ru-RU" sz="2000" dirty="0"/>
              <a:t>ОПЫТ МИРОВОГО КЛАССА - АКТИВ МИРОВОГО ЗНАЧЕНИЯ</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a:ln>
                  <a:noFill/>
                </a:ln>
                <a:solidFill>
                  <a:srgbClr val="FFFFFF"/>
                </a:solidFill>
                <a:effectLst/>
                <a:uLnTx/>
                <a:uFillTx/>
                <a:latin typeface="Calibri" panose="020F0502020204030204"/>
                <a:ea typeface="+mn-ea"/>
                <a:cs typeface="+mn-cs"/>
              </a:rPr>
              <a:t>2</a:t>
            </a:r>
          </a:p>
        </p:txBody>
      </p:sp>
      <p:sp>
        <p:nvSpPr>
          <p:cNvPr id="10" name="Title 1">
            <a:extLst>
              <a:ext uri="{FF2B5EF4-FFF2-40B4-BE49-F238E27FC236}">
                <a16:creationId xmlns:a16="http://schemas.microsoft.com/office/drawing/2014/main" id="{C8C38DEE-87AF-4587-A12D-A41B32F8017C}"/>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Линейные трубы</a:t>
            </a:r>
          </a:p>
        </p:txBody>
      </p:sp>
    </p:spTree>
    <p:extLst>
      <p:ext uri="{BB962C8B-B14F-4D97-AF65-F5344CB8AC3E}">
        <p14:creationId xmlns:p14="http://schemas.microsoft.com/office/powerpoint/2010/main" val="1017976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0" y="30199"/>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Основные характеристики линейных труб</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Общая информация</a:t>
            </a:r>
          </a:p>
        </p:txBody>
      </p:sp>
      <p:sp>
        <p:nvSpPr>
          <p:cNvPr id="5" name="TextBox 4">
            <a:extLst>
              <a:ext uri="{FF2B5EF4-FFF2-40B4-BE49-F238E27FC236}">
                <a16:creationId xmlns:a16="http://schemas.microsoft.com/office/drawing/2014/main" id="{E04F82FA-36B1-4AD1-913E-BA366B1A7EEC}"/>
              </a:ext>
            </a:extLst>
          </p:cNvPr>
          <p:cNvSpPr txBox="1"/>
          <p:nvPr/>
        </p:nvSpPr>
        <p:spPr>
          <a:xfrm>
            <a:off x="388891" y="1212071"/>
            <a:ext cx="11424167" cy="48936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Для систем Сбора и Обратной закачки газа на Карачаганакском месторождении, применяются бесшовные линейные трубы сортамента Х60 (KPO-00-PLS-SPC-00003).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Помимо линейных труб, маршрут  трубопровода предусматривает наличие гнутых отводов, изготовленных методом индукционного нагрева.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Горячегнутые отводы изготавливаются из линейной трубы с большей толщиной стенки (основная труба) (KPO-00-PLS-SPC-00007)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Минимальная толщина стенки основной трубы после гиба должна быть не меньше минимальной толщины стенки линейной трубы.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Условия эксплуатации:</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 Предназначена для работы при высоких давлениях и в кислой среде (350 бар и.д.,475 бар и.д. 605 бар и.д).</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Требования к материалам:</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 Характеристики линейных труб и индукционных отводов должны соответствовать требованиям NACE MR0175/ISO 15156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Соответствие </a:t>
            </a:r>
            <a:r>
              <a:rPr kumimoji="0" lang="ru-RU" sz="1200" b="1" i="0" u="none" strike="noStrike" kern="1200" cap="none" spc="0" normalizeH="0" baseline="0" noProof="0" dirty="0">
                <a:ln w="0"/>
                <a:solidFill>
                  <a:srgbClr val="00A3C1"/>
                </a:solidFill>
                <a:effectLst/>
                <a:uLnTx/>
                <a:uFillTx/>
                <a:latin typeface="Calibri" panose="020F0502020204030204"/>
                <a:ea typeface="+mn-ea"/>
                <a:cs typeface="+mn-cs"/>
              </a:rPr>
              <a:t>стандартам изготовления:</a:t>
            </a:r>
            <a:r>
              <a:rPr kumimoji="0" lang="ru-RU" sz="1200" b="0" i="0" u="none" strike="noStrike" kern="1200" cap="none" spc="0" normalizeH="0" baseline="0" noProof="0" dirty="0">
                <a:ln w="0"/>
                <a:solidFill>
                  <a:srgbClr val="00A3C1"/>
                </a:solidFill>
                <a:effectLst/>
                <a:uLnTx/>
                <a:uFillTx/>
                <a:latin typeface="Calibri" panose="020F0502020204030204"/>
                <a:ea typeface="+mn-ea"/>
                <a:cs typeface="+mn-cs"/>
              </a:rPr>
              <a:t> Линейные трубы и индукционные отводы должны изготавливаться в соответствии с требуемыми техническими спецификациями и листами технических данных КОМПАНИИ.</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1200" b="1" i="0" u="none" strike="noStrike" kern="1200" cap="none" spc="0" normalizeH="0" baseline="0" noProof="0" dirty="0">
                <a:ln w="0"/>
                <a:solidFill>
                  <a:srgbClr val="00A3C1"/>
                </a:solidFill>
                <a:effectLst/>
                <a:uLnTx/>
                <a:uFillTx/>
                <a:latin typeface="Calibri" panose="020F0502020204030204"/>
                <a:ea typeface="+mn-ea"/>
                <a:cs typeface="+mn-cs"/>
              </a:rPr>
              <a:t>Одобренные заводы производители: </a:t>
            </a:r>
            <a:r>
              <a:rPr kumimoji="0" lang="ru-RU" sz="1200" b="0" i="0" u="none" strike="noStrike" kern="1200" cap="none" spc="0" normalizeH="0" baseline="0" noProof="0" dirty="0">
                <a:ln w="0"/>
                <a:solidFill>
                  <a:srgbClr val="00A3C1"/>
                </a:solidFill>
                <a:effectLst/>
                <a:uLnTx/>
                <a:uFillTx/>
                <a:latin typeface="Calibri" panose="020F0502020204030204"/>
                <a:ea typeface="+mn-ea"/>
                <a:cs typeface="+mn-cs"/>
              </a:rPr>
              <a:t>Одобренные КПО заводы-изготовители материалов для линейных труб: </a:t>
            </a:r>
            <a:r>
              <a:rPr kumimoji="0" lang="ru-RU" sz="1200" b="0" i="0" u="none" strike="noStrike" kern="1200" cap="none" spc="0" normalizeH="0" baseline="0" noProof="0" dirty="0" err="1">
                <a:ln w="0"/>
                <a:solidFill>
                  <a:srgbClr val="00A3C1"/>
                </a:solidFill>
                <a:effectLst/>
                <a:uLnTx/>
                <a:uFillTx/>
                <a:latin typeface="Calibri" panose="020F0502020204030204"/>
                <a:ea typeface="+mn-ea"/>
                <a:cs typeface="+mn-cs"/>
              </a:rPr>
              <a:t>Tenaris</a:t>
            </a:r>
            <a:r>
              <a:rPr kumimoji="0" lang="ru-RU" sz="1200" b="0" i="0" u="none" strike="noStrike" kern="1200" cap="none" spc="0" normalizeH="0" baseline="0" noProof="0" dirty="0">
                <a:ln w="0"/>
                <a:solidFill>
                  <a:srgbClr val="00A3C1"/>
                </a:solidFill>
                <a:effectLst/>
                <a:uLnTx/>
                <a:uFillTx/>
                <a:latin typeface="Calibri" panose="020F0502020204030204"/>
                <a:ea typeface="+mn-ea"/>
                <a:cs typeface="+mn-cs"/>
              </a:rPr>
              <a:t>, KSP Steel (только 10”, толщина стенки 23.8 мм), PM Piping. Любые другие заводы изготовители должны пройти процесс утверждения квалификации Компанией согласно технических условий КПО.</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sng" strike="noStrike" kern="1200" cap="none" spc="0" normalizeH="0" baseline="0" noProof="0" dirty="0">
                <a:ln w="0"/>
                <a:solidFill>
                  <a:srgbClr val="00A3C1"/>
                </a:solidFill>
                <a:effectLst/>
                <a:uLnTx/>
                <a:uFillTx/>
                <a:latin typeface="Calibri" panose="020F0502020204030204"/>
                <a:ea typeface="+mn-ea"/>
                <a:cs typeface="+mn-cs"/>
              </a:rPr>
              <a:t>Общие требования техусловий: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3C1"/>
                </a:solidFill>
                <a:effectLst/>
                <a:uLnTx/>
                <a:uFillTx/>
                <a:latin typeface="Calibri" panose="020F0502020204030204"/>
                <a:ea typeface="+mn-ea"/>
                <a:cs typeface="+mn-cs"/>
              </a:rPr>
              <a:t>API 5L X60Q Бесшовная </a:t>
            </a:r>
            <a:r>
              <a:rPr kumimoji="0" lang="ru-RU" sz="1200" b="0" i="0" u="none" strike="noStrike" kern="1200" cap="none" spc="0" normalizeH="0" baseline="0" noProof="0" dirty="0">
                <a:ln w="0"/>
                <a:solidFill>
                  <a:srgbClr val="00A3C1"/>
                </a:solidFill>
                <a:effectLst/>
                <a:uLnTx/>
                <a:uFillTx/>
                <a:latin typeface="Calibri" panose="020F0502020204030204"/>
                <a:ea typeface="+mn-ea"/>
                <a:cs typeface="+mn-cs"/>
              </a:rPr>
              <a:t>– улучшенная закалкой и отпуском. (бесшовная)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3C1"/>
                </a:solidFill>
                <a:effectLst/>
                <a:uLnTx/>
                <a:uFillTx/>
                <a:latin typeface="Calibri" panose="020F0502020204030204"/>
                <a:ea typeface="+mn-ea"/>
                <a:cs typeface="+mn-cs"/>
              </a:rPr>
              <a:t>Химический состав</a:t>
            </a:r>
            <a:r>
              <a:rPr kumimoji="0" lang="ru-RU" sz="1200" b="0" i="0" u="none" strike="noStrike" kern="1200" cap="none" spc="0" normalizeH="0" baseline="0" noProof="0" dirty="0">
                <a:ln w="0"/>
                <a:solidFill>
                  <a:srgbClr val="00A3C1"/>
                </a:solidFill>
                <a:effectLst/>
                <a:uLnTx/>
                <a:uFillTx/>
                <a:latin typeface="Calibri" panose="020F0502020204030204"/>
                <a:ea typeface="+mn-ea"/>
                <a:cs typeface="+mn-cs"/>
              </a:rPr>
              <a:t> должен соответствовать стандарту API 5L Приложение H (с учетом требований технических условий Компании).</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0"/>
              <a:solidFill>
                <a:srgbClr val="00A3C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Линейная труба должна соответствовать:    </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Требованиям API 5L PSL2 (кислая среда)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Испытание на ударное воздействие               </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Минимальная расчетная температура металла минус 45 гр. С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Испытание на твердость                                     </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В соответствии с техусловиями Компании</a:t>
            </a:r>
          </a:p>
        </p:txBody>
      </p:sp>
      <p:sp>
        <p:nvSpPr>
          <p:cNvPr id="2" name="Footer Placeholder 1">
            <a:extLst>
              <a:ext uri="{FF2B5EF4-FFF2-40B4-BE49-F238E27FC236}">
                <a16:creationId xmlns:a16="http://schemas.microsoft.com/office/drawing/2014/main" id="{3FDD566A-8C75-D3DD-43CC-4350E55FC9D7}"/>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338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0" y="-15240"/>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Основные характеристики линейных труб</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Общая информация</a:t>
            </a:r>
          </a:p>
        </p:txBody>
      </p:sp>
      <p:sp>
        <p:nvSpPr>
          <p:cNvPr id="5" name="TextBox 4">
            <a:extLst>
              <a:ext uri="{FF2B5EF4-FFF2-40B4-BE49-F238E27FC236}">
                <a16:creationId xmlns:a16="http://schemas.microsoft.com/office/drawing/2014/main" id="{E04F82FA-36B1-4AD1-913E-BA366B1A7EEC}"/>
              </a:ext>
            </a:extLst>
          </p:cNvPr>
          <p:cNvSpPr txBox="1"/>
          <p:nvPr/>
        </p:nvSpPr>
        <p:spPr>
          <a:xfrm>
            <a:off x="388892" y="1212071"/>
            <a:ext cx="11071654" cy="550920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1600" b="0" i="0" u="none" strike="noStrike" kern="1200" cap="none" spc="0" normalizeH="0" baseline="0" noProof="0" dirty="0">
                <a:ln w="0"/>
                <a:solidFill>
                  <a:srgbClr val="00ABC5"/>
                </a:solidFill>
                <a:effectLst/>
                <a:uLnTx/>
                <a:uFillTx/>
                <a:latin typeface="Calibri" panose="020F0502020204030204"/>
                <a:ea typeface="+mn-ea"/>
                <a:cs typeface="+mn-cs"/>
              </a:rPr>
              <a:t>Размер линейных труб X60, главным образом используемых на проектах:</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w="0"/>
                <a:solidFill>
                  <a:srgbClr val="00ABC5"/>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w="0"/>
                <a:solidFill>
                  <a:srgbClr val="00ABC5"/>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highlight>
                <a:srgbClr val="FFFF00"/>
              </a:highligh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graphicFrame>
        <p:nvGraphicFramePr>
          <p:cNvPr id="6" name="Table 23">
            <a:extLst>
              <a:ext uri="{FF2B5EF4-FFF2-40B4-BE49-F238E27FC236}">
                <a16:creationId xmlns:a16="http://schemas.microsoft.com/office/drawing/2014/main" id="{1C4EA06E-1E4F-4F7F-8807-57A22D4D9AD4}"/>
              </a:ext>
            </a:extLst>
          </p:cNvPr>
          <p:cNvGraphicFramePr>
            <a:graphicFrameLocks noGrp="1"/>
          </p:cNvGraphicFramePr>
          <p:nvPr/>
        </p:nvGraphicFramePr>
        <p:xfrm>
          <a:off x="562079" y="1585804"/>
          <a:ext cx="3870925" cy="2515494"/>
        </p:xfrm>
        <a:graphic>
          <a:graphicData uri="http://schemas.openxmlformats.org/drawingml/2006/table">
            <a:tbl>
              <a:tblPr firstRow="1" bandRow="1">
                <a:tableStyleId>{5C22544A-7EE6-4342-B048-85BDC9FD1C3A}</a:tableStyleId>
              </a:tblPr>
              <a:tblGrid>
                <a:gridCol w="1800743">
                  <a:extLst>
                    <a:ext uri="{9D8B030D-6E8A-4147-A177-3AD203B41FA5}">
                      <a16:colId xmlns:a16="http://schemas.microsoft.com/office/drawing/2014/main" val="354573947"/>
                    </a:ext>
                  </a:extLst>
                </a:gridCol>
                <a:gridCol w="2070182">
                  <a:extLst>
                    <a:ext uri="{9D8B030D-6E8A-4147-A177-3AD203B41FA5}">
                      <a16:colId xmlns:a16="http://schemas.microsoft.com/office/drawing/2014/main" val="1498648147"/>
                    </a:ext>
                  </a:extLst>
                </a:gridCol>
              </a:tblGrid>
              <a:tr h="441064">
                <a:tc>
                  <a:txBody>
                    <a:bodyPr/>
                    <a:lstStyle/>
                    <a:p>
                      <a:r>
                        <a:rPr lang="ru-RU" sz="1200" dirty="0"/>
                        <a:t>Размер линейной трубы, дюйм</a:t>
                      </a:r>
                    </a:p>
                  </a:txBody>
                  <a:tcPr/>
                </a:tc>
                <a:tc>
                  <a:txBody>
                    <a:bodyPr/>
                    <a:lstStyle/>
                    <a:p>
                      <a:r>
                        <a:rPr lang="ru-RU" sz="1200" dirty="0"/>
                        <a:t>Толщина стенки, мм</a:t>
                      </a:r>
                    </a:p>
                  </a:txBody>
                  <a:tcPr/>
                </a:tc>
                <a:extLst>
                  <a:ext uri="{0D108BD9-81ED-4DB2-BD59-A6C34878D82A}">
                    <a16:rowId xmlns:a16="http://schemas.microsoft.com/office/drawing/2014/main" val="3579311299"/>
                  </a:ext>
                </a:extLst>
              </a:tr>
              <a:tr h="294042">
                <a:tc>
                  <a:txBody>
                    <a:bodyPr/>
                    <a:lstStyle/>
                    <a:p>
                      <a:r>
                        <a:rPr lang="ru-RU" sz="1200" dirty="0"/>
                        <a:t>6 </a:t>
                      </a:r>
                    </a:p>
                  </a:txBody>
                  <a:tcPr/>
                </a:tc>
                <a:tc>
                  <a:txBody>
                    <a:bodyPr/>
                    <a:lstStyle/>
                    <a:p>
                      <a:r>
                        <a:rPr lang="ru-RU" sz="1200"/>
                        <a:t>15,8 / 18,3</a:t>
                      </a:r>
                    </a:p>
                  </a:txBody>
                  <a:tcPr/>
                </a:tc>
                <a:extLst>
                  <a:ext uri="{0D108BD9-81ED-4DB2-BD59-A6C34878D82A}">
                    <a16:rowId xmlns:a16="http://schemas.microsoft.com/office/drawing/2014/main" val="1387233141"/>
                  </a:ext>
                </a:extLst>
              </a:tr>
              <a:tr h="294042">
                <a:tc>
                  <a:txBody>
                    <a:bodyPr/>
                    <a:lstStyle/>
                    <a:p>
                      <a:r>
                        <a:rPr lang="ru-RU" sz="1200" dirty="0"/>
                        <a:t>8</a:t>
                      </a:r>
                    </a:p>
                  </a:txBody>
                  <a:tcPr/>
                </a:tc>
                <a:tc>
                  <a:txBody>
                    <a:bodyPr/>
                    <a:lstStyle/>
                    <a:p>
                      <a:r>
                        <a:rPr lang="ru-RU" sz="1200"/>
                        <a:t>25,4 / 29 / 31,8 / 35,4</a:t>
                      </a:r>
                    </a:p>
                  </a:txBody>
                  <a:tcPr/>
                </a:tc>
                <a:extLst>
                  <a:ext uri="{0D108BD9-81ED-4DB2-BD59-A6C34878D82A}">
                    <a16:rowId xmlns:a16="http://schemas.microsoft.com/office/drawing/2014/main" val="888885511"/>
                  </a:ext>
                </a:extLst>
              </a:tr>
              <a:tr h="294042">
                <a:tc>
                  <a:txBody>
                    <a:bodyPr/>
                    <a:lstStyle/>
                    <a:p>
                      <a:r>
                        <a:rPr lang="ru-RU" sz="1200" dirty="0"/>
                        <a:t>10</a:t>
                      </a:r>
                    </a:p>
                  </a:txBody>
                  <a:tcPr/>
                </a:tc>
                <a:tc>
                  <a:txBody>
                    <a:bodyPr/>
                    <a:lstStyle/>
                    <a:p>
                      <a:r>
                        <a:rPr lang="ru-RU" sz="1200" dirty="0"/>
                        <a:t>23,8 / 28,6</a:t>
                      </a:r>
                    </a:p>
                  </a:txBody>
                  <a:tcPr/>
                </a:tc>
                <a:extLst>
                  <a:ext uri="{0D108BD9-81ED-4DB2-BD59-A6C34878D82A}">
                    <a16:rowId xmlns:a16="http://schemas.microsoft.com/office/drawing/2014/main" val="2313391013"/>
                  </a:ext>
                </a:extLst>
              </a:tr>
              <a:tr h="294042">
                <a:tc>
                  <a:txBody>
                    <a:bodyPr/>
                    <a:lstStyle/>
                    <a:p>
                      <a:r>
                        <a:rPr lang="ru-RU" sz="1200"/>
                        <a:t>12</a:t>
                      </a:r>
                    </a:p>
                  </a:txBody>
                  <a:tcPr/>
                </a:tc>
                <a:tc>
                  <a:txBody>
                    <a:bodyPr/>
                    <a:lstStyle/>
                    <a:p>
                      <a:r>
                        <a:rPr lang="ru-RU" sz="1200" dirty="0"/>
                        <a:t>35 / 42,5 </a:t>
                      </a:r>
                    </a:p>
                  </a:txBody>
                  <a:tcPr/>
                </a:tc>
                <a:extLst>
                  <a:ext uri="{0D108BD9-81ED-4DB2-BD59-A6C34878D82A}">
                    <a16:rowId xmlns:a16="http://schemas.microsoft.com/office/drawing/2014/main" val="1143044469"/>
                  </a:ext>
                </a:extLst>
              </a:tr>
              <a:tr h="294042">
                <a:tc>
                  <a:txBody>
                    <a:bodyPr/>
                    <a:lstStyle/>
                    <a:p>
                      <a:r>
                        <a:rPr lang="ru-RU" sz="1200"/>
                        <a:t>14</a:t>
                      </a:r>
                    </a:p>
                  </a:txBody>
                  <a:tcPr/>
                </a:tc>
                <a:tc>
                  <a:txBody>
                    <a:bodyPr/>
                    <a:lstStyle/>
                    <a:p>
                      <a:r>
                        <a:rPr lang="ru-RU" sz="1200" dirty="0"/>
                        <a:t>11,1 / 14,3</a:t>
                      </a:r>
                    </a:p>
                  </a:txBody>
                  <a:tcPr/>
                </a:tc>
                <a:extLst>
                  <a:ext uri="{0D108BD9-81ED-4DB2-BD59-A6C34878D82A}">
                    <a16:rowId xmlns:a16="http://schemas.microsoft.com/office/drawing/2014/main" val="1996587981"/>
                  </a:ext>
                </a:extLst>
              </a:tr>
              <a:tr h="294042">
                <a:tc>
                  <a:txBody>
                    <a:bodyPr/>
                    <a:lstStyle/>
                    <a:p>
                      <a:r>
                        <a:rPr lang="ru-RU" sz="1200"/>
                        <a:t>16</a:t>
                      </a:r>
                    </a:p>
                  </a:txBody>
                  <a:tcPr/>
                </a:tc>
                <a:tc>
                  <a:txBody>
                    <a:bodyPr/>
                    <a:lstStyle/>
                    <a:p>
                      <a:r>
                        <a:rPr lang="ru-RU" sz="1200" dirty="0"/>
                        <a:t>31,5 / 36,53</a:t>
                      </a:r>
                    </a:p>
                  </a:txBody>
                  <a:tcPr/>
                </a:tc>
                <a:extLst>
                  <a:ext uri="{0D108BD9-81ED-4DB2-BD59-A6C34878D82A}">
                    <a16:rowId xmlns:a16="http://schemas.microsoft.com/office/drawing/2014/main" val="1349974495"/>
                  </a:ext>
                </a:extLst>
              </a:tr>
              <a:tr h="2940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ln w="0"/>
                          <a:solidFill>
                            <a:schemeClr val="tx1"/>
                          </a:solidFill>
                        </a:rPr>
                        <a:t>20”,24” </a:t>
                      </a:r>
                    </a:p>
                  </a:txBody>
                  <a:tcPr/>
                </a:tc>
                <a:tc>
                  <a:txBody>
                    <a:bodyPr/>
                    <a:lstStyle/>
                    <a:p>
                      <a:endParaRPr lang="en-GB" sz="1200" dirty="0"/>
                    </a:p>
                  </a:txBody>
                  <a:tcPr/>
                </a:tc>
                <a:extLst>
                  <a:ext uri="{0D108BD9-81ED-4DB2-BD59-A6C34878D82A}">
                    <a16:rowId xmlns:a16="http://schemas.microsoft.com/office/drawing/2014/main" val="306954421"/>
                  </a:ext>
                </a:extLst>
              </a:tr>
            </a:tbl>
          </a:graphicData>
        </a:graphic>
      </p:graphicFrame>
      <p:pic>
        <p:nvPicPr>
          <p:cNvPr id="8" name="Picture 6">
            <a:extLst>
              <a:ext uri="{FF2B5EF4-FFF2-40B4-BE49-F238E27FC236}">
                <a16:creationId xmlns:a16="http://schemas.microsoft.com/office/drawing/2014/main" id="{B14633D6-0728-4D4E-9E3C-828C2FA58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316" y="1551371"/>
            <a:ext cx="3678815" cy="246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A2A40BB1-6127-46FB-8343-42A5E64A0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632" y="4176765"/>
            <a:ext cx="3268714"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08F78F89-E3DF-4195-869B-199B0B0B6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93" y="4176765"/>
            <a:ext cx="3333992" cy="24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39A5DDC-7600-4CBB-814B-171E47C60C4D}"/>
              </a:ext>
            </a:extLst>
          </p:cNvPr>
          <p:cNvPicPr>
            <a:picLocks noChangeAspect="1"/>
          </p:cNvPicPr>
          <p:nvPr/>
        </p:nvPicPr>
        <p:blipFill>
          <a:blip r:embed="rId5"/>
          <a:stretch>
            <a:fillRect/>
          </a:stretch>
        </p:blipFill>
        <p:spPr>
          <a:xfrm>
            <a:off x="561043" y="4176765"/>
            <a:ext cx="3366438" cy="2526509"/>
          </a:xfrm>
          <a:prstGeom prst="rect">
            <a:avLst/>
          </a:prstGeom>
        </p:spPr>
      </p:pic>
      <p:sp>
        <p:nvSpPr>
          <p:cNvPr id="2" name="Footer Placeholder 1">
            <a:extLst>
              <a:ext uri="{FF2B5EF4-FFF2-40B4-BE49-F238E27FC236}">
                <a16:creationId xmlns:a16="http://schemas.microsoft.com/office/drawing/2014/main" id="{949E4AB3-ADB2-DF84-C36B-8EAF7BE3283B}"/>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621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fontAlgn="base">
              <a:spcBef>
                <a:spcPct val="0"/>
              </a:spcBef>
              <a:spcAft>
                <a:spcPct val="0"/>
              </a:spcAft>
              <a:defRPr/>
            </a:pPr>
            <a:fld id="{DC8EB68E-E012-4BA0-8FC2-4838E88C4766}" type="slidenum">
              <a:rPr lang="it-IT" sz="800" smtClean="0">
                <a:latin typeface="Calibri" panose="020F0502020204030204" pitchFamily="34" charset="0"/>
                <a:ea typeface="Calibri" panose="020F0502020204030204" pitchFamily="34" charset="0"/>
                <a:cs typeface="Calibri" panose="020F0502020204030204" pitchFamily="34" charset="0"/>
              </a:rPr>
              <a:pPr fontAlgn="base">
                <a:spcBef>
                  <a:spcPct val="0"/>
                </a:spcBef>
                <a:spcAft>
                  <a:spcPct val="0"/>
                </a:spcAft>
                <a:defRPr/>
              </a:pPr>
              <a:t>2</a:t>
            </a:fld>
            <a:endParaRPr lang="it-IT" sz="80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a:buClr>
                <a:srgbClr val="FFC000"/>
              </a:buClr>
            </a:pPr>
            <a:endParaRPr lang="en-US" sz="1400" dirty="0">
              <a:solidFill>
                <a:schemeClr val="accent3"/>
              </a:solidFill>
              <a:latin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ru-RU" sz="3200" dirty="0">
                <a:solidFill>
                  <a:schemeClr val="accent1"/>
                </a:solidFill>
                <a:latin typeface="Calibri" panose="020F0502020204030204" pitchFamily="34" charset="0"/>
              </a:rPr>
              <a:t>ОГОВОРКА</a:t>
            </a:r>
          </a:p>
        </p:txBody>
      </p:sp>
      <p:sp>
        <p:nvSpPr>
          <p:cNvPr id="5" name="TextBox 4">
            <a:extLst>
              <a:ext uri="{FF2B5EF4-FFF2-40B4-BE49-F238E27FC236}">
                <a16:creationId xmlns:a16="http://schemas.microsoft.com/office/drawing/2014/main" id="{E04F82FA-36B1-4AD1-913E-BA366B1A7EEC}"/>
              </a:ext>
            </a:extLst>
          </p:cNvPr>
          <p:cNvSpPr txBox="1"/>
          <p:nvPr/>
        </p:nvSpPr>
        <p:spPr>
          <a:xfrm>
            <a:off x="583113" y="1328737"/>
            <a:ext cx="11025772" cy="4154984"/>
          </a:xfrm>
          <a:prstGeom prst="rect">
            <a:avLst/>
          </a:prstGeom>
          <a:noFill/>
        </p:spPr>
        <p:txBody>
          <a:bodyPr wrap="square" rtlCol="0">
            <a:spAutoFit/>
          </a:bodyPr>
          <a:lstStyle/>
          <a:p>
            <a:pPr algn="just"/>
            <a:r>
              <a:rPr lang="ru-RU" sz="2400" dirty="0">
                <a:ln w="0"/>
                <a:solidFill>
                  <a:schemeClr val="accent1"/>
                </a:solidFill>
              </a:rPr>
              <a:t>Информация на данных слайдах представлена для ознакомления. Она представляет собой предварительное описание требований КПО в соответствии с текущими планами, однако КПО оставляет за собой право изменять данную информацию в ходе планирования и реализации проектов, и КПО не несет ответственности за любые убытки, ущерб или расходы, возникшие в результате использования данной информации. Данная информация не будет включена в какой либо договор между КПО и бизнес партнерами, участвующими в семинаре.</a:t>
            </a:r>
            <a:endParaRPr lang="en-US" sz="2400" dirty="0">
              <a:ln w="0"/>
              <a:solidFill>
                <a:schemeClr val="accent1"/>
              </a:solidFill>
            </a:endParaRPr>
          </a:p>
          <a:p>
            <a:pPr algn="just"/>
            <a:endParaRPr lang="ru-RU" sz="2400" dirty="0">
              <a:ln w="0"/>
              <a:solidFill>
                <a:schemeClr val="accent1"/>
              </a:solidFill>
            </a:endParaRPr>
          </a:p>
          <a:p>
            <a:pPr algn="just"/>
            <a:r>
              <a:rPr lang="ru-RU" sz="2400" dirty="0">
                <a:ln w="0"/>
                <a:solidFill>
                  <a:schemeClr val="accent1"/>
                </a:solidFill>
              </a:rPr>
              <a:t>Сегодняшнее обсуждение является одним из многих мероприятий, которые КПО и ее заинтересованные стороны предпринимают для развития местного содержания.</a:t>
            </a:r>
          </a:p>
        </p:txBody>
      </p:sp>
      <p:sp>
        <p:nvSpPr>
          <p:cNvPr id="7" name="Footer Placeholder 1">
            <a:extLst>
              <a:ext uri="{FF2B5EF4-FFF2-40B4-BE49-F238E27FC236}">
                <a16:creationId xmlns:a16="http://schemas.microsoft.com/office/drawing/2014/main" id="{ACDDF815-F110-4963-9458-4B4ABBFBA082}"/>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21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C83179-772E-4F7F-9FB1-77F863EEF2E2}"/>
              </a:ext>
            </a:extLst>
          </p:cNvPr>
          <p:cNvPicPr>
            <a:picLocks noChangeAspect="1"/>
          </p:cNvPicPr>
          <p:nvPr/>
        </p:nvPicPr>
        <p:blipFill>
          <a:blip r:embed="rId2"/>
          <a:stretch>
            <a:fillRect/>
          </a:stretch>
        </p:blipFill>
        <p:spPr>
          <a:xfrm>
            <a:off x="3942313" y="1906980"/>
            <a:ext cx="7802064" cy="4382784"/>
          </a:xfrm>
          <a:prstGeom prst="rect">
            <a:avLst/>
          </a:prstGeom>
        </p:spPr>
      </p:pic>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646032" y="455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Основные характеристики линейных труб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Документы технической оценки тендерного предложения (TBE)</a:t>
            </a:r>
          </a:p>
        </p:txBody>
      </p:sp>
      <p:sp>
        <p:nvSpPr>
          <p:cNvPr id="5" name="TextBox 4">
            <a:extLst>
              <a:ext uri="{FF2B5EF4-FFF2-40B4-BE49-F238E27FC236}">
                <a16:creationId xmlns:a16="http://schemas.microsoft.com/office/drawing/2014/main" id="{E04F82FA-36B1-4AD1-913E-BA366B1A7EEC}"/>
              </a:ext>
            </a:extLst>
          </p:cNvPr>
          <p:cNvSpPr txBox="1"/>
          <p:nvPr/>
        </p:nvSpPr>
        <p:spPr>
          <a:xfrm>
            <a:off x="381720" y="1142657"/>
            <a:ext cx="1063226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w="0"/>
                <a:solidFill>
                  <a:srgbClr val="00ABC5"/>
                </a:solidFill>
                <a:effectLst/>
                <a:uLnTx/>
                <a:uFillTx/>
                <a:latin typeface="Calibri" panose="020F0502020204030204"/>
                <a:ea typeface="+mn-ea"/>
                <a:cs typeface="+mn-cs"/>
              </a:rPr>
              <a:t>Типовые требования к документации и документообороту на этапе проведения тендера между отделом Проектирования и отделом по договорной работе и закупкам ДРП.</a:t>
            </a:r>
          </a:p>
        </p:txBody>
      </p:sp>
      <p:sp>
        <p:nvSpPr>
          <p:cNvPr id="8" name="Rectangle 7">
            <a:extLst>
              <a:ext uri="{FF2B5EF4-FFF2-40B4-BE49-F238E27FC236}">
                <a16:creationId xmlns:a16="http://schemas.microsoft.com/office/drawing/2014/main" id="{BDB335CF-39F7-4B8B-81D6-D994923B42C5}"/>
              </a:ext>
            </a:extLst>
          </p:cNvPr>
          <p:cNvSpPr/>
          <p:nvPr/>
        </p:nvSpPr>
        <p:spPr>
          <a:xfrm>
            <a:off x="4061254" y="2031583"/>
            <a:ext cx="3393995" cy="425818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0B07256-6476-4765-B38A-06C05AAD697C}"/>
              </a:ext>
            </a:extLst>
          </p:cNvPr>
          <p:cNvSpPr/>
          <p:nvPr/>
        </p:nvSpPr>
        <p:spPr>
          <a:xfrm>
            <a:off x="7561615" y="2041546"/>
            <a:ext cx="2314728" cy="425818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395A27D-01B5-4811-8791-11267A148FDC}"/>
              </a:ext>
            </a:extLst>
          </p:cNvPr>
          <p:cNvSpPr txBox="1"/>
          <p:nvPr/>
        </p:nvSpPr>
        <p:spPr>
          <a:xfrm>
            <a:off x="252724" y="2856193"/>
            <a:ext cx="1971492" cy="553998"/>
          </a:xfrm>
          <a:prstGeom prst="rect">
            <a:avLst/>
          </a:prstGeom>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w="0"/>
                <a:solidFill>
                  <a:srgbClr val="00ABC5"/>
                </a:solidFill>
                <a:effectLst/>
                <a:uLnTx/>
                <a:uFillTx/>
                <a:latin typeface="Calibri" panose="020F0502020204030204"/>
                <a:ea typeface="+mn-ea"/>
                <a:cs typeface="+mn-cs"/>
              </a:rPr>
              <a:t>Необходимая информация в листе технических данных Компании</a:t>
            </a:r>
          </a:p>
        </p:txBody>
      </p:sp>
      <p:sp>
        <p:nvSpPr>
          <p:cNvPr id="12" name="TextBox 11">
            <a:extLst>
              <a:ext uri="{FF2B5EF4-FFF2-40B4-BE49-F238E27FC236}">
                <a16:creationId xmlns:a16="http://schemas.microsoft.com/office/drawing/2014/main" id="{8CA6DF38-866D-41FC-9974-DEF5A58F3751}"/>
              </a:ext>
            </a:extLst>
          </p:cNvPr>
          <p:cNvSpPr txBox="1"/>
          <p:nvPr/>
        </p:nvSpPr>
        <p:spPr>
          <a:xfrm>
            <a:off x="646032" y="3540143"/>
            <a:ext cx="1957746" cy="553998"/>
          </a:xfrm>
          <a:prstGeom prst="rect">
            <a:avLst/>
          </a:prstGeom>
          <a:ln w="38100">
            <a:solidFill>
              <a:srgbClr val="FFC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w="0"/>
                <a:solidFill>
                  <a:srgbClr val="00ABC5"/>
                </a:solidFill>
                <a:effectLst/>
                <a:uLnTx/>
                <a:uFillTx/>
                <a:latin typeface="Calibri" panose="020F0502020204030204"/>
                <a:ea typeface="+mn-ea"/>
                <a:cs typeface="+mn-cs"/>
              </a:rPr>
              <a:t>Выделенный столбец для подтверждения/отклонения участниками тендера</a:t>
            </a:r>
          </a:p>
        </p:txBody>
      </p:sp>
      <p:sp>
        <p:nvSpPr>
          <p:cNvPr id="13" name="TextBox 12">
            <a:extLst>
              <a:ext uri="{FF2B5EF4-FFF2-40B4-BE49-F238E27FC236}">
                <a16:creationId xmlns:a16="http://schemas.microsoft.com/office/drawing/2014/main" id="{AB3E24BF-DF14-482A-A06A-40D9F80A3FB0}"/>
              </a:ext>
            </a:extLst>
          </p:cNvPr>
          <p:cNvSpPr txBox="1"/>
          <p:nvPr/>
        </p:nvSpPr>
        <p:spPr>
          <a:xfrm>
            <a:off x="1238470" y="4224093"/>
            <a:ext cx="2069995" cy="707886"/>
          </a:xfrm>
          <a:prstGeom prst="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w="0"/>
                <a:solidFill>
                  <a:srgbClr val="00ABC5"/>
                </a:solidFill>
                <a:effectLst/>
                <a:uLnTx/>
                <a:uFillTx/>
                <a:latin typeface="Calibri" panose="020F0502020204030204"/>
                <a:ea typeface="+mn-ea"/>
                <a:cs typeface="+mn-cs"/>
              </a:rPr>
              <a:t>Выделенный столбец для принятия или отклонения Компанией разъяснений от участников тендера</a:t>
            </a:r>
          </a:p>
        </p:txBody>
      </p:sp>
      <p:sp>
        <p:nvSpPr>
          <p:cNvPr id="14" name="Rectangle 13">
            <a:extLst>
              <a:ext uri="{FF2B5EF4-FFF2-40B4-BE49-F238E27FC236}">
                <a16:creationId xmlns:a16="http://schemas.microsoft.com/office/drawing/2014/main" id="{BC2FE7B9-142C-4D57-8C47-D9B1B2A6A301}"/>
              </a:ext>
            </a:extLst>
          </p:cNvPr>
          <p:cNvSpPr/>
          <p:nvPr/>
        </p:nvSpPr>
        <p:spPr>
          <a:xfrm>
            <a:off x="10089269" y="2057123"/>
            <a:ext cx="1505171" cy="423264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1825C48D-406D-4669-9809-3A66978890E7}"/>
              </a:ext>
            </a:extLst>
          </p:cNvPr>
          <p:cNvCxnSpPr>
            <a:stCxn id="11" idx="3"/>
          </p:cNvCxnSpPr>
          <p:nvPr/>
        </p:nvCxnSpPr>
        <p:spPr>
          <a:xfrm flipV="1">
            <a:off x="2224216" y="3087026"/>
            <a:ext cx="1955774"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EB21C8F-3CC1-4117-B4E7-651B1778DF9A}"/>
              </a:ext>
            </a:extLst>
          </p:cNvPr>
          <p:cNvCxnSpPr>
            <a:stCxn id="12" idx="3"/>
          </p:cNvCxnSpPr>
          <p:nvPr/>
        </p:nvCxnSpPr>
        <p:spPr>
          <a:xfrm flipV="1">
            <a:off x="2603778" y="3770976"/>
            <a:ext cx="5707065" cy="4616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3CBAD34-BF21-46A3-92B9-D15425546525}"/>
              </a:ext>
            </a:extLst>
          </p:cNvPr>
          <p:cNvCxnSpPr>
            <a:cxnSpLocks/>
            <a:stCxn id="13" idx="3"/>
            <a:endCxn id="14" idx="1"/>
          </p:cNvCxnSpPr>
          <p:nvPr/>
        </p:nvCxnSpPr>
        <p:spPr>
          <a:xfrm flipV="1">
            <a:off x="3308465" y="4173444"/>
            <a:ext cx="6780804" cy="4045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ACFDB8D-6442-7E2A-292F-0189E5367A25}"/>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116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88439" y="4121460"/>
            <a:ext cx="8132209" cy="1366528"/>
          </a:xfrm>
          <a:prstGeom prst="rect">
            <a:avLst/>
          </a:prstGeom>
          <a:noFill/>
        </p:spPr>
        <p:txBody>
          <a:bodyPr wrap="square" rtlCol="0">
            <a:spAutoFit/>
          </a:bodyPr>
          <a:lstStyle/>
          <a:p>
            <a:pPr algn="l"/>
            <a:r>
              <a:rPr lang="ru-RU" sz="2400" dirty="0"/>
              <a:t>Обзор технических условий </a:t>
            </a:r>
            <a:br>
              <a:rPr lang="ru-RU" sz="2400" dirty="0"/>
            </a:br>
            <a:r>
              <a:rPr lang="ru-RU" sz="2400" dirty="0"/>
              <a:t>Технический семинар по изоляционным материалам и трубопроводам </a:t>
            </a:r>
            <a:br>
              <a:rPr lang="ru-RU" sz="2400" dirty="0"/>
            </a:br>
            <a:r>
              <a:rPr lang="ru-RU" sz="2000" dirty="0"/>
              <a:t>ОПЫТ МИРОВОГО КЛАССА - АКТИВ МИРОВОГО ЗНАЧЕНИЯ</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sp>
        <p:nvSpPr>
          <p:cNvPr id="10" name="Title 1">
            <a:extLst>
              <a:ext uri="{FF2B5EF4-FFF2-40B4-BE49-F238E27FC236}">
                <a16:creationId xmlns:a16="http://schemas.microsoft.com/office/drawing/2014/main" id="{88610C9B-1E14-4797-AAAB-3A221C18FFDC}"/>
              </a:ext>
            </a:extLst>
          </p:cNvPr>
          <p:cNvSpPr txBox="1">
            <a:spLocks/>
          </p:cNvSpPr>
          <p:nvPr/>
        </p:nvSpPr>
        <p:spPr>
          <a:xfrm>
            <a:off x="3558747" y="1824250"/>
            <a:ext cx="3510978"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Защитные покрытия линейных труб </a:t>
            </a:r>
          </a:p>
        </p:txBody>
      </p:sp>
    </p:spTree>
    <p:extLst>
      <p:ext uri="{BB962C8B-B14F-4D97-AF65-F5344CB8AC3E}">
        <p14:creationId xmlns:p14="http://schemas.microsoft.com/office/powerpoint/2010/main" val="3507009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471053" y="81932"/>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Основные характеристики защитного покрытия линейных труб</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Общая информация</a:t>
            </a:r>
          </a:p>
        </p:txBody>
      </p:sp>
      <p:sp>
        <p:nvSpPr>
          <p:cNvPr id="5" name="TextBox 4">
            <a:extLst>
              <a:ext uri="{FF2B5EF4-FFF2-40B4-BE49-F238E27FC236}">
                <a16:creationId xmlns:a16="http://schemas.microsoft.com/office/drawing/2014/main" id="{E04F82FA-36B1-4AD1-913E-BA366B1A7EEC}"/>
              </a:ext>
            </a:extLst>
          </p:cNvPr>
          <p:cNvSpPr txBox="1"/>
          <p:nvPr/>
        </p:nvSpPr>
        <p:spPr>
          <a:xfrm>
            <a:off x="257086" y="1146168"/>
            <a:ext cx="11071654"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Одним из главных опасных факторов для трубопроводов является коррозия, возникающая под воздействием воды, химикатов и грунтовых условий. Защитное покрытие является барьером для предотвращения коррозии. Для трубопроводов КПО требуются особые типы покрытий, такие как: теплоизоляция, двухслойное наплавляемое эпоксидное покрытие</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w="0"/>
                <a:solidFill>
                  <a:srgbClr val="00ABC5"/>
                </a:solidFill>
                <a:effectLst/>
                <a:uLnTx/>
                <a:uFillTx/>
                <a:latin typeface="Calibri" panose="020F0502020204030204"/>
                <a:ea typeface="+mn-ea"/>
                <a:cs typeface="+mn-cs"/>
              </a:rPr>
              <a:t>Требования к наплавляемому двухслойному эпоксидному покрытию по ISO 21809-2 и требования технических условий Компании (KPO-00-PLS-SPC-00019-ER):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Толщина покрытия: 1-й слой минимум 450 мкм; 2-й слой максимум 860 мкм</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Допустимый интервал температур: -40°C / +110 °C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w="0"/>
                <a:solidFill>
                  <a:srgbClr val="00ABC5"/>
                </a:solidFill>
                <a:effectLst/>
                <a:uLnTx/>
                <a:uFillTx/>
                <a:latin typeface="Calibri" panose="020F0502020204030204"/>
                <a:ea typeface="+mn-ea"/>
                <a:cs typeface="+mn-cs"/>
              </a:rPr>
              <a:t>Требования к теплоизоляционному покрытию трубопроводов(ISO 21809-2,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w="0"/>
                <a:solidFill>
                  <a:srgbClr val="00ABC5"/>
                </a:solidFill>
                <a:effectLst/>
                <a:uLnTx/>
                <a:uFillTx/>
                <a:latin typeface="Calibri" panose="020F0502020204030204"/>
                <a:ea typeface="+mn-ea"/>
                <a:cs typeface="+mn-cs"/>
              </a:rPr>
              <a:t>KPO-00-PLS-SPC-00018-ER):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Толщина наплавляемого эпоксидного покрытия: минимум  450 мкм;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Допустимый интервал температур: -40°C / +110 °C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Полиуретановая пена: Плотность ≥150 кг/м3 / ≥60кг/м3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Макс. рабочая температура:  110°C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w="0"/>
                <a:solidFill>
                  <a:srgbClr val="00ABC5"/>
                </a:solidFill>
                <a:effectLst/>
                <a:uLnTx/>
                <a:uFillTx/>
                <a:latin typeface="Calibri" panose="020F0502020204030204"/>
                <a:ea typeface="+mn-ea"/>
                <a:cs typeface="+mn-cs"/>
              </a:rPr>
              <a:t>Полиэтилен высокой плотности: </a:t>
            </a: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Толщина 4-5 мм; плотность ≥940 кг/м3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1" u="none" strike="noStrike" kern="1200" cap="none" spc="0" normalizeH="0" baseline="0" noProof="0" dirty="0">
                <a:ln w="0"/>
                <a:solidFill>
                  <a:srgbClr val="00ABC5"/>
                </a:solidFill>
                <a:effectLst/>
                <a:uLnTx/>
                <a:uFillTx/>
                <a:latin typeface="Calibri" panose="020F0502020204030204"/>
                <a:ea typeface="+mn-ea"/>
                <a:cs typeface="+mn-cs"/>
              </a:rPr>
              <a:t>Примечание:</a:t>
            </a: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 Более подробные требования указаны в технических условиях Компании</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w="0"/>
                <a:solidFill>
                  <a:srgbClr val="00ABC5"/>
                </a:solidFill>
                <a:effectLst/>
                <a:uLnTx/>
                <a:uFillTx/>
                <a:latin typeface="Calibri" panose="020F0502020204030204"/>
                <a:ea typeface="+mn-ea"/>
                <a:cs typeface="+mn-cs"/>
              </a:rPr>
              <a:t>Предварительные квалификационные испытания для нанесения наплавляемого эпоксидного покрытия являются одним из основных требований техусловий КОМПАНИИ. </a:t>
            </a:r>
            <a:endParaRPr kumimoji="0" lang="en-US"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pic>
        <p:nvPicPr>
          <p:cNvPr id="6" name="Picture 6">
            <a:extLst>
              <a:ext uri="{FF2B5EF4-FFF2-40B4-BE49-F238E27FC236}">
                <a16:creationId xmlns:a16="http://schemas.microsoft.com/office/drawing/2014/main" id="{C15D658A-2DC1-44E3-A10D-015019871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255" y="2886347"/>
            <a:ext cx="3888361" cy="242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8AFE5A20-9164-6A5E-B612-912A10DEF1A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851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7210" y="-44333"/>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Обзор технических условий – </a:t>
            </a:r>
            <a:endParaRPr kumimoji="0" lang="en-US"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Основные технические требования</a:t>
            </a:r>
          </a:p>
        </p:txBody>
      </p:sp>
      <p:sp>
        <p:nvSpPr>
          <p:cNvPr id="5" name="Rectangle 4">
            <a:extLst>
              <a:ext uri="{FF2B5EF4-FFF2-40B4-BE49-F238E27FC236}">
                <a16:creationId xmlns:a16="http://schemas.microsoft.com/office/drawing/2014/main" id="{115EDF3F-6865-48F3-A720-DA53DDDB9F3D}"/>
              </a:ext>
            </a:extLst>
          </p:cNvPr>
          <p:cNvSpPr/>
          <p:nvPr/>
        </p:nvSpPr>
        <p:spPr>
          <a:xfrm>
            <a:off x="590379" y="1032134"/>
            <a:ext cx="9789297" cy="64633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Все материалы должны поставляться в полном соответствии с требованиями спецификаций и листов технических данных на линейные трубы, индукционные отводы и покрытия, указанных в ЗЦП или заявке на закупку по каждой позиции, а также приведенных в следующих документах КПО:</a:t>
            </a:r>
          </a:p>
        </p:txBody>
      </p:sp>
      <p:graphicFrame>
        <p:nvGraphicFramePr>
          <p:cNvPr id="4" name="Table 3">
            <a:extLst>
              <a:ext uri="{FF2B5EF4-FFF2-40B4-BE49-F238E27FC236}">
                <a16:creationId xmlns:a16="http://schemas.microsoft.com/office/drawing/2014/main" id="{E1F34320-B5A6-4F2B-B5DA-FF4571D26B18}"/>
              </a:ext>
            </a:extLst>
          </p:cNvPr>
          <p:cNvGraphicFramePr>
            <a:graphicFrameLocks noGrp="1"/>
          </p:cNvGraphicFramePr>
          <p:nvPr/>
        </p:nvGraphicFramePr>
        <p:xfrm>
          <a:off x="590379" y="1699640"/>
          <a:ext cx="10712026" cy="4917440"/>
        </p:xfrm>
        <a:graphic>
          <a:graphicData uri="http://schemas.openxmlformats.org/drawingml/2006/table">
            <a:tbl>
              <a:tblPr firstRow="1" bandRow="1">
                <a:tableStyleId>{74C1A8A3-306A-4EB7-A6B1-4F7E0EB9C5D6}</a:tableStyleId>
              </a:tblPr>
              <a:tblGrid>
                <a:gridCol w="637059">
                  <a:extLst>
                    <a:ext uri="{9D8B030D-6E8A-4147-A177-3AD203B41FA5}">
                      <a16:colId xmlns:a16="http://schemas.microsoft.com/office/drawing/2014/main" val="3348808567"/>
                    </a:ext>
                  </a:extLst>
                </a:gridCol>
                <a:gridCol w="2445068">
                  <a:extLst>
                    <a:ext uri="{9D8B030D-6E8A-4147-A177-3AD203B41FA5}">
                      <a16:colId xmlns:a16="http://schemas.microsoft.com/office/drawing/2014/main" val="2511173981"/>
                    </a:ext>
                  </a:extLst>
                </a:gridCol>
                <a:gridCol w="6393244">
                  <a:extLst>
                    <a:ext uri="{9D8B030D-6E8A-4147-A177-3AD203B41FA5}">
                      <a16:colId xmlns:a16="http://schemas.microsoft.com/office/drawing/2014/main" val="1662533819"/>
                    </a:ext>
                  </a:extLst>
                </a:gridCol>
                <a:gridCol w="1236655">
                  <a:extLst>
                    <a:ext uri="{9D8B030D-6E8A-4147-A177-3AD203B41FA5}">
                      <a16:colId xmlns:a16="http://schemas.microsoft.com/office/drawing/2014/main" val="612709303"/>
                    </a:ext>
                  </a:extLst>
                </a:gridCol>
              </a:tblGrid>
              <a:tr h="370840">
                <a:tc>
                  <a:txBody>
                    <a:bodyPr/>
                    <a:lstStyle/>
                    <a:p>
                      <a:r>
                        <a:rPr lang="ru-RU" sz="1600"/>
                        <a:t>№ п/п</a:t>
                      </a:r>
                    </a:p>
                  </a:txBody>
                  <a:tcPr/>
                </a:tc>
                <a:tc>
                  <a:txBody>
                    <a:bodyPr/>
                    <a:lstStyle/>
                    <a:p>
                      <a:r>
                        <a:rPr lang="ru-RU" sz="1600"/>
                        <a:t>№ Документа</a:t>
                      </a:r>
                    </a:p>
                  </a:txBody>
                  <a:tcPr/>
                </a:tc>
                <a:tc>
                  <a:txBody>
                    <a:bodyPr/>
                    <a:lstStyle/>
                    <a:p>
                      <a:r>
                        <a:rPr lang="ru-RU" sz="1600"/>
                        <a:t>Название</a:t>
                      </a:r>
                    </a:p>
                  </a:txBody>
                  <a:tcPr/>
                </a:tc>
                <a:tc>
                  <a:txBody>
                    <a:bodyPr/>
                    <a:lstStyle/>
                    <a:p>
                      <a:r>
                        <a:rPr lang="ru-RU" sz="1600"/>
                        <a:t>Изд.</a:t>
                      </a:r>
                    </a:p>
                  </a:txBody>
                  <a:tcPr/>
                </a:tc>
                <a:extLst>
                  <a:ext uri="{0D108BD9-81ED-4DB2-BD59-A6C34878D82A}">
                    <a16:rowId xmlns:a16="http://schemas.microsoft.com/office/drawing/2014/main" val="249127117"/>
                  </a:ext>
                </a:extLst>
              </a:tr>
              <a:tr h="370840">
                <a:tc>
                  <a:txBody>
                    <a:bodyPr/>
                    <a:lstStyle/>
                    <a:p>
                      <a:r>
                        <a:rPr lang="ru-RU" sz="1200" dirty="0"/>
                        <a:t>1</a:t>
                      </a:r>
                    </a:p>
                  </a:txBody>
                  <a:tcPr/>
                </a:tc>
                <a:tc>
                  <a:txBody>
                    <a:bodyPr/>
                    <a:lstStyle/>
                    <a:p>
                      <a:r>
                        <a:rPr lang="ru-RU" sz="1200" dirty="0">
                          <a:ln w="0"/>
                        </a:rPr>
                        <a:t>KPO-00-PLS-SPC-00003-E</a:t>
                      </a:r>
                    </a:p>
                  </a:txBody>
                  <a:tcPr/>
                </a:tc>
                <a:tc>
                  <a:txBody>
                    <a:bodyPr/>
                    <a:lstStyle/>
                    <a:p>
                      <a:r>
                        <a:rPr lang="ru-RU" sz="1200"/>
                        <a:t>Технические условия на линейные бесшовные  трубы API 5L для эксплуатации в кислой среде</a:t>
                      </a:r>
                    </a:p>
                  </a:txBody>
                  <a:tcPr/>
                </a:tc>
                <a:tc>
                  <a:txBody>
                    <a:bodyPr/>
                    <a:lstStyle/>
                    <a:p>
                      <a:r>
                        <a:rPr lang="ru-RU" sz="1600"/>
                        <a:t>A7</a:t>
                      </a:r>
                    </a:p>
                  </a:txBody>
                  <a:tcPr/>
                </a:tc>
                <a:extLst>
                  <a:ext uri="{0D108BD9-81ED-4DB2-BD59-A6C34878D82A}">
                    <a16:rowId xmlns:a16="http://schemas.microsoft.com/office/drawing/2014/main" val="2085015017"/>
                  </a:ext>
                </a:extLst>
              </a:tr>
              <a:tr h="370840">
                <a:tc>
                  <a:txBody>
                    <a:bodyPr/>
                    <a:lstStyle/>
                    <a:p>
                      <a:r>
                        <a:rPr lang="ru-RU" sz="1200"/>
                        <a:t>2</a:t>
                      </a:r>
                    </a:p>
                  </a:txBody>
                  <a:tcPr/>
                </a:tc>
                <a:tc>
                  <a:txBody>
                    <a:bodyPr/>
                    <a:lstStyle/>
                    <a:p>
                      <a:r>
                        <a:rPr lang="ru-RU" sz="1200" dirty="0"/>
                        <a:t>KPO-00-PLS-SPC-00007-ER</a:t>
                      </a:r>
                    </a:p>
                  </a:txBody>
                  <a:tcPr/>
                </a:tc>
                <a:tc>
                  <a:txBody>
                    <a:bodyPr/>
                    <a:lstStyle/>
                    <a:p>
                      <a:r>
                        <a:rPr lang="ru-RU" sz="1200">
                          <a:solidFill>
                            <a:schemeClr val="dk1"/>
                          </a:solidFill>
                          <a:latin typeface="+mn-lt"/>
                          <a:ea typeface="+mn-ea"/>
                          <a:cs typeface="+mn-cs"/>
                        </a:rPr>
                        <a:t>Технические условия на отводы трубопроводов, изготовленные индукционным методом.</a:t>
                      </a:r>
                    </a:p>
                  </a:txBody>
                  <a:tcPr/>
                </a:tc>
                <a:tc>
                  <a:txBody>
                    <a:bodyPr/>
                    <a:lstStyle/>
                    <a:p>
                      <a:r>
                        <a:rPr lang="ru-RU" sz="1600"/>
                        <a:t>A1</a:t>
                      </a:r>
                    </a:p>
                  </a:txBody>
                  <a:tcPr/>
                </a:tc>
                <a:extLst>
                  <a:ext uri="{0D108BD9-81ED-4DB2-BD59-A6C34878D82A}">
                    <a16:rowId xmlns:a16="http://schemas.microsoft.com/office/drawing/2014/main" val="3813402057"/>
                  </a:ext>
                </a:extLst>
              </a:tr>
              <a:tr h="370840">
                <a:tc>
                  <a:txBody>
                    <a:bodyPr/>
                    <a:lstStyle/>
                    <a:p>
                      <a:r>
                        <a:rPr lang="ru-RU" sz="1200"/>
                        <a:t>3</a:t>
                      </a:r>
                    </a:p>
                  </a:txBody>
                  <a:tcPr/>
                </a:tc>
                <a:tc>
                  <a:txBody>
                    <a:bodyPr/>
                    <a:lstStyle/>
                    <a:p>
                      <a:r>
                        <a:rPr lang="ru-RU" sz="1200" dirty="0"/>
                        <a:t>KPO-00-PLS-SPC-00018-ER</a:t>
                      </a:r>
                    </a:p>
                  </a:txBody>
                  <a:tcPr/>
                </a:tc>
                <a:tc>
                  <a:txBody>
                    <a:bodyPr/>
                    <a:lstStyle/>
                    <a:p>
                      <a:r>
                        <a:rPr lang="ru-RU" sz="1200"/>
                        <a:t>Технические условия на покрытия и теплоизоляцию для трубопроводов</a:t>
                      </a:r>
                    </a:p>
                  </a:txBody>
                  <a:tcPr/>
                </a:tc>
                <a:tc>
                  <a:txBody>
                    <a:bodyPr/>
                    <a:lstStyle/>
                    <a:p>
                      <a:r>
                        <a:rPr lang="ru-RU" sz="1600"/>
                        <a:t>A5</a:t>
                      </a:r>
                    </a:p>
                  </a:txBody>
                  <a:tcPr/>
                </a:tc>
                <a:extLst>
                  <a:ext uri="{0D108BD9-81ED-4DB2-BD59-A6C34878D82A}">
                    <a16:rowId xmlns:a16="http://schemas.microsoft.com/office/drawing/2014/main" val="2176511042"/>
                  </a:ext>
                </a:extLst>
              </a:tr>
              <a:tr h="370840">
                <a:tc>
                  <a:txBody>
                    <a:bodyPr/>
                    <a:lstStyle/>
                    <a:p>
                      <a:r>
                        <a:rPr lang="ru-RU" sz="1200"/>
                        <a:t>4</a:t>
                      </a:r>
                    </a:p>
                  </a:txBody>
                  <a:tcPr/>
                </a:tc>
                <a:tc>
                  <a:txBody>
                    <a:bodyPr/>
                    <a:lstStyle/>
                    <a:p>
                      <a:r>
                        <a:rPr lang="ru-RU" sz="1200" dirty="0"/>
                        <a:t>KPO-00-PLS-SPC-00019-ER</a:t>
                      </a:r>
                    </a:p>
                  </a:txBody>
                  <a:tcPr/>
                </a:tc>
                <a:tc>
                  <a:txBody>
                    <a:bodyPr/>
                    <a:lstStyle/>
                    <a:p>
                      <a:r>
                        <a:rPr lang="ru-RU" sz="1200"/>
                        <a:t>Технические условия на наплавляемое эпоксидное покрытие</a:t>
                      </a:r>
                    </a:p>
                  </a:txBody>
                  <a:tcPr/>
                </a:tc>
                <a:tc>
                  <a:txBody>
                    <a:bodyPr/>
                    <a:lstStyle/>
                    <a:p>
                      <a:r>
                        <a:rPr lang="ru-RU" sz="1600"/>
                        <a:t>A3</a:t>
                      </a:r>
                    </a:p>
                  </a:txBody>
                  <a:tcPr/>
                </a:tc>
                <a:extLst>
                  <a:ext uri="{0D108BD9-81ED-4DB2-BD59-A6C34878D82A}">
                    <a16:rowId xmlns:a16="http://schemas.microsoft.com/office/drawing/2014/main" val="1204553385"/>
                  </a:ext>
                </a:extLst>
              </a:tr>
              <a:tr h="370840">
                <a:tc>
                  <a:txBody>
                    <a:bodyPr/>
                    <a:lstStyle/>
                    <a:p>
                      <a:r>
                        <a:rPr lang="ru-RU" sz="1200"/>
                        <a:t>5</a:t>
                      </a:r>
                    </a:p>
                  </a:txBody>
                  <a:tcPr/>
                </a:tc>
                <a:tc>
                  <a:txBody>
                    <a:bodyPr/>
                    <a:lstStyle/>
                    <a:p>
                      <a:r>
                        <a:rPr lang="ru-RU" sz="1200" dirty="0"/>
                        <a:t>KPO-10-PLS-DTS-00001-ER</a:t>
                      </a:r>
                    </a:p>
                  </a:txBody>
                  <a:tcPr/>
                </a:tc>
                <a:tc>
                  <a:txBody>
                    <a:bodyPr/>
                    <a:lstStyle/>
                    <a:p>
                      <a:r>
                        <a:rPr lang="ru-RU" sz="1200"/>
                        <a:t>Внутрипромысловая система  сбора – линейные трубы. Лист технических данных для линейных труб;</a:t>
                      </a:r>
                    </a:p>
                  </a:txBody>
                  <a:tcPr/>
                </a:tc>
                <a:tc>
                  <a:txBody>
                    <a:bodyPr/>
                    <a:lstStyle/>
                    <a:p>
                      <a:r>
                        <a:rPr lang="ru-RU" sz="1600"/>
                        <a:t>A7</a:t>
                      </a:r>
                    </a:p>
                  </a:txBody>
                  <a:tcPr/>
                </a:tc>
                <a:extLst>
                  <a:ext uri="{0D108BD9-81ED-4DB2-BD59-A6C34878D82A}">
                    <a16:rowId xmlns:a16="http://schemas.microsoft.com/office/drawing/2014/main" val="1194736183"/>
                  </a:ext>
                </a:extLst>
              </a:tr>
              <a:tr h="370840">
                <a:tc>
                  <a:txBody>
                    <a:bodyPr/>
                    <a:lstStyle/>
                    <a:p>
                      <a:r>
                        <a:rPr lang="ru-RU" sz="1200"/>
                        <a:t>6</a:t>
                      </a:r>
                    </a:p>
                  </a:txBody>
                  <a:tcPr/>
                </a:tc>
                <a:tc>
                  <a:txBody>
                    <a:bodyPr/>
                    <a:lstStyle/>
                    <a:p>
                      <a:r>
                        <a:rPr lang="ru-RU" sz="1200"/>
                        <a:t>KPO-10-PLS-DTS-00003-ER</a:t>
                      </a:r>
                    </a:p>
                  </a:txBody>
                  <a:tcPr/>
                </a:tc>
                <a:tc>
                  <a:txBody>
                    <a:bodyPr/>
                    <a:lstStyle/>
                    <a:p>
                      <a:r>
                        <a:rPr lang="ru-RU" sz="1200"/>
                        <a:t>Лист технических данных на отводы, изготовленные индукционным способом для внутрипромысловой системы сбора.</a:t>
                      </a:r>
                    </a:p>
                  </a:txBody>
                  <a:tcPr/>
                </a:tc>
                <a:tc>
                  <a:txBody>
                    <a:bodyPr/>
                    <a:lstStyle/>
                    <a:p>
                      <a:r>
                        <a:rPr lang="ru-RU" sz="1600"/>
                        <a:t>C8</a:t>
                      </a:r>
                    </a:p>
                  </a:txBody>
                  <a:tcPr/>
                </a:tc>
                <a:extLst>
                  <a:ext uri="{0D108BD9-81ED-4DB2-BD59-A6C34878D82A}">
                    <a16:rowId xmlns:a16="http://schemas.microsoft.com/office/drawing/2014/main" val="4226278566"/>
                  </a:ext>
                </a:extLst>
              </a:tr>
              <a:tr h="370840">
                <a:tc>
                  <a:txBody>
                    <a:bodyPr/>
                    <a:lstStyle/>
                    <a:p>
                      <a:r>
                        <a:rPr lang="ru-RU" sz="120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KPO-8B-PLS-DTS-00003-ER</a:t>
                      </a:r>
                    </a:p>
                  </a:txBody>
                  <a:tcPr/>
                </a:tc>
                <a:tc>
                  <a:txBody>
                    <a:bodyPr/>
                    <a:lstStyle/>
                    <a:p>
                      <a:r>
                        <a:rPr lang="ru-RU" sz="1200"/>
                        <a:t>Обратная закачка сернистого газа – линейные трубы. Лист технических данных</a:t>
                      </a:r>
                    </a:p>
                  </a:txBody>
                  <a:tcPr/>
                </a:tc>
                <a:tc>
                  <a:txBody>
                    <a:bodyPr/>
                    <a:lstStyle/>
                    <a:p>
                      <a:r>
                        <a:rPr lang="ru-RU" sz="1600"/>
                        <a:t>A7</a:t>
                      </a:r>
                    </a:p>
                  </a:txBody>
                  <a:tcPr/>
                </a:tc>
                <a:extLst>
                  <a:ext uri="{0D108BD9-81ED-4DB2-BD59-A6C34878D82A}">
                    <a16:rowId xmlns:a16="http://schemas.microsoft.com/office/drawing/2014/main" val="1523811265"/>
                  </a:ext>
                </a:extLst>
              </a:tr>
              <a:tr h="370840">
                <a:tc>
                  <a:txBody>
                    <a:bodyPr/>
                    <a:lstStyle/>
                    <a:p>
                      <a:r>
                        <a:rPr lang="ru-RU" sz="1200"/>
                        <a:t>8</a:t>
                      </a:r>
                    </a:p>
                  </a:txBody>
                  <a:tcPr/>
                </a:tc>
                <a:tc>
                  <a:txBody>
                    <a:bodyPr/>
                    <a:lstStyle/>
                    <a:p>
                      <a:r>
                        <a:rPr lang="ru-RU" sz="1200"/>
                        <a:t>KPO-8B-PLS-DTS-00005-ER</a:t>
                      </a:r>
                    </a:p>
                  </a:txBody>
                  <a:tcPr/>
                </a:tc>
                <a:tc>
                  <a:txBody>
                    <a:bodyPr/>
                    <a:lstStyle/>
                    <a:p>
                      <a:r>
                        <a:rPr lang="ru-RU" sz="1200" dirty="0"/>
                        <a:t>Лист технических данных на отводы, изготовленные индукционным способом для системы обратной закачки сернистого газа</a:t>
                      </a:r>
                    </a:p>
                  </a:txBody>
                  <a:tcPr/>
                </a:tc>
                <a:tc>
                  <a:txBody>
                    <a:bodyPr/>
                    <a:lstStyle/>
                    <a:p>
                      <a:r>
                        <a:rPr lang="ru-RU" sz="1600"/>
                        <a:t>A1</a:t>
                      </a:r>
                    </a:p>
                  </a:txBody>
                  <a:tcPr/>
                </a:tc>
                <a:extLst>
                  <a:ext uri="{0D108BD9-81ED-4DB2-BD59-A6C34878D82A}">
                    <a16:rowId xmlns:a16="http://schemas.microsoft.com/office/drawing/2014/main" val="36895482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a:t>9</a:t>
                      </a:r>
                    </a:p>
                  </a:txBody>
                  <a:tcPr/>
                </a:tc>
                <a:tc>
                  <a:txBody>
                    <a:bodyPr/>
                    <a:lstStyle/>
                    <a:p>
                      <a:r>
                        <a:rPr lang="ru-RU" sz="1200">
                          <a:ln w="0"/>
                        </a:rPr>
                        <a:t>KPO-00-QAC-SPC-00001-E</a:t>
                      </a:r>
                    </a:p>
                  </a:txBody>
                  <a:tcPr/>
                </a:tc>
                <a:tc>
                  <a:txBody>
                    <a:bodyPr/>
                    <a:lstStyle/>
                    <a:p>
                      <a:r>
                        <a:rPr lang="ru-RU" sz="1200" dirty="0"/>
                        <a:t>Утверждение технологии сварки поставщика и требования к качеству сварки.</a:t>
                      </a:r>
                    </a:p>
                  </a:txBody>
                  <a:tcPr/>
                </a:tc>
                <a:tc>
                  <a:txBody>
                    <a:bodyPr/>
                    <a:lstStyle/>
                    <a:p>
                      <a:r>
                        <a:rPr lang="ru-RU" sz="1600"/>
                        <a:t>A4</a:t>
                      </a:r>
                    </a:p>
                  </a:txBody>
                  <a:tcPr/>
                </a:tc>
                <a:extLst>
                  <a:ext uri="{0D108BD9-81ED-4DB2-BD59-A6C34878D82A}">
                    <a16:rowId xmlns:a16="http://schemas.microsoft.com/office/drawing/2014/main" val="2053310542"/>
                  </a:ext>
                </a:extLst>
              </a:tr>
              <a:tr h="370840">
                <a:tc>
                  <a:txBody>
                    <a:bodyPr/>
                    <a:lstStyle/>
                    <a:p>
                      <a:r>
                        <a:rPr lang="ru-RU" sz="1200">
                          <a:ln w="0"/>
                        </a:rPr>
                        <a:t>10</a:t>
                      </a:r>
                    </a:p>
                  </a:txBody>
                  <a:tcPr/>
                </a:tc>
                <a:tc>
                  <a:txBody>
                    <a:bodyPr/>
                    <a:lstStyle/>
                    <a:p>
                      <a:r>
                        <a:rPr lang="ru-RU" sz="1200">
                          <a:ln w="0"/>
                        </a:rPr>
                        <a:t>KPO-AL-LGT-SPC-00001-E</a:t>
                      </a:r>
                    </a:p>
                  </a:txBody>
                  <a:tcPr/>
                </a:tc>
                <a:tc>
                  <a:txBody>
                    <a:bodyPr/>
                    <a:lstStyle/>
                    <a:p>
                      <a:r>
                        <a:rPr lang="ru-RU" sz="1200" dirty="0"/>
                        <a:t> I_01_Инструкция по упаковке и маркировке грузов </a:t>
                      </a:r>
                    </a:p>
                  </a:txBody>
                  <a:tcPr/>
                </a:tc>
                <a:tc>
                  <a:txBody>
                    <a:bodyPr/>
                    <a:lstStyle/>
                    <a:p>
                      <a:r>
                        <a:rPr lang="ru-RU" sz="1600"/>
                        <a:t>A8</a:t>
                      </a:r>
                    </a:p>
                  </a:txBody>
                  <a:tcPr/>
                </a:tc>
                <a:extLst>
                  <a:ext uri="{0D108BD9-81ED-4DB2-BD59-A6C34878D82A}">
                    <a16:rowId xmlns:a16="http://schemas.microsoft.com/office/drawing/2014/main" val="4203806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a:ln w="0"/>
                        </a:rPr>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a:ln w="0"/>
                        </a:rPr>
                        <a:t>KPO-AL-LGT-SPC-00002-E</a:t>
                      </a:r>
                    </a:p>
                  </a:txBody>
                  <a:tcPr/>
                </a:tc>
                <a:tc>
                  <a:txBody>
                    <a:bodyPr/>
                    <a:lstStyle/>
                    <a:p>
                      <a:r>
                        <a:rPr lang="ru-RU" sz="1200" dirty="0"/>
                        <a:t> I_02_Инструкция по организации импорта материалов на территорию РК </a:t>
                      </a:r>
                    </a:p>
                  </a:txBody>
                  <a:tcPr/>
                </a:tc>
                <a:tc>
                  <a:txBody>
                    <a:bodyPr/>
                    <a:lstStyle/>
                    <a:p>
                      <a:r>
                        <a:rPr lang="ru-RU" sz="1600" dirty="0"/>
                        <a:t>A7</a:t>
                      </a:r>
                    </a:p>
                  </a:txBody>
                  <a:tcPr/>
                </a:tc>
                <a:extLst>
                  <a:ext uri="{0D108BD9-81ED-4DB2-BD59-A6C34878D82A}">
                    <a16:rowId xmlns:a16="http://schemas.microsoft.com/office/drawing/2014/main" val="2671478401"/>
                  </a:ext>
                </a:extLst>
              </a:tr>
            </a:tbl>
          </a:graphicData>
        </a:graphic>
      </p:graphicFrame>
      <p:sp>
        <p:nvSpPr>
          <p:cNvPr id="2" name="Footer Placeholder 1">
            <a:extLst>
              <a:ext uri="{FF2B5EF4-FFF2-40B4-BE49-F238E27FC236}">
                <a16:creationId xmlns:a16="http://schemas.microsoft.com/office/drawing/2014/main" id="{7CF015B8-675E-F8F7-CBE1-54F89E691F5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2481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C5F7E-EF88-4170-915D-9CA16BA321F5}"/>
              </a:ext>
            </a:extLst>
          </p:cNvPr>
          <p:cNvSpPr>
            <a:spLocks noGrp="1"/>
          </p:cNvSpPr>
          <p:nvPr>
            <p:ph type="title"/>
          </p:nvPr>
        </p:nvSpPr>
        <p:spPr>
          <a:xfrm>
            <a:off x="2400698" y="371698"/>
            <a:ext cx="9126284" cy="473075"/>
          </a:xfrm>
        </p:spPr>
        <p:txBody>
          <a:bodyPr/>
          <a:lstStyle/>
          <a:p>
            <a:r>
              <a:rPr lang="ru-RU" dirty="0"/>
              <a:t>Технические условия и листы технических данных</a:t>
            </a:r>
          </a:p>
        </p:txBody>
      </p:sp>
      <p:sp>
        <p:nvSpPr>
          <p:cNvPr id="5" name="Slide Number Placeholder 4">
            <a:extLst>
              <a:ext uri="{FF2B5EF4-FFF2-40B4-BE49-F238E27FC236}">
                <a16:creationId xmlns:a16="http://schemas.microsoft.com/office/drawing/2014/main" id="{6526EC24-28C3-4409-B449-591F246F5B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EA0EE8-F7EB-4374-9F2A-CCC72ADA4E99}"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0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F9C83FB9-0AF5-48E9-B9FA-A8CEC0CF0D21}"/>
              </a:ext>
            </a:extLst>
          </p:cNvPr>
          <p:cNvSpPr txBox="1">
            <a:spLocks/>
          </p:cNvSpPr>
          <p:nvPr/>
        </p:nvSpPr>
        <p:spPr>
          <a:xfrm>
            <a:off x="283216" y="1463210"/>
            <a:ext cx="3858710" cy="2828704"/>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Листы технических данных включают следующее</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(образец прилагается):</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ü"/>
              <a:tabLst/>
              <a:defRPr/>
            </a:pPr>
            <a:endParaRPr kumimoji="0" lang="en-US" altLang="en-US" sz="14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Размер, толщина стенки, сортамент линейной трубы</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4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Условия эксплуатации</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4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Расчетные параметры</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4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Давление при гидравлических испытаниях</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14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Требования к покрытию</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4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r>
              <a:rPr kumimoji="0" lang="ru-RU" sz="1400" b="1" i="0" u="none" strike="noStrike" kern="1200" cap="none" spc="0" normalizeH="0" baseline="0" noProof="0" dirty="0">
                <a:ln>
                  <a:noFill/>
                </a:ln>
                <a:solidFill>
                  <a:srgbClr val="00ABC5"/>
                </a:solidFill>
                <a:effectLst/>
                <a:uLnTx/>
                <a:uFillTx/>
                <a:latin typeface="Calibri Light" panose="020F0302020204030204"/>
                <a:ea typeface="+mj-ea"/>
                <a:cs typeface="+mj-cs"/>
              </a:rPr>
              <a:t>Соблюдение стандартов и сертификационных требований</a:t>
            </a:r>
          </a:p>
          <a:p>
            <a:pPr marL="342900" marR="0" lvl="0" indent="-342900" algn="l" defTabSz="914400" rtl="0" eaLnBrk="1" fontAlgn="auto" latinLnBrk="0" hangingPunct="1">
              <a:lnSpc>
                <a:spcPct val="90000"/>
              </a:lnSpc>
              <a:spcBef>
                <a:spcPct val="0"/>
              </a:spcBef>
              <a:spcAft>
                <a:spcPts val="0"/>
              </a:spcAft>
              <a:buClrTx/>
              <a:buSzTx/>
              <a:buFont typeface="Wingdings" panose="05000000000000000000" pitchFamily="2" charset="2"/>
              <a:buChar char="q"/>
              <a:tabLst/>
              <a:defRPr/>
            </a:pPr>
            <a:endParaRPr kumimoji="0" lang="en-US" altLang="en-US"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srgbClr val="00ABC5"/>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591EC2E0-363A-4A69-B558-A330247E1AA4}"/>
              </a:ext>
            </a:extLst>
          </p:cNvPr>
          <p:cNvPicPr>
            <a:picLocks noChangeAspect="1"/>
          </p:cNvPicPr>
          <p:nvPr/>
        </p:nvPicPr>
        <p:blipFill>
          <a:blip r:embed="rId2"/>
          <a:stretch>
            <a:fillRect/>
          </a:stretch>
        </p:blipFill>
        <p:spPr>
          <a:xfrm>
            <a:off x="4141926" y="1301578"/>
            <a:ext cx="7563536" cy="4254843"/>
          </a:xfrm>
          <a:prstGeom prst="rect">
            <a:avLst/>
          </a:prstGeom>
        </p:spPr>
      </p:pic>
      <p:sp>
        <p:nvSpPr>
          <p:cNvPr id="3" name="Footer Placeholder 1">
            <a:extLst>
              <a:ext uri="{FF2B5EF4-FFF2-40B4-BE49-F238E27FC236}">
                <a16:creationId xmlns:a16="http://schemas.microsoft.com/office/drawing/2014/main" id="{DBA28301-228F-1B2F-3725-A8AE4CFA4447}"/>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US" sz="800">
                <a:solidFill>
                  <a:srgbClr val="FFFFFF">
                    <a:lumMod val="50000"/>
                  </a:srgbClr>
                </a:solidFill>
                <a:latin typeface="Calibri" panose="020F0502020204030204" pitchFamily="34" charset="0"/>
                <a:cs typeface="Calibri" panose="020F0502020204030204" pitchFamily="34" charset="0"/>
              </a:rPr>
              <a:t>23</a:t>
            </a:r>
            <a:r>
              <a:rPr lang="ru-RU" sz="800">
                <a:solidFill>
                  <a:srgbClr val="FFFFFF">
                    <a:lumMod val="50000"/>
                  </a:srgbClr>
                </a:solidFill>
                <a:latin typeface="Calibri" panose="020F0502020204030204" pitchFamily="34" charset="0"/>
                <a:cs typeface="Calibri" panose="020F0502020204030204" pitchFamily="34" charset="0"/>
              </a:rPr>
              <a:t>/0</a:t>
            </a:r>
            <a:r>
              <a:rPr lang="kk-KZ" sz="800">
                <a:solidFill>
                  <a:srgbClr val="FFFFFF">
                    <a:lumMod val="50000"/>
                  </a:srgbClr>
                </a:solidFill>
              </a:rPr>
              <a:t>9</a:t>
            </a:r>
            <a:r>
              <a:rPr lang="ru-RU" sz="800">
                <a:solidFill>
                  <a:srgbClr val="FFFFFF">
                    <a:lumMod val="50000"/>
                  </a:srgbClr>
                </a:solidFill>
                <a:latin typeface="Calibri" panose="020F0502020204030204" pitchFamily="34" charset="0"/>
                <a:cs typeface="Calibri" panose="020F0502020204030204" pitchFamily="34" charset="0"/>
              </a:rPr>
              <a:t>/2024                                                                                                                                                                                   </a:t>
            </a:r>
            <a:r>
              <a:rPr lang="en-US" sz="800">
                <a:solidFill>
                  <a:srgbClr val="FFFFFF">
                    <a:lumMod val="50000"/>
                  </a:srgbClr>
                </a:solidFill>
                <a:latin typeface="Calibri" panose="020F0502020204030204" pitchFamily="34" charset="0"/>
                <a:cs typeface="Calibri" panose="020F0502020204030204" pitchFamily="34" charset="0"/>
              </a:rPr>
              <a:t>		</a:t>
            </a:r>
            <a:r>
              <a:rPr lang="ru-RU" sz="80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9832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a:ln>
                  <a:noFill/>
                </a:ln>
                <a:solidFill>
                  <a:srgbClr val="00ABC5"/>
                </a:solidFill>
                <a:effectLst/>
                <a:uLnTx/>
                <a:uFillTx/>
                <a:latin typeface="Calibri" panose="020F0502020204030204" pitchFamily="34" charset="0"/>
                <a:ea typeface="+mj-ea"/>
                <a:cs typeface="+mj-cs"/>
              </a:rPr>
              <a:t>Комплекты для ремонта монтажных стыков</a:t>
            </a:r>
          </a:p>
        </p:txBody>
      </p:sp>
      <p:sp>
        <p:nvSpPr>
          <p:cNvPr id="5" name="TextBox 4">
            <a:extLst>
              <a:ext uri="{FF2B5EF4-FFF2-40B4-BE49-F238E27FC236}">
                <a16:creationId xmlns:a16="http://schemas.microsoft.com/office/drawing/2014/main" id="{E04F82FA-36B1-4AD1-913E-BA366B1A7EEC}"/>
              </a:ext>
            </a:extLst>
          </p:cNvPr>
          <p:cNvSpPr txBox="1"/>
          <p:nvPr/>
        </p:nvSpPr>
        <p:spPr>
          <a:xfrm>
            <a:off x="257086" y="1146168"/>
            <a:ext cx="11071654"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Для изоляции сварных соединительных стыков трубопроводов применяют специальные комплекты </a:t>
            </a: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для ремонта монтажных стыков (FJRK).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Комплекты для ремонта монтажных стыков</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 необходимы для термоизолированных трубопроводов и трубопроводов с эпоксидным наплавляемым покрытием.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должны соответствовать требованиям техусловий Компании (KPO-00-PLS-SPC-00027-ER).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Основное требование к монтажным комплектам</a:t>
            </a:r>
            <a:r>
              <a:rPr kumimoji="0" lang="en-US" sz="12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Провести квалификационные испытания на фактическом участке нанесения покрытий с привлечением персонала для проверки условий окружающей среды и прочих условий на площадке, влияющих на технологию нанесения покрытий.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w="0"/>
                <a:solidFill>
                  <a:srgbClr val="00ABC5"/>
                </a:solidFill>
                <a:effectLst/>
                <a:uLnTx/>
                <a:uFillTx/>
                <a:latin typeface="Calibri" panose="020F0502020204030204"/>
                <a:ea typeface="+mn-ea"/>
                <a:cs typeface="+mn-cs"/>
              </a:rPr>
              <a:t> </a:t>
            </a: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Производители</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 КПО в основном использует продукцию компаний </a:t>
            </a:r>
            <a:r>
              <a:rPr kumimoji="0" lang="ru-RU" sz="1200" b="0" i="0" u="none" strike="noStrike" kern="1200" cap="none" spc="0" normalizeH="0" baseline="0" noProof="0" dirty="0" err="1">
                <a:ln w="0"/>
                <a:solidFill>
                  <a:srgbClr val="00ABC5"/>
                </a:solidFill>
                <a:effectLst/>
                <a:uLnTx/>
                <a:uFillTx/>
                <a:latin typeface="Calibri" panose="020F0502020204030204"/>
                <a:ea typeface="+mn-ea"/>
                <a:cs typeface="+mn-cs"/>
              </a:rPr>
              <a:t>Canusa</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 или TIAL.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2DEC23C-28A1-411C-8575-D7926E57EBBD}"/>
              </a:ext>
            </a:extLst>
          </p:cNvPr>
          <p:cNvPicPr>
            <a:picLocks noChangeAspect="1"/>
          </p:cNvPicPr>
          <p:nvPr/>
        </p:nvPicPr>
        <p:blipFill>
          <a:blip r:embed="rId2"/>
          <a:stretch>
            <a:fillRect/>
          </a:stretch>
        </p:blipFill>
        <p:spPr>
          <a:xfrm>
            <a:off x="381720" y="4439377"/>
            <a:ext cx="2762919" cy="1859059"/>
          </a:xfrm>
          <a:prstGeom prst="rect">
            <a:avLst/>
          </a:prstGeom>
        </p:spPr>
      </p:pic>
      <p:pic>
        <p:nvPicPr>
          <p:cNvPr id="8" name="Picture 7">
            <a:extLst>
              <a:ext uri="{FF2B5EF4-FFF2-40B4-BE49-F238E27FC236}">
                <a16:creationId xmlns:a16="http://schemas.microsoft.com/office/drawing/2014/main" id="{CDFBBF04-0E31-428E-92AE-44A0D4524B72}"/>
              </a:ext>
            </a:extLst>
          </p:cNvPr>
          <p:cNvPicPr>
            <a:picLocks noChangeAspect="1"/>
          </p:cNvPicPr>
          <p:nvPr/>
        </p:nvPicPr>
        <p:blipFill>
          <a:blip r:embed="rId3"/>
          <a:stretch>
            <a:fillRect/>
          </a:stretch>
        </p:blipFill>
        <p:spPr>
          <a:xfrm>
            <a:off x="3548531" y="4211344"/>
            <a:ext cx="2547468" cy="2317745"/>
          </a:xfrm>
          <a:prstGeom prst="rect">
            <a:avLst/>
          </a:prstGeom>
        </p:spPr>
      </p:pic>
      <p:pic>
        <p:nvPicPr>
          <p:cNvPr id="10" name="Picture 9">
            <a:extLst>
              <a:ext uri="{FF2B5EF4-FFF2-40B4-BE49-F238E27FC236}">
                <a16:creationId xmlns:a16="http://schemas.microsoft.com/office/drawing/2014/main" id="{777204AB-FA5E-4972-9F0A-F102FFAD150F}"/>
              </a:ext>
            </a:extLst>
          </p:cNvPr>
          <p:cNvPicPr>
            <a:picLocks noChangeAspect="1"/>
          </p:cNvPicPr>
          <p:nvPr/>
        </p:nvPicPr>
        <p:blipFill>
          <a:blip r:embed="rId4"/>
          <a:stretch>
            <a:fillRect/>
          </a:stretch>
        </p:blipFill>
        <p:spPr>
          <a:xfrm>
            <a:off x="6319693" y="4030454"/>
            <a:ext cx="2430905" cy="2627262"/>
          </a:xfrm>
          <a:prstGeom prst="rect">
            <a:avLst/>
          </a:prstGeom>
        </p:spPr>
      </p:pic>
      <p:pic>
        <p:nvPicPr>
          <p:cNvPr id="12" name="Picture 11">
            <a:extLst>
              <a:ext uri="{FF2B5EF4-FFF2-40B4-BE49-F238E27FC236}">
                <a16:creationId xmlns:a16="http://schemas.microsoft.com/office/drawing/2014/main" id="{01A02407-7CEE-455E-B870-AF0F1E25A568}"/>
              </a:ext>
            </a:extLst>
          </p:cNvPr>
          <p:cNvPicPr>
            <a:picLocks noChangeAspect="1"/>
          </p:cNvPicPr>
          <p:nvPr/>
        </p:nvPicPr>
        <p:blipFill>
          <a:blip r:embed="rId5"/>
          <a:stretch>
            <a:fillRect/>
          </a:stretch>
        </p:blipFill>
        <p:spPr>
          <a:xfrm>
            <a:off x="9022428" y="4211344"/>
            <a:ext cx="3011544" cy="1500488"/>
          </a:xfrm>
          <a:prstGeom prst="rect">
            <a:avLst/>
          </a:prstGeom>
        </p:spPr>
      </p:pic>
      <p:sp>
        <p:nvSpPr>
          <p:cNvPr id="2" name="Footer Placeholder 1">
            <a:extLst>
              <a:ext uri="{FF2B5EF4-FFF2-40B4-BE49-F238E27FC236}">
                <a16:creationId xmlns:a16="http://schemas.microsoft.com/office/drawing/2014/main" id="{8457C783-0225-59B4-31A3-59B2860B3919}"/>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645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52301" y="4176376"/>
            <a:ext cx="4919518" cy="1754326"/>
          </a:xfrm>
          <a:prstGeom prst="rect">
            <a:avLst/>
          </a:prstGeom>
          <a:noFill/>
        </p:spPr>
        <p:txBody>
          <a:bodyPr wrap="square" rtlCol="0">
            <a:spAutoFit/>
          </a:bodyPr>
          <a:lstStyle/>
          <a:p>
            <a:pPr algn="l"/>
            <a:r>
              <a:rPr lang="ru-RU" dirty="0"/>
              <a:t>Отдел промысла производственного директората</a:t>
            </a:r>
          </a:p>
        </p:txBody>
      </p:sp>
    </p:spTree>
    <p:extLst>
      <p:ext uri="{BB962C8B-B14F-4D97-AF65-F5344CB8AC3E}">
        <p14:creationId xmlns:p14="http://schemas.microsoft.com/office/powerpoint/2010/main" val="621624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0189" y="4946679"/>
            <a:ext cx="6940555" cy="480131"/>
          </a:xfrm>
          <a:prstGeom prst="rect">
            <a:avLst/>
          </a:prstGeom>
          <a:noFill/>
        </p:spPr>
        <p:txBody>
          <a:bodyPr wrap="square" rtlCol="0">
            <a:spAutoFit/>
          </a:bodyPr>
          <a:lstStyle/>
          <a:p>
            <a:pPr algn="l"/>
            <a:r>
              <a:rPr lang="ru-RU" sz="2800" dirty="0"/>
              <a:t>Обзор по изоляционным материалам</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3985811" y="2055737"/>
            <a:ext cx="3267423"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endParaRPr kumimoji="0" lang="ru-RU" sz="3200" b="1" i="0" u="none" strike="noStrike" kern="1200" cap="none" spc="0" normalizeH="0" baseline="0" noProof="0" dirty="0">
              <a:ln w="0"/>
              <a:solidFill>
                <a:srgbClr val="00ABC5"/>
              </a:solidFill>
              <a:effectLst/>
              <a:uLnTx/>
              <a:uFillTx/>
              <a:latin typeface="Calibri" panose="020F0502020204030204"/>
              <a:ea typeface="+mj-ea"/>
              <a:cs typeface="+mj-cs"/>
            </a:endParaRPr>
          </a:p>
        </p:txBody>
      </p:sp>
      <p:sp>
        <p:nvSpPr>
          <p:cNvPr id="7" name="TextBox 6">
            <a:extLst>
              <a:ext uri="{FF2B5EF4-FFF2-40B4-BE49-F238E27FC236}">
                <a16:creationId xmlns:a16="http://schemas.microsoft.com/office/drawing/2014/main" id="{6D197623-5384-4985-A729-1C57E7FF20FB}"/>
              </a:ext>
            </a:extLst>
          </p:cNvPr>
          <p:cNvSpPr txBox="1"/>
          <p:nvPr/>
        </p:nvSpPr>
        <p:spPr>
          <a:xfrm>
            <a:off x="3520555" y="1902602"/>
            <a:ext cx="609600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w="0"/>
                <a:solidFill>
                  <a:srgbClr val="00ABC5"/>
                </a:solidFill>
                <a:effectLst/>
                <a:uLnTx/>
                <a:uFillTx/>
                <a:latin typeface="Calibri" panose="020F0502020204030204"/>
                <a:ea typeface="+mn-ea"/>
                <a:cs typeface="+mn-cs"/>
              </a:rPr>
              <a:t>Изоляционные материалы</a:t>
            </a:r>
            <a:endParaRPr kumimoji="0" lang="en-GB" sz="3200" b="1" i="0" u="none" strike="noStrike" kern="1200" cap="none" spc="0" normalizeH="0" baseline="0" noProof="0" dirty="0">
              <a:ln w="0"/>
              <a:solidFill>
                <a:srgbClr val="00ABC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341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Общие сведения</a:t>
            </a:r>
          </a:p>
        </p:txBody>
      </p:sp>
      <p:sp>
        <p:nvSpPr>
          <p:cNvPr id="2" name="Rectangle 1">
            <a:extLst>
              <a:ext uri="{FF2B5EF4-FFF2-40B4-BE49-F238E27FC236}">
                <a16:creationId xmlns:a16="http://schemas.microsoft.com/office/drawing/2014/main" id="{D8A16086-F9D7-42CB-938F-DBE652C764C1}"/>
              </a:ext>
            </a:extLst>
          </p:cNvPr>
          <p:cNvSpPr/>
          <p:nvPr/>
        </p:nvSpPr>
        <p:spPr>
          <a:xfrm>
            <a:off x="735434" y="1551563"/>
            <a:ext cx="10721130" cy="3970318"/>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rPr>
              <a:t>На данный момент в КПО используются различные виды изоляционных материалов применяемых на различных объектах, установках и трубопроводах компании.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rPr>
              <a:t>Данные материалы играют ключевую роль в процессе и используются для снижения теплопотерь в трубопроводах и оборудовании, что особенно важно для поддержания температуры содержимого и предотвращения кристаллизации углеводородов, что в свою очередь помогает улучшить энергетическую эффективность систем.</a:t>
            </a:r>
            <a:endPar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rPr>
              <a:t>Правильно выбранные изоляционные материалы способствуют снижению затрат на энергию, так как уменьшают необходимость в дополнительном обогреве или охлаждении. Изоляционные материалы обеспечивают безопасность работников, уменьшая риск ожогов от горячих поверхностей и обеспечивая необходимую защиту при работе с токсичными или горючими веществами.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rPr>
              <a:t>Все изоляционные материалы должны соответствовать установленным стандартам качества и безопасности, а также местным и международным нормативам, что обеспечивает их надёжность и эффективность.</a:t>
            </a:r>
            <a:endPar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rPr>
              <a:t>Мы подготовили необходимые технические характеристики изоляционных материалов, которые мы готовы предоставить вам для ознакомления и принятия необходимых решений. </a:t>
            </a:r>
            <a:endPar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ABC5"/>
                </a:solidFill>
                <a:effectLst/>
                <a:uLnTx/>
                <a:uFillTx/>
                <a:latin typeface="Calibri" panose="020F0502020204030204"/>
                <a:ea typeface="+mn-ea"/>
                <a:cs typeface="+mn-cs"/>
              </a:rPr>
              <a:t>       </a:t>
            </a:r>
            <a:r>
              <a:rPr kumimoji="0" lang="ru-RU" sz="1400" b="0" i="0" u="none" strike="noStrike" kern="1200" cap="none" spc="0" normalizeH="0" baseline="0" noProof="0" dirty="0">
                <a:ln>
                  <a:noFill/>
                </a:ln>
                <a:solidFill>
                  <a:srgbClr val="00ABC5"/>
                </a:solidFill>
                <a:effectLst/>
                <a:uLnTx/>
                <a:uFillTx/>
                <a:latin typeface="Calibri" panose="020F0502020204030204"/>
                <a:ea typeface="+mn-ea"/>
                <a:cs typeface="+mn-cs"/>
              </a:rPr>
              <a:t>Они будут более подробно описаны в последующих слайдах.</a:t>
            </a:r>
          </a:p>
        </p:txBody>
      </p:sp>
      <p:sp>
        <p:nvSpPr>
          <p:cNvPr id="4" name="Footer Placeholder 1">
            <a:extLst>
              <a:ext uri="{FF2B5EF4-FFF2-40B4-BE49-F238E27FC236}">
                <a16:creationId xmlns:a16="http://schemas.microsoft.com/office/drawing/2014/main" id="{4553F962-1D82-5382-7C62-E5B4D9836DBE}"/>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82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554182" y="-16113"/>
            <a:ext cx="1218479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i="0" u="none" strike="noStrike" kern="1200" cap="none" spc="0" normalizeH="0" baseline="0" noProof="0" dirty="0">
                <a:ln>
                  <a:noFill/>
                </a:ln>
                <a:solidFill>
                  <a:srgbClr val="01B1C9"/>
                </a:solidFill>
                <a:effectLst/>
                <a:uLnTx/>
                <a:uFillTx/>
                <a:latin typeface="Calibri" panose="020F0502020204030204" pitchFamily="34" charset="0"/>
                <a:ea typeface="+mj-ea"/>
                <a:cs typeface="+mj-cs"/>
              </a:rPr>
              <a:t>Основные характеристики изоляционных материалов </a:t>
            </a:r>
          </a:p>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i="0" u="none" strike="noStrike" kern="1200" cap="none" spc="0" normalizeH="0" baseline="0" noProof="0" dirty="0">
                <a:ln>
                  <a:noFill/>
                </a:ln>
                <a:solidFill>
                  <a:srgbClr val="01B1C9"/>
                </a:solidFill>
                <a:effectLst/>
                <a:uLnTx/>
                <a:uFillTx/>
                <a:latin typeface="Calibri" panose="020F0502020204030204" pitchFamily="34" charset="0"/>
                <a:ea typeface="+mj-ea"/>
                <a:cs typeface="+mj-cs"/>
              </a:rPr>
              <a:t>Общая информация</a:t>
            </a:r>
          </a:p>
        </p:txBody>
      </p:sp>
      <p:sp>
        <p:nvSpPr>
          <p:cNvPr id="5" name="TextBox 4">
            <a:extLst>
              <a:ext uri="{FF2B5EF4-FFF2-40B4-BE49-F238E27FC236}">
                <a16:creationId xmlns:a16="http://schemas.microsoft.com/office/drawing/2014/main" id="{E04F82FA-36B1-4AD1-913E-BA366B1A7EEC}"/>
              </a:ext>
            </a:extLst>
          </p:cNvPr>
          <p:cNvSpPr txBox="1"/>
          <p:nvPr/>
        </p:nvSpPr>
        <p:spPr>
          <a:xfrm>
            <a:off x="829223" y="4540663"/>
            <a:ext cx="10533554" cy="1292662"/>
          </a:xfrm>
          <a:prstGeom prst="rect">
            <a:avLst/>
          </a:prstGeom>
          <a:noFill/>
        </p:spPr>
        <p:txBody>
          <a:bodyPr wrap="square" rtlCol="0">
            <a:spAutoFit/>
          </a:bodyPr>
          <a:lstStyle/>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0" i="0" u="none" strike="noStrike" kern="1200" cap="none" spc="0" normalizeH="0" baseline="0" noProof="0" dirty="0">
                <a:ln w="0"/>
                <a:solidFill>
                  <a:srgbClr val="00ABC5"/>
                </a:solidFill>
                <a:effectLst/>
                <a:uLnTx/>
                <a:uFillTx/>
                <a:latin typeface="Calibri" panose="020F0502020204030204"/>
                <a:ea typeface="+mn-ea"/>
                <a:cs typeface="+mn-cs"/>
              </a:rPr>
              <a:t>Для обеспечения различных потребностей в КПО используются разные типы изоляционных материалов, таких как: минеральная вата в рулонах и матах, алюминиевая изоляция, изоляция на основе вспененного каучука.  </a:t>
            </a: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0" i="0" u="none" strike="noStrike" kern="1200" cap="none" spc="0" normalizeH="0" baseline="0" noProof="0" dirty="0">
                <a:ln w="0"/>
                <a:solidFill>
                  <a:srgbClr val="00ABC5"/>
                </a:solidFill>
                <a:effectLst/>
                <a:uLnTx/>
                <a:uFillTx/>
                <a:latin typeface="Calibri" panose="020F0502020204030204"/>
                <a:ea typeface="+mn-ea"/>
                <a:cs typeface="+mn-cs"/>
              </a:rPr>
              <a:t>Использование данных изоляционных материалов в нефтегазовой отрасли, повышая безопасность и эффективность процессов, а также минимизируя негативное воздействие на окружающую среду.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a:ln w="0"/>
              <a:solidFill>
                <a:srgbClr val="00ABC5"/>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700D1F5-6B8D-4B22-B0DB-8371AAAADE56}"/>
              </a:ext>
            </a:extLst>
          </p:cNvPr>
          <p:cNvPicPr>
            <a:picLocks noChangeAspect="1"/>
          </p:cNvPicPr>
          <p:nvPr/>
        </p:nvPicPr>
        <p:blipFill>
          <a:blip r:embed="rId2"/>
          <a:stretch>
            <a:fillRect/>
          </a:stretch>
        </p:blipFill>
        <p:spPr>
          <a:xfrm>
            <a:off x="914463" y="2317336"/>
            <a:ext cx="3523056" cy="1998897"/>
          </a:xfrm>
          <a:prstGeom prst="rect">
            <a:avLst/>
          </a:prstGeom>
        </p:spPr>
      </p:pic>
      <p:pic>
        <p:nvPicPr>
          <p:cNvPr id="1026" name="Picture 2" descr="Цилиндры теплоизоляционные PIPEWOOL кашированные фольгой ...">
            <a:extLst>
              <a:ext uri="{FF2B5EF4-FFF2-40B4-BE49-F238E27FC236}">
                <a16:creationId xmlns:a16="http://schemas.microsoft.com/office/drawing/2014/main" id="{94E483D8-3A87-49A6-92C2-76E57CEA4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519" y="2335659"/>
            <a:ext cx="3582854" cy="2015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Теплоизоляция на основе вспененного каучука купить в Москве от ...">
            <a:extLst>
              <a:ext uri="{FF2B5EF4-FFF2-40B4-BE49-F238E27FC236}">
                <a16:creationId xmlns:a16="http://schemas.microsoft.com/office/drawing/2014/main" id="{C8E4F81C-E858-457D-8246-8FD12D31D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373" y="2309860"/>
            <a:ext cx="3257164" cy="204867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C02E2C03-CA9F-34AA-E6B1-891E7E0BA6E5}"/>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737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68001"/>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24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Линейные трубы/Трубная обвязка - ПОВЕСТКА ДНЯ</a:t>
            </a:r>
          </a:p>
        </p:txBody>
      </p:sp>
      <p:sp>
        <p:nvSpPr>
          <p:cNvPr id="5" name="TextBox 4">
            <a:extLst>
              <a:ext uri="{FF2B5EF4-FFF2-40B4-BE49-F238E27FC236}">
                <a16:creationId xmlns:a16="http://schemas.microsoft.com/office/drawing/2014/main" id="{E04F82FA-36B1-4AD1-913E-BA366B1A7EEC}"/>
              </a:ext>
            </a:extLst>
          </p:cNvPr>
          <p:cNvSpPr txBox="1"/>
          <p:nvPr/>
        </p:nvSpPr>
        <p:spPr>
          <a:xfrm>
            <a:off x="7144674" y="1120268"/>
            <a:ext cx="4550021" cy="2246769"/>
          </a:xfrm>
          <a:prstGeom prst="rect">
            <a:avLst/>
          </a:prstGeom>
          <a:noFill/>
          <a:ln>
            <a:solidFill>
              <a:schemeClr val="accent1"/>
            </a:solidFill>
          </a:ln>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B: Линейная труба</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Общий обзор</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Тип линейной трубы</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Технические условия на линейные трубы </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Листы технических данных на линейные трубы </a:t>
            </a:r>
          </a:p>
        </p:txBody>
      </p:sp>
      <p:sp>
        <p:nvSpPr>
          <p:cNvPr id="6" name="TextBox 5">
            <a:extLst>
              <a:ext uri="{FF2B5EF4-FFF2-40B4-BE49-F238E27FC236}">
                <a16:creationId xmlns:a16="http://schemas.microsoft.com/office/drawing/2014/main" id="{C85C7F30-D390-4FD4-8853-DE709AD5062A}"/>
              </a:ext>
            </a:extLst>
          </p:cNvPr>
          <p:cNvSpPr txBox="1"/>
          <p:nvPr/>
        </p:nvSpPr>
        <p:spPr>
          <a:xfrm>
            <a:off x="288346" y="3838387"/>
            <a:ext cx="5081959" cy="2000548"/>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0" i="0" u="none" strike="noStrike" kern="1200" cap="none" spc="0" normalizeH="0" baseline="0" noProof="0" dirty="0">
                <a:ln w="0"/>
                <a:solidFill>
                  <a:srgbClr val="00ABC5"/>
                </a:solidFill>
                <a:effectLst/>
                <a:uLnTx/>
                <a:uFillTx/>
                <a:latin typeface="Calibri" panose="020F0502020204030204"/>
                <a:ea typeface="+mn-ea"/>
                <a:cs typeface="+mn-cs"/>
              </a:rPr>
              <a:t>C</a:t>
            </a: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 Внешнее покрытие линейной трубы</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Общий обзор</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Тип защитного покрытия линейной трубы</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Требования техусловий на защитное покрытие</a:t>
            </a:r>
          </a:p>
        </p:txBody>
      </p:sp>
      <p:sp>
        <p:nvSpPr>
          <p:cNvPr id="8" name="TextBox 7">
            <a:extLst>
              <a:ext uri="{FF2B5EF4-FFF2-40B4-BE49-F238E27FC236}">
                <a16:creationId xmlns:a16="http://schemas.microsoft.com/office/drawing/2014/main" id="{67612E1A-B35F-4B60-A1A4-30581D5A7FD3}"/>
              </a:ext>
            </a:extLst>
          </p:cNvPr>
          <p:cNvSpPr txBox="1"/>
          <p:nvPr/>
        </p:nvSpPr>
        <p:spPr>
          <a:xfrm>
            <a:off x="288346" y="1108774"/>
            <a:ext cx="6680343" cy="1631216"/>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А: Трубная обвязка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Общий обзор</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Требования к трубным материалам и испытаниям</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Обзор технических условий</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Часто используемые трубные материалы и прогноз</a:t>
            </a:r>
          </a:p>
        </p:txBody>
      </p:sp>
      <p:sp>
        <p:nvSpPr>
          <p:cNvPr id="2" name="Footer Placeholder 1">
            <a:extLst>
              <a:ext uri="{FF2B5EF4-FFF2-40B4-BE49-F238E27FC236}">
                <a16:creationId xmlns:a16="http://schemas.microsoft.com/office/drawing/2014/main" id="{B5C68EF7-6538-D53F-A24F-2E926AECA736}"/>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815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954636" y="277483"/>
            <a:ext cx="9618528" cy="523220"/>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ru-RU" sz="2800" i="0" u="none" strike="noStrike" kern="1200" cap="none" spc="0" normalizeH="0" baseline="0" noProof="0" dirty="0">
                <a:ln>
                  <a:noFill/>
                </a:ln>
                <a:solidFill>
                  <a:srgbClr val="00ABC5"/>
                </a:solidFill>
                <a:effectLst/>
                <a:uLnTx/>
                <a:uFillTx/>
                <a:latin typeface="Calibri" panose="020F0502020204030204"/>
                <a:ea typeface="+mn-ea"/>
                <a:cs typeface="Arial" pitchFamily="34"/>
              </a:rPr>
              <a:t>Техническая</a:t>
            </a:r>
            <a:r>
              <a:rPr kumimoji="0" lang="en-US" sz="2800" i="0" u="none" strike="noStrike" kern="1200" cap="none" spc="0" normalizeH="0" baseline="0" noProof="0" dirty="0">
                <a:ln>
                  <a:noFill/>
                </a:ln>
                <a:solidFill>
                  <a:srgbClr val="00ABC5"/>
                </a:solidFill>
                <a:effectLst/>
                <a:uLnTx/>
                <a:uFillTx/>
                <a:latin typeface="Calibri" panose="020F0502020204030204"/>
                <a:ea typeface="+mn-ea"/>
                <a:cs typeface="Arial" pitchFamily="34"/>
              </a:rPr>
              <a:t> </a:t>
            </a:r>
            <a:r>
              <a:rPr kumimoji="0" lang="ru-RU" sz="2800" i="0" u="none" strike="noStrike" kern="1200" cap="none" spc="0" normalizeH="0" baseline="0" noProof="0" dirty="0">
                <a:ln>
                  <a:noFill/>
                </a:ln>
                <a:solidFill>
                  <a:srgbClr val="00ABC5"/>
                </a:solidFill>
                <a:effectLst/>
                <a:uLnTx/>
                <a:uFillTx/>
                <a:latin typeface="Calibri" panose="020F0502020204030204"/>
                <a:ea typeface="+mn-ea"/>
                <a:cs typeface="Arial" pitchFamily="34"/>
              </a:rPr>
              <a:t>характеристика</a:t>
            </a:r>
            <a:r>
              <a:rPr kumimoji="0" lang="en-US" sz="2800" i="0" u="none" strike="noStrike" kern="1200" cap="none" spc="0" normalizeH="0" baseline="0" noProof="0" dirty="0">
                <a:ln>
                  <a:noFill/>
                </a:ln>
                <a:solidFill>
                  <a:srgbClr val="00ABC5"/>
                </a:solidFill>
                <a:effectLst/>
                <a:uLnTx/>
                <a:uFillTx/>
                <a:latin typeface="Calibri" panose="020F0502020204030204"/>
                <a:ea typeface="+mn-ea"/>
                <a:cs typeface="Arial" pitchFamily="34"/>
              </a:rPr>
              <a:t>:</a:t>
            </a:r>
            <a:r>
              <a:rPr kumimoji="0" lang="ru-RU" sz="2800" i="0" u="none" strike="noStrike" kern="1200" cap="none" spc="0" normalizeH="0" baseline="0" noProof="0" dirty="0">
                <a:ln>
                  <a:noFill/>
                </a:ln>
                <a:solidFill>
                  <a:srgbClr val="00ABC5"/>
                </a:solidFill>
                <a:effectLst/>
                <a:uLnTx/>
                <a:uFillTx/>
                <a:latin typeface="Calibri" panose="020F0502020204030204"/>
                <a:ea typeface="+mn-ea"/>
                <a:cs typeface="Arial" pitchFamily="34"/>
              </a:rPr>
              <a:t> Цилиндр из минеральной ваты</a:t>
            </a:r>
            <a:endParaRPr kumimoji="0" lang="en-GB" sz="2800" i="0" u="none" strike="noStrike" kern="1200" cap="none" spc="0" normalizeH="0" baseline="0" noProof="0" dirty="0">
              <a:ln>
                <a:noFill/>
              </a:ln>
              <a:solidFill>
                <a:srgbClr val="00ABC5"/>
              </a:solidFill>
              <a:effectLst/>
              <a:uLnTx/>
              <a:uFillTx/>
              <a:latin typeface="Calibri" panose="020F0502020204030204"/>
              <a:ea typeface="+mn-ea"/>
              <a:cs typeface="Arial" pitchFamily="34"/>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2608975" y="0"/>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337276" y="4575567"/>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endPar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58926" y="1249809"/>
            <a:ext cx="11489467" cy="138499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Цилиндр из минеральной ваты – негорючий теплоизоляционный полый цилиндр из неорганической изоляции, получаемой из расплава горных пород, осадочных пород, вулканического шлака, металлургических шлаков, промышленных силикатных отходов. Минеральная вата, используемая для производства цилиндров, производится на основании ГОСТ или ТУ заводов-производителей. Цилиндры из минеральной ваты используются для тепловой изоляции трубопроводов с наружным диаметром от 18мм до 1420 мм с температурой транспортируемой среды от -1800С до +7000С. Цилиндры из минеральной ваты (минераловатные цилиндры) применяются для тепловой изоляции газопроводов и нефтепроводов. </a:t>
            </a:r>
            <a:endParaRPr kumimoji="0" lang="en-GB"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p:txBody>
      </p:sp>
      <p:graphicFrame>
        <p:nvGraphicFramePr>
          <p:cNvPr id="53" name="Table 52">
            <a:extLst>
              <a:ext uri="{FF2B5EF4-FFF2-40B4-BE49-F238E27FC236}">
                <a16:creationId xmlns:a16="http://schemas.microsoft.com/office/drawing/2014/main" id="{8C06A7C5-6B78-461E-AD94-51B61466B1AF}"/>
              </a:ext>
            </a:extLst>
          </p:cNvPr>
          <p:cNvGraphicFramePr>
            <a:graphicFrameLocks noGrp="1"/>
          </p:cNvGraphicFramePr>
          <p:nvPr/>
        </p:nvGraphicFramePr>
        <p:xfrm>
          <a:off x="572860" y="3038047"/>
          <a:ext cx="4623056" cy="1925117"/>
        </p:xfrm>
        <a:graphic>
          <a:graphicData uri="http://schemas.openxmlformats.org/drawingml/2006/table">
            <a:tbl>
              <a:tblPr/>
              <a:tblGrid>
                <a:gridCol w="2394044">
                  <a:extLst>
                    <a:ext uri="{9D8B030D-6E8A-4147-A177-3AD203B41FA5}">
                      <a16:colId xmlns:a16="http://schemas.microsoft.com/office/drawing/2014/main" val="2058751837"/>
                    </a:ext>
                  </a:extLst>
                </a:gridCol>
                <a:gridCol w="2229012">
                  <a:extLst>
                    <a:ext uri="{9D8B030D-6E8A-4147-A177-3AD203B41FA5}">
                      <a16:colId xmlns:a16="http://schemas.microsoft.com/office/drawing/2014/main" val="2318079042"/>
                    </a:ext>
                  </a:extLst>
                </a:gridCol>
              </a:tblGrid>
              <a:tr h="202115">
                <a:tc gridSpan="2">
                  <a:txBody>
                    <a:bodyPr/>
                    <a:lstStyle/>
                    <a:p>
                      <a:pPr algn="ctr" fontAlgn="ctr"/>
                      <a:r>
                        <a:rPr lang="ru-RU" sz="900" b="0" i="0" u="none" strike="noStrike" dirty="0">
                          <a:solidFill>
                            <a:schemeClr val="tx1"/>
                          </a:solidFill>
                          <a:effectLst/>
                          <a:latin typeface="Arial" panose="020B0604020202020204" pitchFamily="34" charset="0"/>
                        </a:rPr>
                        <a:t>Технические характеристики</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673893679"/>
                  </a:ext>
                </a:extLst>
              </a:tr>
              <a:tr h="202115">
                <a:tc>
                  <a:txBody>
                    <a:bodyPr/>
                    <a:lstStyle/>
                    <a:p>
                      <a:pPr algn="ctr" fontAlgn="ctr"/>
                      <a:r>
                        <a:rPr lang="ru-RU" sz="900" b="0" i="0" u="none" strike="noStrike" dirty="0">
                          <a:solidFill>
                            <a:schemeClr val="tx1"/>
                          </a:solidFill>
                          <a:effectLst/>
                          <a:latin typeface="Arial" panose="020B0604020202020204" pitchFamily="34" charset="0"/>
                        </a:rPr>
                        <a:t>Плотность слоя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100кг/м3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376342"/>
                  </a:ext>
                </a:extLst>
              </a:tr>
              <a:tr h="329693">
                <a:tc>
                  <a:txBody>
                    <a:bodyPr/>
                    <a:lstStyle/>
                    <a:p>
                      <a:pPr algn="ctr" fontAlgn="ctr"/>
                      <a:r>
                        <a:rPr lang="ru-RU" sz="900" b="0" i="0" u="none" strike="noStrike" dirty="0">
                          <a:solidFill>
                            <a:schemeClr val="tx1"/>
                          </a:solidFill>
                          <a:effectLst/>
                          <a:latin typeface="Arial" panose="020B0604020202020204" pitchFamily="34" charset="0"/>
                        </a:rPr>
                        <a:t>Максимальная рабочая температура: </a:t>
                      </a:r>
                      <a:r>
                        <a:rPr lang="en-US" sz="900" b="0" i="0" u="none" strike="noStrike" dirty="0">
                          <a:solidFill>
                            <a:schemeClr val="tx1"/>
                          </a:solidFill>
                          <a:effectLst/>
                          <a:latin typeface="Arial" panose="020B0604020202020204" pitchFamily="34" charset="0"/>
                        </a:rPr>
                        <a:t>t </a:t>
                      </a:r>
                      <a:r>
                        <a:rPr lang="en-GB" sz="900" b="0" i="0" u="none" strike="noStrike" dirty="0">
                          <a:solidFill>
                            <a:schemeClr val="tx1"/>
                          </a:solidFill>
                          <a:effectLst/>
                          <a:latin typeface="Arial" panose="020B060402020202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до +6</a:t>
                      </a:r>
                      <a:r>
                        <a:rPr lang="en-GB" sz="900" b="0" i="0" u="none" strike="noStrike" dirty="0">
                          <a:solidFill>
                            <a:schemeClr val="tx1"/>
                          </a:solidFill>
                          <a:effectLst/>
                          <a:latin typeface="Arial" panose="020B0604020202020204" pitchFamily="34" charset="0"/>
                        </a:rPr>
                        <a:t>00C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7436524"/>
                  </a:ext>
                </a:extLst>
              </a:tr>
              <a:tr h="329693">
                <a:tc>
                  <a:txBody>
                    <a:bodyPr/>
                    <a:lstStyle/>
                    <a:p>
                      <a:pPr algn="ctr" fontAlgn="ctr"/>
                      <a:r>
                        <a:rPr lang="ru-RU" sz="900" b="0" i="0" u="none" strike="noStrike" dirty="0">
                          <a:solidFill>
                            <a:schemeClr val="tx1"/>
                          </a:solidFill>
                          <a:effectLst/>
                          <a:latin typeface="Arial" panose="020B0604020202020204" pitchFamily="34" charset="0"/>
                        </a:rPr>
                        <a:t>Внутренний диаметр: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18мм </a:t>
                      </a:r>
                      <a:endParaRPr lang="en-GB" sz="900" b="0" i="0" u="none" strike="noStrike" dirty="0">
                        <a:solidFill>
                          <a:schemeClr val="tx1"/>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733668"/>
                  </a:ext>
                </a:extLst>
              </a:tr>
              <a:tr h="329693">
                <a:tc>
                  <a:txBody>
                    <a:bodyPr/>
                    <a:lstStyle/>
                    <a:p>
                      <a:pPr algn="ctr" fontAlgn="ctr"/>
                      <a:r>
                        <a:rPr lang="ru-RU" sz="900" b="0" i="0" u="none" strike="noStrike" dirty="0">
                          <a:solidFill>
                            <a:schemeClr val="tx1"/>
                          </a:solidFill>
                          <a:effectLst/>
                          <a:latin typeface="Arial" panose="020B0604020202020204" pitchFamily="34" charset="0"/>
                        </a:rPr>
                        <a:t>Толщина стенки: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50мм</a:t>
                      </a:r>
                      <a:endParaRPr lang="en-GB" sz="900" b="0" i="0" u="none" strike="noStrike" dirty="0">
                        <a:solidFill>
                          <a:schemeClr val="tx1"/>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811784"/>
                  </a:ext>
                </a:extLst>
              </a:tr>
              <a:tr h="329693">
                <a:tc>
                  <a:txBody>
                    <a:bodyPr/>
                    <a:lstStyle/>
                    <a:p>
                      <a:pPr algn="ctr" fontAlgn="ctr"/>
                      <a:r>
                        <a:rPr lang="ru-RU" sz="900" b="0" i="0" u="none" strike="noStrike" dirty="0">
                          <a:solidFill>
                            <a:schemeClr val="tx1"/>
                          </a:solidFill>
                          <a:effectLst/>
                          <a:latin typeface="Arial" panose="020B0604020202020204" pitchFamily="34" charset="0"/>
                        </a:rPr>
                        <a:t>Длина: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1-1,2 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408835"/>
                  </a:ext>
                </a:extLst>
              </a:tr>
              <a:tr h="202115">
                <a:tc>
                  <a:txBody>
                    <a:bodyPr/>
                    <a:lstStyle/>
                    <a:p>
                      <a:pPr algn="ctr" fontAlgn="ctr"/>
                      <a:r>
                        <a:rPr lang="ru-RU" sz="900" b="0" i="0" u="none" strike="noStrike" dirty="0">
                          <a:solidFill>
                            <a:schemeClr val="tx1"/>
                          </a:solidFill>
                          <a:effectLst/>
                          <a:latin typeface="Arial" panose="020B0604020202020204" pitchFamily="34" charset="0"/>
                        </a:rPr>
                        <a:t>Материал в соответствии процедуре: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panose="020B0604020202020204" pitchFamily="34" charset="0"/>
                        </a:rPr>
                        <a:t>KPO-00-PIP-SPC-00020-E</a:t>
                      </a:r>
                      <a:endParaRPr lang="ru-RU" sz="900" b="0" i="0" u="none" strike="noStrike" dirty="0">
                        <a:solidFill>
                          <a:schemeClr val="tx1"/>
                        </a:solidFill>
                        <a:effectLst/>
                        <a:latin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4308818"/>
                  </a:ext>
                </a:extLst>
              </a:tr>
            </a:tbl>
          </a:graphicData>
        </a:graphic>
      </p:graphicFrame>
      <p:pic>
        <p:nvPicPr>
          <p:cNvPr id="2050" name="Picture 2" descr="Glass Wool, Thickness: 20-40 mm, Shape: Rolls at Rs 100/square feet in Roha  | ID: 23196285130">
            <a:extLst>
              <a:ext uri="{FF2B5EF4-FFF2-40B4-BE49-F238E27FC236}">
                <a16:creationId xmlns:a16="http://schemas.microsoft.com/office/drawing/2014/main" id="{3CC52295-2580-40C2-BFE9-10EA0E594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005" y="2722822"/>
            <a:ext cx="4561345" cy="290153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367B249-426F-FD4C-F2F6-DDA212B10C0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5069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845579" y="10183"/>
            <a:ext cx="8649050" cy="1077218"/>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Техническая</a:t>
            </a:r>
            <a:r>
              <a:rPr kumimoji="0" lang="en-US"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 </a:t>
            </a: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характеристика</a:t>
            </a:r>
            <a:r>
              <a:rPr kumimoji="0" lang="en-US"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a:t>
            </a: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 мат из минеральной ваты с проволочной прошивкой</a:t>
            </a:r>
            <a:endPar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2608975" y="0"/>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337276" y="4575567"/>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endPar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78172" y="1205750"/>
            <a:ext cx="11222672" cy="738664"/>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Мат прошивной МП-125 из минеральной ваты на основе горных пород базальтовой группы изготавливаются по ГОСТ 21880-2011 и используются в качестве общетехнической изоляции оборудования и трубопроводов в условиях эксплуатации от -170°С до +450°С</a:t>
            </a:r>
            <a:r>
              <a:rPr kumimoji="0" lang="en-US"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a:t>
            </a:r>
            <a:endParaRPr kumimoji="0" lang="en-GB" sz="1500" b="0" i="0" u="none" strike="noStrike" kern="1200" cap="none" spc="0" normalizeH="0" baseline="0" noProof="0" dirty="0">
              <a:ln>
                <a:noFill/>
              </a:ln>
              <a:solidFill>
                <a:srgbClr val="00ABC5"/>
              </a:solidFill>
              <a:effectLst/>
              <a:uLnTx/>
              <a:uFillTx/>
              <a:latin typeface="Arial Rounded MT Bold" panose="020F0704030504030204" pitchFamily="34" charset="0"/>
              <a:ea typeface="+mn-ea"/>
              <a:cs typeface="72" panose="020B0503030000000003" pitchFamily="34" charset="0"/>
            </a:endParaRPr>
          </a:p>
        </p:txBody>
      </p:sp>
      <p:graphicFrame>
        <p:nvGraphicFramePr>
          <p:cNvPr id="2" name="Table 1">
            <a:extLst>
              <a:ext uri="{FF2B5EF4-FFF2-40B4-BE49-F238E27FC236}">
                <a16:creationId xmlns:a16="http://schemas.microsoft.com/office/drawing/2014/main" id="{8DD60F66-D3D5-4F9B-9F87-EE862D21CA39}"/>
              </a:ext>
            </a:extLst>
          </p:cNvPr>
          <p:cNvGraphicFramePr>
            <a:graphicFrameLocks noGrp="1"/>
          </p:cNvGraphicFramePr>
          <p:nvPr/>
        </p:nvGraphicFramePr>
        <p:xfrm>
          <a:off x="791702" y="2734812"/>
          <a:ext cx="4745032" cy="3147525"/>
        </p:xfrm>
        <a:graphic>
          <a:graphicData uri="http://schemas.openxmlformats.org/drawingml/2006/table">
            <a:tbl>
              <a:tblPr/>
              <a:tblGrid>
                <a:gridCol w="2457249">
                  <a:extLst>
                    <a:ext uri="{9D8B030D-6E8A-4147-A177-3AD203B41FA5}">
                      <a16:colId xmlns:a16="http://schemas.microsoft.com/office/drawing/2014/main" val="3956577254"/>
                    </a:ext>
                  </a:extLst>
                </a:gridCol>
                <a:gridCol w="2287783">
                  <a:extLst>
                    <a:ext uri="{9D8B030D-6E8A-4147-A177-3AD203B41FA5}">
                      <a16:colId xmlns:a16="http://schemas.microsoft.com/office/drawing/2014/main" val="2027957043"/>
                    </a:ext>
                  </a:extLst>
                </a:gridCol>
              </a:tblGrid>
              <a:tr h="216245">
                <a:tc gridSpan="2">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Технические характеристики</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5490215"/>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Плотность слоя: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100кг/м3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353912"/>
                  </a:ext>
                </a:extLst>
              </a:tr>
              <a:tr h="340132">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Максимальная рабочая температура: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до +6</a:t>
                      </a:r>
                      <a:r>
                        <a:rPr lang="en-GB" sz="900" b="0" i="0" u="none" strike="noStrike" dirty="0">
                          <a:solidFill>
                            <a:schemeClr val="tx1"/>
                          </a:solidFill>
                          <a:effectLst/>
                          <a:latin typeface="Arial" panose="020B0604020202020204" pitchFamily="34" charset="0"/>
                        </a:rPr>
                        <a:t>00C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570370"/>
                  </a:ext>
                </a:extLst>
              </a:tr>
              <a:tr h="430594">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Размер: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4000мм х 1000мм</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408412"/>
                  </a:ext>
                </a:extLst>
              </a:tr>
              <a:tr h="430594">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Толщина слоя: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50мм</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112894"/>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Длина: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1-1,2 м.</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438174"/>
                  </a:ext>
                </a:extLst>
              </a:tr>
              <a:tr h="216245">
                <a:tc>
                  <a:txBody>
                    <a:bodyPr/>
                    <a:lstStyle/>
                    <a:p>
                      <a:pPr algn="ctr" fontAlgn="ctr"/>
                      <a:r>
                        <a:rPr lang="ru-RU" sz="900" b="0" i="0" u="none" strike="noStrike" dirty="0">
                          <a:solidFill>
                            <a:schemeClr val="tx1"/>
                          </a:solidFill>
                          <a:effectLst/>
                          <a:latin typeface="Arial" panose="020B0604020202020204" pitchFamily="34" charset="0"/>
                        </a:rPr>
                        <a:t>Материал в соответствии процедуре:</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chemeClr val="tx1"/>
                          </a:solidFill>
                          <a:effectLst/>
                          <a:latin typeface="Arial" panose="020B0604020202020204" pitchFamily="34" charset="0"/>
                        </a:rPr>
                        <a:t>KPO-00-PIP-SPC-00020-E</a:t>
                      </a:r>
                      <a:endParaRPr lang="ru-RU" sz="900" b="0" i="0" u="none" strike="noStrike" dirty="0">
                        <a:solidFill>
                          <a:schemeClr val="tx1"/>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77032"/>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Вариант поставки:</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В рулонах</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931295"/>
                  </a:ext>
                </a:extLst>
              </a:tr>
              <a:tr h="216245">
                <a:tc>
                  <a:txBody>
                    <a:bodyPr/>
                    <a:lstStyle/>
                    <a:p>
                      <a:pPr algn="ctr">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794655"/>
                  </a:ext>
                </a:extLst>
              </a:tr>
              <a:tr h="216245">
                <a:tc>
                  <a:txBody>
                    <a:bodyPr/>
                    <a:lstStyle/>
                    <a:p>
                      <a:pPr algn="ctr">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67375"/>
                  </a:ext>
                </a:extLst>
              </a:tr>
              <a:tr h="216245">
                <a:tc>
                  <a:txBody>
                    <a:bodyPr/>
                    <a:lstStyle/>
                    <a:p>
                      <a:pPr algn="ctr">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64633"/>
                  </a:ext>
                </a:extLst>
              </a:tr>
              <a:tr h="216245">
                <a:tc>
                  <a:txBody>
                    <a:bodyPr/>
                    <a:lstStyle/>
                    <a:p>
                      <a:pPr algn="ctr">
                        <a:lnSpc>
                          <a:spcPct val="107000"/>
                        </a:lnSpc>
                        <a:spcAft>
                          <a:spcPts val="800"/>
                        </a:spcAft>
                      </a:pPr>
                      <a:endParaRPr lang="en-GB" sz="900" b="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384943"/>
                  </a:ext>
                </a:extLst>
              </a:tr>
            </a:tbl>
          </a:graphicData>
        </a:graphic>
      </p:graphicFrame>
      <p:pic>
        <p:nvPicPr>
          <p:cNvPr id="3074" name="Picture 2" descr="PAROC Pro Wired Mat Rock wool Intumescent covering By LINK industries">
            <a:extLst>
              <a:ext uri="{FF2B5EF4-FFF2-40B4-BE49-F238E27FC236}">
                <a16:creationId xmlns:a16="http://schemas.microsoft.com/office/drawing/2014/main" id="{EA1DA8B9-0C0E-4826-9E19-EC61CE459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3582" y="2709094"/>
            <a:ext cx="4960375" cy="3720281"/>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FA162D2A-1C29-4942-CD7A-E0410B3EA692}"/>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419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845579" y="10183"/>
            <a:ext cx="8649050" cy="1077218"/>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Техническая</a:t>
            </a:r>
            <a:r>
              <a:rPr kumimoji="0" lang="en-US"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 </a:t>
            </a: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характеристика</a:t>
            </a:r>
            <a:r>
              <a:rPr kumimoji="0" lang="en-US"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a:t>
            </a: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 теплоизоляция из вспененного синтетического каучука</a:t>
            </a:r>
            <a:endPar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2608975" y="0"/>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337276" y="4575567"/>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endPar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78172" y="1205750"/>
            <a:ext cx="11222672" cy="138499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Изоляция из вспененного каучука характеризуется плотностью ― 40-80 кг/м3. Допускается присутствие открытых пор не более 10%. Различные марки теплоизоляционных материалов позволяют использовать изделия в диапазоне температур от -200 до +175° С, поэтому применяются для теплоизоляции не только систем отопления, водоснабжения и кондиционирования, но и технологических трубопроводов. Изоляция из вспененного каучука технологична, химически и водоустойчива, способна обеспечить экономию до 70% тепла, а также надежную защиту трубопроводов от образования конденсата в течение длительного времени.</a:t>
            </a:r>
            <a:endParaRPr kumimoji="0" lang="en-GB"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8DD60F66-D3D5-4F9B-9F87-EE862D21CA39}"/>
              </a:ext>
            </a:extLst>
          </p:cNvPr>
          <p:cNvGraphicFramePr>
            <a:graphicFrameLocks noGrp="1"/>
          </p:cNvGraphicFramePr>
          <p:nvPr/>
        </p:nvGraphicFramePr>
        <p:xfrm>
          <a:off x="791702" y="2734812"/>
          <a:ext cx="4745032" cy="3147525"/>
        </p:xfrm>
        <a:graphic>
          <a:graphicData uri="http://schemas.openxmlformats.org/drawingml/2006/table">
            <a:tbl>
              <a:tblPr/>
              <a:tblGrid>
                <a:gridCol w="2457249">
                  <a:extLst>
                    <a:ext uri="{9D8B030D-6E8A-4147-A177-3AD203B41FA5}">
                      <a16:colId xmlns:a16="http://schemas.microsoft.com/office/drawing/2014/main" val="3956577254"/>
                    </a:ext>
                  </a:extLst>
                </a:gridCol>
                <a:gridCol w="2287783">
                  <a:extLst>
                    <a:ext uri="{9D8B030D-6E8A-4147-A177-3AD203B41FA5}">
                      <a16:colId xmlns:a16="http://schemas.microsoft.com/office/drawing/2014/main" val="2027957043"/>
                    </a:ext>
                  </a:extLst>
                </a:gridCol>
              </a:tblGrid>
              <a:tr h="216245">
                <a:tc gridSpan="2">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Технические характеристики</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55490215"/>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Исполнение: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Трубка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353912"/>
                  </a:ext>
                </a:extLst>
              </a:tr>
              <a:tr h="340132">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Максимальная рабочая температура: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-40С / +125</a:t>
                      </a:r>
                      <a:r>
                        <a:rPr lang="en-GB" sz="900" b="0" i="0" u="none" strike="noStrike" dirty="0">
                          <a:solidFill>
                            <a:schemeClr val="tx1"/>
                          </a:solidFill>
                          <a:effectLst/>
                          <a:latin typeface="Arial" panose="020B060402020202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570370"/>
                  </a:ext>
                </a:extLst>
              </a:tr>
              <a:tr h="430594">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Диаметр: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10мм</a:t>
                      </a:r>
                      <a:r>
                        <a:rPr lang="en-US" sz="900" b="0" dirty="0">
                          <a:effectLst/>
                          <a:latin typeface="Arial" panose="020B0604020202020204" pitchFamily="34" charset="0"/>
                          <a:ea typeface="Calibri" panose="020F0502020204030204" pitchFamily="34" charset="0"/>
                          <a:cs typeface="Arial" panose="020B0604020202020204" pitchFamily="34" charset="0"/>
                        </a:rPr>
                        <a:t>; 15</a:t>
                      </a:r>
                      <a:r>
                        <a:rPr lang="ru-RU" sz="900" b="0" dirty="0">
                          <a:effectLst/>
                          <a:latin typeface="Arial" panose="020B0604020202020204" pitchFamily="34" charset="0"/>
                          <a:ea typeface="Calibri" panose="020F0502020204030204" pitchFamily="34" charset="0"/>
                          <a:cs typeface="Arial" panose="020B0604020202020204" pitchFamily="34" charset="0"/>
                        </a:rPr>
                        <a:t>мм; 22мм; 28мм; 35мм; 48мм; 60мм; 89мм; 114мм; 168мм;</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408412"/>
                  </a:ext>
                </a:extLst>
              </a:tr>
              <a:tr h="430594">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Толщина стенки: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19мм</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112894"/>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Цвет: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Чёрный.</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438174"/>
                  </a:ext>
                </a:extLst>
              </a:tr>
              <a:tr h="216245">
                <a:tc>
                  <a:txBody>
                    <a:bodyPr/>
                    <a:lstStyle/>
                    <a:p>
                      <a:pPr algn="ctr" fontAlgn="ctr"/>
                      <a:r>
                        <a:rPr lang="ru-RU" sz="900" b="0" i="0" u="none" strike="noStrike" dirty="0">
                          <a:solidFill>
                            <a:schemeClr val="tx1"/>
                          </a:solidFill>
                          <a:effectLst/>
                          <a:latin typeface="Arial" panose="020B0604020202020204" pitchFamily="34" charset="0"/>
                        </a:rPr>
                        <a:t>Исполнение:</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Лист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77032"/>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Максимальная рабочая температура: </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solidFill>
                            <a:schemeClr val="tx1"/>
                          </a:solidFill>
                          <a:effectLst/>
                          <a:latin typeface="Arial" panose="020B0604020202020204" pitchFamily="34" charset="0"/>
                        </a:rPr>
                        <a:t>-40С / +125</a:t>
                      </a:r>
                      <a:r>
                        <a:rPr lang="en-GB" sz="900" b="0" i="0" u="none" strike="noStrike" dirty="0">
                          <a:solidFill>
                            <a:schemeClr val="tx1"/>
                          </a:solidFill>
                          <a:effectLst/>
                          <a:latin typeface="Arial" panose="020B0604020202020204" pitchFamily="34" charset="0"/>
                        </a:rPr>
                        <a:t>C</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931295"/>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Ширина:</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1 метр</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794655"/>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Длина:</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6 метров</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0067375"/>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Толщина листа</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25мм</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664633"/>
                  </a:ext>
                </a:extLst>
              </a:tr>
              <a:tr h="216245">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Цвет:</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900" b="0" dirty="0">
                          <a:effectLst/>
                          <a:latin typeface="Arial" panose="020B0604020202020204" pitchFamily="34" charset="0"/>
                          <a:ea typeface="Calibri" panose="020F0502020204030204" pitchFamily="34" charset="0"/>
                          <a:cs typeface="Arial" panose="020B0604020202020204" pitchFamily="34" charset="0"/>
                        </a:rPr>
                        <a:t>Чёрный</a:t>
                      </a:r>
                      <a:endParaRPr lang="en-GB" sz="900" b="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384943"/>
                  </a:ext>
                </a:extLst>
              </a:tr>
            </a:tbl>
          </a:graphicData>
        </a:graphic>
      </p:graphicFrame>
      <p:pic>
        <p:nvPicPr>
          <p:cNvPr id="5" name="Picture 4">
            <a:extLst>
              <a:ext uri="{FF2B5EF4-FFF2-40B4-BE49-F238E27FC236}">
                <a16:creationId xmlns:a16="http://schemas.microsoft.com/office/drawing/2014/main" id="{F764956B-C624-44A5-AA59-F8FD1690FFB5}"/>
              </a:ext>
            </a:extLst>
          </p:cNvPr>
          <p:cNvPicPr>
            <a:picLocks noChangeAspect="1"/>
          </p:cNvPicPr>
          <p:nvPr/>
        </p:nvPicPr>
        <p:blipFill>
          <a:blip r:embed="rId2"/>
          <a:stretch>
            <a:fillRect/>
          </a:stretch>
        </p:blipFill>
        <p:spPr>
          <a:xfrm>
            <a:off x="5652699" y="2734812"/>
            <a:ext cx="3066802" cy="3066802"/>
          </a:xfrm>
          <a:prstGeom prst="rect">
            <a:avLst/>
          </a:prstGeom>
        </p:spPr>
      </p:pic>
      <p:pic>
        <p:nvPicPr>
          <p:cNvPr id="7" name="Picture 6">
            <a:extLst>
              <a:ext uri="{FF2B5EF4-FFF2-40B4-BE49-F238E27FC236}">
                <a16:creationId xmlns:a16="http://schemas.microsoft.com/office/drawing/2014/main" id="{1EC062B3-8BC9-448D-8C26-4AFC418124F7}"/>
              </a:ext>
            </a:extLst>
          </p:cNvPr>
          <p:cNvPicPr>
            <a:picLocks noChangeAspect="1"/>
          </p:cNvPicPr>
          <p:nvPr/>
        </p:nvPicPr>
        <p:blipFill>
          <a:blip r:embed="rId3"/>
          <a:stretch>
            <a:fillRect/>
          </a:stretch>
        </p:blipFill>
        <p:spPr>
          <a:xfrm>
            <a:off x="8615054" y="2815535"/>
            <a:ext cx="3239670" cy="3066802"/>
          </a:xfrm>
          <a:prstGeom prst="rect">
            <a:avLst/>
          </a:prstGeom>
        </p:spPr>
      </p:pic>
      <p:sp>
        <p:nvSpPr>
          <p:cNvPr id="4" name="Footer Placeholder 1">
            <a:extLst>
              <a:ext uri="{FF2B5EF4-FFF2-40B4-BE49-F238E27FC236}">
                <a16:creationId xmlns:a16="http://schemas.microsoft.com/office/drawing/2014/main" id="{D6C86DA4-F2C4-0AC1-722B-67A32BC215D4}"/>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6990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1845579" y="223663"/>
            <a:ext cx="9292460"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Техническая</a:t>
            </a:r>
            <a:r>
              <a:rPr kumimoji="0" lang="en-US"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 </a:t>
            </a: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характеристика</a:t>
            </a:r>
            <a:r>
              <a:rPr kumimoji="0" lang="en-US"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a:t>
            </a:r>
            <a:r>
              <a:rPr kumimoji="0" lang="ru-RU" sz="3200" i="0" u="none" strike="noStrike" kern="1200" cap="none" spc="0" normalizeH="0" baseline="0" noProof="0" dirty="0">
                <a:ln>
                  <a:noFill/>
                </a:ln>
                <a:solidFill>
                  <a:srgbClr val="00ABC5"/>
                </a:solidFill>
                <a:effectLst/>
                <a:uLnTx/>
                <a:uFillTx/>
                <a:latin typeface="Calibri" panose="020F0502020204030204"/>
                <a:ea typeface="+mn-ea"/>
                <a:cs typeface="Arial" pitchFamily="34"/>
              </a:rPr>
              <a:t> алюминиевый лист.</a:t>
            </a:r>
            <a:endParaRPr kumimoji="0" lang="en-GB" sz="3200" i="0" u="none" strike="noStrike" kern="1200" cap="none" spc="0" normalizeH="0" baseline="0" noProof="0" dirty="0">
              <a:ln>
                <a:noFill/>
              </a:ln>
              <a:solidFill>
                <a:srgbClr val="00ABC5"/>
              </a:solidFill>
              <a:effectLst/>
              <a:uLnTx/>
              <a:uFillTx/>
              <a:latin typeface="Calibri" panose="020F0502020204030204"/>
              <a:ea typeface="+mn-ea"/>
              <a:cs typeface="Arial" pitchFamily="34"/>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912689" y="26507"/>
            <a:ext cx="6568581"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endParaRPr>
          </a:p>
        </p:txBody>
      </p:sp>
      <p:sp>
        <p:nvSpPr>
          <p:cNvPr id="16" name="Rectangle 15">
            <a:extLst>
              <a:ext uri="{FF2B5EF4-FFF2-40B4-BE49-F238E27FC236}">
                <a16:creationId xmlns:a16="http://schemas.microsoft.com/office/drawing/2014/main" id="{55F79683-A996-4F0B-B674-952DFC44CD9E}"/>
              </a:ext>
            </a:extLst>
          </p:cNvPr>
          <p:cNvSpPr/>
          <p:nvPr/>
        </p:nvSpPr>
        <p:spPr>
          <a:xfrm>
            <a:off x="-937851" y="4341974"/>
            <a:ext cx="6225816" cy="120032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br>
              <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rPr>
            </a:br>
            <a:endParaRPr kumimoji="0" lang="ru-RU" sz="1800" b="1" i="0" u="none" strike="noStrike" kern="1200" cap="none" spc="0" normalizeH="0" baseline="0" noProof="0" dirty="0">
              <a:ln>
                <a:noFill/>
              </a:ln>
              <a:solidFill>
                <a:srgbClr val="00ABC5">
                  <a:lumMod val="75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0C13B7-F99E-4639-B516-693528B37DEE}"/>
              </a:ext>
            </a:extLst>
          </p:cNvPr>
          <p:cNvSpPr/>
          <p:nvPr/>
        </p:nvSpPr>
        <p:spPr>
          <a:xfrm>
            <a:off x="486560" y="1116051"/>
            <a:ext cx="11333527" cy="116955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Лист алюминиевый – это недорогой и малый по весу материал по сравнению с таким же прокатом из стали и других металлов или сплавов. Обработка алюминиевого листа не требует больших усилий, а готовые изделия долговечны, коррозионностойки, обладают высокой механической и атмосферной прочностью</a:t>
            </a:r>
            <a:r>
              <a:rPr kumimoji="0" lang="en-US"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Рулон из алюминия необходим в средах, где требуются коррозийно-устойчивые свойства. При помощи лент обеспечивают изоляцией трубопроводные конструкции, создают гидроизоляцию </a:t>
            </a:r>
            <a:r>
              <a:rPr kumimoji="0" lang="ru-RU" sz="1400" b="0" i="0" u="none" strike="noStrike" kern="1200" cap="none" spc="0" normalizeH="0" baseline="0" noProof="0" dirty="0" err="1">
                <a:ln>
                  <a:noFill/>
                </a:ln>
                <a:solidFill>
                  <a:srgbClr val="00ABC5"/>
                </a:solidFill>
                <a:effectLst/>
                <a:uLnTx/>
                <a:uFillTx/>
                <a:latin typeface="Arial" panose="020B0604020202020204" pitchFamily="34" charset="0"/>
                <a:ea typeface="+mn-ea"/>
                <a:cs typeface="Arial" panose="020B0604020202020204" pitchFamily="34" charset="0"/>
              </a:rPr>
              <a:t>водо</a:t>
            </a:r>
            <a:r>
              <a:rPr kumimoji="0" lang="ru-RU"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 нефте-, газопроводных систем</a:t>
            </a:r>
            <a:r>
              <a:rPr kumimoji="0" lang="en-US"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a:t>
            </a:r>
            <a:endParaRPr kumimoji="0" lang="en-GB" sz="1400" b="0"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endParaRPr>
          </a:p>
        </p:txBody>
      </p:sp>
      <p:graphicFrame>
        <p:nvGraphicFramePr>
          <p:cNvPr id="2" name="Table 1">
            <a:extLst>
              <a:ext uri="{FF2B5EF4-FFF2-40B4-BE49-F238E27FC236}">
                <a16:creationId xmlns:a16="http://schemas.microsoft.com/office/drawing/2014/main" id="{6792A017-F5EE-457D-9E03-9ABE4E44362D}"/>
              </a:ext>
            </a:extLst>
          </p:cNvPr>
          <p:cNvGraphicFramePr>
            <a:graphicFrameLocks noGrp="1"/>
          </p:cNvGraphicFramePr>
          <p:nvPr/>
        </p:nvGraphicFramePr>
        <p:xfrm>
          <a:off x="797671" y="2837706"/>
          <a:ext cx="4749800" cy="3041179"/>
        </p:xfrm>
        <a:graphic>
          <a:graphicData uri="http://schemas.openxmlformats.org/drawingml/2006/table">
            <a:tbl>
              <a:tblPr/>
              <a:tblGrid>
                <a:gridCol w="2463800">
                  <a:extLst>
                    <a:ext uri="{9D8B030D-6E8A-4147-A177-3AD203B41FA5}">
                      <a16:colId xmlns:a16="http://schemas.microsoft.com/office/drawing/2014/main" val="1505395399"/>
                    </a:ext>
                  </a:extLst>
                </a:gridCol>
                <a:gridCol w="2286000">
                  <a:extLst>
                    <a:ext uri="{9D8B030D-6E8A-4147-A177-3AD203B41FA5}">
                      <a16:colId xmlns:a16="http://schemas.microsoft.com/office/drawing/2014/main" val="3785848899"/>
                    </a:ext>
                  </a:extLst>
                </a:gridCol>
              </a:tblGrid>
              <a:tr h="226060">
                <a:tc gridSpan="2">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Технические характеристики</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142152318"/>
                  </a:ext>
                </a:extLst>
              </a:tr>
              <a:tr h="226060">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Ширина</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0,914-1 метр</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3362961"/>
                  </a:ext>
                </a:extLst>
              </a:tr>
              <a:tr h="226060">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Длина</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метров</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212472"/>
                  </a:ext>
                </a:extLst>
              </a:tr>
              <a:tr h="281199">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Толщина</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1,2мм</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538523"/>
                  </a:ext>
                </a:extLst>
              </a:tr>
              <a:tr h="286718">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Влагозащитная барьерная плёнка, тип: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US" sz="900" b="0" kern="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Polysurlyn</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5158412"/>
                  </a:ext>
                </a:extLst>
              </a:tr>
              <a:tr h="226060">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Требования к алюминию:</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n-US"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Alloy 5005 or 3003- H14 or H16 Temper as per ASTM B209, </a:t>
                      </a: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альтернатива согласно ГОСТ ВД1 АМ</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702129"/>
                  </a:ext>
                </a:extLst>
              </a:tr>
              <a:tr h="226060">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Требования к защитной плёнке: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0181298"/>
                  </a:ext>
                </a:extLst>
              </a:tr>
              <a:tr h="226060">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Толщина : </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ru-RU" sz="900" b="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76 мкм</a:t>
                      </a: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718075"/>
                  </a:ext>
                </a:extLst>
              </a:tr>
              <a:tr h="226060">
                <a:tc>
                  <a:txBody>
                    <a:bodyPr/>
                    <a:lstStyle/>
                    <a:p>
                      <a:pPr algn="ctr">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9792512"/>
                  </a:ext>
                </a:extLst>
              </a:tr>
              <a:tr h="226060">
                <a:tc>
                  <a:txBody>
                    <a:bodyPr/>
                    <a:lstStyle/>
                    <a:p>
                      <a:pPr algn="ctr">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7214172"/>
                  </a:ext>
                </a:extLst>
              </a:tr>
              <a:tr h="226060">
                <a:tc>
                  <a:txBody>
                    <a:bodyPr/>
                    <a:lstStyle/>
                    <a:p>
                      <a:pPr algn="ctr">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882956"/>
                  </a:ext>
                </a:extLst>
              </a:tr>
              <a:tr h="226060">
                <a:tc>
                  <a:txBody>
                    <a:bodyPr/>
                    <a:lstStyle/>
                    <a:p>
                      <a:pPr algn="ctr">
                        <a:lnSpc>
                          <a:spcPct val="106000"/>
                        </a:lnSpc>
                        <a:spcAft>
                          <a:spcPts val="800"/>
                        </a:spcAft>
                      </a:pPr>
                      <a:endParaRPr lang="en-GB" sz="900" b="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endParaRPr lang="en-GB"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346302"/>
                  </a:ext>
                </a:extLst>
              </a:tr>
            </a:tbl>
          </a:graphicData>
        </a:graphic>
      </p:graphicFrame>
      <p:pic>
        <p:nvPicPr>
          <p:cNvPr id="9" name="Picture 8">
            <a:extLst>
              <a:ext uri="{FF2B5EF4-FFF2-40B4-BE49-F238E27FC236}">
                <a16:creationId xmlns:a16="http://schemas.microsoft.com/office/drawing/2014/main" id="{50F7284A-B686-4AB4-904B-8A493C900F2B}"/>
              </a:ext>
            </a:extLst>
          </p:cNvPr>
          <p:cNvPicPr>
            <a:picLocks noChangeAspect="1"/>
          </p:cNvPicPr>
          <p:nvPr/>
        </p:nvPicPr>
        <p:blipFill>
          <a:blip r:embed="rId2"/>
          <a:stretch>
            <a:fillRect/>
          </a:stretch>
        </p:blipFill>
        <p:spPr>
          <a:xfrm>
            <a:off x="6170104" y="2900827"/>
            <a:ext cx="4967935" cy="3033518"/>
          </a:xfrm>
          <a:prstGeom prst="rect">
            <a:avLst/>
          </a:prstGeom>
        </p:spPr>
      </p:pic>
      <p:sp>
        <p:nvSpPr>
          <p:cNvPr id="4" name="Footer Placeholder 1">
            <a:extLst>
              <a:ext uri="{FF2B5EF4-FFF2-40B4-BE49-F238E27FC236}">
                <a16:creationId xmlns:a16="http://schemas.microsoft.com/office/drawing/2014/main" id="{1D5B2BF6-1913-B555-A47C-906C4FA8C083}"/>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255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0" y="218113"/>
            <a:ext cx="12184789" cy="570451"/>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a:t>
            </a:r>
            <a:r>
              <a:rPr kumimoji="0" lang="ru-RU" sz="2500" b="1" i="0" u="none" strike="noStrike" kern="1200" cap="none" spc="0" normalizeH="0" baseline="0" noProof="0" dirty="0">
                <a:ln>
                  <a:noFill/>
                </a:ln>
                <a:solidFill>
                  <a:srgbClr val="00ABC5"/>
                </a:solidFill>
                <a:effectLst/>
                <a:uLnTx/>
                <a:uFillTx/>
                <a:latin typeface="Calibri" panose="020F0502020204030204"/>
                <a:ea typeface="+mj-ea"/>
                <a:cs typeface="Arial" panose="020B0604020202020204" pitchFamily="34" charset="0"/>
              </a:rPr>
              <a:t> </a:t>
            </a:r>
            <a:r>
              <a:rPr kumimoji="0" lang="ru-RU" sz="3200" i="0" u="none" strike="noStrike" kern="1200" cap="none" spc="0" normalizeH="0" baseline="0" noProof="0" dirty="0">
                <a:ln>
                  <a:noFill/>
                </a:ln>
                <a:solidFill>
                  <a:srgbClr val="00ABC5"/>
                </a:solidFill>
                <a:effectLst/>
                <a:uLnTx/>
                <a:uFillTx/>
                <a:latin typeface="Calibri" panose="020F0502020204030204"/>
                <a:ea typeface="+mj-ea"/>
                <a:cs typeface="Arial" panose="020B0604020202020204" pitchFamily="34" charset="0"/>
              </a:rPr>
              <a:t>Прогноз потребления  изоляционных материалов</a:t>
            </a:r>
            <a:endParaRPr kumimoji="0" lang="en-US" sz="3200" i="0" u="none" strike="noStrike" kern="1200" cap="none" spc="0" normalizeH="0" baseline="0" noProof="0" dirty="0">
              <a:ln>
                <a:noFill/>
              </a:ln>
              <a:solidFill>
                <a:srgbClr val="00ABC5"/>
              </a:solidFill>
              <a:effectLst/>
              <a:uLnTx/>
              <a:uFillTx/>
              <a:latin typeface="Calibri" panose="020F0502020204030204"/>
              <a:ea typeface="+mj-ea"/>
              <a:cs typeface="Arial" panose="020B0604020202020204" pitchFamily="34" charset="0"/>
            </a:endParaRPr>
          </a:p>
        </p:txBody>
      </p:sp>
      <p:sp>
        <p:nvSpPr>
          <p:cNvPr id="16" name="Rectangle 15">
            <a:extLst>
              <a:ext uri="{FF2B5EF4-FFF2-40B4-BE49-F238E27FC236}">
                <a16:creationId xmlns:a16="http://schemas.microsoft.com/office/drawing/2014/main" id="{37437C49-49C7-4EA9-8B58-89047E5ADCBB}"/>
              </a:ext>
            </a:extLst>
          </p:cNvPr>
          <p:cNvSpPr/>
          <p:nvPr/>
        </p:nvSpPr>
        <p:spPr>
          <a:xfrm>
            <a:off x="897458" y="1290632"/>
            <a:ext cx="10511570" cy="323165"/>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На этом слайде представлен прогноз потребления различных типов изоляционных материалов.</a:t>
            </a:r>
            <a:endParaRPr kumimoji="0" lang="en-GB" sz="1800" b="0" i="0" u="none" strike="noStrike" kern="1200" cap="none" spc="0" normalizeH="0" baseline="0" noProof="0" dirty="0">
              <a:ln>
                <a:noFill/>
              </a:ln>
              <a:solidFill>
                <a:srgbClr val="00ABC5"/>
              </a:solidFill>
              <a:effectLst/>
              <a:uLnTx/>
              <a:uFillTx/>
              <a:latin typeface="Calibri" panose="020F0502020204030204"/>
              <a:ea typeface="+mn-ea"/>
              <a:cs typeface="+mn-cs"/>
            </a:endParaRPr>
          </a:p>
        </p:txBody>
      </p:sp>
      <p:graphicFrame>
        <p:nvGraphicFramePr>
          <p:cNvPr id="18" name="Table 17">
            <a:extLst>
              <a:ext uri="{FF2B5EF4-FFF2-40B4-BE49-F238E27FC236}">
                <a16:creationId xmlns:a16="http://schemas.microsoft.com/office/drawing/2014/main" id="{F7A40E33-BC97-4D8A-BE54-D1CA656D1873}"/>
              </a:ext>
            </a:extLst>
          </p:cNvPr>
          <p:cNvGraphicFramePr>
            <a:graphicFrameLocks noGrp="1"/>
          </p:cNvGraphicFramePr>
          <p:nvPr/>
        </p:nvGraphicFramePr>
        <p:xfrm>
          <a:off x="2644346" y="1936242"/>
          <a:ext cx="6277233" cy="2499525"/>
        </p:xfrm>
        <a:graphic>
          <a:graphicData uri="http://schemas.openxmlformats.org/drawingml/2006/table">
            <a:tbl>
              <a:tblPr/>
              <a:tblGrid>
                <a:gridCol w="2372107">
                  <a:extLst>
                    <a:ext uri="{9D8B030D-6E8A-4147-A177-3AD203B41FA5}">
                      <a16:colId xmlns:a16="http://schemas.microsoft.com/office/drawing/2014/main" val="3508550406"/>
                    </a:ext>
                  </a:extLst>
                </a:gridCol>
                <a:gridCol w="785250">
                  <a:extLst>
                    <a:ext uri="{9D8B030D-6E8A-4147-A177-3AD203B41FA5}">
                      <a16:colId xmlns:a16="http://schemas.microsoft.com/office/drawing/2014/main" val="3297017013"/>
                    </a:ext>
                  </a:extLst>
                </a:gridCol>
                <a:gridCol w="785250">
                  <a:extLst>
                    <a:ext uri="{9D8B030D-6E8A-4147-A177-3AD203B41FA5}">
                      <a16:colId xmlns:a16="http://schemas.microsoft.com/office/drawing/2014/main" val="1962173323"/>
                    </a:ext>
                  </a:extLst>
                </a:gridCol>
                <a:gridCol w="785250">
                  <a:extLst>
                    <a:ext uri="{9D8B030D-6E8A-4147-A177-3AD203B41FA5}">
                      <a16:colId xmlns:a16="http://schemas.microsoft.com/office/drawing/2014/main" val="1480715056"/>
                    </a:ext>
                  </a:extLst>
                </a:gridCol>
                <a:gridCol w="785250">
                  <a:extLst>
                    <a:ext uri="{9D8B030D-6E8A-4147-A177-3AD203B41FA5}">
                      <a16:colId xmlns:a16="http://schemas.microsoft.com/office/drawing/2014/main" val="3706913626"/>
                    </a:ext>
                  </a:extLst>
                </a:gridCol>
                <a:gridCol w="764126">
                  <a:extLst>
                    <a:ext uri="{9D8B030D-6E8A-4147-A177-3AD203B41FA5}">
                      <a16:colId xmlns:a16="http://schemas.microsoft.com/office/drawing/2014/main" val="3647197603"/>
                    </a:ext>
                  </a:extLst>
                </a:gridCol>
              </a:tblGrid>
              <a:tr h="198475">
                <a:tc gridSpan="6">
                  <a:txBody>
                    <a:bodyPr/>
                    <a:lstStyle/>
                    <a:p>
                      <a:pPr algn="ctr" fontAlgn="b"/>
                      <a:r>
                        <a:rPr lang="en-US" sz="1200" b="1" i="0" u="none" strike="noStrike" dirty="0">
                          <a:solidFill>
                            <a:schemeClr val="accent5"/>
                          </a:solidFill>
                          <a:effectLst/>
                          <a:latin typeface="Arial" panose="020B0604020202020204" pitchFamily="34" charset="0"/>
                        </a:rPr>
                        <a:t>                    </a:t>
                      </a:r>
                      <a:r>
                        <a:rPr lang="ru-RU" sz="1200" b="1" i="0" u="none" strike="noStrike" dirty="0">
                          <a:solidFill>
                            <a:schemeClr val="accent5"/>
                          </a:solidFill>
                          <a:effectLst/>
                          <a:latin typeface="Arial" panose="020B0604020202020204" pitchFamily="34" charset="0"/>
                        </a:rPr>
                        <a:t>*</a:t>
                      </a:r>
                      <a:r>
                        <a:rPr lang="en-US" sz="1200" b="1" i="0" u="none" strike="noStrike" dirty="0">
                          <a:solidFill>
                            <a:schemeClr val="accent5"/>
                          </a:solidFill>
                          <a:effectLst/>
                          <a:latin typeface="Arial" panose="020B0604020202020204" pitchFamily="34" charset="0"/>
                        </a:rPr>
                        <a:t> </a:t>
                      </a:r>
                      <a:r>
                        <a:rPr lang="ru-RU" sz="1200" b="1" i="0" u="none" strike="noStrike" dirty="0">
                          <a:solidFill>
                            <a:schemeClr val="accent5"/>
                          </a:solidFill>
                          <a:effectLst/>
                          <a:latin typeface="Arial" panose="020B0604020202020204" pitchFamily="34" charset="0"/>
                        </a:rPr>
                        <a:t>Изоляционные материалы</a:t>
                      </a:r>
                    </a:p>
                  </a:txBody>
                  <a:tcPr marL="9451" marR="9451" marT="9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4470125"/>
                  </a:ext>
                </a:extLst>
              </a:tr>
              <a:tr h="425305">
                <a:tc>
                  <a:txBody>
                    <a:bodyPr/>
                    <a:lstStyle/>
                    <a:p>
                      <a:pPr algn="ctr" rtl="0" fontAlgn="ctr"/>
                      <a:r>
                        <a:rPr lang="ru-RU" sz="1100" b="1" i="0" u="none" strike="noStrike" dirty="0">
                          <a:solidFill>
                            <a:srgbClr val="000000"/>
                          </a:solidFill>
                          <a:effectLst/>
                          <a:latin typeface="Calibri" panose="020F0502020204030204" pitchFamily="34" charset="0"/>
                        </a:rPr>
                        <a:t>Наименование</a:t>
                      </a:r>
                      <a:r>
                        <a:rPr lang="en-GB" sz="1100" b="1" i="0" u="none" strike="noStrike" dirty="0">
                          <a:solidFill>
                            <a:srgbClr val="000000"/>
                          </a:solidFill>
                          <a:effectLst/>
                          <a:latin typeface="Calibri" panose="020F0502020204030204" pitchFamily="34" charset="0"/>
                        </a:rPr>
                        <a:t> </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a:solidFill>
                            <a:srgbClr val="000000"/>
                          </a:solidFill>
                          <a:effectLst/>
                          <a:latin typeface="Arial" panose="020B0604020202020204" pitchFamily="34" charset="0"/>
                        </a:rPr>
                        <a:t>Прогнозируемое количество на 1 Год</a:t>
                      </a:r>
                      <a:endParaRPr lang="en-GB" sz="800" b="1" i="0" u="none" strike="noStrike" dirty="0">
                        <a:solidFill>
                          <a:srgbClr val="000000"/>
                        </a:solidFill>
                        <a:effectLst/>
                        <a:latin typeface="Arial" panose="020B0604020202020204" pitchFamily="34" charset="0"/>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a:solidFill>
                            <a:srgbClr val="000000"/>
                          </a:solidFill>
                          <a:effectLst/>
                          <a:latin typeface="Arial" panose="020B0604020202020204" pitchFamily="34" charset="0"/>
                        </a:rPr>
                        <a:t>Прогнозируемое количество на 2 Года</a:t>
                      </a:r>
                      <a:endParaRPr lang="en-GB" sz="800" b="1" i="0" u="none" strike="noStrike" dirty="0">
                        <a:solidFill>
                          <a:srgbClr val="000000"/>
                        </a:solidFill>
                        <a:effectLst/>
                        <a:latin typeface="Arial" panose="020B0604020202020204" pitchFamily="34" charset="0"/>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a:solidFill>
                            <a:srgbClr val="000000"/>
                          </a:solidFill>
                          <a:effectLst/>
                          <a:latin typeface="Arial" panose="020B0604020202020204" pitchFamily="34" charset="0"/>
                        </a:rPr>
                        <a:t>Прогнозируемое количество на 3 Года</a:t>
                      </a:r>
                      <a:endParaRPr lang="en-GB" sz="800" b="1" i="0" u="none" strike="noStrike" dirty="0">
                        <a:solidFill>
                          <a:srgbClr val="000000"/>
                        </a:solidFill>
                        <a:effectLst/>
                        <a:latin typeface="Arial" panose="020B0604020202020204" pitchFamily="34" charset="0"/>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a:solidFill>
                            <a:srgbClr val="000000"/>
                          </a:solidFill>
                          <a:effectLst/>
                          <a:latin typeface="Arial" panose="020B0604020202020204" pitchFamily="34" charset="0"/>
                        </a:rPr>
                        <a:t>Прогнозируемое количество на 4 Года</a:t>
                      </a:r>
                      <a:endParaRPr lang="en-GB" sz="800" b="1" i="0" u="none" strike="noStrike" dirty="0">
                        <a:solidFill>
                          <a:srgbClr val="000000"/>
                        </a:solidFill>
                        <a:effectLst/>
                        <a:latin typeface="Arial" panose="020B0604020202020204" pitchFamily="34" charset="0"/>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a:solidFill>
                            <a:srgbClr val="000000"/>
                          </a:solidFill>
                          <a:effectLst/>
                          <a:latin typeface="Arial" panose="020B0604020202020204" pitchFamily="34" charset="0"/>
                        </a:rPr>
                        <a:t>Прогнозируемое количество на 5 лет</a:t>
                      </a:r>
                      <a:endParaRPr lang="en-GB" sz="800" b="1" i="0" u="none" strike="noStrike" dirty="0">
                        <a:solidFill>
                          <a:srgbClr val="000000"/>
                        </a:solidFill>
                        <a:effectLst/>
                        <a:latin typeface="Arial" panose="020B0604020202020204" pitchFamily="34" charset="0"/>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3939335"/>
                  </a:ext>
                </a:extLst>
              </a:tr>
              <a:tr h="372378">
                <a:tc>
                  <a:txBody>
                    <a:bodyPr/>
                    <a:lstStyle/>
                    <a:p>
                      <a:pPr algn="ctr" rtl="0" fontAlgn="ctr"/>
                      <a:r>
                        <a:rPr lang="en-GB" sz="800" b="0" i="0" u="none" strike="noStrike" dirty="0">
                          <a:solidFill>
                            <a:srgbClr val="000000"/>
                          </a:solidFill>
                          <a:effectLst/>
                          <a:latin typeface="Arial" panose="020B0604020202020204" pitchFamily="34" charset="0"/>
                        </a:rPr>
                        <a:t>MINERAL WOOL, PIPE: PERFORMED SHELL, DENSITY: 100 KG/M3, 273MM INSIDE DIA X 50MM THICK WALL, LONG 1.0-1.2M, TEMPERATURE: AMBIENT/+600C </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0000"/>
                          </a:solidFill>
                          <a:effectLst/>
                          <a:latin typeface="Arial" panose="020B0604020202020204" pitchFamily="34" charset="0"/>
                        </a:rPr>
                        <a:t>92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0000"/>
                          </a:solidFill>
                          <a:effectLst/>
                          <a:latin typeface="Arial" panose="020B0604020202020204" pitchFamily="34" charset="0"/>
                        </a:rPr>
                        <a:t>92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0000"/>
                          </a:solidFill>
                          <a:effectLst/>
                          <a:latin typeface="Arial" panose="020B0604020202020204" pitchFamily="34" charset="0"/>
                        </a:rPr>
                        <a:t>92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0000"/>
                          </a:solidFill>
                          <a:effectLst/>
                          <a:latin typeface="Arial" panose="020B0604020202020204" pitchFamily="34" charset="0"/>
                        </a:rPr>
                        <a:t>92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0000"/>
                          </a:solidFill>
                          <a:effectLst/>
                          <a:latin typeface="Arial" panose="020B0604020202020204" pitchFamily="34" charset="0"/>
                        </a:rPr>
                        <a:t>91</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068668"/>
                  </a:ext>
                </a:extLst>
              </a:tr>
              <a:tr h="330906">
                <a:tc>
                  <a:txBody>
                    <a:bodyPr/>
                    <a:lstStyle/>
                    <a:p>
                      <a:pPr algn="ctr" rtl="0" fontAlgn="ctr"/>
                      <a:r>
                        <a:rPr lang="nl-NL" sz="800" b="0" i="0" u="none" strike="noStrike" dirty="0">
                          <a:solidFill>
                            <a:srgbClr val="000000"/>
                          </a:solidFill>
                          <a:effectLst/>
                          <a:latin typeface="Arial" panose="020B0604020202020204" pitchFamily="34" charset="0"/>
                        </a:rPr>
                        <a:t>MINERAL WOOL, WIRED MAT, DENSITY 100 KG/M3, </a:t>
                      </a:r>
                      <a:r>
                        <a:rPr lang="en-GB" sz="800" b="0" i="0" u="none" strike="noStrike" dirty="0">
                          <a:solidFill>
                            <a:srgbClr val="000000"/>
                          </a:solidFill>
                          <a:effectLst/>
                          <a:latin typeface="Arial" panose="020B0604020202020204" pitchFamily="34" charset="0"/>
                        </a:rPr>
                        <a:t>4000MM X 1000MM X 50MM, WALL THICKNESS LENGTH 1.0-1.2M, TEMPERATURE: AMBIERNT/+600°C</a:t>
                      </a:r>
                      <a:endParaRPr lang="nl-NL" sz="800" b="0" i="0" u="none" strike="noStrike" dirty="0">
                        <a:solidFill>
                          <a:srgbClr val="000000"/>
                        </a:solidFill>
                        <a:effectLst/>
                        <a:latin typeface="Arial" panose="020B0604020202020204" pitchFamily="34" charset="0"/>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0000"/>
                          </a:solidFill>
                          <a:effectLst/>
                          <a:latin typeface="Arial" panose="020B0604020202020204" pitchFamily="34" charset="0"/>
                        </a:rPr>
                        <a:t>482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a:solidFill>
                            <a:srgbClr val="000000"/>
                          </a:solidFill>
                          <a:effectLst/>
                          <a:latin typeface="Arial" panose="020B0604020202020204" pitchFamily="34" charset="0"/>
                        </a:rPr>
                        <a:t>483</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a:solidFill>
                            <a:srgbClr val="000000"/>
                          </a:solidFill>
                          <a:effectLst/>
                          <a:latin typeface="Arial" panose="020B0604020202020204" pitchFamily="34" charset="0"/>
                        </a:rPr>
                        <a:t>482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a:solidFill>
                            <a:srgbClr val="000000"/>
                          </a:solidFill>
                          <a:effectLst/>
                          <a:latin typeface="Arial" panose="020B0604020202020204" pitchFamily="34" charset="0"/>
                        </a:rPr>
                        <a:t>482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a:solidFill>
                            <a:srgbClr val="000000"/>
                          </a:solidFill>
                          <a:effectLst/>
                          <a:latin typeface="Arial" panose="020B0604020202020204" pitchFamily="34" charset="0"/>
                        </a:rPr>
                        <a:t>482</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6138505"/>
                  </a:ext>
                </a:extLst>
              </a:tr>
              <a:tr h="506272">
                <a:tc>
                  <a:txBody>
                    <a:bodyPr/>
                    <a:lstStyle/>
                    <a:p>
                      <a:pPr algn="ctr" rtl="0" fontAlgn="ctr"/>
                      <a:r>
                        <a:rPr lang="en-GB" sz="800" b="0" i="0" u="none" strike="noStrike" kern="1200" dirty="0">
                          <a:solidFill>
                            <a:srgbClr val="000000"/>
                          </a:solidFill>
                          <a:effectLst/>
                          <a:latin typeface="Arial" panose="020B0604020202020204" pitchFamily="34" charset="0"/>
                          <a:ea typeface="+mn-ea"/>
                          <a:cs typeface="+mn-cs"/>
                        </a:rPr>
                        <a:t>SHEET, ALUMINIUM: 0.914M X 1.2MM THICK X 30M LENGTH, C/W MOISTURE BARRIER</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800" b="0" i="0" u="none" strike="noStrike" dirty="0">
                          <a:solidFill>
                            <a:srgbClr val="000000"/>
                          </a:solidFill>
                          <a:effectLst/>
                          <a:latin typeface="Arial" panose="020B0604020202020204" pitchFamily="34" charset="0"/>
                        </a:rPr>
                        <a:t>124</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dirty="0">
                          <a:solidFill>
                            <a:srgbClr val="000000"/>
                          </a:solidFill>
                          <a:effectLst/>
                          <a:latin typeface="Arial" panose="020B0604020202020204" pitchFamily="34" charset="0"/>
                        </a:rPr>
                        <a:t>1</a:t>
                      </a:r>
                      <a:r>
                        <a:rPr lang="en-GB" sz="800" b="0" i="0" u="none" strike="noStrike" dirty="0">
                          <a:solidFill>
                            <a:srgbClr val="000000"/>
                          </a:solidFill>
                          <a:effectLst/>
                          <a:latin typeface="Arial" panose="020B0604020202020204" pitchFamily="34" charset="0"/>
                        </a:rPr>
                        <a:t>23</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dirty="0">
                          <a:solidFill>
                            <a:srgbClr val="000000"/>
                          </a:solidFill>
                          <a:effectLst/>
                          <a:latin typeface="Arial" panose="020B0604020202020204" pitchFamily="34" charset="0"/>
                        </a:rPr>
                        <a:t>1</a:t>
                      </a:r>
                      <a:r>
                        <a:rPr lang="en-GB" sz="800" b="0" i="0" u="none" strike="noStrike" dirty="0">
                          <a:solidFill>
                            <a:srgbClr val="000000"/>
                          </a:solidFill>
                          <a:effectLst/>
                          <a:latin typeface="Arial" panose="020B0604020202020204" pitchFamily="34" charset="0"/>
                        </a:rPr>
                        <a:t>24</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dirty="0">
                          <a:solidFill>
                            <a:srgbClr val="000000"/>
                          </a:solidFill>
                          <a:effectLst/>
                          <a:latin typeface="Arial" panose="020B0604020202020204" pitchFamily="34" charset="0"/>
                        </a:rPr>
                        <a:t>1</a:t>
                      </a:r>
                      <a:r>
                        <a:rPr lang="en-GB" sz="800" b="0" i="0" u="none" strike="noStrike" dirty="0">
                          <a:solidFill>
                            <a:srgbClr val="000000"/>
                          </a:solidFill>
                          <a:effectLst/>
                          <a:latin typeface="Arial" panose="020B0604020202020204" pitchFamily="34" charset="0"/>
                        </a:rPr>
                        <a:t>23</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0" i="0" u="none" strike="noStrike" dirty="0">
                          <a:solidFill>
                            <a:srgbClr val="000000"/>
                          </a:solidFill>
                          <a:effectLst/>
                          <a:latin typeface="Arial" panose="020B0604020202020204" pitchFamily="34" charset="0"/>
                        </a:rPr>
                        <a:t>1</a:t>
                      </a:r>
                      <a:r>
                        <a:rPr lang="en-GB" sz="800" b="0" i="0" u="none" strike="noStrike" dirty="0">
                          <a:solidFill>
                            <a:srgbClr val="000000"/>
                          </a:solidFill>
                          <a:effectLst/>
                          <a:latin typeface="Arial" panose="020B0604020202020204" pitchFamily="34" charset="0"/>
                        </a:rPr>
                        <a:t>24</a:t>
                      </a: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8920137"/>
                  </a:ext>
                </a:extLst>
              </a:tr>
              <a:tr h="224438">
                <a:tc>
                  <a:txBody>
                    <a:bodyPr/>
                    <a:lstStyle/>
                    <a:p>
                      <a:pPr algn="ctr" rtl="0" fontAlgn="ctr"/>
                      <a:r>
                        <a:rPr lang="en-US" sz="800" b="0" i="0" u="none" strike="noStrike" kern="1200" dirty="0">
                          <a:solidFill>
                            <a:srgbClr val="000000"/>
                          </a:solidFill>
                          <a:effectLst/>
                          <a:latin typeface="Arial" panose="020B0604020202020204" pitchFamily="34" charset="0"/>
                          <a:ea typeface="+mn-ea"/>
                          <a:cs typeface="+mn-cs"/>
                        </a:rPr>
                        <a:t>RUBBER INSULATION FOAM, PIPE: 114MM DIA, 19MM WALL THICKNESS, TEMPERATURE RANGE -40C/+125C, COLOR: BLACK</a:t>
                      </a:r>
                      <a:endParaRPr lang="en-GB" sz="800" b="0" i="0" u="none" strike="noStrike" kern="1200" dirty="0">
                        <a:solidFill>
                          <a:srgbClr val="000000"/>
                        </a:solidFill>
                        <a:effectLst/>
                        <a:latin typeface="Arial" panose="020B0604020202020204" pitchFamily="34" charset="0"/>
                        <a:ea typeface="+mn-ea"/>
                        <a:cs typeface="+mn-cs"/>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dirty="0">
                          <a:solidFill>
                            <a:srgbClr val="000000"/>
                          </a:solidFill>
                          <a:effectLst/>
                          <a:latin typeface="Arial" panose="020B0604020202020204" pitchFamily="34" charset="0"/>
                          <a:ea typeface="+mn-ea"/>
                          <a:cs typeface="+mn-cs"/>
                        </a:rPr>
                        <a:t>141</a:t>
                      </a:r>
                      <a:endParaRPr lang="en-GB" sz="800" b="0" i="0" u="none" strike="noStrike" kern="1200" dirty="0">
                        <a:solidFill>
                          <a:srgbClr val="000000"/>
                        </a:solidFill>
                        <a:effectLst/>
                        <a:latin typeface="Arial" panose="020B0604020202020204" pitchFamily="34" charset="0"/>
                        <a:ea typeface="+mn-ea"/>
                        <a:cs typeface="+mn-cs"/>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dirty="0">
                          <a:solidFill>
                            <a:srgbClr val="000000"/>
                          </a:solidFill>
                          <a:effectLst/>
                          <a:latin typeface="Arial" panose="020B0604020202020204" pitchFamily="34" charset="0"/>
                          <a:ea typeface="+mn-ea"/>
                          <a:cs typeface="+mn-cs"/>
                        </a:rPr>
                        <a:t>141</a:t>
                      </a:r>
                      <a:endParaRPr lang="en-GB" sz="800" b="0" i="0" u="none" strike="noStrike" kern="1200" dirty="0">
                        <a:solidFill>
                          <a:srgbClr val="000000"/>
                        </a:solidFill>
                        <a:effectLst/>
                        <a:latin typeface="Arial" panose="020B0604020202020204" pitchFamily="34" charset="0"/>
                        <a:ea typeface="+mn-ea"/>
                        <a:cs typeface="+mn-cs"/>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dirty="0">
                          <a:solidFill>
                            <a:srgbClr val="000000"/>
                          </a:solidFill>
                          <a:effectLst/>
                          <a:latin typeface="Arial" panose="020B0604020202020204" pitchFamily="34" charset="0"/>
                          <a:ea typeface="+mn-ea"/>
                          <a:cs typeface="+mn-cs"/>
                        </a:rPr>
                        <a:t>141</a:t>
                      </a:r>
                      <a:endParaRPr lang="en-GB" sz="800" b="0" i="0" u="none" strike="noStrike" kern="1200" dirty="0">
                        <a:solidFill>
                          <a:srgbClr val="000000"/>
                        </a:solidFill>
                        <a:effectLst/>
                        <a:latin typeface="Arial" panose="020B0604020202020204" pitchFamily="34" charset="0"/>
                        <a:ea typeface="+mn-ea"/>
                        <a:cs typeface="+mn-cs"/>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dirty="0">
                          <a:solidFill>
                            <a:srgbClr val="000000"/>
                          </a:solidFill>
                          <a:effectLst/>
                          <a:latin typeface="Arial" panose="020B0604020202020204" pitchFamily="34" charset="0"/>
                          <a:ea typeface="+mn-ea"/>
                          <a:cs typeface="+mn-cs"/>
                        </a:rPr>
                        <a:t>141</a:t>
                      </a:r>
                      <a:endParaRPr lang="en-GB" sz="800" b="0" i="0" u="none" strike="noStrike" kern="1200" dirty="0">
                        <a:solidFill>
                          <a:srgbClr val="000000"/>
                        </a:solidFill>
                        <a:effectLst/>
                        <a:latin typeface="Arial" panose="020B0604020202020204" pitchFamily="34" charset="0"/>
                        <a:ea typeface="+mn-ea"/>
                        <a:cs typeface="+mn-cs"/>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en-US" sz="800" b="0" i="0" u="none" strike="noStrike" kern="1200" dirty="0">
                          <a:solidFill>
                            <a:srgbClr val="000000"/>
                          </a:solidFill>
                          <a:effectLst/>
                          <a:latin typeface="Arial" panose="020B0604020202020204" pitchFamily="34" charset="0"/>
                          <a:ea typeface="+mn-ea"/>
                          <a:cs typeface="+mn-cs"/>
                        </a:rPr>
                        <a:t>141</a:t>
                      </a:r>
                      <a:endParaRPr lang="en-GB" sz="800" b="0" i="0" u="none" strike="noStrike" kern="1200" dirty="0">
                        <a:solidFill>
                          <a:srgbClr val="000000"/>
                        </a:solidFill>
                        <a:effectLst/>
                        <a:latin typeface="Arial" panose="020B0604020202020204" pitchFamily="34" charset="0"/>
                        <a:ea typeface="+mn-ea"/>
                        <a:cs typeface="+mn-cs"/>
                      </a:endParaRPr>
                    </a:p>
                  </a:txBody>
                  <a:tcPr marL="9451" marR="9451" marT="94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0066937"/>
                  </a:ext>
                </a:extLst>
              </a:tr>
            </a:tbl>
          </a:graphicData>
        </a:graphic>
      </p:graphicFrame>
      <p:sp>
        <p:nvSpPr>
          <p:cNvPr id="12" name="TextBox 11">
            <a:extLst>
              <a:ext uri="{FF2B5EF4-FFF2-40B4-BE49-F238E27FC236}">
                <a16:creationId xmlns:a16="http://schemas.microsoft.com/office/drawing/2014/main" id="{30FBF000-26EC-45CC-9933-5E20F821E08B}"/>
              </a:ext>
            </a:extLst>
          </p:cNvPr>
          <p:cNvSpPr txBox="1"/>
          <p:nvPr/>
        </p:nvSpPr>
        <p:spPr>
          <a:xfrm>
            <a:off x="664984" y="5507795"/>
            <a:ext cx="9835118"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ABC5"/>
                </a:solidFill>
                <a:effectLst/>
                <a:uLnTx/>
                <a:uFillTx/>
                <a:latin typeface="Arial" panose="020B0604020202020204" pitchFamily="34" charset="0"/>
                <a:ea typeface="+mn-ea"/>
                <a:cs typeface="Arial" panose="020B0604020202020204" pitchFamily="34" charset="0"/>
              </a:rPr>
              <a:t>* На Указанное количество является приблизительным</a:t>
            </a:r>
            <a:endParaRPr kumimoji="0" lang="en-GB"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A834FB4-33A2-A049-CDA0-7B60209B1DB3}"/>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8826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0" y="218113"/>
            <a:ext cx="12184789" cy="570451"/>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 </a:t>
            </a:r>
            <a:r>
              <a:rPr kumimoji="0" lang="ru-RU" sz="3200" i="0" u="none" strike="noStrike" kern="1200" cap="none" spc="0" normalizeH="0" baseline="0" noProof="0" dirty="0">
                <a:ln>
                  <a:noFill/>
                </a:ln>
                <a:solidFill>
                  <a:srgbClr val="00ABC5"/>
                </a:solidFill>
                <a:effectLst/>
                <a:uLnTx/>
                <a:uFillTx/>
                <a:latin typeface="Calibri" panose="020F0502020204030204"/>
                <a:ea typeface="+mj-ea"/>
                <a:cs typeface="Arial" panose="020B0604020202020204" pitchFamily="34" charset="0"/>
              </a:rPr>
              <a:t>Требования к изоляционным материалам</a:t>
            </a:r>
            <a:endParaRPr kumimoji="0" lang="en-US" sz="3200" i="0" u="none" strike="noStrike" kern="1200" cap="none" spc="0" normalizeH="0" baseline="0" noProof="0" dirty="0">
              <a:ln>
                <a:noFill/>
              </a:ln>
              <a:solidFill>
                <a:srgbClr val="00ABC5"/>
              </a:solidFill>
              <a:effectLst/>
              <a:uLnTx/>
              <a:uFillTx/>
              <a:latin typeface="Calibri" panose="020F0502020204030204"/>
              <a:ea typeface="+mj-ea"/>
              <a:cs typeface="Arial" panose="020B0604020202020204" pitchFamily="34" charset="0"/>
            </a:endParaRPr>
          </a:p>
        </p:txBody>
      </p:sp>
      <p:sp>
        <p:nvSpPr>
          <p:cNvPr id="16" name="Rectangle 15">
            <a:extLst>
              <a:ext uri="{FF2B5EF4-FFF2-40B4-BE49-F238E27FC236}">
                <a16:creationId xmlns:a16="http://schemas.microsoft.com/office/drawing/2014/main" id="{37437C49-49C7-4EA9-8B58-89047E5ADCBB}"/>
              </a:ext>
            </a:extLst>
          </p:cNvPr>
          <p:cNvSpPr/>
          <p:nvPr/>
        </p:nvSpPr>
        <p:spPr>
          <a:xfrm>
            <a:off x="744966" y="1199047"/>
            <a:ext cx="10961002" cy="424731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В процессе поставки данных изоляционных материалов производитель должен предоставить следующие сертификаты</a:t>
            </a:r>
            <a:r>
              <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  Сертификат Соответствия от производителя</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      (Подтверждает, что фильтр соответствует установленным стандартам и спецификациям.)</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Сертификат соответствия стандартам (Подтверждает, что изоляционные материалы изготовлены в соответствии с международными стандартами, такими как </a:t>
            </a:r>
            <a:r>
              <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rPr>
              <a:t>ASTM</a:t>
            </a: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 </a:t>
            </a:r>
            <a:r>
              <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rPr>
              <a:t>BS</a:t>
            </a: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 </a:t>
            </a:r>
            <a:r>
              <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rPr>
              <a:t>EN, ISO</a:t>
            </a: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 и т.д.)</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Сертификат происхождения (</a:t>
            </a:r>
            <a:r>
              <a:rPr kumimoji="0" lang="en-GB" sz="1500" b="1" i="0" u="none" strike="noStrike" kern="1200" cap="none" spc="0" normalizeH="0" baseline="0" noProof="0" dirty="0">
                <a:ln>
                  <a:noFill/>
                </a:ln>
                <a:solidFill>
                  <a:srgbClr val="01B1C9"/>
                </a:solidFill>
                <a:effectLst/>
                <a:uLnTx/>
                <a:uFillTx/>
                <a:ea typeface="+mn-ea"/>
                <a:cs typeface="Arial" panose="020B0604020202020204" pitchFamily="34" charset="0"/>
              </a:rPr>
              <a:t>Certificate</a:t>
            </a: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 </a:t>
            </a:r>
            <a:r>
              <a:rPr kumimoji="0" lang="ru-RU" sz="1500" b="1" i="0" u="none" strike="noStrike" kern="1200" cap="none" spc="0" normalizeH="0" baseline="0" noProof="0" dirty="0" err="1">
                <a:ln>
                  <a:noFill/>
                </a:ln>
                <a:solidFill>
                  <a:srgbClr val="01B1C9"/>
                </a:solidFill>
                <a:effectLst/>
                <a:uLnTx/>
                <a:uFillTx/>
                <a:ea typeface="+mn-ea"/>
                <a:cs typeface="Arial" panose="020B0604020202020204" pitchFamily="34" charset="0"/>
              </a:rPr>
              <a:t>of</a:t>
            </a: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 Origin): Подтверждает страну происхождения.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Сертификат 3.1 (для металлических изделий):</a:t>
            </a:r>
            <a:r>
              <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rPr>
              <a:t> </a:t>
            </a: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Согласно стандарту 10204 акт приемки подтверждает, что поставляемая заказчику продукция соответствует требованиям, указанным в заказе. Соответствующие результаты испытаний (например, испытаний на прочность) прилагаются к документу.</a:t>
            </a:r>
            <a:endPar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Поставляемая продукция соответствует требованиям указанным в процедуре КПО </a:t>
            </a:r>
            <a:r>
              <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rPr>
              <a:t>KPO-00-PIP-SPC-00020-E.</a:t>
            </a:r>
            <a:endPar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Примечание</a:t>
            </a:r>
            <a:r>
              <a:rPr kumimoji="0" lang="en-US" sz="1500" b="1" i="0" u="none" strike="noStrike" kern="1200" cap="none" spc="0" normalizeH="0" baseline="0" noProof="0" dirty="0">
                <a:ln>
                  <a:noFill/>
                </a:ln>
                <a:solidFill>
                  <a:srgbClr val="01B1C9"/>
                </a:solidFill>
                <a:effectLst/>
                <a:uLnTx/>
                <a:uFillTx/>
                <a:ea typeface="+mn-ea"/>
                <a:cs typeface="Arial" panose="020B0604020202020204" pitchFamily="34" charset="0"/>
              </a:rPr>
              <a:t>: </a:t>
            </a:r>
            <a:r>
              <a:rPr kumimoji="0" lang="ru-RU" sz="1500" b="1" i="0" u="none" strike="noStrike" kern="1200" cap="none" spc="0" normalizeH="0" baseline="0" noProof="0" dirty="0">
                <a:ln>
                  <a:noFill/>
                </a:ln>
                <a:solidFill>
                  <a:srgbClr val="01B1C9"/>
                </a:solidFill>
                <a:effectLst/>
                <a:uLnTx/>
                <a:uFillTx/>
                <a:ea typeface="+mn-ea"/>
                <a:cs typeface="Arial" panose="020B0604020202020204" pitchFamily="34" charset="0"/>
              </a:rPr>
              <a:t>Требования к сертификатам будут дополнительно обсуждаться в процессе составления контракта между КПО и потенциальным производителем изоляционных материалов.</a:t>
            </a:r>
            <a:endParaRPr kumimoji="0" lang="en-GB" sz="1800" b="0" i="0" u="none" strike="noStrike" kern="1200" cap="none" spc="0" normalizeH="0" baseline="0" noProof="0" dirty="0">
              <a:ln>
                <a:noFill/>
              </a:ln>
              <a:solidFill>
                <a:srgbClr val="01B1C9"/>
              </a:solidFill>
              <a:effectLst/>
              <a:uLnTx/>
              <a:uFillTx/>
              <a:ea typeface="+mn-ea"/>
              <a:cs typeface="+mn-cs"/>
            </a:endParaRPr>
          </a:p>
        </p:txBody>
      </p:sp>
      <p:sp>
        <p:nvSpPr>
          <p:cNvPr id="2" name="Footer Placeholder 1">
            <a:extLst>
              <a:ext uri="{FF2B5EF4-FFF2-40B4-BE49-F238E27FC236}">
                <a16:creationId xmlns:a16="http://schemas.microsoft.com/office/drawing/2014/main" id="{1540F7E2-2039-58C1-2A20-EE43E8F5028D}"/>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0337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1FDE89C-1826-7566-46C1-CCDA6D42813C}"/>
              </a:ext>
            </a:extLst>
          </p:cNvPr>
          <p:cNvSpPr txBox="1">
            <a:spLocks/>
          </p:cNvSpPr>
          <p:nvPr/>
        </p:nvSpPr>
        <p:spPr>
          <a:xfrm>
            <a:off x="2166270" y="2925118"/>
            <a:ext cx="5930164" cy="2898633"/>
          </a:xfrm>
          <a:prstGeom prst="rect">
            <a:avLst/>
          </a:prstGeom>
          <a:noFill/>
        </p:spPr>
        <p:txBody>
          <a:bodyPr vert="horz" lIns="74295" tIns="37148" rIns="74295" bIns="37148"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kk-KZ"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Обзор деятельности </a:t>
            </a: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IMB </a:t>
            </a:r>
            <a:r>
              <a:rPr kumimoji="0" lang="kk-KZ"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центра</a:t>
            </a: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endParaRPr kumimoji="0" lang="en-US" sz="2800" b="1"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12" rtl="0" eaLnBrk="1" fontAlgn="auto" latinLnBrk="0" hangingPunct="1">
              <a:lnSpc>
                <a:spcPct val="100000"/>
              </a:lnSpc>
              <a:spcBef>
                <a:spcPts val="366"/>
              </a:spcBef>
              <a:spcAft>
                <a:spcPts val="366"/>
              </a:spcAft>
              <a:buClrTx/>
              <a:buSzTx/>
              <a:buFontTx/>
              <a:buNone/>
              <a:tabLst/>
              <a:defRPr/>
            </a:pPr>
            <a:r>
              <a:rPr kumimoji="0" lang="ru-RU" sz="12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ТЕХНИЧЕСКИЙ ВЕБИНАР КПО ПО трубной продукции и изоляционным материалам</a:t>
            </a:r>
            <a:endParaRPr kumimoji="0" lang="kk-KZ" sz="2800" b="1" i="0" u="none" strike="noStrike" kern="1200" cap="all"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6884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r>
              <a:rPr lang="ru-RU" sz="2800" b="1">
                <a:solidFill>
                  <a:schemeClr val="bg1"/>
                </a:solidFill>
                <a:latin typeface="Arial" panose="020B0604020202020204" pitchFamily="34" charset="0"/>
                <a:cs typeface="Arial" panose="020B0604020202020204" pitchFamily="34" charset="0"/>
              </a:rPr>
              <a:t>НАПРАВЛЕНИЯ ДЕЯТЕЛЬНОСТИ </a:t>
            </a:r>
            <a:endParaRPr lang="en-US"/>
          </a:p>
        </p:txBody>
      </p:sp>
      <p:sp>
        <p:nvSpPr>
          <p:cNvPr id="7" name="Arrow: Pentagon 6">
            <a:extLst>
              <a:ext uri="{FF2B5EF4-FFF2-40B4-BE49-F238E27FC236}">
                <a16:creationId xmlns:a16="http://schemas.microsoft.com/office/drawing/2014/main" id="{F7EED270-47D2-1011-BE59-9584575C79EF}"/>
              </a:ext>
            </a:extLst>
          </p:cNvPr>
          <p:cNvSpPr/>
          <p:nvPr/>
        </p:nvSpPr>
        <p:spPr>
          <a:xfrm rot="10800000">
            <a:off x="6592404" y="1368039"/>
            <a:ext cx="4703767" cy="3592947"/>
          </a:xfrm>
          <a:prstGeom prst="homePlate">
            <a:avLst>
              <a:gd name="adj" fmla="val 6579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rrow: Pentagon 8">
            <a:extLst>
              <a:ext uri="{FF2B5EF4-FFF2-40B4-BE49-F238E27FC236}">
                <a16:creationId xmlns:a16="http://schemas.microsoft.com/office/drawing/2014/main" id="{1B4607D7-78D8-8C18-FAFA-1D8E58F30983}"/>
              </a:ext>
            </a:extLst>
          </p:cNvPr>
          <p:cNvSpPr/>
          <p:nvPr/>
        </p:nvSpPr>
        <p:spPr>
          <a:xfrm>
            <a:off x="609601" y="1371004"/>
            <a:ext cx="4962648" cy="3592946"/>
          </a:xfrm>
          <a:prstGeom prst="homePlate">
            <a:avLst>
              <a:gd name="adj" fmla="val 6186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Arrow: Pentagon 31">
            <a:extLst>
              <a:ext uri="{FF2B5EF4-FFF2-40B4-BE49-F238E27FC236}">
                <a16:creationId xmlns:a16="http://schemas.microsoft.com/office/drawing/2014/main" id="{BCD72046-00D2-5378-5621-2413A04C59C2}"/>
              </a:ext>
            </a:extLst>
          </p:cNvPr>
          <p:cNvSpPr/>
          <p:nvPr/>
        </p:nvSpPr>
        <p:spPr>
          <a:xfrm rot="16200000">
            <a:off x="4630577" y="2669489"/>
            <a:ext cx="3089346" cy="4549777"/>
          </a:xfrm>
          <a:prstGeom prst="homePlate">
            <a:avLst>
              <a:gd name="adj" fmla="val 5972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Picture 8">
            <a:extLst>
              <a:ext uri="{FF2B5EF4-FFF2-40B4-BE49-F238E27FC236}">
                <a16:creationId xmlns:a16="http://schemas.microsoft.com/office/drawing/2014/main" id="{C476E210-13E8-2ECE-445D-E2A853CEE4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19678" y="1949548"/>
            <a:ext cx="1032317" cy="100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2FD588FF-0DA8-6F7E-C52D-9D81BC488A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1244" y="3784048"/>
            <a:ext cx="1116000" cy="7435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38657AF-2828-B45B-58E2-338380C4B5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7059" y="3798775"/>
            <a:ext cx="933122" cy="714080"/>
          </a:xfrm>
          <a:prstGeom prst="rect">
            <a:avLst/>
          </a:prstGeom>
        </p:spPr>
      </p:pic>
      <p:pic>
        <p:nvPicPr>
          <p:cNvPr id="37" name="Picture 36">
            <a:extLst>
              <a:ext uri="{FF2B5EF4-FFF2-40B4-BE49-F238E27FC236}">
                <a16:creationId xmlns:a16="http://schemas.microsoft.com/office/drawing/2014/main" id="{1F312CD4-A7C5-6009-033D-635E7B67ED1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66026" y="3726239"/>
            <a:ext cx="864000" cy="864000"/>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0014353C-A1CA-8717-CDFB-D82A86565817}"/>
              </a:ext>
            </a:extLst>
          </p:cNvPr>
          <p:cNvGrpSpPr/>
          <p:nvPr/>
        </p:nvGrpSpPr>
        <p:grpSpPr>
          <a:xfrm>
            <a:off x="3900358" y="1433965"/>
            <a:ext cx="4583380" cy="3297245"/>
            <a:chOff x="3818387" y="1741074"/>
            <a:chExt cx="4583380" cy="3297245"/>
          </a:xfrm>
        </p:grpSpPr>
        <p:sp>
          <p:nvSpPr>
            <p:cNvPr id="39" name="Flowchart: Process 38">
              <a:extLst>
                <a:ext uri="{FF2B5EF4-FFF2-40B4-BE49-F238E27FC236}">
                  <a16:creationId xmlns:a16="http://schemas.microsoft.com/office/drawing/2014/main" id="{AF165CD2-9043-A5E2-8144-0182C13E14E2}"/>
                </a:ext>
              </a:extLst>
            </p:cNvPr>
            <p:cNvSpPr/>
            <p:nvPr/>
          </p:nvSpPr>
          <p:spPr>
            <a:xfrm>
              <a:off x="3818387" y="1741074"/>
              <a:ext cx="215551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lowchart: Process 39">
              <a:extLst>
                <a:ext uri="{FF2B5EF4-FFF2-40B4-BE49-F238E27FC236}">
                  <a16:creationId xmlns:a16="http://schemas.microsoft.com/office/drawing/2014/main" id="{1A45EC8D-BAF6-9662-3440-764E7C8385C4}"/>
                </a:ext>
              </a:extLst>
            </p:cNvPr>
            <p:cNvSpPr/>
            <p:nvPr/>
          </p:nvSpPr>
          <p:spPr>
            <a:xfrm>
              <a:off x="6218101" y="1741074"/>
              <a:ext cx="2150064" cy="1506237"/>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lowchart: Process 40">
              <a:extLst>
                <a:ext uri="{FF2B5EF4-FFF2-40B4-BE49-F238E27FC236}">
                  <a16:creationId xmlns:a16="http://schemas.microsoft.com/office/drawing/2014/main" id="{4BC167A5-2774-F5FC-1A8A-526AE6391B92}"/>
                </a:ext>
              </a:extLst>
            </p:cNvPr>
            <p:cNvSpPr/>
            <p:nvPr/>
          </p:nvSpPr>
          <p:spPr>
            <a:xfrm>
              <a:off x="3818388" y="3474586"/>
              <a:ext cx="2155513"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lowchart: Process 41">
              <a:extLst>
                <a:ext uri="{FF2B5EF4-FFF2-40B4-BE49-F238E27FC236}">
                  <a16:creationId xmlns:a16="http://schemas.microsoft.com/office/drawing/2014/main" id="{F65EA33B-D5E9-849A-653B-F14BF7AF9241}"/>
                </a:ext>
              </a:extLst>
            </p:cNvPr>
            <p:cNvSpPr/>
            <p:nvPr/>
          </p:nvSpPr>
          <p:spPr>
            <a:xfrm>
              <a:off x="6218101" y="3474586"/>
              <a:ext cx="2150064" cy="1506236"/>
            </a:xfrm>
            <a:prstGeom prst="flowChartProcess">
              <a:avLst/>
            </a:prstGeom>
            <a:solidFill>
              <a:schemeClr val="bg1">
                <a:lumMod val="75000"/>
                <a:alpha val="93000"/>
              </a:schemeClr>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3656D708-B47B-DBC2-C935-2C99BECD73B5}"/>
                </a:ext>
              </a:extLst>
            </p:cNvPr>
            <p:cNvSpPr>
              <a:spLocks noChangeAspect="1"/>
            </p:cNvSpPr>
            <p:nvPr/>
          </p:nvSpPr>
          <p:spPr>
            <a:xfrm>
              <a:off x="4972487" y="2301480"/>
              <a:ext cx="2247025" cy="2163868"/>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97D80756-F89C-C206-B397-380E1671FC08}"/>
                </a:ext>
              </a:extLst>
            </p:cNvPr>
            <p:cNvSpPr txBox="1"/>
            <p:nvPr/>
          </p:nvSpPr>
          <p:spPr>
            <a:xfrm>
              <a:off x="3823834" y="1761588"/>
              <a:ext cx="20504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w="0">
                    <a:noFill/>
                  </a:ln>
                  <a:solidFill>
                    <a:prstClr val="black"/>
                  </a:solidFill>
                  <a:effectLst/>
                  <a:uLnTx/>
                  <a:uFillTx/>
                  <a:latin typeface="Arial" panose="020B0604020202020204" pitchFamily="34" charset="0"/>
                  <a:ea typeface="+mn-ea"/>
                  <a:cs typeface="Arial" panose="020B0604020202020204" pitchFamily="34" charset="0"/>
                </a:rPr>
                <a:t>КОНСОЛИДАЦИЯ И АНАЛИЗ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w="0">
                    <a:noFill/>
                  </a:ln>
                  <a:solidFill>
                    <a:prstClr val="black"/>
                  </a:solidFill>
                  <a:effectLst/>
                  <a:uLnTx/>
                  <a:uFillTx/>
                  <a:latin typeface="Arial" panose="020B0604020202020204" pitchFamily="34" charset="0"/>
                  <a:ea typeface="+mn-ea"/>
                  <a:cs typeface="Arial" panose="020B0604020202020204" pitchFamily="34" charset="0"/>
                </a:rPr>
                <a:t>ДАННЫХ ОПЕРАТОРОВ</a:t>
              </a:r>
            </a:p>
          </p:txBody>
        </p:sp>
        <p:sp>
          <p:nvSpPr>
            <p:cNvPr id="45" name="TextBox 44">
              <a:extLst>
                <a:ext uri="{FF2B5EF4-FFF2-40B4-BE49-F238E27FC236}">
                  <a16:creationId xmlns:a16="http://schemas.microsoft.com/office/drawing/2014/main" id="{5544E46E-6F02-8000-8974-77D005CA3473}"/>
                </a:ext>
              </a:extLst>
            </p:cNvPr>
            <p:cNvSpPr txBox="1"/>
            <p:nvPr/>
          </p:nvSpPr>
          <p:spPr>
            <a:xfrm>
              <a:off x="6360497" y="1760156"/>
              <a:ext cx="1972472" cy="461665"/>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w="0">
                    <a:noFill/>
                  </a:ln>
                  <a:solidFill>
                    <a:prstClr val="black"/>
                  </a:solidFill>
                  <a:effectLst/>
                  <a:uLnTx/>
                  <a:uFillTx/>
                  <a:latin typeface="Arial" panose="020B0604020202020204" pitchFamily="34" charset="0"/>
                  <a:ea typeface="+mn-ea"/>
                  <a:cs typeface="Arial" panose="020B0604020202020204" pitchFamily="34" charset="0"/>
                </a:rPr>
                <a:t>ВОПРОСЫ АДВОКАЦИИ</a:t>
              </a:r>
            </a:p>
          </p:txBody>
        </p:sp>
        <p:sp>
          <p:nvSpPr>
            <p:cNvPr id="46" name="TextBox 45">
              <a:extLst>
                <a:ext uri="{FF2B5EF4-FFF2-40B4-BE49-F238E27FC236}">
                  <a16:creationId xmlns:a16="http://schemas.microsoft.com/office/drawing/2014/main" id="{2A2CE176-73C5-BE6B-A2D6-FA026DA8BFB8}"/>
                </a:ext>
              </a:extLst>
            </p:cNvPr>
            <p:cNvSpPr txBox="1"/>
            <p:nvPr/>
          </p:nvSpPr>
          <p:spPr>
            <a:xfrm>
              <a:off x="6212751" y="4207321"/>
              <a:ext cx="2189016" cy="830997"/>
            </a:xfrm>
            <a:prstGeom prst="rect">
              <a:avLst/>
            </a:prstGeom>
            <a:noFill/>
          </p:spPr>
          <p:txBody>
            <a:bodyPr wrap="square">
              <a:spAutoFit/>
            </a:bodyPr>
            <a:lstStyle>
              <a:defPPr>
                <a:defRPr lang="ru-RU"/>
              </a:defPPr>
              <a:lvl1pPr lvl="0" algn="r">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w="0">
                    <a:noFill/>
                  </a:ln>
                  <a:solidFill>
                    <a:prstClr val="black"/>
                  </a:solidFill>
                  <a:effectLst/>
                  <a:uLnTx/>
                  <a:uFillTx/>
                  <a:latin typeface="Arial" panose="020B0604020202020204" pitchFamily="34" charset="0"/>
                  <a:ea typeface="+mn-ea"/>
                  <a:cs typeface="Arial" panose="020B0604020202020204" pitchFamily="34" charset="0"/>
                </a:rPr>
                <a:t>ПРИВЛЕЧЕНИЕ ИНВЕСТИЦИЙ И ТРАНСФЕРТ ТЕХНОЛОГИЙ</a:t>
              </a:r>
            </a:p>
          </p:txBody>
        </p:sp>
        <p:sp>
          <p:nvSpPr>
            <p:cNvPr id="47" name="TextBox 46">
              <a:extLst>
                <a:ext uri="{FF2B5EF4-FFF2-40B4-BE49-F238E27FC236}">
                  <a16:creationId xmlns:a16="http://schemas.microsoft.com/office/drawing/2014/main" id="{AFF15C3F-4408-46CC-26CB-D6119F747473}"/>
                </a:ext>
              </a:extLst>
            </p:cNvPr>
            <p:cNvSpPr txBox="1"/>
            <p:nvPr/>
          </p:nvSpPr>
          <p:spPr>
            <a:xfrm>
              <a:off x="3826992" y="4207322"/>
              <a:ext cx="2131976" cy="830997"/>
            </a:xfrm>
            <a:prstGeom prst="rect">
              <a:avLst/>
            </a:prstGeom>
            <a:noFill/>
          </p:spPr>
          <p:txBody>
            <a:bodyPr wrap="square">
              <a:spAutoFit/>
            </a:bodyPr>
            <a:lstStyle>
              <a:defPPr>
                <a:defRPr lang="ru-RU"/>
              </a:defPPr>
              <a:lvl1pPr lvl="0">
                <a:defRPr sz="1400" b="1" cap="all" baseline="0">
                  <a:ln w="0">
                    <a:noFill/>
                  </a:ln>
                  <a:solidFill>
                    <a:schemeClr val="bg1">
                      <a:lumMod val="50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w="0">
                    <a:noFill/>
                  </a:ln>
                  <a:solidFill>
                    <a:prstClr val="black"/>
                  </a:solidFill>
                  <a:effectLst/>
                  <a:uLnTx/>
                  <a:uFillTx/>
                  <a:latin typeface="Arial" panose="020B0604020202020204" pitchFamily="34" charset="0"/>
                  <a:ea typeface="+mn-ea"/>
                  <a:cs typeface="Arial" panose="020B0604020202020204" pitchFamily="34" charset="0"/>
                </a:rPr>
                <a:t>АНАЛИЗ  ОТЕЧЕСТВЕННОГО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w="0">
                    <a:noFill/>
                  </a:ln>
                  <a:solidFill>
                    <a:prstClr val="black"/>
                  </a:solidFill>
                  <a:effectLst/>
                  <a:uLnTx/>
                  <a:uFillTx/>
                  <a:latin typeface="Arial" panose="020B0604020202020204" pitchFamily="34" charset="0"/>
                  <a:ea typeface="+mn-ea"/>
                  <a:cs typeface="Arial" panose="020B0604020202020204" pitchFamily="34" charset="0"/>
                </a:rPr>
                <a:t>РЫНКА И РАЗВИТИЕ ПОТЕНЦИАЛА</a:t>
              </a:r>
            </a:p>
          </p:txBody>
        </p:sp>
        <p:pic>
          <p:nvPicPr>
            <p:cNvPr id="48" name="Picture 47">
              <a:extLst>
                <a:ext uri="{FF2B5EF4-FFF2-40B4-BE49-F238E27FC236}">
                  <a16:creationId xmlns:a16="http://schemas.microsoft.com/office/drawing/2014/main" id="{8BF4BA88-0374-9D50-DF73-53DB2FD6A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53091" y="2546919"/>
              <a:ext cx="540000" cy="540000"/>
            </a:xfrm>
            <a:prstGeom prst="rect">
              <a:avLst/>
            </a:prstGeom>
          </p:spPr>
        </p:pic>
        <p:pic>
          <p:nvPicPr>
            <p:cNvPr id="49" name="Picture 48">
              <a:extLst>
                <a:ext uri="{FF2B5EF4-FFF2-40B4-BE49-F238E27FC236}">
                  <a16:creationId xmlns:a16="http://schemas.microsoft.com/office/drawing/2014/main" id="{CD9D165E-8E63-91D2-DC4E-B8EF2FD02B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95006" y="2431403"/>
              <a:ext cx="540000" cy="540000"/>
            </a:xfrm>
            <a:prstGeom prst="rect">
              <a:avLst/>
            </a:prstGeom>
          </p:spPr>
        </p:pic>
        <p:pic>
          <p:nvPicPr>
            <p:cNvPr id="50" name="Picture 49">
              <a:extLst>
                <a:ext uri="{FF2B5EF4-FFF2-40B4-BE49-F238E27FC236}">
                  <a16:creationId xmlns:a16="http://schemas.microsoft.com/office/drawing/2014/main" id="{E6F97D62-CF80-F11A-8822-B4D555C356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31959" y="3620351"/>
              <a:ext cx="540000" cy="540000"/>
            </a:xfrm>
            <a:prstGeom prst="rect">
              <a:avLst/>
            </a:prstGeom>
          </p:spPr>
        </p:pic>
      </p:grpSp>
      <p:sp>
        <p:nvSpPr>
          <p:cNvPr id="54" name="Content Placeholder 1">
            <a:extLst>
              <a:ext uri="{FF2B5EF4-FFF2-40B4-BE49-F238E27FC236}">
                <a16:creationId xmlns:a16="http://schemas.microsoft.com/office/drawing/2014/main" id="{AF1CCA60-0856-79C5-71FD-5E63D61C3AF8}"/>
              </a:ext>
            </a:extLst>
          </p:cNvPr>
          <p:cNvSpPr txBox="1">
            <a:spLocks/>
          </p:cNvSpPr>
          <p:nvPr/>
        </p:nvSpPr>
        <p:spPr>
          <a:xfrm>
            <a:off x="627016" y="2042489"/>
            <a:ext cx="3228087" cy="1131079"/>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ru-RU" sz="1400" b="1" i="0" u="none" strike="noStrike" kern="1200" cap="all" spc="0" normalizeH="0" baseline="0" noProof="0">
                <a:ln>
                  <a:noFill/>
                </a:ln>
                <a:solidFill>
                  <a:prstClr val="black"/>
                </a:solidFill>
                <a:effectLst/>
                <a:uLnTx/>
                <a:uFillTx/>
                <a:latin typeface="Arial"/>
                <a:ea typeface="+mn-ea"/>
                <a:cs typeface="Arial"/>
              </a:rPr>
              <a:t>КРУПНЫЕ ОПЕРАТОРЫ</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ru-RU" sz="14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ru-RU" sz="1200" b="0" i="0" u="none" strike="noStrike" kern="1200" cap="all" spc="0" normalizeH="0" baseline="0" noProof="0">
                <a:ln>
                  <a:noFill/>
                </a:ln>
                <a:solidFill>
                  <a:prstClr val="black"/>
                </a:solidFill>
                <a:effectLst/>
                <a:uLnTx/>
                <a:uFillTx/>
                <a:latin typeface="Arial"/>
                <a:ea typeface="+mn-ea"/>
                <a:cs typeface="Arial"/>
              </a:rPr>
              <a:t>Консолидация усилий</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ru-RU" sz="1200" b="0" i="0" u="none" strike="noStrike" kern="1200" cap="all" spc="0" normalizeH="0" baseline="0" noProof="0">
                <a:ln>
                  <a:noFill/>
                </a:ln>
                <a:solidFill>
                  <a:prstClr val="black"/>
                </a:solidFill>
                <a:effectLst/>
                <a:uLnTx/>
                <a:uFillTx/>
                <a:latin typeface="Arial"/>
                <a:ea typeface="+mn-ea"/>
                <a:cs typeface="Arial"/>
              </a:rPr>
              <a:t>Предоставление количественных и технических данных</a:t>
            </a:r>
          </a:p>
        </p:txBody>
      </p:sp>
      <p:sp>
        <p:nvSpPr>
          <p:cNvPr id="55" name="Content Placeholder 1">
            <a:extLst>
              <a:ext uri="{FF2B5EF4-FFF2-40B4-BE49-F238E27FC236}">
                <a16:creationId xmlns:a16="http://schemas.microsoft.com/office/drawing/2014/main" id="{25F8A377-1E77-BBB0-B4BF-5835CF68588A}"/>
              </a:ext>
            </a:extLst>
          </p:cNvPr>
          <p:cNvSpPr txBox="1">
            <a:spLocks/>
          </p:cNvSpPr>
          <p:nvPr/>
        </p:nvSpPr>
        <p:spPr>
          <a:xfrm>
            <a:off x="8410250" y="3022375"/>
            <a:ext cx="2967978" cy="854080"/>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kk-KZ"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ПРАВИТеЛЬСТВО</a:t>
            </a:r>
            <a:endParaRPr kumimoji="0" lang="en-US" sz="1400" b="1" i="0" u="none" strike="noStrike" kern="0" cap="all"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endParaRPr kumimoji="0" lang="en-US" sz="8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ru-RU" sz="1200" b="0" i="0" u="none" strike="noStrike" kern="1200" cap="all" spc="0" normalizeH="0" baseline="0" noProof="0">
                <a:ln>
                  <a:noFill/>
                </a:ln>
                <a:solidFill>
                  <a:prstClr val="black"/>
                </a:solidFill>
                <a:effectLst/>
                <a:uLnTx/>
                <a:uFillTx/>
                <a:latin typeface="Arial"/>
                <a:ea typeface="+mn-ea"/>
                <a:cs typeface="Arial"/>
              </a:rPr>
              <a:t>Содействие и стимулирование</a:t>
            </a: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ru-RU" sz="1200" b="0" i="0" u="none" strike="noStrike" kern="1200" cap="all" spc="0" normalizeH="0" baseline="0" noProof="0">
                <a:ln>
                  <a:noFill/>
                </a:ln>
                <a:solidFill>
                  <a:prstClr val="black"/>
                </a:solidFill>
                <a:effectLst/>
                <a:uLnTx/>
                <a:uFillTx/>
                <a:latin typeface="Arial"/>
                <a:ea typeface="+mn-ea"/>
                <a:cs typeface="Arial"/>
              </a:rPr>
              <a:t>Льготы и субсидии</a:t>
            </a:r>
          </a:p>
        </p:txBody>
      </p:sp>
      <p:sp>
        <p:nvSpPr>
          <p:cNvPr id="56" name="Content Placeholder 1">
            <a:extLst>
              <a:ext uri="{FF2B5EF4-FFF2-40B4-BE49-F238E27FC236}">
                <a16:creationId xmlns:a16="http://schemas.microsoft.com/office/drawing/2014/main" id="{0E014C5D-5096-73A7-0995-0A2278D8E693}"/>
              </a:ext>
            </a:extLst>
          </p:cNvPr>
          <p:cNvSpPr txBox="1">
            <a:spLocks/>
          </p:cNvSpPr>
          <p:nvPr/>
        </p:nvSpPr>
        <p:spPr>
          <a:xfrm>
            <a:off x="4296758" y="5481474"/>
            <a:ext cx="3826106" cy="1038746"/>
          </a:xfrm>
          <a:prstGeom prst="rect">
            <a:avLst/>
          </a:prstGeom>
        </p:spPr>
        <p:txBody>
          <a:bodyPr wrap="square" lIns="68580" tIns="34290" rIns="68580" bIns="3429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r>
              <a:rPr kumimoji="0" lang="ru-RU" sz="1400" b="1" i="0" u="none" strike="noStrike" kern="1200" cap="all" spc="0" normalizeH="0" baseline="0" noProof="0">
                <a:ln>
                  <a:noFill/>
                </a:ln>
                <a:solidFill>
                  <a:prstClr val="black"/>
                </a:solidFill>
                <a:effectLst/>
                <a:uLnTx/>
                <a:uFillTx/>
                <a:latin typeface="Arial"/>
                <a:ea typeface="+mn-ea"/>
                <a:cs typeface="Arial"/>
              </a:rPr>
              <a:t>МАШИНОСТРОИТЕЛЬНАЯ ОТРАСЛЬ</a:t>
            </a:r>
          </a:p>
          <a:p>
            <a:pPr marL="0" marR="0" lvl="0" indent="0" algn="ctr" defTabSz="457200" rtl="0" eaLnBrk="1" fontAlgn="auto" latinLnBrk="0" hangingPunct="1">
              <a:lnSpc>
                <a:spcPct val="100000"/>
              </a:lnSpc>
              <a:spcBef>
                <a:spcPts val="122"/>
              </a:spcBef>
              <a:spcAft>
                <a:spcPts val="122"/>
              </a:spcAft>
              <a:buClr>
                <a:prstClr val="black">
                  <a:lumMod val="50000"/>
                  <a:lumOff val="50000"/>
                </a:prstClr>
              </a:buClr>
              <a:buSzPct val="70000"/>
              <a:buFontTx/>
              <a:buNone/>
              <a:tabLst/>
              <a:defRPr/>
            </a:pPr>
            <a:endParaRPr kumimoji="0" lang="en-US" sz="800" b="1"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ru-RU" sz="1200" b="0" i="0" u="none" strike="noStrike" kern="1200" cap="all" spc="0" normalizeH="0" baseline="0" noProof="0">
                <a:ln>
                  <a:noFill/>
                </a:ln>
                <a:solidFill>
                  <a:prstClr val="black"/>
                </a:solidFill>
                <a:effectLst/>
                <a:uLnTx/>
                <a:uFillTx/>
                <a:latin typeface="Arial"/>
                <a:ea typeface="+mn-ea"/>
                <a:cs typeface="Arial"/>
              </a:rPr>
              <a:t>Развитие потенциала в соответствии с </a:t>
            </a:r>
            <a:br>
              <a:rPr kumimoji="0" lang="en-US" sz="1200" b="0" i="0" u="none" strike="noStrike" kern="1200" cap="all" spc="0" normalizeH="0" baseline="0" noProof="0">
                <a:ln>
                  <a:noFill/>
                </a:ln>
                <a:solidFill>
                  <a:prstClr val="black"/>
                </a:solidFill>
                <a:effectLst/>
                <a:uLnTx/>
                <a:uFillTx/>
                <a:latin typeface="Arial"/>
                <a:ea typeface="+mn-ea"/>
                <a:cs typeface="Arial"/>
              </a:rPr>
            </a:br>
            <a:r>
              <a:rPr kumimoji="0" lang="ru-RU" sz="1200" b="0" i="0" u="none" strike="noStrike" kern="1200" cap="all" spc="0" normalizeH="0" baseline="0" noProof="0">
                <a:ln>
                  <a:noFill/>
                </a:ln>
                <a:solidFill>
                  <a:prstClr val="black"/>
                </a:solidFill>
                <a:effectLst/>
                <a:uLnTx/>
                <a:uFillTx/>
                <a:latin typeface="Arial"/>
                <a:ea typeface="+mn-ea"/>
                <a:cs typeface="Arial"/>
              </a:rPr>
              <a:t>международными стандартами</a:t>
            </a:r>
            <a:endParaRPr kumimoji="0" lang="en-US" sz="1200" b="0" i="0" u="none" strike="noStrike" kern="1200" cap="all" spc="0" normalizeH="0" baseline="0" noProof="0">
              <a:ln>
                <a:noFill/>
              </a:ln>
              <a:solidFill>
                <a:prstClr val="black"/>
              </a:solidFill>
              <a:effectLst/>
              <a:uLnTx/>
              <a:uFillTx/>
              <a:latin typeface="Arial"/>
              <a:ea typeface="+mn-ea"/>
              <a:cs typeface="Arial"/>
            </a:endParaRPr>
          </a:p>
          <a:p>
            <a:pPr marL="0" marR="0" lvl="0" indent="0" algn="ctr" defTabSz="457200" rtl="0" eaLnBrk="1" fontAlgn="auto" latinLnBrk="0" hangingPunct="1">
              <a:lnSpc>
                <a:spcPct val="100000"/>
              </a:lnSpc>
              <a:spcBef>
                <a:spcPts val="122"/>
              </a:spcBef>
              <a:spcAft>
                <a:spcPts val="122"/>
              </a:spcAft>
              <a:buClr>
                <a:prstClr val="white"/>
              </a:buClr>
              <a:buSzPct val="70000"/>
              <a:buFontTx/>
              <a:buNone/>
              <a:tabLst/>
              <a:defRPr/>
            </a:pPr>
            <a:r>
              <a:rPr kumimoji="0" lang="ru-RU" sz="1200" b="0" i="0" u="none" strike="noStrike" kern="1200" cap="all" spc="0" normalizeH="0" baseline="0" noProof="0">
                <a:ln>
                  <a:noFill/>
                </a:ln>
                <a:solidFill>
                  <a:prstClr val="black"/>
                </a:solidFill>
                <a:effectLst/>
                <a:uLnTx/>
                <a:uFillTx/>
                <a:latin typeface="Arial"/>
                <a:ea typeface="+mn-ea"/>
                <a:cs typeface="Arial"/>
              </a:rPr>
              <a:t>Трансфер</a:t>
            </a:r>
            <a:r>
              <a:rPr kumimoji="0" lang="kk-KZ" sz="1200" b="0" i="0" u="none" strike="noStrike" kern="1200" cap="all" spc="0" normalizeH="0" baseline="0" noProof="0">
                <a:ln>
                  <a:noFill/>
                </a:ln>
                <a:solidFill>
                  <a:prstClr val="black"/>
                </a:solidFill>
                <a:effectLst/>
                <a:uLnTx/>
                <a:uFillTx/>
                <a:latin typeface="Arial"/>
                <a:ea typeface="+mn-ea"/>
                <a:cs typeface="Arial"/>
              </a:rPr>
              <a:t>т</a:t>
            </a:r>
            <a:r>
              <a:rPr kumimoji="0" lang="ru-RU" sz="1200" b="0" i="0" u="none" strike="noStrike" kern="1200" cap="all" spc="0" normalizeH="0" baseline="0" noProof="0">
                <a:ln>
                  <a:noFill/>
                </a:ln>
                <a:solidFill>
                  <a:prstClr val="black"/>
                </a:solidFill>
                <a:effectLst/>
                <a:uLnTx/>
                <a:uFillTx/>
                <a:latin typeface="Arial"/>
                <a:ea typeface="+mn-ea"/>
                <a:cs typeface="Arial"/>
              </a:rPr>
              <a:t> технологий</a:t>
            </a:r>
            <a:endParaRPr kumimoji="0" lang="en-US" sz="1200" b="0" i="0" u="none" strike="noStrike" kern="1200" cap="all" spc="0" normalizeH="0" baseline="0" noProof="0">
              <a:ln>
                <a:noFill/>
              </a:ln>
              <a:solidFill>
                <a:prstClr val="black"/>
              </a:solidFill>
              <a:effectLst/>
              <a:uLnTx/>
              <a:uFillTx/>
              <a:latin typeface="Arial"/>
              <a:ea typeface="+mn-ea"/>
              <a:cs typeface="Arial"/>
            </a:endParaRPr>
          </a:p>
        </p:txBody>
      </p:sp>
      <p:pic>
        <p:nvPicPr>
          <p:cNvPr id="57" name="Picture 56">
            <a:extLst>
              <a:ext uri="{FF2B5EF4-FFF2-40B4-BE49-F238E27FC236}">
                <a16:creationId xmlns:a16="http://schemas.microsoft.com/office/drawing/2014/main" id="{EF00F7FE-A5B6-73C7-DEA3-04884C217EFD}"/>
              </a:ext>
            </a:extLst>
          </p:cNvPr>
          <p:cNvPicPr>
            <a:picLocks noChangeAspect="1"/>
          </p:cNvPicPr>
          <p:nvPr/>
        </p:nvPicPr>
        <p:blipFill>
          <a:blip r:embed="rId10" cstate="screen">
            <a:duotone>
              <a:schemeClr val="accent3">
                <a:shade val="45000"/>
                <a:satMod val="135000"/>
              </a:schemeClr>
              <a:prstClr val="white"/>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tretch>
            <a:fillRect/>
          </a:stretch>
        </p:blipFill>
        <p:spPr>
          <a:xfrm>
            <a:off x="5861166" y="5022330"/>
            <a:ext cx="413402" cy="364571"/>
          </a:xfrm>
          <a:prstGeom prst="rect">
            <a:avLst/>
          </a:prstGeom>
          <a:noFill/>
        </p:spPr>
      </p:pic>
      <p:pic>
        <p:nvPicPr>
          <p:cNvPr id="58" name="Picture 57">
            <a:extLst>
              <a:ext uri="{FF2B5EF4-FFF2-40B4-BE49-F238E27FC236}">
                <a16:creationId xmlns:a16="http://schemas.microsoft.com/office/drawing/2014/main" id="{8C11DAF3-EC41-2128-2AB0-DDB602D2D812}"/>
              </a:ext>
            </a:extLst>
          </p:cNvPr>
          <p:cNvPicPr>
            <a:picLocks noChangeAspect="1"/>
          </p:cNvPicPr>
          <p:nvPr/>
        </p:nvPicPr>
        <p:blipFill>
          <a:blip r:embed="rId12" cstate="screen">
            <a:duotone>
              <a:schemeClr val="accent3">
                <a:shade val="45000"/>
                <a:satMod val="135000"/>
              </a:schemeClr>
              <a:prstClr val="white"/>
            </a:duotone>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a:off x="6381712" y="4964663"/>
            <a:ext cx="570110" cy="502770"/>
          </a:xfrm>
          <a:prstGeom prst="rect">
            <a:avLst/>
          </a:prstGeom>
          <a:noFill/>
        </p:spPr>
      </p:pic>
      <p:pic>
        <p:nvPicPr>
          <p:cNvPr id="59" name="Picture 58">
            <a:extLst>
              <a:ext uri="{FF2B5EF4-FFF2-40B4-BE49-F238E27FC236}">
                <a16:creationId xmlns:a16="http://schemas.microsoft.com/office/drawing/2014/main" id="{B23F4301-7291-890A-CCC8-8B853930E3D1}"/>
              </a:ext>
            </a:extLst>
          </p:cNvPr>
          <p:cNvPicPr>
            <a:picLocks noChangeAspect="1"/>
          </p:cNvPicPr>
          <p:nvPr/>
        </p:nvPicPr>
        <p:blipFill>
          <a:blip r:embed="rId14" cstate="screen">
            <a:duotone>
              <a:schemeClr val="accent3">
                <a:shade val="45000"/>
                <a:satMod val="135000"/>
              </a:schemeClr>
              <a:prstClr val="white"/>
            </a:duotone>
            <a:extLst>
              <a:ext uri="{BEBA8EAE-BF5A-486C-A8C5-ECC9F3942E4B}">
                <a14:imgProps xmlns:a14="http://schemas.microsoft.com/office/drawing/2010/main">
                  <a14:imgLayer r:embed="rId15">
                    <a14:imgEffect>
                      <a14:colorTemperature colorTemp="15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7006475" y="5015980"/>
            <a:ext cx="473462" cy="417539"/>
          </a:xfrm>
          <a:prstGeom prst="rect">
            <a:avLst/>
          </a:prstGeom>
          <a:noFill/>
        </p:spPr>
      </p:pic>
      <p:pic>
        <p:nvPicPr>
          <p:cNvPr id="60" name="Picture 59">
            <a:extLst>
              <a:ext uri="{FF2B5EF4-FFF2-40B4-BE49-F238E27FC236}">
                <a16:creationId xmlns:a16="http://schemas.microsoft.com/office/drawing/2014/main" id="{9895B872-9ECE-E32E-590F-269545507CC4}"/>
              </a:ext>
            </a:extLst>
          </p:cNvPr>
          <p:cNvPicPr>
            <a:picLocks noChangeAspect="1"/>
          </p:cNvPicPr>
          <p:nvPr/>
        </p:nvPicPr>
        <p:blipFill>
          <a:blip r:embed="rId1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496056" y="5049167"/>
            <a:ext cx="268573" cy="364571"/>
          </a:xfrm>
          <a:prstGeom prst="rect">
            <a:avLst/>
          </a:prstGeom>
          <a:noFill/>
        </p:spPr>
      </p:pic>
      <p:pic>
        <p:nvPicPr>
          <p:cNvPr id="61" name="Picture 60">
            <a:extLst>
              <a:ext uri="{FF2B5EF4-FFF2-40B4-BE49-F238E27FC236}">
                <a16:creationId xmlns:a16="http://schemas.microsoft.com/office/drawing/2014/main" id="{EABB360B-0C48-4692-6712-C1277892A539}"/>
              </a:ext>
            </a:extLst>
          </p:cNvPr>
          <p:cNvPicPr>
            <a:picLocks noChangeAspect="1"/>
          </p:cNvPicPr>
          <p:nvPr/>
        </p:nvPicPr>
        <p:blipFill>
          <a:blip r:embed="rId1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962199" y="5024682"/>
            <a:ext cx="478812" cy="422256"/>
          </a:xfrm>
          <a:prstGeom prst="rect">
            <a:avLst/>
          </a:prstGeom>
          <a:noFill/>
        </p:spPr>
      </p:pic>
      <p:pic>
        <p:nvPicPr>
          <p:cNvPr id="62" name="Picture 2" descr="IMBC">
            <a:extLst>
              <a:ext uri="{FF2B5EF4-FFF2-40B4-BE49-F238E27FC236}">
                <a16:creationId xmlns:a16="http://schemas.microsoft.com/office/drawing/2014/main" id="{5ABF2D99-EFDB-6FCF-D859-64AA412511DC}"/>
              </a:ext>
            </a:extLst>
          </p:cNvPr>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5212150" y="2796103"/>
            <a:ext cx="1931644" cy="5563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a black square&#10;&#10;Description automatically generated with medium confidence">
            <a:extLst>
              <a:ext uri="{FF2B5EF4-FFF2-40B4-BE49-F238E27FC236}">
                <a16:creationId xmlns:a16="http://schemas.microsoft.com/office/drawing/2014/main" id="{2C818178-9123-568E-8A81-2E9B4A5A9BD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239591" y="3361910"/>
            <a:ext cx="492343" cy="492343"/>
          </a:xfrm>
          <a:prstGeom prst="rect">
            <a:avLst/>
          </a:prstGeom>
        </p:spPr>
      </p:pic>
    </p:spTree>
    <p:extLst>
      <p:ext uri="{BB962C8B-B14F-4D97-AF65-F5344CB8AC3E}">
        <p14:creationId xmlns:p14="http://schemas.microsoft.com/office/powerpoint/2010/main" val="2809883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EA8C0E2-E7D4-F940-5671-1D86F87194F9}"/>
              </a:ext>
            </a:extLst>
          </p:cNvPr>
          <p:cNvSpPr>
            <a:spLocks noGrp="1"/>
          </p:cNvSpPr>
          <p:nvPr>
            <p:ph type="title"/>
          </p:nvPr>
        </p:nvSpPr>
        <p:spPr/>
        <p:txBody>
          <a:bodyPr/>
          <a:lstStyle/>
          <a:p>
            <a:pPr defTabSz="342908">
              <a:defRPr/>
            </a:pPr>
            <a:r>
              <a:rPr lang="ru-RU" sz="2800" b="1" dirty="0"/>
              <a:t>ТОВАРЫ, ПРЕДСТАВЛЯЮЩИЕ ИНТЕРЕС</a:t>
            </a:r>
            <a:endParaRPr lang="ru-RU" sz="2800" b="1" cap="all" dirty="0">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48695FC-545C-E53F-A89D-F4D45547AAE0}"/>
              </a:ext>
            </a:extLst>
          </p:cNvPr>
          <p:cNvSpPr txBox="1"/>
          <p:nvPr/>
        </p:nvSpPr>
        <p:spPr>
          <a:xfrm>
            <a:off x="370012" y="6448038"/>
            <a:ext cx="107609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9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Согласно статистическим данным Ситуационно-аналитического центра топливно-энергетического комплекса РК  </a:t>
            </a:r>
          </a:p>
        </p:txBody>
      </p:sp>
      <p:sp>
        <p:nvSpPr>
          <p:cNvPr id="3" name="TextBox 2">
            <a:extLst>
              <a:ext uri="{FF2B5EF4-FFF2-40B4-BE49-F238E27FC236}">
                <a16:creationId xmlns:a16="http://schemas.microsoft.com/office/drawing/2014/main" id="{4BF899F3-CD16-F54C-11A8-172A14C66080}"/>
              </a:ext>
            </a:extLst>
          </p:cNvPr>
          <p:cNvSpPr txBox="1"/>
          <p:nvPr/>
        </p:nvSpPr>
        <p:spPr>
          <a:xfrm>
            <a:off x="370012" y="931492"/>
            <a:ext cx="1106939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При анализе потребностей и определении приоритетов локализации мы используем систему кодирования FPAL</a:t>
            </a:r>
          </a:p>
        </p:txBody>
      </p:sp>
      <p:sp>
        <p:nvSpPr>
          <p:cNvPr id="10" name="Rectangle: Rounded Corners 9">
            <a:extLst>
              <a:ext uri="{FF2B5EF4-FFF2-40B4-BE49-F238E27FC236}">
                <a16:creationId xmlns:a16="http://schemas.microsoft.com/office/drawing/2014/main" id="{E0C2E0DE-FD3C-AD9B-8679-92C74C3C49A4}"/>
              </a:ext>
            </a:extLst>
          </p:cNvPr>
          <p:cNvSpPr/>
          <p:nvPr/>
        </p:nvSpPr>
        <p:spPr>
          <a:xfrm>
            <a:off x="2548441" y="1554381"/>
            <a:ext cx="9001408" cy="4450508"/>
          </a:xfrm>
          <a:prstGeom prst="roundRect">
            <a:avLst>
              <a:gd name="adj" fmla="val 8028"/>
            </a:avLst>
          </a:prstGeom>
          <a:solidFill>
            <a:schemeClr val="accent5">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72CCC09-FCFE-684A-BCD6-88F2C7FA9AD2}"/>
              </a:ext>
            </a:extLst>
          </p:cNvPr>
          <p:cNvSpPr/>
          <p:nvPr/>
        </p:nvSpPr>
        <p:spPr>
          <a:xfrm>
            <a:off x="2777621" y="2064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1.09</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Электрооборудование и материалы</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230C5E67-1D66-1311-5EBF-BB342542C0CF}"/>
              </a:ext>
            </a:extLst>
          </p:cNvPr>
          <p:cNvSpPr/>
          <p:nvPr/>
        </p:nvSpPr>
        <p:spPr>
          <a:xfrm>
            <a:off x="2777618" y="2712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b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КИПиА</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59BE371A-F055-C317-E198-C894E6297315}"/>
              </a:ext>
            </a:extLst>
          </p:cNvPr>
          <p:cNvSpPr/>
          <p:nvPr/>
        </p:nvSpPr>
        <p:spPr>
          <a:xfrm>
            <a:off x="2773907" y="3360670"/>
            <a:ext cx="1980000" cy="576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Клапаны и комплектующие</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0A0566A5-CF26-622E-762A-E31C02C788AB}"/>
              </a:ext>
            </a:extLst>
          </p:cNvPr>
          <p:cNvSpPr/>
          <p:nvPr/>
        </p:nvSpPr>
        <p:spPr>
          <a:xfrm>
            <a:off x="4994845" y="2064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4</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Насосы и уплотнения</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EB4D1552-F84A-0747-635E-1CB0A1F59A82}"/>
              </a:ext>
            </a:extLst>
          </p:cNvPr>
          <p:cNvSpPr/>
          <p:nvPr/>
        </p:nvSpPr>
        <p:spPr>
          <a:xfrm>
            <a:off x="4994843" y="2712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Технологические фильтры</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id="{D5955117-195A-0DE9-096C-9D0B143A6141}"/>
              </a:ext>
            </a:extLst>
          </p:cNvPr>
          <p:cNvSpPr/>
          <p:nvPr/>
        </p:nvSpPr>
        <p:spPr>
          <a:xfrm>
            <a:off x="4994843" y="3360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ОВКВ</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id="{0E26360F-64E2-5257-E6E9-A0F575AA82C2}"/>
              </a:ext>
            </a:extLst>
          </p:cNvPr>
          <p:cNvSpPr/>
          <p:nvPr/>
        </p:nvSpPr>
        <p:spPr>
          <a:xfrm>
            <a:off x="4994842" y="4008670"/>
            <a:ext cx="1980000" cy="576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Трубная продукция</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B1CA3B5-E2F3-E7A5-7FD2-B4EBB17C324B}"/>
              </a:ext>
            </a:extLst>
          </p:cNvPr>
          <p:cNvSpPr txBox="1"/>
          <p:nvPr/>
        </p:nvSpPr>
        <p:spPr>
          <a:xfrm>
            <a:off x="2859481" y="5427930"/>
            <a:ext cx="841994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Уровень з</a:t>
            </a:r>
            <a:r>
              <a:rPr kumimoji="0" lang="kk-KZ"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акупа по вышеперечисленным товарным группам составляет </a:t>
            </a:r>
            <a:r>
              <a:rPr kumimoji="0" lang="kk-KZ"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более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75</a:t>
            </a:r>
            <a: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от всего закупа товаров</a:t>
            </a:r>
            <a:r>
              <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трех Операторов **</a:t>
            </a:r>
          </a:p>
        </p:txBody>
      </p:sp>
      <p:sp>
        <p:nvSpPr>
          <p:cNvPr id="24" name="Rectangle: Rounded Corners 23">
            <a:extLst>
              <a:ext uri="{FF2B5EF4-FFF2-40B4-BE49-F238E27FC236}">
                <a16:creationId xmlns:a16="http://schemas.microsoft.com/office/drawing/2014/main" id="{2F32E4D2-4BCD-BF53-6B26-127E1713A9FE}"/>
              </a:ext>
            </a:extLst>
          </p:cNvPr>
          <p:cNvSpPr/>
          <p:nvPr/>
        </p:nvSpPr>
        <p:spPr>
          <a:xfrm>
            <a:off x="7212067" y="2064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1.02</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Погрузочно-разгрузочное оборудование и материалы</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5" name="Rectangle: Rounded Corners 24">
            <a:extLst>
              <a:ext uri="{FF2B5EF4-FFF2-40B4-BE49-F238E27FC236}">
                <a16:creationId xmlns:a16="http://schemas.microsoft.com/office/drawing/2014/main" id="{30B7E9A0-0EB0-A86F-5E47-24823740BDFD}"/>
              </a:ext>
            </a:extLst>
          </p:cNvPr>
          <p:cNvSpPr/>
          <p:nvPr/>
        </p:nvSpPr>
        <p:spPr>
          <a:xfrm>
            <a:off x="7212067" y="2712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Теплообменники / Теплообменное оборудование</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6" name="Rectangle: Rounded Corners 25">
            <a:extLst>
              <a:ext uri="{FF2B5EF4-FFF2-40B4-BE49-F238E27FC236}">
                <a16:creationId xmlns:a16="http://schemas.microsoft.com/office/drawing/2014/main" id="{75C43226-F416-C8C7-6DC7-3331B615DCA9}"/>
              </a:ext>
            </a:extLst>
          </p:cNvPr>
          <p:cNvSpPr/>
          <p:nvPr/>
        </p:nvSpPr>
        <p:spPr>
          <a:xfrm>
            <a:off x="7212067" y="3360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1.16</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Противопожарное оборудование</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7" name="Rectangle: Rounded Corners 26">
            <a:extLst>
              <a:ext uri="{FF2B5EF4-FFF2-40B4-BE49-F238E27FC236}">
                <a16:creationId xmlns:a16="http://schemas.microsoft.com/office/drawing/2014/main" id="{C5ED6D53-CBAB-42DB-85E0-164F3C671427}"/>
              </a:ext>
            </a:extLst>
          </p:cNvPr>
          <p:cNvSpPr/>
          <p:nvPr/>
        </p:nvSpPr>
        <p:spPr>
          <a:xfrm>
            <a:off x="7212067" y="4008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2.07</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Химикаты / Масла / Краски</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86002A40-FCC3-DAED-93CF-895C71CFDED7}"/>
              </a:ext>
            </a:extLst>
          </p:cNvPr>
          <p:cNvSpPr/>
          <p:nvPr/>
        </p:nvSpPr>
        <p:spPr>
          <a:xfrm>
            <a:off x="7213479" y="4656670"/>
            <a:ext cx="1980000" cy="576000"/>
          </a:xfrm>
          <a:prstGeom prst="round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2.08</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Изоляция / огнеупорные материалы</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43CFC57-6A70-ACAE-7A59-D9D0624C75EC}"/>
              </a:ext>
            </a:extLst>
          </p:cNvPr>
          <p:cNvSpPr txBox="1"/>
          <p:nvPr/>
        </p:nvSpPr>
        <p:spPr>
          <a:xfrm>
            <a:off x="314762" y="1590381"/>
            <a:ext cx="206675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Товарные коды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FPAL</a:t>
            </a:r>
          </a:p>
        </p:txBody>
      </p:sp>
      <p:sp>
        <p:nvSpPr>
          <p:cNvPr id="31" name="Rectangle: Rounded Corners 17">
            <a:extLst>
              <a:ext uri="{FF2B5EF4-FFF2-40B4-BE49-F238E27FC236}">
                <a16:creationId xmlns:a16="http://schemas.microsoft.com/office/drawing/2014/main" id="{86F0F6D4-93C3-3929-C723-6D90E4984B6D}"/>
              </a:ext>
            </a:extLst>
          </p:cNvPr>
          <p:cNvSpPr/>
          <p:nvPr/>
        </p:nvSpPr>
        <p:spPr>
          <a:xfrm>
            <a:off x="306810" y="1936091"/>
            <a:ext cx="2044504" cy="3646957"/>
          </a:xfrm>
          <a:prstGeom prst="roundRect">
            <a:avLst/>
          </a:prstGeom>
          <a:solidFill>
            <a:schemeClr val="bg2"/>
          </a:solid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124">
            <a:extLst>
              <a:ext uri="{FF2B5EF4-FFF2-40B4-BE49-F238E27FC236}">
                <a16:creationId xmlns:a16="http://schemas.microsoft.com/office/drawing/2014/main" id="{A54D7367-8CAC-3E06-76C8-4C4FAA09C2D9}"/>
              </a:ext>
            </a:extLst>
          </p:cNvPr>
          <p:cNvSpPr/>
          <p:nvPr/>
        </p:nvSpPr>
        <p:spPr>
          <a:xfrm>
            <a:off x="427181" y="2064670"/>
            <a:ext cx="1800000" cy="5694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Буровое оборудование</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53" name="Rectangle: Rounded Corners 125">
            <a:extLst>
              <a:ext uri="{FF2B5EF4-FFF2-40B4-BE49-F238E27FC236}">
                <a16:creationId xmlns:a16="http://schemas.microsoft.com/office/drawing/2014/main" id="{C21C0C33-A514-3B64-4BD9-A52EE13A02DC}"/>
              </a:ext>
            </a:extLst>
          </p:cNvPr>
          <p:cNvSpPr/>
          <p:nvPr/>
        </p:nvSpPr>
        <p:spPr>
          <a:xfrm>
            <a:off x="427181" y="2753792"/>
            <a:ext cx="1800000" cy="5522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1.0</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br>
              <a:rPr kumimoji="0" lang="en-US"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Погрузочно-разгрузочное оборудование и материалы</a:t>
            </a:r>
            <a:endParaRPr kumimoji="0" lang="en-US"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63" name="Straight Connector 19">
            <a:extLst>
              <a:ext uri="{FF2B5EF4-FFF2-40B4-BE49-F238E27FC236}">
                <a16:creationId xmlns:a16="http://schemas.microsoft.com/office/drawing/2014/main" id="{94037FA2-07FB-2364-3EC3-F672F8782596}"/>
              </a:ext>
            </a:extLst>
          </p:cNvPr>
          <p:cNvCxnSpPr>
            <a:cxnSpLocks/>
          </p:cNvCxnSpPr>
          <p:nvPr/>
        </p:nvCxnSpPr>
        <p:spPr>
          <a:xfrm>
            <a:off x="1394675" y="3471258"/>
            <a:ext cx="0" cy="120532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Rectangle: Rounded Corners 127">
            <a:extLst>
              <a:ext uri="{FF2B5EF4-FFF2-40B4-BE49-F238E27FC236}">
                <a16:creationId xmlns:a16="http://schemas.microsoft.com/office/drawing/2014/main" id="{2F238B9E-80E9-B0C2-2D53-18F2952E50F7}"/>
              </a:ext>
            </a:extLst>
          </p:cNvPr>
          <p:cNvSpPr/>
          <p:nvPr/>
        </p:nvSpPr>
        <p:spPr>
          <a:xfrm>
            <a:off x="427181" y="4784564"/>
            <a:ext cx="1800000" cy="5524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2</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ru-RU"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r>
              <a:rPr kumimoji="0" lang="en-US" sz="12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9</a:t>
            </a:r>
            <a:br>
              <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1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Другие продукты / оборудование и материалы</a:t>
            </a:r>
            <a:endParaRPr kumimoji="0" lang="en-US" sz="12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1786DC4B-401C-B218-2262-BB77C0AED4E0}"/>
              </a:ext>
            </a:extLst>
          </p:cNvPr>
          <p:cNvSpPr txBox="1"/>
          <p:nvPr/>
        </p:nvSpPr>
        <p:spPr>
          <a:xfrm>
            <a:off x="2783882" y="1662381"/>
            <a:ext cx="1908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6" name="TextBox 5">
            <a:extLst>
              <a:ext uri="{FF2B5EF4-FFF2-40B4-BE49-F238E27FC236}">
                <a16:creationId xmlns:a16="http://schemas.microsoft.com/office/drawing/2014/main" id="{C7E38DA6-7B90-0DF6-EB0F-3519664141A8}"/>
              </a:ext>
            </a:extLst>
          </p:cNvPr>
          <p:cNvSpPr txBox="1"/>
          <p:nvPr/>
        </p:nvSpPr>
        <p:spPr>
          <a:xfrm>
            <a:off x="5004817"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22" name="TextBox 21">
            <a:extLst>
              <a:ext uri="{FF2B5EF4-FFF2-40B4-BE49-F238E27FC236}">
                <a16:creationId xmlns:a16="http://schemas.microsoft.com/office/drawing/2014/main" id="{594C3C2C-53C2-212C-5059-3D359C2D8303}"/>
              </a:ext>
            </a:extLst>
          </p:cNvPr>
          <p:cNvSpPr txBox="1"/>
          <p:nvPr/>
        </p:nvSpPr>
        <p:spPr>
          <a:xfrm>
            <a:off x="7221040" y="1662381"/>
            <a:ext cx="19042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32" name="TextBox 31">
            <a:extLst>
              <a:ext uri="{FF2B5EF4-FFF2-40B4-BE49-F238E27FC236}">
                <a16:creationId xmlns:a16="http://schemas.microsoft.com/office/drawing/2014/main" id="{C3F3E7C4-A9E9-E97C-9BC9-9683F39B1AE3}"/>
              </a:ext>
            </a:extLst>
          </p:cNvPr>
          <p:cNvSpPr txBox="1"/>
          <p:nvPr/>
        </p:nvSpPr>
        <p:spPr>
          <a:xfrm>
            <a:off x="9437263" y="1662381"/>
            <a:ext cx="1908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
            </a:r>
          </a:p>
        </p:txBody>
      </p:sp>
      <p:sp>
        <p:nvSpPr>
          <p:cNvPr id="4" name="Rectangle: Rounded Corners 248">
            <a:extLst>
              <a:ext uri="{FF2B5EF4-FFF2-40B4-BE49-F238E27FC236}">
                <a16:creationId xmlns:a16="http://schemas.microsoft.com/office/drawing/2014/main" id="{12663AD7-75D2-A90D-3396-87255F78D501}"/>
              </a:ext>
            </a:extLst>
          </p:cNvPr>
          <p:cNvSpPr/>
          <p:nvPr/>
        </p:nvSpPr>
        <p:spPr>
          <a:xfrm>
            <a:off x="9513947" y="2058498"/>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Компрессоры, вентиляторы и комплектующие  к ним</a:t>
            </a: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7" name="Rectangle: Rounded Corners 248">
            <a:extLst>
              <a:ext uri="{FF2B5EF4-FFF2-40B4-BE49-F238E27FC236}">
                <a16:creationId xmlns:a16="http://schemas.microsoft.com/office/drawing/2014/main" id="{F2D6FFB4-4401-2A40-00D6-B22ED5749AC6}"/>
              </a:ext>
            </a:extLst>
          </p:cNvPr>
          <p:cNvSpPr/>
          <p:nvPr/>
        </p:nvSpPr>
        <p:spPr>
          <a:xfrm>
            <a:off x="9513947" y="2715936"/>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1.05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Моторы и комплектующие к ним</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8" name="Rectangle: Rounded Corners 248">
            <a:extLst>
              <a:ext uri="{FF2B5EF4-FFF2-40B4-BE49-F238E27FC236}">
                <a16:creationId xmlns:a16="http://schemas.microsoft.com/office/drawing/2014/main" id="{E25F946B-6A66-1CD4-12E6-FE177BA4CC88}"/>
              </a:ext>
            </a:extLst>
          </p:cNvPr>
          <p:cNvSpPr/>
          <p:nvPr/>
        </p:nvSpPr>
        <p:spPr>
          <a:xfrm>
            <a:off x="9513947" y="3367203"/>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2.03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Изделия из стали и металла</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1" name="Rectangle: Rounded Corners 248">
            <a:extLst>
              <a:ext uri="{FF2B5EF4-FFF2-40B4-BE49-F238E27FC236}">
                <a16:creationId xmlns:a16="http://schemas.microsoft.com/office/drawing/2014/main" id="{2784F72C-65A8-9336-98A0-3CD85FF97BB9}"/>
              </a:ext>
            </a:extLst>
          </p:cNvPr>
          <p:cNvSpPr/>
          <p:nvPr/>
        </p:nvSpPr>
        <p:spPr>
          <a:xfrm>
            <a:off x="9513947" y="4019520"/>
            <a:ext cx="1765476" cy="5694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2.11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Оборудование и ручные инструменты для мастерской</a:t>
            </a:r>
            <a:endParaRPr kumimoji="0" lang="en-US"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5" name="Right Brace 14">
            <a:extLst>
              <a:ext uri="{FF2B5EF4-FFF2-40B4-BE49-F238E27FC236}">
                <a16:creationId xmlns:a16="http://schemas.microsoft.com/office/drawing/2014/main" id="{9D7519BA-2AE7-F654-14BF-996AFBC17348}"/>
              </a:ext>
            </a:extLst>
          </p:cNvPr>
          <p:cNvSpPr/>
          <p:nvPr/>
        </p:nvSpPr>
        <p:spPr>
          <a:xfrm rot="5400000">
            <a:off x="6940875" y="1089381"/>
            <a:ext cx="181554" cy="8495541"/>
          </a:xfrm>
          <a:prstGeom prst="righ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454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олилиния: фигура 48">
            <a:extLst>
              <a:ext uri="{FF2B5EF4-FFF2-40B4-BE49-F238E27FC236}">
                <a16:creationId xmlns:a16="http://schemas.microsoft.com/office/drawing/2014/main" id="{0E2ECC75-6E04-EC08-E9FD-0B2C9F4D74E0}"/>
              </a:ext>
            </a:extLst>
          </p:cNvPr>
          <p:cNvSpPr/>
          <p:nvPr/>
        </p:nvSpPr>
        <p:spPr>
          <a:xfrm rot="10800000">
            <a:off x="9821448" y="214697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Полилиния: фигура 48">
            <a:extLst>
              <a:ext uri="{FF2B5EF4-FFF2-40B4-BE49-F238E27FC236}">
                <a16:creationId xmlns:a16="http://schemas.microsoft.com/office/drawing/2014/main" id="{3E55F42B-CD2E-BCE2-FADD-686BB341E0E7}"/>
              </a:ext>
            </a:extLst>
          </p:cNvPr>
          <p:cNvSpPr/>
          <p:nvPr/>
        </p:nvSpPr>
        <p:spPr>
          <a:xfrm rot="10800000">
            <a:off x="7350854"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Полилиния: фигура 51">
            <a:extLst>
              <a:ext uri="{FF2B5EF4-FFF2-40B4-BE49-F238E27FC236}">
                <a16:creationId xmlns:a16="http://schemas.microsoft.com/office/drawing/2014/main" id="{A722EAA3-BD6F-C6E7-78C5-75287FDECFE8}"/>
              </a:ext>
            </a:extLst>
          </p:cNvPr>
          <p:cNvSpPr/>
          <p:nvPr/>
        </p:nvSpPr>
        <p:spPr>
          <a:xfrm rot="10800000">
            <a:off x="7350854"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Полилиния: фигура 52">
            <a:extLst>
              <a:ext uri="{FF2B5EF4-FFF2-40B4-BE49-F238E27FC236}">
                <a16:creationId xmlns:a16="http://schemas.microsoft.com/office/drawing/2014/main" id="{5F44CFB5-E554-3533-0EC9-3B984DC2D9FA}"/>
              </a:ext>
            </a:extLst>
          </p:cNvPr>
          <p:cNvSpPr/>
          <p:nvPr/>
        </p:nvSpPr>
        <p:spPr>
          <a:xfrm rot="10800000">
            <a:off x="7350854" y="382406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Rounded Corners 173">
            <a:extLst>
              <a:ext uri="{FF2B5EF4-FFF2-40B4-BE49-F238E27FC236}">
                <a16:creationId xmlns:a16="http://schemas.microsoft.com/office/drawing/2014/main" id="{91D74013-5E44-23C2-7B6A-792B4806F9A6}"/>
              </a:ext>
            </a:extLst>
          </p:cNvPr>
          <p:cNvSpPr/>
          <p:nvPr/>
        </p:nvSpPr>
        <p:spPr>
          <a:xfrm>
            <a:off x="7374103" y="2120284"/>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a:t>
            </a:r>
            <a:r>
              <a:rPr kumimoji="0" lang="kk-KZ"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 </a:t>
            </a:r>
            <a:r>
              <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товарных позиций</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Полилиния: фигура 18">
            <a:extLst>
              <a:ext uri="{FF2B5EF4-FFF2-40B4-BE49-F238E27FC236}">
                <a16:creationId xmlns:a16="http://schemas.microsoft.com/office/drawing/2014/main" id="{A639CBAB-29A6-2E58-BBA0-ED13C184AA16}"/>
              </a:ext>
            </a:extLst>
          </p:cNvPr>
          <p:cNvSpPr/>
          <p:nvPr/>
        </p:nvSpPr>
        <p:spPr>
          <a:xfrm rot="10800000">
            <a:off x="2268812"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Полилиния: фигура 27">
            <a:extLst>
              <a:ext uri="{FF2B5EF4-FFF2-40B4-BE49-F238E27FC236}">
                <a16:creationId xmlns:a16="http://schemas.microsoft.com/office/drawing/2014/main" id="{0C9B57C2-368B-5FC5-63DC-0510ECEB1BA7}"/>
              </a:ext>
            </a:extLst>
          </p:cNvPr>
          <p:cNvSpPr/>
          <p:nvPr/>
        </p:nvSpPr>
        <p:spPr>
          <a:xfrm rot="10800000">
            <a:off x="2268812"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Полилиния: фигура 28">
            <a:extLst>
              <a:ext uri="{FF2B5EF4-FFF2-40B4-BE49-F238E27FC236}">
                <a16:creationId xmlns:a16="http://schemas.microsoft.com/office/drawing/2014/main" id="{5D81BDB7-F0F7-0B9B-2521-0C2347CA883B}"/>
              </a:ext>
            </a:extLst>
          </p:cNvPr>
          <p:cNvSpPr/>
          <p:nvPr/>
        </p:nvSpPr>
        <p:spPr>
          <a:xfrm rot="10800000">
            <a:off x="2268812"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Полилиния: фигура 29">
            <a:extLst>
              <a:ext uri="{FF2B5EF4-FFF2-40B4-BE49-F238E27FC236}">
                <a16:creationId xmlns:a16="http://schemas.microsoft.com/office/drawing/2014/main" id="{C2922869-0C3E-035F-EA9C-9CE2445759E5}"/>
              </a:ext>
            </a:extLst>
          </p:cNvPr>
          <p:cNvSpPr/>
          <p:nvPr/>
        </p:nvSpPr>
        <p:spPr>
          <a:xfrm rot="10800000">
            <a:off x="2268812"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Полилиния: фигура 31">
            <a:extLst>
              <a:ext uri="{FF2B5EF4-FFF2-40B4-BE49-F238E27FC236}">
                <a16:creationId xmlns:a16="http://schemas.microsoft.com/office/drawing/2014/main" id="{844E219D-5A9C-181F-008B-144D7B864704}"/>
              </a:ext>
            </a:extLst>
          </p:cNvPr>
          <p:cNvSpPr/>
          <p:nvPr/>
        </p:nvSpPr>
        <p:spPr>
          <a:xfrm rot="10800000">
            <a:off x="2268812" y="4357356"/>
            <a:ext cx="2143048" cy="5023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Полилиния: фигура 32">
            <a:extLst>
              <a:ext uri="{FF2B5EF4-FFF2-40B4-BE49-F238E27FC236}">
                <a16:creationId xmlns:a16="http://schemas.microsoft.com/office/drawing/2014/main" id="{3663C81A-E3B2-6B5A-A44A-56080CCCA91C}"/>
              </a:ext>
            </a:extLst>
          </p:cNvPr>
          <p:cNvSpPr/>
          <p:nvPr/>
        </p:nvSpPr>
        <p:spPr>
          <a:xfrm rot="10800000">
            <a:off x="2278552" y="5537355"/>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Полилиния: фигура 33">
            <a:extLst>
              <a:ext uri="{FF2B5EF4-FFF2-40B4-BE49-F238E27FC236}">
                <a16:creationId xmlns:a16="http://schemas.microsoft.com/office/drawing/2014/main" id="{DB8BBB14-94D7-F567-E001-BB27DE32AFBD}"/>
              </a:ext>
            </a:extLst>
          </p:cNvPr>
          <p:cNvSpPr/>
          <p:nvPr/>
        </p:nvSpPr>
        <p:spPr>
          <a:xfrm rot="10800000">
            <a:off x="2278552" y="4934580"/>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Полилиния: фигура 34">
            <a:extLst>
              <a:ext uri="{FF2B5EF4-FFF2-40B4-BE49-F238E27FC236}">
                <a16:creationId xmlns:a16="http://schemas.microsoft.com/office/drawing/2014/main" id="{69EEF3F4-9C25-8AB5-74B1-2C887D6C7A02}"/>
              </a:ext>
            </a:extLst>
          </p:cNvPr>
          <p:cNvSpPr/>
          <p:nvPr/>
        </p:nvSpPr>
        <p:spPr>
          <a:xfrm rot="10800000">
            <a:off x="4785450" y="2144889"/>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Полилиния: фигура 35">
            <a:extLst>
              <a:ext uri="{FF2B5EF4-FFF2-40B4-BE49-F238E27FC236}">
                <a16:creationId xmlns:a16="http://schemas.microsoft.com/office/drawing/2014/main" id="{2019B417-B12D-A35B-D0AE-85A4870ED7EC}"/>
              </a:ext>
            </a:extLst>
          </p:cNvPr>
          <p:cNvSpPr/>
          <p:nvPr/>
        </p:nvSpPr>
        <p:spPr>
          <a:xfrm rot="10800000">
            <a:off x="4785450" y="2650366"/>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Полилиния: фигура 36">
            <a:extLst>
              <a:ext uri="{FF2B5EF4-FFF2-40B4-BE49-F238E27FC236}">
                <a16:creationId xmlns:a16="http://schemas.microsoft.com/office/drawing/2014/main" id="{7209EC8C-CB46-CCBE-73C4-1C881E7673DD}"/>
              </a:ext>
            </a:extLst>
          </p:cNvPr>
          <p:cNvSpPr/>
          <p:nvPr/>
        </p:nvSpPr>
        <p:spPr>
          <a:xfrm rot="10800000">
            <a:off x="4785450" y="3182923"/>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Полилиния: фигура 37">
            <a:extLst>
              <a:ext uri="{FF2B5EF4-FFF2-40B4-BE49-F238E27FC236}">
                <a16:creationId xmlns:a16="http://schemas.microsoft.com/office/drawing/2014/main" id="{BD51461E-514C-137C-7543-C4087F79E6F9}"/>
              </a:ext>
            </a:extLst>
          </p:cNvPr>
          <p:cNvSpPr/>
          <p:nvPr/>
        </p:nvSpPr>
        <p:spPr>
          <a:xfrm rot="10800000">
            <a:off x="4785450" y="3839493"/>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Полилиния: фигура 46">
            <a:extLst>
              <a:ext uri="{FF2B5EF4-FFF2-40B4-BE49-F238E27FC236}">
                <a16:creationId xmlns:a16="http://schemas.microsoft.com/office/drawing/2014/main" id="{48772DB7-0EBC-F73E-ECF2-438F073DA097}"/>
              </a:ext>
            </a:extLst>
          </p:cNvPr>
          <p:cNvSpPr/>
          <p:nvPr/>
        </p:nvSpPr>
        <p:spPr>
          <a:xfrm rot="10800000">
            <a:off x="4799511" y="4359712"/>
            <a:ext cx="2143048" cy="52187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Полилиния: фигура 53">
            <a:extLst>
              <a:ext uri="{FF2B5EF4-FFF2-40B4-BE49-F238E27FC236}">
                <a16:creationId xmlns:a16="http://schemas.microsoft.com/office/drawing/2014/main" id="{9D461234-37F0-FA3E-60C1-C9AC38C2AB82}"/>
              </a:ext>
            </a:extLst>
          </p:cNvPr>
          <p:cNvSpPr/>
          <p:nvPr/>
        </p:nvSpPr>
        <p:spPr>
          <a:xfrm rot="10800000">
            <a:off x="7350854" y="4929724"/>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Полилиния: фигура 54">
            <a:extLst>
              <a:ext uri="{FF2B5EF4-FFF2-40B4-BE49-F238E27FC236}">
                <a16:creationId xmlns:a16="http://schemas.microsoft.com/office/drawing/2014/main" id="{6A81C7C8-8338-B72E-9F37-DF410385D927}"/>
              </a:ext>
            </a:extLst>
          </p:cNvPr>
          <p:cNvSpPr/>
          <p:nvPr/>
        </p:nvSpPr>
        <p:spPr>
          <a:xfrm rot="10800000">
            <a:off x="7350854"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Rectangle: Rounded Corners 24">
            <a:extLst>
              <a:ext uri="{FF2B5EF4-FFF2-40B4-BE49-F238E27FC236}">
                <a16:creationId xmlns:a16="http://schemas.microsoft.com/office/drawing/2014/main" id="{96359683-143A-FF19-E6A8-EB662C87D10C}"/>
              </a:ext>
            </a:extLst>
          </p:cNvPr>
          <p:cNvSpPr/>
          <p:nvPr/>
        </p:nvSpPr>
        <p:spPr>
          <a:xfrm>
            <a:off x="7309584" y="3175476"/>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более </a:t>
            </a:r>
            <a:r>
              <a:rPr kumimoji="0" lang="kk-K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производителей</a:t>
            </a:r>
          </a:p>
        </p:txBody>
      </p:sp>
      <p:sp>
        <p:nvSpPr>
          <p:cNvPr id="146" name="Rectangle: Rounded Corners 25">
            <a:extLst>
              <a:ext uri="{FF2B5EF4-FFF2-40B4-BE49-F238E27FC236}">
                <a16:creationId xmlns:a16="http://schemas.microsoft.com/office/drawing/2014/main" id="{BED720DC-F4A4-AF7F-9B1A-18306EAD182F}"/>
              </a:ext>
            </a:extLst>
          </p:cNvPr>
          <p:cNvSpPr/>
          <p:nvPr/>
        </p:nvSpPr>
        <p:spPr>
          <a:xfrm>
            <a:off x="7210120" y="3773871"/>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 </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посещенное предприятие</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8" name="Полилиния: фигура 32">
            <a:extLst>
              <a:ext uri="{FF2B5EF4-FFF2-40B4-BE49-F238E27FC236}">
                <a16:creationId xmlns:a16="http://schemas.microsoft.com/office/drawing/2014/main" id="{52A56A51-0491-6668-F1BE-0209A0683F20}"/>
              </a:ext>
            </a:extLst>
          </p:cNvPr>
          <p:cNvSpPr/>
          <p:nvPr/>
        </p:nvSpPr>
        <p:spPr>
          <a:xfrm rot="10800000">
            <a:off x="4775925" y="5519589"/>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Полилиния: фигура 33">
            <a:extLst>
              <a:ext uri="{FF2B5EF4-FFF2-40B4-BE49-F238E27FC236}">
                <a16:creationId xmlns:a16="http://schemas.microsoft.com/office/drawing/2014/main" id="{E25ACCEE-FA89-D4E4-98D3-65D8F3C559C9}"/>
              </a:ext>
            </a:extLst>
          </p:cNvPr>
          <p:cNvSpPr/>
          <p:nvPr/>
        </p:nvSpPr>
        <p:spPr>
          <a:xfrm rot="10800000">
            <a:off x="4788510" y="4925064"/>
            <a:ext cx="2143048" cy="566988"/>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Полилиния: фигура 35">
            <a:extLst>
              <a:ext uri="{FF2B5EF4-FFF2-40B4-BE49-F238E27FC236}">
                <a16:creationId xmlns:a16="http://schemas.microsoft.com/office/drawing/2014/main" id="{B72C9599-945F-014B-2331-E53C50417E19}"/>
              </a:ext>
            </a:extLst>
          </p:cNvPr>
          <p:cNvSpPr/>
          <p:nvPr/>
        </p:nvSpPr>
        <p:spPr>
          <a:xfrm rot="10800000">
            <a:off x="7348876" y="2647271"/>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DAE3F3">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Rounded Corners 23">
            <a:extLst>
              <a:ext uri="{FF2B5EF4-FFF2-40B4-BE49-F238E27FC236}">
                <a16:creationId xmlns:a16="http://schemas.microsoft.com/office/drawing/2014/main" id="{EC1305F7-03C0-92ED-2A1B-862FFC1E6659}"/>
              </a:ext>
            </a:extLst>
          </p:cNvPr>
          <p:cNvSpPr/>
          <p:nvPr/>
        </p:nvSpPr>
        <p:spPr>
          <a:xfrm>
            <a:off x="2262462" y="6179012"/>
            <a:ext cx="7284144" cy="362335"/>
          </a:xfrm>
          <a:prstGeom prst="rect">
            <a:avLst/>
          </a:prstGeom>
          <a:solidFill>
            <a:schemeClr val="accent6">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Рекомендации Операторам</a:t>
            </a:r>
          </a:p>
        </p:txBody>
      </p:sp>
      <p:sp>
        <p:nvSpPr>
          <p:cNvPr id="80" name="Rectangle: Rounded Corners 78">
            <a:extLst>
              <a:ext uri="{FF2B5EF4-FFF2-40B4-BE49-F238E27FC236}">
                <a16:creationId xmlns:a16="http://schemas.microsoft.com/office/drawing/2014/main" id="{34F447F7-DB46-C7F5-B636-7525483E59C0}"/>
              </a:ext>
            </a:extLst>
          </p:cNvPr>
          <p:cNvSpPr/>
          <p:nvPr/>
        </p:nvSpPr>
        <p:spPr>
          <a:xfrm>
            <a:off x="2287979" y="1716655"/>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81" name="Rectangle: Rounded Corners 85">
            <a:extLst>
              <a:ext uri="{FF2B5EF4-FFF2-40B4-BE49-F238E27FC236}">
                <a16:creationId xmlns:a16="http://schemas.microsoft.com/office/drawing/2014/main" id="{8B561DF1-9D40-CF6A-8410-DC44E9EA7C2B}"/>
              </a:ext>
            </a:extLst>
          </p:cNvPr>
          <p:cNvSpPr/>
          <p:nvPr/>
        </p:nvSpPr>
        <p:spPr>
          <a:xfrm>
            <a:off x="380882" y="2136576"/>
            <a:ext cx="1762423" cy="3809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Анализ потребностей</a:t>
            </a:r>
          </a:p>
        </p:txBody>
      </p:sp>
      <p:sp>
        <p:nvSpPr>
          <p:cNvPr id="82" name="Rectangle: Rounded Corners 86">
            <a:extLst>
              <a:ext uri="{FF2B5EF4-FFF2-40B4-BE49-F238E27FC236}">
                <a16:creationId xmlns:a16="http://schemas.microsoft.com/office/drawing/2014/main" id="{49E1EC1E-CFF5-28FF-CB8B-60FCF1440B43}"/>
              </a:ext>
            </a:extLst>
          </p:cNvPr>
          <p:cNvSpPr/>
          <p:nvPr/>
        </p:nvSpPr>
        <p:spPr>
          <a:xfrm>
            <a:off x="126911" y="2606963"/>
            <a:ext cx="2038146"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ru-RU"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Виды товаров с высоким спросом, выявленные синергии</a:t>
            </a:r>
          </a:p>
        </p:txBody>
      </p:sp>
      <p:sp>
        <p:nvSpPr>
          <p:cNvPr id="83" name="Rectangle: Rounded Corners 87">
            <a:extLst>
              <a:ext uri="{FF2B5EF4-FFF2-40B4-BE49-F238E27FC236}">
                <a16:creationId xmlns:a16="http://schemas.microsoft.com/office/drawing/2014/main" id="{B0F3013B-F298-3812-2619-993DDD712083}"/>
              </a:ext>
            </a:extLst>
          </p:cNvPr>
          <p:cNvSpPr/>
          <p:nvPr/>
        </p:nvSpPr>
        <p:spPr>
          <a:xfrm>
            <a:off x="126910" y="3196565"/>
            <a:ext cx="204993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Анализ рынка, расширенный список из доступных источников</a:t>
            </a:r>
          </a:p>
        </p:txBody>
      </p:sp>
      <p:sp>
        <p:nvSpPr>
          <p:cNvPr id="84" name="Rectangle: Rounded Corners 88">
            <a:extLst>
              <a:ext uri="{FF2B5EF4-FFF2-40B4-BE49-F238E27FC236}">
                <a16:creationId xmlns:a16="http://schemas.microsoft.com/office/drawing/2014/main" id="{63DDC3DE-3C2B-1F07-44A3-33830AD0DED4}"/>
              </a:ext>
            </a:extLst>
          </p:cNvPr>
          <p:cNvSpPr/>
          <p:nvPr/>
        </p:nvSpPr>
        <p:spPr>
          <a:xfrm>
            <a:off x="37702" y="3795692"/>
            <a:ext cx="214255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Посещение производителей выразивших интерес</a:t>
            </a:r>
          </a:p>
        </p:txBody>
      </p:sp>
      <p:sp>
        <p:nvSpPr>
          <p:cNvPr id="85" name="Rectangle: Rounded Corners 89">
            <a:extLst>
              <a:ext uri="{FF2B5EF4-FFF2-40B4-BE49-F238E27FC236}">
                <a16:creationId xmlns:a16="http://schemas.microsoft.com/office/drawing/2014/main" id="{67B70892-A0EE-7BE5-E4F5-FC5625AF24B4}"/>
              </a:ext>
            </a:extLst>
          </p:cNvPr>
          <p:cNvSpPr/>
          <p:nvPr/>
        </p:nvSpPr>
        <p:spPr>
          <a:xfrm>
            <a:off x="126910" y="4271123"/>
            <a:ext cx="2049930" cy="6476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Шорт-лист производителей, выпускающих виды товаров с высоким спросом</a:t>
            </a:r>
          </a:p>
        </p:txBody>
      </p:sp>
      <p:sp>
        <p:nvSpPr>
          <p:cNvPr id="86" name="Rectangle: Rounded Corners 90">
            <a:extLst>
              <a:ext uri="{FF2B5EF4-FFF2-40B4-BE49-F238E27FC236}">
                <a16:creationId xmlns:a16="http://schemas.microsoft.com/office/drawing/2014/main" id="{1227E9C2-0BA4-02E5-08CC-F2115556B063}"/>
              </a:ext>
            </a:extLst>
          </p:cNvPr>
          <p:cNvSpPr/>
          <p:nvPr/>
        </p:nvSpPr>
        <p:spPr>
          <a:xfrm>
            <a:off x="380882" y="4895919"/>
            <a:ext cx="1755650"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ct val="100000"/>
              </a:lnSpc>
              <a:spcBef>
                <a:spcPct val="0"/>
              </a:spcBef>
              <a:spcAft>
                <a:spcPct val="0"/>
              </a:spcAft>
              <a:buClrTx/>
              <a:buSzTx/>
              <a:buFontTx/>
              <a:buNone/>
              <a:tabLst/>
              <a:defRPr/>
            </a:pPr>
            <a: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Развитие потенциала</a:t>
            </a:r>
          </a:p>
        </p:txBody>
      </p:sp>
      <p:sp>
        <p:nvSpPr>
          <p:cNvPr id="87" name="Rectangle: Rounded Corners 91">
            <a:extLst>
              <a:ext uri="{FF2B5EF4-FFF2-40B4-BE49-F238E27FC236}">
                <a16:creationId xmlns:a16="http://schemas.microsoft.com/office/drawing/2014/main" id="{965FFAF3-28E8-8640-99B6-908F8D4C371D}"/>
              </a:ext>
            </a:extLst>
          </p:cNvPr>
          <p:cNvSpPr/>
          <p:nvPr/>
        </p:nvSpPr>
        <p:spPr>
          <a:xfrm>
            <a:off x="292226" y="5507902"/>
            <a:ext cx="184210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893199" rtl="0" eaLnBrk="1" fontAlgn="auto" latinLnBrk="0" hangingPunct="1">
              <a:lnSpc>
                <a:spcPts val="1400"/>
              </a:lnSpc>
              <a:spcBef>
                <a:spcPct val="0"/>
              </a:spcBef>
              <a:spcAft>
                <a:spcPct val="0"/>
              </a:spcAft>
              <a:buClrTx/>
              <a:buSzTx/>
              <a:buFontTx/>
              <a:buNone/>
              <a:tabLst/>
              <a:defRPr/>
            </a:pPr>
            <a: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Внедрение планов</a:t>
            </a:r>
            <a:b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br>
            <a:r>
              <a:rPr kumimoji="0" lang="ru-RU" sz="13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развития потенциала</a:t>
            </a:r>
          </a:p>
        </p:txBody>
      </p:sp>
      <p:sp>
        <p:nvSpPr>
          <p:cNvPr id="88" name="Rectangle: Rounded Corners 92">
            <a:extLst>
              <a:ext uri="{FF2B5EF4-FFF2-40B4-BE49-F238E27FC236}">
                <a16:creationId xmlns:a16="http://schemas.microsoft.com/office/drawing/2014/main" id="{46F965A5-BF4B-EB5C-B876-6858A58873DC}"/>
              </a:ext>
            </a:extLst>
          </p:cNvPr>
          <p:cNvSpPr/>
          <p:nvPr/>
        </p:nvSpPr>
        <p:spPr>
          <a:xfrm>
            <a:off x="2262462" y="2091256"/>
            <a:ext cx="214304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35 000 товарных позиций</a:t>
            </a:r>
          </a:p>
        </p:txBody>
      </p:sp>
      <p:sp>
        <p:nvSpPr>
          <p:cNvPr id="89" name="Rectangle: Rounded Corners 93">
            <a:extLst>
              <a:ext uri="{FF2B5EF4-FFF2-40B4-BE49-F238E27FC236}">
                <a16:creationId xmlns:a16="http://schemas.microsoft.com/office/drawing/2014/main" id="{DAB3C27A-8D22-E337-3467-5A4271AACE13}"/>
              </a:ext>
            </a:extLst>
          </p:cNvPr>
          <p:cNvSpPr/>
          <p:nvPr/>
        </p:nvSpPr>
        <p:spPr>
          <a:xfrm>
            <a:off x="2138071" y="2657562"/>
            <a:ext cx="2404531" cy="3827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 видов товаров</a:t>
            </a:r>
          </a:p>
        </p:txBody>
      </p:sp>
      <p:sp>
        <p:nvSpPr>
          <p:cNvPr id="90" name="Rectangle: Rounded Corners 94">
            <a:extLst>
              <a:ext uri="{FF2B5EF4-FFF2-40B4-BE49-F238E27FC236}">
                <a16:creationId xmlns:a16="http://schemas.microsoft.com/office/drawing/2014/main" id="{044C7FC9-C969-5505-3E5E-C43D3C2CD608}"/>
              </a:ext>
            </a:extLst>
          </p:cNvPr>
          <p:cNvSpPr/>
          <p:nvPr/>
        </p:nvSpPr>
        <p:spPr>
          <a:xfrm>
            <a:off x="1812705" y="3200890"/>
            <a:ext cx="305526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более 90 производителей</a:t>
            </a:r>
          </a:p>
        </p:txBody>
      </p:sp>
      <p:sp>
        <p:nvSpPr>
          <p:cNvPr id="91" name="Rectangle: Rounded Corners 95">
            <a:extLst>
              <a:ext uri="{FF2B5EF4-FFF2-40B4-BE49-F238E27FC236}">
                <a16:creationId xmlns:a16="http://schemas.microsoft.com/office/drawing/2014/main" id="{F9EF106F-3456-9C5C-7B13-A3BD51F8FD66}"/>
              </a:ext>
            </a:extLst>
          </p:cNvPr>
          <p:cNvSpPr/>
          <p:nvPr/>
        </p:nvSpPr>
        <p:spPr>
          <a:xfrm>
            <a:off x="1887725" y="3798373"/>
            <a:ext cx="290522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72 посещенных предприятия</a:t>
            </a:r>
          </a:p>
        </p:txBody>
      </p:sp>
      <p:sp>
        <p:nvSpPr>
          <p:cNvPr id="92" name="Rectangle: Rounded Corners 96">
            <a:extLst>
              <a:ext uri="{FF2B5EF4-FFF2-40B4-BE49-F238E27FC236}">
                <a16:creationId xmlns:a16="http://schemas.microsoft.com/office/drawing/2014/main" id="{D746183F-D238-3D1E-411C-20B455698F00}"/>
              </a:ext>
            </a:extLst>
          </p:cNvPr>
          <p:cNvSpPr/>
          <p:nvPr/>
        </p:nvSpPr>
        <p:spPr>
          <a:xfrm>
            <a:off x="2262462" y="4333607"/>
            <a:ext cx="2159138"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 отобранных предприятий</a:t>
            </a:r>
          </a:p>
        </p:txBody>
      </p:sp>
      <p:sp>
        <p:nvSpPr>
          <p:cNvPr id="93" name="Rectangle: Rounded Corners 97">
            <a:extLst>
              <a:ext uri="{FF2B5EF4-FFF2-40B4-BE49-F238E27FC236}">
                <a16:creationId xmlns:a16="http://schemas.microsoft.com/office/drawing/2014/main" id="{68730FA2-B385-8543-5D19-3CAB552CC27E}"/>
              </a:ext>
            </a:extLst>
          </p:cNvPr>
          <p:cNvSpPr/>
          <p:nvPr/>
        </p:nvSpPr>
        <p:spPr>
          <a:xfrm>
            <a:off x="2350950" y="4956095"/>
            <a:ext cx="1998733" cy="374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разработаны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 планов развития потенциала </a:t>
            </a:r>
          </a:p>
        </p:txBody>
      </p:sp>
      <p:sp>
        <p:nvSpPr>
          <p:cNvPr id="94" name="Rectangle: Rounded Corners 98">
            <a:extLst>
              <a:ext uri="{FF2B5EF4-FFF2-40B4-BE49-F238E27FC236}">
                <a16:creationId xmlns:a16="http://schemas.microsoft.com/office/drawing/2014/main" id="{FFA063BE-E6F2-D9AE-A65A-CF4E333AF64A}"/>
              </a:ext>
            </a:extLst>
          </p:cNvPr>
          <p:cNvSpPr/>
          <p:nvPr/>
        </p:nvSpPr>
        <p:spPr>
          <a:xfrm>
            <a:off x="2350950" y="5535950"/>
            <a:ext cx="201214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 рекомендованных производителей</a:t>
            </a:r>
          </a:p>
        </p:txBody>
      </p:sp>
      <p:sp>
        <p:nvSpPr>
          <p:cNvPr id="95" name="Rectangle: Rounded Corners 99">
            <a:extLst>
              <a:ext uri="{FF2B5EF4-FFF2-40B4-BE49-F238E27FC236}">
                <a16:creationId xmlns:a16="http://schemas.microsoft.com/office/drawing/2014/main" id="{78BD850D-7EA7-BA90-D071-FD3A9EA12D7B}"/>
              </a:ext>
            </a:extLst>
          </p:cNvPr>
          <p:cNvSpPr/>
          <p:nvPr/>
        </p:nvSpPr>
        <p:spPr>
          <a:xfrm>
            <a:off x="4713436" y="2091256"/>
            <a:ext cx="2287077"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55 000 </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товарных позиций</a:t>
            </a: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 name="Rectangle: Rounded Corners 100">
            <a:extLst>
              <a:ext uri="{FF2B5EF4-FFF2-40B4-BE49-F238E27FC236}">
                <a16:creationId xmlns:a16="http://schemas.microsoft.com/office/drawing/2014/main" id="{67CB1C84-8350-A391-1C33-CCBF6AFC365E}"/>
              </a:ext>
            </a:extLst>
          </p:cNvPr>
          <p:cNvSpPr/>
          <p:nvPr/>
        </p:nvSpPr>
        <p:spPr>
          <a:xfrm>
            <a:off x="4586977" y="2613121"/>
            <a:ext cx="253999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 </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видов товаров</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Rectangle: Rounded Corners 101">
            <a:extLst>
              <a:ext uri="{FF2B5EF4-FFF2-40B4-BE49-F238E27FC236}">
                <a16:creationId xmlns:a16="http://schemas.microsoft.com/office/drawing/2014/main" id="{2B88F81E-77AD-CD61-995E-D88B83924101}"/>
              </a:ext>
            </a:extLst>
          </p:cNvPr>
          <p:cNvSpPr/>
          <p:nvPr/>
        </p:nvSpPr>
        <p:spPr>
          <a:xfrm>
            <a:off x="4503828" y="3212049"/>
            <a:ext cx="2706292"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более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 производителей</a:t>
            </a:r>
          </a:p>
        </p:txBody>
      </p:sp>
      <p:sp>
        <p:nvSpPr>
          <p:cNvPr id="98" name="Rectangle: Rounded Corners 102">
            <a:extLst>
              <a:ext uri="{FF2B5EF4-FFF2-40B4-BE49-F238E27FC236}">
                <a16:creationId xmlns:a16="http://schemas.microsoft.com/office/drawing/2014/main" id="{22410A18-C1EE-A659-C227-855AB4576F6B}"/>
              </a:ext>
            </a:extLst>
          </p:cNvPr>
          <p:cNvSpPr/>
          <p:nvPr/>
        </p:nvSpPr>
        <p:spPr>
          <a:xfrm>
            <a:off x="4643012" y="3789989"/>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61 </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посещенное предприятие</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Rectangle: Rounded Corners 104">
            <a:extLst>
              <a:ext uri="{FF2B5EF4-FFF2-40B4-BE49-F238E27FC236}">
                <a16:creationId xmlns:a16="http://schemas.microsoft.com/office/drawing/2014/main" id="{F2B3AA82-B8EB-38E6-2B13-72162C7AB781}"/>
              </a:ext>
            </a:extLst>
          </p:cNvPr>
          <p:cNvSpPr/>
          <p:nvPr/>
        </p:nvSpPr>
        <p:spPr>
          <a:xfrm>
            <a:off x="4941193" y="5544724"/>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рекомендованных производителей</a:t>
            </a:r>
          </a:p>
        </p:txBody>
      </p:sp>
      <p:sp>
        <p:nvSpPr>
          <p:cNvPr id="100" name="Rectangle: Rounded Corners 79">
            <a:extLst>
              <a:ext uri="{FF2B5EF4-FFF2-40B4-BE49-F238E27FC236}">
                <a16:creationId xmlns:a16="http://schemas.microsoft.com/office/drawing/2014/main" id="{2E80F3A8-DBF5-E5F4-A942-19F3EBA7CE94}"/>
              </a:ext>
            </a:extLst>
          </p:cNvPr>
          <p:cNvSpPr/>
          <p:nvPr/>
        </p:nvSpPr>
        <p:spPr>
          <a:xfrm>
            <a:off x="4794877" y="1708626"/>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p>
        </p:txBody>
      </p:sp>
      <p:sp>
        <p:nvSpPr>
          <p:cNvPr id="101" name="Rectangle: Rounded Corners 106">
            <a:extLst>
              <a:ext uri="{FF2B5EF4-FFF2-40B4-BE49-F238E27FC236}">
                <a16:creationId xmlns:a16="http://schemas.microsoft.com/office/drawing/2014/main" id="{559D87B8-932E-360C-25C0-3813F78B4853}"/>
              </a:ext>
            </a:extLst>
          </p:cNvPr>
          <p:cNvSpPr/>
          <p:nvPr/>
        </p:nvSpPr>
        <p:spPr>
          <a:xfrm>
            <a:off x="4475669" y="4387504"/>
            <a:ext cx="2762610" cy="403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ts val="14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отобранных предприятий</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Rectangle: Rounded Corners 174">
            <a:extLst>
              <a:ext uri="{FF2B5EF4-FFF2-40B4-BE49-F238E27FC236}">
                <a16:creationId xmlns:a16="http://schemas.microsoft.com/office/drawing/2014/main" id="{BDB09543-05F6-3368-167A-A537AA5A604C}"/>
              </a:ext>
            </a:extLst>
          </p:cNvPr>
          <p:cNvSpPr/>
          <p:nvPr/>
        </p:nvSpPr>
        <p:spPr>
          <a:xfrm>
            <a:off x="7350855" y="2621027"/>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 </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видов товаров</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Rectangle: Rounded Corners 178">
            <a:extLst>
              <a:ext uri="{FF2B5EF4-FFF2-40B4-BE49-F238E27FC236}">
                <a16:creationId xmlns:a16="http://schemas.microsoft.com/office/drawing/2014/main" id="{220449B2-F005-B7E8-B384-590141106E79}"/>
              </a:ext>
            </a:extLst>
          </p:cNvPr>
          <p:cNvSpPr/>
          <p:nvPr/>
        </p:nvSpPr>
        <p:spPr>
          <a:xfrm>
            <a:off x="8013343" y="492438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6" name="Rectangle: Rounded Corners 226">
            <a:extLst>
              <a:ext uri="{FF2B5EF4-FFF2-40B4-BE49-F238E27FC236}">
                <a16:creationId xmlns:a16="http://schemas.microsoft.com/office/drawing/2014/main" id="{C0C8FE19-C00B-CEE3-1ACC-7AF24E8C70B1}"/>
              </a:ext>
            </a:extLst>
          </p:cNvPr>
          <p:cNvSpPr/>
          <p:nvPr/>
        </p:nvSpPr>
        <p:spPr>
          <a:xfrm>
            <a:off x="8013343" y="5534874"/>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07" name="Rectangle: Rounded Corners 10">
            <a:extLst>
              <a:ext uri="{FF2B5EF4-FFF2-40B4-BE49-F238E27FC236}">
                <a16:creationId xmlns:a16="http://schemas.microsoft.com/office/drawing/2014/main" id="{32776825-5F88-1C23-B3D4-FD0EC1C94F07}"/>
              </a:ext>
            </a:extLst>
          </p:cNvPr>
          <p:cNvSpPr/>
          <p:nvPr/>
        </p:nvSpPr>
        <p:spPr>
          <a:xfrm>
            <a:off x="7364831" y="1722407"/>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119" name="Полилиния: фигура 39">
            <a:extLst>
              <a:ext uri="{FF2B5EF4-FFF2-40B4-BE49-F238E27FC236}">
                <a16:creationId xmlns:a16="http://schemas.microsoft.com/office/drawing/2014/main" id="{9FBCEDF5-153C-E422-0D12-78072A940A18}"/>
              </a:ext>
            </a:extLst>
          </p:cNvPr>
          <p:cNvSpPr/>
          <p:nvPr/>
        </p:nvSpPr>
        <p:spPr>
          <a:xfrm rot="10800000">
            <a:off x="4785450" y="551872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7" name="Рисунок 54">
            <a:extLst>
              <a:ext uri="{FF2B5EF4-FFF2-40B4-BE49-F238E27FC236}">
                <a16:creationId xmlns:a16="http://schemas.microsoft.com/office/drawing/2014/main" id="{2B91D9F6-A965-468F-F86E-179437087AAA}"/>
              </a:ext>
            </a:extLst>
          </p:cNvPr>
          <p:cNvPicPr>
            <a:picLocks noChangeAspect="1"/>
          </p:cNvPicPr>
          <p:nvPr/>
        </p:nvPicPr>
        <p:blipFill>
          <a:blip r:embed="rId3">
            <a:alphaModFix/>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4792947" y="1231844"/>
            <a:ext cx="484811" cy="484811"/>
          </a:xfrm>
          <a:prstGeom prst="rect">
            <a:avLst/>
          </a:prstGeom>
        </p:spPr>
      </p:pic>
      <p:grpSp>
        <p:nvGrpSpPr>
          <p:cNvPr id="128" name="Группа 41">
            <a:extLst>
              <a:ext uri="{FF2B5EF4-FFF2-40B4-BE49-F238E27FC236}">
                <a16:creationId xmlns:a16="http://schemas.microsoft.com/office/drawing/2014/main" id="{A71DC9BE-A5FA-5641-7B2E-FF98C57005C0}"/>
              </a:ext>
            </a:extLst>
          </p:cNvPr>
          <p:cNvGrpSpPr/>
          <p:nvPr/>
        </p:nvGrpSpPr>
        <p:grpSpPr>
          <a:xfrm>
            <a:off x="2404313" y="1182519"/>
            <a:ext cx="446984" cy="499931"/>
            <a:chOff x="3267368" y="3981871"/>
            <a:chExt cx="507855" cy="568013"/>
          </a:xfrm>
        </p:grpSpPr>
        <p:pic>
          <p:nvPicPr>
            <p:cNvPr id="129" name="Рисунок 35">
              <a:extLst>
                <a:ext uri="{FF2B5EF4-FFF2-40B4-BE49-F238E27FC236}">
                  <a16:creationId xmlns:a16="http://schemas.microsoft.com/office/drawing/2014/main" id="{C450A4F4-F4E2-4C34-73FC-B2FC05D40E35}"/>
                </a:ext>
              </a:extLst>
            </p:cNvPr>
            <p:cNvPicPr>
              <a:picLocks noChangeAspect="1"/>
            </p:cNvPicPr>
            <p:nvPr/>
          </p:nvPicPr>
          <p:blipFill>
            <a:blip r:embed="rId5">
              <a:alphaModFix/>
              <a:biLevel thresh="7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3267368" y="4059503"/>
              <a:ext cx="284201" cy="428626"/>
            </a:xfrm>
            <a:prstGeom prst="rect">
              <a:avLst/>
            </a:prstGeom>
          </p:spPr>
        </p:pic>
        <p:pic>
          <p:nvPicPr>
            <p:cNvPr id="130" name="Рисунок 38">
              <a:extLst>
                <a:ext uri="{FF2B5EF4-FFF2-40B4-BE49-F238E27FC236}">
                  <a16:creationId xmlns:a16="http://schemas.microsoft.com/office/drawing/2014/main" id="{D2133E89-EFED-D02B-32C1-3570FAF922E1}"/>
                </a:ext>
              </a:extLst>
            </p:cNvPr>
            <p:cNvPicPr>
              <a:picLocks noChangeAspect="1"/>
            </p:cNvPicPr>
            <p:nvPr/>
          </p:nvPicPr>
          <p:blipFill>
            <a:blip r:embed="rId7" cstate="screen">
              <a:alphaModFix/>
              <a:biLevel thresh="7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tretch>
              <a:fillRect/>
            </a:stretch>
          </p:blipFill>
          <p:spPr>
            <a:xfrm>
              <a:off x="3509995" y="3981871"/>
              <a:ext cx="233311" cy="233312"/>
            </a:xfrm>
            <a:prstGeom prst="rect">
              <a:avLst/>
            </a:prstGeom>
          </p:spPr>
        </p:pic>
        <p:pic>
          <p:nvPicPr>
            <p:cNvPr id="131" name="Рисунок 40">
              <a:extLst>
                <a:ext uri="{FF2B5EF4-FFF2-40B4-BE49-F238E27FC236}">
                  <a16:creationId xmlns:a16="http://schemas.microsoft.com/office/drawing/2014/main" id="{8745FA35-61DB-8A94-FEA0-A0639765BD76}"/>
                </a:ext>
              </a:extLst>
            </p:cNvPr>
            <p:cNvPicPr>
              <a:picLocks noChangeAspect="1"/>
            </p:cNvPicPr>
            <p:nvPr/>
          </p:nvPicPr>
          <p:blipFill>
            <a:blip r:embed="rId9" cstate="screen">
              <a:alphaModFix/>
              <a:biLevel thresh="75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tretch>
              <a:fillRect/>
            </a:stretch>
          </p:blipFill>
          <p:spPr>
            <a:xfrm>
              <a:off x="3459319" y="4233980"/>
              <a:ext cx="315904" cy="315904"/>
            </a:xfrm>
            <a:prstGeom prst="rect">
              <a:avLst/>
            </a:prstGeom>
          </p:spPr>
        </p:pic>
      </p:grpSp>
      <p:pic>
        <p:nvPicPr>
          <p:cNvPr id="132" name="Рисунок 30">
            <a:extLst>
              <a:ext uri="{FF2B5EF4-FFF2-40B4-BE49-F238E27FC236}">
                <a16:creationId xmlns:a16="http://schemas.microsoft.com/office/drawing/2014/main" id="{84F29008-958C-68D1-0AB4-1D7D33BC1738}"/>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3826191" y="1223445"/>
            <a:ext cx="446984" cy="446984"/>
          </a:xfrm>
          <a:prstGeom prst="rect">
            <a:avLst/>
          </a:prstGeom>
        </p:spPr>
      </p:pic>
      <p:pic>
        <p:nvPicPr>
          <p:cNvPr id="133" name="Рисунок 52">
            <a:extLst>
              <a:ext uri="{FF2B5EF4-FFF2-40B4-BE49-F238E27FC236}">
                <a16:creationId xmlns:a16="http://schemas.microsoft.com/office/drawing/2014/main" id="{FD553550-B265-4C24-DCA6-9530ADA3117E}"/>
              </a:ext>
            </a:extLst>
          </p:cNvPr>
          <p:cNvPicPr>
            <a:picLocks noChangeAspect="1"/>
          </p:cNvPicPr>
          <p:nvPr/>
        </p:nvPicPr>
        <p:blipFill>
          <a:blip r:embed="rId12">
            <a:alphaModFix/>
            <a:biLevel thresh="75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tretch>
            <a:fillRect/>
          </a:stretch>
        </p:blipFill>
        <p:spPr>
          <a:xfrm>
            <a:off x="3077598" y="1162900"/>
            <a:ext cx="532025" cy="532025"/>
          </a:xfrm>
          <a:prstGeom prst="rect">
            <a:avLst/>
          </a:prstGeom>
        </p:spPr>
      </p:pic>
      <p:pic>
        <p:nvPicPr>
          <p:cNvPr id="134" name="Рисунок 28">
            <a:extLst>
              <a:ext uri="{FF2B5EF4-FFF2-40B4-BE49-F238E27FC236}">
                <a16:creationId xmlns:a16="http://schemas.microsoft.com/office/drawing/2014/main" id="{6EADC764-8606-156E-CB14-4D462ED0545B}"/>
              </a:ext>
            </a:extLst>
          </p:cNvPr>
          <p:cNvPicPr>
            <a:picLocks noChangeAspect="1"/>
          </p:cNvPicPr>
          <p:nvPr/>
        </p:nvPicPr>
        <p:blipFill>
          <a:blip r:embed="rId14">
            <a:alphaModFix/>
            <a:biLevel thresh="75000"/>
            <a:extLst>
              <a:ext uri="{28A0092B-C50C-407E-A947-70E740481C1C}">
                <a14:useLocalDpi xmlns:a14="http://schemas.microsoft.com/office/drawing/2010/main" val="0"/>
              </a:ext>
            </a:extLst>
          </a:blip>
          <a:stretch>
            <a:fillRect/>
          </a:stretch>
        </p:blipFill>
        <p:spPr>
          <a:xfrm>
            <a:off x="5368573" y="1160053"/>
            <a:ext cx="546069" cy="546069"/>
          </a:xfrm>
          <a:prstGeom prst="rect">
            <a:avLst/>
          </a:prstGeom>
        </p:spPr>
      </p:pic>
      <p:pic>
        <p:nvPicPr>
          <p:cNvPr id="135" name="Рисунок 43">
            <a:extLst>
              <a:ext uri="{FF2B5EF4-FFF2-40B4-BE49-F238E27FC236}">
                <a16:creationId xmlns:a16="http://schemas.microsoft.com/office/drawing/2014/main" id="{CE6BF565-BD00-0123-9634-BC60B1D31AC6}"/>
              </a:ext>
            </a:extLst>
          </p:cNvPr>
          <p:cNvPicPr>
            <a:picLocks noChangeAspect="1"/>
          </p:cNvPicPr>
          <p:nvPr/>
        </p:nvPicPr>
        <p:blipFill>
          <a:blip r:embed="rId15">
            <a:alphaModFix/>
            <a:biLevel thresh="75000"/>
            <a:extLst>
              <a:ext uri="{28A0092B-C50C-407E-A947-70E740481C1C}">
                <a14:useLocalDpi xmlns:a14="http://schemas.microsoft.com/office/drawing/2010/main" val="0"/>
              </a:ext>
            </a:extLst>
          </a:blip>
          <a:stretch>
            <a:fillRect/>
          </a:stretch>
        </p:blipFill>
        <p:spPr>
          <a:xfrm>
            <a:off x="5977442" y="1193622"/>
            <a:ext cx="444128" cy="444128"/>
          </a:xfrm>
          <a:prstGeom prst="rect">
            <a:avLst/>
          </a:prstGeom>
        </p:spPr>
      </p:pic>
      <p:pic>
        <p:nvPicPr>
          <p:cNvPr id="136" name="Рисунок 46">
            <a:extLst>
              <a:ext uri="{FF2B5EF4-FFF2-40B4-BE49-F238E27FC236}">
                <a16:creationId xmlns:a16="http://schemas.microsoft.com/office/drawing/2014/main" id="{6D36CD21-E52D-147F-1F99-93810932066A}"/>
              </a:ext>
            </a:extLst>
          </p:cNvPr>
          <p:cNvPicPr>
            <a:picLocks noChangeAspect="1"/>
          </p:cNvPicPr>
          <p:nvPr/>
        </p:nvPicPr>
        <p:blipFill>
          <a:blip r:embed="rId16">
            <a:alphaModFix/>
            <a:biLevel thresh="75000"/>
            <a:extLst>
              <a:ext uri="{28A0092B-C50C-407E-A947-70E740481C1C}">
                <a14:useLocalDpi xmlns:a14="http://schemas.microsoft.com/office/drawing/2010/main" val="0"/>
              </a:ext>
            </a:extLst>
          </a:blip>
          <a:stretch>
            <a:fillRect/>
          </a:stretch>
        </p:blipFill>
        <p:spPr>
          <a:xfrm>
            <a:off x="6484370" y="1196416"/>
            <a:ext cx="444127" cy="444127"/>
          </a:xfrm>
          <a:prstGeom prst="rect">
            <a:avLst/>
          </a:prstGeom>
        </p:spPr>
      </p:pic>
      <p:pic>
        <p:nvPicPr>
          <p:cNvPr id="137" name="Рисунок 136">
            <a:extLst>
              <a:ext uri="{FF2B5EF4-FFF2-40B4-BE49-F238E27FC236}">
                <a16:creationId xmlns:a16="http://schemas.microsoft.com/office/drawing/2014/main" id="{9ABE9945-FE39-B868-1162-9FF605EFB3D5}"/>
              </a:ext>
            </a:extLst>
          </p:cNvPr>
          <p:cNvPicPr>
            <a:picLocks noChangeAspect="1"/>
          </p:cNvPicPr>
          <p:nvPr/>
        </p:nvPicPr>
        <p:blipFill>
          <a:blip r:embed="rId17" cstate="screen">
            <a:alphaModFix/>
            <a:biLevel thresh="75000"/>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a:ext>
            </a:extLst>
          </a:blip>
          <a:stretch>
            <a:fillRect/>
          </a:stretch>
        </p:blipFill>
        <p:spPr>
          <a:xfrm>
            <a:off x="7336550" y="1241594"/>
            <a:ext cx="444703" cy="444703"/>
          </a:xfrm>
          <a:prstGeom prst="rect">
            <a:avLst/>
          </a:prstGeom>
        </p:spPr>
      </p:pic>
      <p:pic>
        <p:nvPicPr>
          <p:cNvPr id="138" name="Рисунок 137">
            <a:extLst>
              <a:ext uri="{FF2B5EF4-FFF2-40B4-BE49-F238E27FC236}">
                <a16:creationId xmlns:a16="http://schemas.microsoft.com/office/drawing/2014/main" id="{27348A2D-1BD8-37DD-13FB-50E2A3E7B0DC}"/>
              </a:ext>
            </a:extLst>
          </p:cNvPr>
          <p:cNvPicPr>
            <a:picLocks noChangeAspect="1"/>
          </p:cNvPicPr>
          <p:nvPr/>
        </p:nvPicPr>
        <p:blipFill>
          <a:blip r:embed="rId19" cstate="screen">
            <a:alphaModFix/>
            <a:biLevel thresh="75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a:ext>
            </a:extLst>
          </a:blip>
          <a:stretch>
            <a:fillRect/>
          </a:stretch>
        </p:blipFill>
        <p:spPr>
          <a:xfrm>
            <a:off x="7805566" y="1305649"/>
            <a:ext cx="361531" cy="361531"/>
          </a:xfrm>
          <a:prstGeom prst="rect">
            <a:avLst/>
          </a:prstGeom>
        </p:spPr>
      </p:pic>
      <p:grpSp>
        <p:nvGrpSpPr>
          <p:cNvPr id="139" name="Группа 138">
            <a:extLst>
              <a:ext uri="{FF2B5EF4-FFF2-40B4-BE49-F238E27FC236}">
                <a16:creationId xmlns:a16="http://schemas.microsoft.com/office/drawing/2014/main" id="{4C76DF11-7CB0-786C-2612-B1964E879EB1}"/>
              </a:ext>
            </a:extLst>
          </p:cNvPr>
          <p:cNvGrpSpPr/>
          <p:nvPr/>
        </p:nvGrpSpPr>
        <p:grpSpPr>
          <a:xfrm>
            <a:off x="8197426" y="1259904"/>
            <a:ext cx="521318" cy="400881"/>
            <a:chOff x="-1099387" y="2984574"/>
            <a:chExt cx="1056858" cy="812698"/>
          </a:xfrm>
        </p:grpSpPr>
        <p:pic>
          <p:nvPicPr>
            <p:cNvPr id="140" name="Рисунок 139">
              <a:extLst>
                <a:ext uri="{FF2B5EF4-FFF2-40B4-BE49-F238E27FC236}">
                  <a16:creationId xmlns:a16="http://schemas.microsoft.com/office/drawing/2014/main" id="{D3175A54-BA3A-E5D1-EC20-2F9AAC0B0040}"/>
                </a:ext>
              </a:extLst>
            </p:cNvPr>
            <p:cNvPicPr>
              <a:picLocks noChangeAspect="1"/>
            </p:cNvPicPr>
            <p:nvPr/>
          </p:nvPicPr>
          <p:blipFill>
            <a:blip r:embed="rId21" cstate="screen">
              <a:alphaModFix/>
              <a:biLevel thresh="75000"/>
              <a:extLst>
                <a:ext uri="{BEBA8EAE-BF5A-486C-A8C5-ECC9F3942E4B}">
                  <a14:imgProps xmlns:a14="http://schemas.microsoft.com/office/drawing/2010/main">
                    <a14:imgLayer r:embed="rId22">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99387" y="3362074"/>
              <a:ext cx="435198" cy="435198"/>
            </a:xfrm>
            <a:prstGeom prst="rect">
              <a:avLst/>
            </a:prstGeom>
          </p:spPr>
        </p:pic>
        <p:pic>
          <p:nvPicPr>
            <p:cNvPr id="141" name="Рисунок 140">
              <a:extLst>
                <a:ext uri="{FF2B5EF4-FFF2-40B4-BE49-F238E27FC236}">
                  <a16:creationId xmlns:a16="http://schemas.microsoft.com/office/drawing/2014/main" id="{7383333A-C77F-92F2-E018-01BC6FDF9F0B}"/>
                </a:ext>
              </a:extLst>
            </p:cNvPr>
            <p:cNvPicPr>
              <a:picLocks noChangeAspect="1"/>
            </p:cNvPicPr>
            <p:nvPr/>
          </p:nvPicPr>
          <p:blipFill>
            <a:blip r:embed="rId23">
              <a:alphaModFix/>
              <a:biLevel thresh="75000"/>
              <a:extLst>
                <a:ext uri="{BEBA8EAE-BF5A-486C-A8C5-ECC9F3942E4B}">
                  <a14:imgProps xmlns:a14="http://schemas.microsoft.com/office/drawing/2010/main">
                    <a14:imgLayer r:embed="rId24">
                      <a14:imgEffect>
                        <a14:artisticPhotocopy/>
                      </a14:imgEffect>
                    </a14:imgLayer>
                  </a14:imgProps>
                </a:ext>
                <a:ext uri="{28A0092B-C50C-407E-A947-70E740481C1C}">
                  <a14:useLocalDpi xmlns:a14="http://schemas.microsoft.com/office/drawing/2010/main" val="0"/>
                </a:ext>
              </a:extLst>
            </a:blip>
            <a:stretch>
              <a:fillRect/>
            </a:stretch>
          </p:blipFill>
          <p:spPr>
            <a:xfrm>
              <a:off x="-855227" y="2984574"/>
              <a:ext cx="812698" cy="812698"/>
            </a:xfrm>
            <a:prstGeom prst="rect">
              <a:avLst/>
            </a:prstGeom>
          </p:spPr>
        </p:pic>
        <p:pic>
          <p:nvPicPr>
            <p:cNvPr id="142" name="Рисунок 141">
              <a:extLst>
                <a:ext uri="{FF2B5EF4-FFF2-40B4-BE49-F238E27FC236}">
                  <a16:creationId xmlns:a16="http://schemas.microsoft.com/office/drawing/2014/main" id="{D8A15233-F4CC-9B06-56B9-F9B6BDE80157}"/>
                </a:ext>
              </a:extLst>
            </p:cNvPr>
            <p:cNvPicPr>
              <a:picLocks noChangeAspect="1"/>
            </p:cNvPicPr>
            <p:nvPr/>
          </p:nvPicPr>
          <p:blipFill>
            <a:blip r:embed="rId25" cstate="screen">
              <a:alphaModFix/>
              <a:biLevel thresh="75000"/>
              <a:extLst>
                <a:ext uri="{BEBA8EAE-BF5A-486C-A8C5-ECC9F3942E4B}">
                  <a14:imgProps xmlns:a14="http://schemas.microsoft.com/office/drawing/2010/main">
                    <a14:imgLayer r:embed="rId26">
                      <a14:imgEffect>
                        <a14:artisticPhotocopy/>
                      </a14:imgEffect>
                      <a14:imgEffect>
                        <a14:colorTemperature colorTemp="7200"/>
                      </a14:imgEffect>
                    </a14:imgLayer>
                  </a14:imgProps>
                </a:ext>
                <a:ext uri="{28A0092B-C50C-407E-A947-70E740481C1C}">
                  <a14:useLocalDpi xmlns:a14="http://schemas.microsoft.com/office/drawing/2010/main"/>
                </a:ext>
              </a:extLst>
            </a:blip>
            <a:stretch>
              <a:fillRect/>
            </a:stretch>
          </p:blipFill>
          <p:spPr>
            <a:xfrm>
              <a:off x="-1036180" y="2984574"/>
              <a:ext cx="312715" cy="312715"/>
            </a:xfrm>
            <a:prstGeom prst="rect">
              <a:avLst/>
            </a:prstGeom>
          </p:spPr>
        </p:pic>
      </p:grpSp>
      <p:pic>
        <p:nvPicPr>
          <p:cNvPr id="143" name="Рисунок 142">
            <a:extLst>
              <a:ext uri="{FF2B5EF4-FFF2-40B4-BE49-F238E27FC236}">
                <a16:creationId xmlns:a16="http://schemas.microsoft.com/office/drawing/2014/main" id="{5020B5E8-AFD2-18AF-4908-326B2B774E04}"/>
              </a:ext>
            </a:extLst>
          </p:cNvPr>
          <p:cNvPicPr>
            <a:picLocks noChangeAspect="1"/>
          </p:cNvPicPr>
          <p:nvPr/>
        </p:nvPicPr>
        <p:blipFill>
          <a:blip r:embed="rId27" cstate="screen">
            <a:alphaModFix/>
            <a:biLevel thresh="75000"/>
            <a:extLst>
              <a:ext uri="{BEBA8EAE-BF5A-486C-A8C5-ECC9F3942E4B}">
                <a14:imgProps xmlns:a14="http://schemas.microsoft.com/office/drawing/2010/main">
                  <a14:imgLayer r:embed="rId28">
                    <a14:imgEffect>
                      <a14:artisticPhotocopy/>
                    </a14:imgEffect>
                  </a14:imgLayer>
                </a14:imgProps>
              </a:ext>
              <a:ext uri="{28A0092B-C50C-407E-A947-70E740481C1C}">
                <a14:useLocalDpi xmlns:a14="http://schemas.microsoft.com/office/drawing/2010/main"/>
              </a:ext>
            </a:extLst>
          </a:blip>
          <a:stretch>
            <a:fillRect/>
          </a:stretch>
        </p:blipFill>
        <p:spPr>
          <a:xfrm>
            <a:off x="9032955" y="1231415"/>
            <a:ext cx="502087" cy="502087"/>
          </a:xfrm>
          <a:prstGeom prst="rect">
            <a:avLst/>
          </a:prstGeom>
        </p:spPr>
      </p:pic>
      <p:pic>
        <p:nvPicPr>
          <p:cNvPr id="144" name="Рисунок 143">
            <a:extLst>
              <a:ext uri="{FF2B5EF4-FFF2-40B4-BE49-F238E27FC236}">
                <a16:creationId xmlns:a16="http://schemas.microsoft.com/office/drawing/2014/main" id="{48B84EE5-9463-2A2D-39E1-B7B2F48441CF}"/>
              </a:ext>
            </a:extLst>
          </p:cNvPr>
          <p:cNvPicPr>
            <a:picLocks noChangeAspect="1"/>
          </p:cNvPicPr>
          <p:nvPr/>
        </p:nvPicPr>
        <p:blipFill>
          <a:blip r:embed="rId29">
            <a:alphaModFix/>
            <a:biLevel thresh="75000"/>
            <a:extLst>
              <a:ext uri="{BEBA8EAE-BF5A-486C-A8C5-ECC9F3942E4B}">
                <a14:imgProps xmlns:a14="http://schemas.microsoft.com/office/drawing/2010/main">
                  <a14:imgLayer r:embed="rId30">
                    <a14:imgEffect>
                      <a14:artisticPhotocopy/>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638331" y="1233781"/>
            <a:ext cx="495562" cy="495562"/>
          </a:xfrm>
          <a:prstGeom prst="rect">
            <a:avLst/>
          </a:prstGeom>
        </p:spPr>
      </p:pic>
      <p:sp>
        <p:nvSpPr>
          <p:cNvPr id="147" name="Rectangle: Rounded Corners 174">
            <a:extLst>
              <a:ext uri="{FF2B5EF4-FFF2-40B4-BE49-F238E27FC236}">
                <a16:creationId xmlns:a16="http://schemas.microsoft.com/office/drawing/2014/main" id="{D63C28CD-CFB6-CFBF-2B39-0E6F8B2E6AEA}"/>
              </a:ext>
            </a:extLst>
          </p:cNvPr>
          <p:cNvSpPr/>
          <p:nvPr/>
        </p:nvSpPr>
        <p:spPr>
          <a:xfrm>
            <a:off x="4805674" y="4956095"/>
            <a:ext cx="2128744" cy="389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разработаны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3</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план</a:t>
            </a:r>
            <a:r>
              <a:rPr kumimoji="0" lang="kk-K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а</a:t>
            </a:r>
            <a:r>
              <a:rPr kumimoji="0" 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развития потенциала </a:t>
            </a:r>
          </a:p>
        </p:txBody>
      </p:sp>
      <p:sp>
        <p:nvSpPr>
          <p:cNvPr id="2" name="Полилиния: фигура 32">
            <a:extLst>
              <a:ext uri="{FF2B5EF4-FFF2-40B4-BE49-F238E27FC236}">
                <a16:creationId xmlns:a16="http://schemas.microsoft.com/office/drawing/2014/main" id="{69C5DB24-B5D3-9153-56C2-76A2F3ACC22A}"/>
              </a:ext>
            </a:extLst>
          </p:cNvPr>
          <p:cNvSpPr/>
          <p:nvPr/>
        </p:nvSpPr>
        <p:spPr>
          <a:xfrm rot="10800000">
            <a:off x="7348876" y="4357356"/>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rgbClr val="FFE699">
              <a:alpha val="50196"/>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104">
            <a:extLst>
              <a:ext uri="{FF2B5EF4-FFF2-40B4-BE49-F238E27FC236}">
                <a16:creationId xmlns:a16="http://schemas.microsoft.com/office/drawing/2014/main" id="{D91A58A3-825F-FD6D-DD5F-77A4455CD68E}"/>
              </a:ext>
            </a:extLst>
          </p:cNvPr>
          <p:cNvSpPr/>
          <p:nvPr/>
        </p:nvSpPr>
        <p:spPr>
          <a:xfrm>
            <a:off x="7514144" y="4354498"/>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kk-KZ"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В процессе</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Полилиния: фигура 51">
            <a:extLst>
              <a:ext uri="{FF2B5EF4-FFF2-40B4-BE49-F238E27FC236}">
                <a16:creationId xmlns:a16="http://schemas.microsoft.com/office/drawing/2014/main" id="{9D0FC37C-62AB-7B46-49A3-C7A25C169A4C}"/>
              </a:ext>
            </a:extLst>
          </p:cNvPr>
          <p:cNvSpPr/>
          <p:nvPr/>
        </p:nvSpPr>
        <p:spPr>
          <a:xfrm rot="10800000">
            <a:off x="9813901" y="3189304"/>
            <a:ext cx="2143048" cy="606585"/>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Полилиния: фигура 52">
            <a:extLst>
              <a:ext uri="{FF2B5EF4-FFF2-40B4-BE49-F238E27FC236}">
                <a16:creationId xmlns:a16="http://schemas.microsoft.com/office/drawing/2014/main" id="{F53614FD-E962-3DED-BFD4-345FD00D18BF}"/>
              </a:ext>
            </a:extLst>
          </p:cNvPr>
          <p:cNvSpPr/>
          <p:nvPr/>
        </p:nvSpPr>
        <p:spPr>
          <a:xfrm rot="10800000">
            <a:off x="9813901" y="3830450"/>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173">
            <a:extLst>
              <a:ext uri="{FF2B5EF4-FFF2-40B4-BE49-F238E27FC236}">
                <a16:creationId xmlns:a16="http://schemas.microsoft.com/office/drawing/2014/main" id="{C1A59698-B439-BB9D-7538-0EB625BCCCEB}"/>
              </a:ext>
            </a:extLst>
          </p:cNvPr>
          <p:cNvSpPr/>
          <p:nvPr/>
        </p:nvSpPr>
        <p:spPr>
          <a:xfrm>
            <a:off x="9837150" y="2126665"/>
            <a:ext cx="210549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kk-KZ"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000 </a:t>
            </a:r>
            <a:r>
              <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товарных позиций</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Полилиния: фигура 53">
            <a:extLst>
              <a:ext uri="{FF2B5EF4-FFF2-40B4-BE49-F238E27FC236}">
                <a16:creationId xmlns:a16="http://schemas.microsoft.com/office/drawing/2014/main" id="{0F6F6246-2C64-2EA2-5570-835459B4DA8C}"/>
              </a:ext>
            </a:extLst>
          </p:cNvPr>
          <p:cNvSpPr/>
          <p:nvPr/>
        </p:nvSpPr>
        <p:spPr>
          <a:xfrm rot="10800000">
            <a:off x="9813901" y="4936105"/>
            <a:ext cx="2143048" cy="56026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Полилиния: фигура 54">
            <a:extLst>
              <a:ext uri="{FF2B5EF4-FFF2-40B4-BE49-F238E27FC236}">
                <a16:creationId xmlns:a16="http://schemas.microsoft.com/office/drawing/2014/main" id="{7AD06558-246C-E0F0-FA3E-12E629BE1573}"/>
              </a:ext>
            </a:extLst>
          </p:cNvPr>
          <p:cNvSpPr/>
          <p:nvPr/>
        </p:nvSpPr>
        <p:spPr>
          <a:xfrm rot="10800000">
            <a:off x="9813901" y="5525108"/>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Rounded Corners 24">
            <a:extLst>
              <a:ext uri="{FF2B5EF4-FFF2-40B4-BE49-F238E27FC236}">
                <a16:creationId xmlns:a16="http://schemas.microsoft.com/office/drawing/2014/main" id="{FB1371B0-7BE9-3375-8076-BC51DC1DF6DB}"/>
              </a:ext>
            </a:extLst>
          </p:cNvPr>
          <p:cNvSpPr/>
          <p:nvPr/>
        </p:nvSpPr>
        <p:spPr>
          <a:xfrm>
            <a:off x="9772631" y="3181857"/>
            <a:ext cx="217001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1" name="Rectangle: Rounded Corners 25">
            <a:extLst>
              <a:ext uri="{FF2B5EF4-FFF2-40B4-BE49-F238E27FC236}">
                <a16:creationId xmlns:a16="http://schemas.microsoft.com/office/drawing/2014/main" id="{7D03711F-0F79-02BC-D17F-EED2D7708F33}"/>
              </a:ext>
            </a:extLst>
          </p:cNvPr>
          <p:cNvSpPr/>
          <p:nvPr/>
        </p:nvSpPr>
        <p:spPr>
          <a:xfrm>
            <a:off x="9673167" y="3780252"/>
            <a:ext cx="2427925"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2" name="Полилиния: фигура 35">
            <a:extLst>
              <a:ext uri="{FF2B5EF4-FFF2-40B4-BE49-F238E27FC236}">
                <a16:creationId xmlns:a16="http://schemas.microsoft.com/office/drawing/2014/main" id="{D1596E06-A531-A144-0BF4-0B151EE77184}"/>
              </a:ext>
            </a:extLst>
          </p:cNvPr>
          <p:cNvSpPr/>
          <p:nvPr/>
        </p:nvSpPr>
        <p:spPr>
          <a:xfrm rot="10800000">
            <a:off x="9811923" y="2653652"/>
            <a:ext cx="2143048" cy="476743"/>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74">
            <a:extLst>
              <a:ext uri="{FF2B5EF4-FFF2-40B4-BE49-F238E27FC236}">
                <a16:creationId xmlns:a16="http://schemas.microsoft.com/office/drawing/2014/main" id="{EB9AC42D-6F9A-E384-0E49-061EA25CEDAF}"/>
              </a:ext>
            </a:extLst>
          </p:cNvPr>
          <p:cNvSpPr/>
          <p:nvPr/>
        </p:nvSpPr>
        <p:spPr>
          <a:xfrm>
            <a:off x="9813902" y="2627408"/>
            <a:ext cx="2128744"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4" name="Rectangle: Rounded Corners 178">
            <a:extLst>
              <a:ext uri="{FF2B5EF4-FFF2-40B4-BE49-F238E27FC236}">
                <a16:creationId xmlns:a16="http://schemas.microsoft.com/office/drawing/2014/main" id="{BE0760FF-E42D-0197-373B-8353047DC20E}"/>
              </a:ext>
            </a:extLst>
          </p:cNvPr>
          <p:cNvSpPr/>
          <p:nvPr/>
        </p:nvSpPr>
        <p:spPr>
          <a:xfrm>
            <a:off x="10476390" y="4930766"/>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5" name="Rectangle: Rounded Corners 226">
            <a:extLst>
              <a:ext uri="{FF2B5EF4-FFF2-40B4-BE49-F238E27FC236}">
                <a16:creationId xmlns:a16="http://schemas.microsoft.com/office/drawing/2014/main" id="{A36A19E8-97BE-407C-7DC2-B19708D4F849}"/>
              </a:ext>
            </a:extLst>
          </p:cNvPr>
          <p:cNvSpPr/>
          <p:nvPr/>
        </p:nvSpPr>
        <p:spPr>
          <a:xfrm>
            <a:off x="10476390" y="5541255"/>
            <a:ext cx="818071"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221"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sp>
        <p:nvSpPr>
          <p:cNvPr id="16" name="Rectangle: Rounded Corners 10">
            <a:extLst>
              <a:ext uri="{FF2B5EF4-FFF2-40B4-BE49-F238E27FC236}">
                <a16:creationId xmlns:a16="http://schemas.microsoft.com/office/drawing/2014/main" id="{4469B355-8967-BE29-C9ED-9C9BD85683BA}"/>
              </a:ext>
            </a:extLst>
          </p:cNvPr>
          <p:cNvSpPr/>
          <p:nvPr/>
        </p:nvSpPr>
        <p:spPr>
          <a:xfrm>
            <a:off x="9818451" y="1728788"/>
            <a:ext cx="2143048" cy="28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Товарная группа </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
            </a:r>
          </a:p>
        </p:txBody>
      </p:sp>
      <p:sp>
        <p:nvSpPr>
          <p:cNvPr id="25" name="Полилиния: фигура 32">
            <a:extLst>
              <a:ext uri="{FF2B5EF4-FFF2-40B4-BE49-F238E27FC236}">
                <a16:creationId xmlns:a16="http://schemas.microsoft.com/office/drawing/2014/main" id="{06261991-0427-55E7-316C-D79447AED2C5}"/>
              </a:ext>
            </a:extLst>
          </p:cNvPr>
          <p:cNvSpPr/>
          <p:nvPr/>
        </p:nvSpPr>
        <p:spPr>
          <a:xfrm rot="10800000">
            <a:off x="9811923" y="4363737"/>
            <a:ext cx="2143048" cy="572249"/>
          </a:xfrm>
          <a:custGeom>
            <a:avLst/>
            <a:gdLst>
              <a:gd name="connsiteX0" fmla="*/ 2070555 w 2143048"/>
              <a:gd name="connsiteY0" fmla="*/ 515073 h 515073"/>
              <a:gd name="connsiteX1" fmla="*/ 72493 w 2143048"/>
              <a:gd name="connsiteY1" fmla="*/ 515073 h 515073"/>
              <a:gd name="connsiteX2" fmla="*/ 0 w 2143048"/>
              <a:gd name="connsiteY2" fmla="*/ 442580 h 515073"/>
              <a:gd name="connsiteX3" fmla="*/ 0 w 2143048"/>
              <a:gd name="connsiteY3" fmla="*/ 152619 h 515073"/>
              <a:gd name="connsiteX4" fmla="*/ 72493 w 2143048"/>
              <a:gd name="connsiteY4" fmla="*/ 80126 h 515073"/>
              <a:gd name="connsiteX5" fmla="*/ 683310 w 2143048"/>
              <a:gd name="connsiteY5" fmla="*/ 80126 h 515073"/>
              <a:gd name="connsiteX6" fmla="*/ 1071524 w 2143048"/>
              <a:gd name="connsiteY6" fmla="*/ 0 h 515073"/>
              <a:gd name="connsiteX7" fmla="*/ 1459737 w 2143048"/>
              <a:gd name="connsiteY7" fmla="*/ 80126 h 515073"/>
              <a:gd name="connsiteX8" fmla="*/ 2070555 w 2143048"/>
              <a:gd name="connsiteY8" fmla="*/ 80126 h 515073"/>
              <a:gd name="connsiteX9" fmla="*/ 2143048 w 2143048"/>
              <a:gd name="connsiteY9" fmla="*/ 152619 h 515073"/>
              <a:gd name="connsiteX10" fmla="*/ 2143048 w 2143048"/>
              <a:gd name="connsiteY10" fmla="*/ 442580 h 515073"/>
              <a:gd name="connsiteX11" fmla="*/ 2070555 w 2143048"/>
              <a:gd name="connsiteY11" fmla="*/ 515073 h 515073"/>
              <a:gd name="connsiteX0" fmla="*/ 2070555 w 2143048"/>
              <a:gd name="connsiteY0" fmla="*/ 555789 h 555789"/>
              <a:gd name="connsiteX1" fmla="*/ 72493 w 2143048"/>
              <a:gd name="connsiteY1" fmla="*/ 555789 h 555789"/>
              <a:gd name="connsiteX2" fmla="*/ 0 w 2143048"/>
              <a:gd name="connsiteY2" fmla="*/ 483296 h 555789"/>
              <a:gd name="connsiteX3" fmla="*/ 0 w 2143048"/>
              <a:gd name="connsiteY3" fmla="*/ 193335 h 555789"/>
              <a:gd name="connsiteX4" fmla="*/ 72493 w 2143048"/>
              <a:gd name="connsiteY4" fmla="*/ 120842 h 555789"/>
              <a:gd name="connsiteX5" fmla="*/ 683310 w 2143048"/>
              <a:gd name="connsiteY5" fmla="*/ 120842 h 555789"/>
              <a:gd name="connsiteX6" fmla="*/ 1077874 w 2143048"/>
              <a:gd name="connsiteY6" fmla="*/ 0 h 555789"/>
              <a:gd name="connsiteX7" fmla="*/ 1459737 w 2143048"/>
              <a:gd name="connsiteY7" fmla="*/ 120842 h 555789"/>
              <a:gd name="connsiteX8" fmla="*/ 2070555 w 2143048"/>
              <a:gd name="connsiteY8" fmla="*/ 120842 h 555789"/>
              <a:gd name="connsiteX9" fmla="*/ 2143048 w 2143048"/>
              <a:gd name="connsiteY9" fmla="*/ 193335 h 555789"/>
              <a:gd name="connsiteX10" fmla="*/ 2143048 w 2143048"/>
              <a:gd name="connsiteY10" fmla="*/ 483296 h 555789"/>
              <a:gd name="connsiteX11" fmla="*/ 2070555 w 2143048"/>
              <a:gd name="connsiteY11" fmla="*/ 555789 h 55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3048" h="555789">
                <a:moveTo>
                  <a:pt x="2070555" y="555789"/>
                </a:moveTo>
                <a:lnTo>
                  <a:pt x="72493" y="555789"/>
                </a:lnTo>
                <a:cubicBezTo>
                  <a:pt x="32456" y="555789"/>
                  <a:pt x="0" y="523333"/>
                  <a:pt x="0" y="483296"/>
                </a:cubicBezTo>
                <a:lnTo>
                  <a:pt x="0" y="193335"/>
                </a:lnTo>
                <a:cubicBezTo>
                  <a:pt x="0" y="153298"/>
                  <a:pt x="32456" y="120842"/>
                  <a:pt x="72493" y="120842"/>
                </a:cubicBezTo>
                <a:lnTo>
                  <a:pt x="683310" y="120842"/>
                </a:lnTo>
                <a:lnTo>
                  <a:pt x="1077874" y="0"/>
                </a:lnTo>
                <a:lnTo>
                  <a:pt x="1459737" y="120842"/>
                </a:lnTo>
                <a:lnTo>
                  <a:pt x="2070555" y="120842"/>
                </a:lnTo>
                <a:cubicBezTo>
                  <a:pt x="2110592" y="120842"/>
                  <a:pt x="2143048" y="153298"/>
                  <a:pt x="2143048" y="193335"/>
                </a:cubicBezTo>
                <a:lnTo>
                  <a:pt x="2143048" y="483296"/>
                </a:lnTo>
                <a:cubicBezTo>
                  <a:pt x="2143048" y="523333"/>
                  <a:pt x="2110592" y="555789"/>
                  <a:pt x="2070555" y="555789"/>
                </a:cubicBezTo>
                <a:close/>
              </a:path>
            </a:pathLst>
          </a:custGeom>
          <a:solidFill>
            <a:schemeClr val="bg1">
              <a:lumMod val="85000"/>
              <a:alpha val="50196"/>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Rounded Corners 104">
            <a:extLst>
              <a:ext uri="{FF2B5EF4-FFF2-40B4-BE49-F238E27FC236}">
                <a16:creationId xmlns:a16="http://schemas.microsoft.com/office/drawing/2014/main" id="{50B3682A-84C7-2CD8-8061-B135829C61D4}"/>
              </a:ext>
            </a:extLst>
          </p:cNvPr>
          <p:cNvSpPr/>
          <p:nvPr/>
        </p:nvSpPr>
        <p:spPr>
          <a:xfrm>
            <a:off x="9977191" y="4360879"/>
            <a:ext cx="1831563" cy="4716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3199" rtl="0" eaLnBrk="1" fontAlgn="auto"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TBC</a:t>
            </a:r>
          </a:p>
        </p:txBody>
      </p:sp>
      <p:pic>
        <p:nvPicPr>
          <p:cNvPr id="32" name="Picture 31">
            <a:extLst>
              <a:ext uri="{FF2B5EF4-FFF2-40B4-BE49-F238E27FC236}">
                <a16:creationId xmlns:a16="http://schemas.microsoft.com/office/drawing/2014/main" id="{CF64461E-AC43-C679-56AC-0994A49D3D7F}"/>
              </a:ext>
            </a:extLst>
          </p:cNvPr>
          <p:cNvPicPr>
            <a:picLocks noChangeAspect="1"/>
          </p:cNvPicPr>
          <p:nvPr/>
        </p:nvPicPr>
        <p:blipFill>
          <a:blip r:embed="rId31"/>
          <a:stretch>
            <a:fillRect/>
          </a:stretch>
        </p:blipFill>
        <p:spPr>
          <a:xfrm>
            <a:off x="9838734" y="1175949"/>
            <a:ext cx="495563" cy="495563"/>
          </a:xfrm>
          <a:prstGeom prst="rect">
            <a:avLst/>
          </a:prstGeom>
        </p:spPr>
      </p:pic>
      <p:pic>
        <p:nvPicPr>
          <p:cNvPr id="34" name="Picture 33">
            <a:extLst>
              <a:ext uri="{FF2B5EF4-FFF2-40B4-BE49-F238E27FC236}">
                <a16:creationId xmlns:a16="http://schemas.microsoft.com/office/drawing/2014/main" id="{91103718-A7FC-5EF0-4EF9-C4566C578BC1}"/>
              </a:ext>
            </a:extLst>
          </p:cNvPr>
          <p:cNvPicPr>
            <a:picLocks noChangeAspect="1"/>
          </p:cNvPicPr>
          <p:nvPr/>
        </p:nvPicPr>
        <p:blipFill>
          <a:blip r:embed="rId32"/>
          <a:stretch>
            <a:fillRect/>
          </a:stretch>
        </p:blipFill>
        <p:spPr>
          <a:xfrm>
            <a:off x="10367684" y="1165222"/>
            <a:ext cx="495563" cy="495563"/>
          </a:xfrm>
          <a:prstGeom prst="rect">
            <a:avLst/>
          </a:prstGeom>
        </p:spPr>
      </p:pic>
      <p:pic>
        <p:nvPicPr>
          <p:cNvPr id="36" name="Picture 35">
            <a:extLst>
              <a:ext uri="{FF2B5EF4-FFF2-40B4-BE49-F238E27FC236}">
                <a16:creationId xmlns:a16="http://schemas.microsoft.com/office/drawing/2014/main" id="{2A30461A-0CA2-7462-C0D6-E83024D3D1D4}"/>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928218" y="1189232"/>
            <a:ext cx="470121" cy="470121"/>
          </a:xfrm>
          <a:prstGeom prst="rect">
            <a:avLst/>
          </a:prstGeom>
        </p:spPr>
      </p:pic>
      <p:pic>
        <p:nvPicPr>
          <p:cNvPr id="38" name="Picture 37">
            <a:extLst>
              <a:ext uri="{FF2B5EF4-FFF2-40B4-BE49-F238E27FC236}">
                <a16:creationId xmlns:a16="http://schemas.microsoft.com/office/drawing/2014/main" id="{C554928E-FC31-9E32-AB8F-0CB55327494B}"/>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1505305" y="1189232"/>
            <a:ext cx="437339" cy="437339"/>
          </a:xfrm>
          <a:prstGeom prst="rect">
            <a:avLst/>
          </a:prstGeom>
        </p:spPr>
      </p:pic>
      <p:sp>
        <p:nvSpPr>
          <p:cNvPr id="23" name="Title 22">
            <a:extLst>
              <a:ext uri="{FF2B5EF4-FFF2-40B4-BE49-F238E27FC236}">
                <a16:creationId xmlns:a16="http://schemas.microsoft.com/office/drawing/2014/main" id="{084FC2E4-9A81-BF92-3AB9-15CCBEF10AF5}"/>
              </a:ext>
            </a:extLst>
          </p:cNvPr>
          <p:cNvSpPr>
            <a:spLocks noGrp="1"/>
          </p:cNvSpPr>
          <p:nvPr>
            <p:ph type="title"/>
          </p:nvPr>
        </p:nvSpPr>
        <p:spPr/>
        <p:txBody>
          <a:bodyPr/>
          <a:lstStyle/>
          <a:p>
            <a:r>
              <a:rPr lang="ru-RU" dirty="0"/>
              <a:t>ТОВАРЫ, ПРЕДСТАВЛЯЮЩИЕ ИНТЕРЕС</a:t>
            </a:r>
            <a:endParaRPr lang="en-US" dirty="0"/>
          </a:p>
        </p:txBody>
      </p:sp>
    </p:spTree>
    <p:extLst>
      <p:ext uri="{BB962C8B-B14F-4D97-AF65-F5344CB8AC3E}">
        <p14:creationId xmlns:p14="http://schemas.microsoft.com/office/powerpoint/2010/main" val="3599404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578411" y="4137271"/>
            <a:ext cx="8664717" cy="1754326"/>
          </a:xfrm>
          <a:prstGeom prst="rect">
            <a:avLst/>
          </a:prstGeom>
          <a:noFill/>
        </p:spPr>
        <p:txBody>
          <a:bodyPr wrap="square" rtlCol="0">
            <a:spAutoFit/>
          </a:bodyPr>
          <a:lstStyle/>
          <a:p>
            <a:pPr algn="l"/>
            <a:r>
              <a:rPr lang="ru-RU" dirty="0">
                <a:latin typeface="Calibri" panose="020F0502020204030204" pitchFamily="34" charset="0"/>
                <a:ea typeface="Calibri" panose="020F0502020204030204" pitchFamily="34" charset="0"/>
                <a:cs typeface="Calibri" panose="020F0502020204030204" pitchFamily="34" charset="0"/>
              </a:rPr>
              <a:t>Директорат по реализации проектов.</a:t>
            </a:r>
            <a:br>
              <a:rPr lang="ru-RU" dirty="0">
                <a:latin typeface="Calibri" panose="020F0502020204030204" pitchFamily="34" charset="0"/>
                <a:ea typeface="Calibri" panose="020F0502020204030204" pitchFamily="34" charset="0"/>
                <a:cs typeface="Calibri" panose="020F0502020204030204" pitchFamily="34" charset="0"/>
              </a:rPr>
            </a:br>
            <a:r>
              <a:rPr lang="ru-RU" dirty="0">
                <a:latin typeface="Calibri" panose="020F0502020204030204" pitchFamily="34" charset="0"/>
                <a:ea typeface="Calibri" panose="020F0502020204030204" pitchFamily="34" charset="0"/>
                <a:cs typeface="Calibri" panose="020F0502020204030204" pitchFamily="34" charset="0"/>
              </a:rPr>
              <a:t>Отдел проектирования и технического контроля проектов</a:t>
            </a:r>
          </a:p>
        </p:txBody>
      </p:sp>
    </p:spTree>
    <p:extLst>
      <p:ext uri="{BB962C8B-B14F-4D97-AF65-F5344CB8AC3E}">
        <p14:creationId xmlns:p14="http://schemas.microsoft.com/office/powerpoint/2010/main" val="1172074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7F32E-3A8A-2B08-38DB-09A7307F0A1C}"/>
              </a:ext>
            </a:extLst>
          </p:cNvPr>
          <p:cNvSpPr>
            <a:spLocks noGrp="1"/>
          </p:cNvSpPr>
          <p:nvPr>
            <p:ph type="title"/>
          </p:nvPr>
        </p:nvSpPr>
        <p:spPr>
          <a:xfrm>
            <a:off x="2339999" y="90244"/>
            <a:ext cx="9360000" cy="720000"/>
          </a:xfrm>
        </p:spPr>
        <p:txBody>
          <a:bodyPr/>
          <a:lstStyle/>
          <a:p>
            <a:pPr defTabSz="342900">
              <a:lnSpc>
                <a:spcPct val="100000"/>
              </a:lnSpc>
              <a:spcBef>
                <a:spcPts val="0"/>
              </a:spcBef>
              <a:defRPr/>
            </a:pPr>
            <a:r>
              <a:rPr lang="ru-RU" cap="all" dirty="0">
                <a:solidFill>
                  <a:schemeClr val="bg1"/>
                </a:solidFill>
                <a:latin typeface="Arial" panose="020B0604020202020204" pitchFamily="34" charset="0"/>
                <a:cs typeface="Arial" panose="020B0604020202020204" pitchFamily="34" charset="0"/>
              </a:rPr>
              <a:t>ТРУБ</a:t>
            </a:r>
            <a:r>
              <a:rPr lang="ru-RU" cap="all" dirty="0"/>
              <a:t>НАЯ ПРОДУКЦИЯ и ИЗОЛЯЦИОННЫЕ МАТЕРИАЛЫ</a:t>
            </a:r>
            <a:endParaRPr lang="ru-RU" b="1" cap="all" dirty="0">
              <a:solidFill>
                <a:schemeClr val="bg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175D07E-3075-2564-A02C-4A72E5430B4C}"/>
              </a:ext>
            </a:extLst>
          </p:cNvPr>
          <p:cNvSpPr txBox="1"/>
          <p:nvPr/>
        </p:nvSpPr>
        <p:spPr>
          <a:xfrm>
            <a:off x="2094967" y="2334941"/>
            <a:ext cx="1294020" cy="769441"/>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Бесшовная стальная</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ГОСТ, ПЭ</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821,958 </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м</a:t>
            </a:r>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5562D296-C7E4-98F6-76C5-45055174CFA1}"/>
              </a:ext>
            </a:extLst>
          </p:cNvPr>
          <p:cNvSpPr txBox="1"/>
          <p:nvPr/>
        </p:nvSpPr>
        <p:spPr>
          <a:xfrm>
            <a:off x="6731980" y="2334940"/>
            <a:ext cx="1531256" cy="769441"/>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a:ln>
                  <a:noFill/>
                </a:ln>
                <a:solidFill>
                  <a:prstClr val="black"/>
                </a:solidFill>
                <a:effectLst/>
                <a:uLnTx/>
                <a:uFillTx/>
                <a:latin typeface="Arial"/>
                <a:ea typeface="+mn-ea"/>
                <a:cs typeface="Arial"/>
              </a:rPr>
              <a:t>Металлические соединения (фитинги, фланцы) </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20,301 </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шт/</a:t>
            </a:r>
            <a:r>
              <a:rPr kumimoji="0" lang="ru-RU"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уп</a:t>
            </a:r>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EA6069F6-EEDA-A19E-64FD-1D4498F80D24}"/>
              </a:ext>
            </a:extLst>
          </p:cNvPr>
          <p:cNvSpPr txBox="1"/>
          <p:nvPr/>
        </p:nvSpPr>
        <p:spPr>
          <a:xfrm>
            <a:off x="4474190" y="2307933"/>
            <a:ext cx="1018602" cy="769441"/>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Крепежные материалы</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108,442 </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шт/</a:t>
            </a:r>
            <a:r>
              <a:rPr kumimoji="0" lang="ru-RU"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уп</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кор</a:t>
            </a:r>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CC44BFD6-5F7A-56F1-0E14-FB749D208929}"/>
              </a:ext>
            </a:extLst>
          </p:cNvPr>
          <p:cNvSpPr txBox="1"/>
          <p:nvPr/>
        </p:nvSpPr>
        <p:spPr>
          <a:xfrm>
            <a:off x="9197880" y="2392401"/>
            <a:ext cx="1220178" cy="600164"/>
          </a:xfrm>
          <a:prstGeom prst="rect">
            <a:avLst/>
          </a:prstGeom>
          <a:noFill/>
        </p:spPr>
        <p:txBody>
          <a:bodyPr wrap="square">
            <a:spAutoFit/>
          </a:bodyPr>
          <a:lstStyle/>
          <a:p>
            <a:pPr marL="57150" marR="0" lvl="0" indent="0" algn="l" defTabSz="914400" rtl="0" eaLnBrk="1" fontAlgn="b"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a:ln>
                  <a:noFill/>
                </a:ln>
                <a:solidFill>
                  <a:prstClr val="black"/>
                </a:solidFill>
                <a:effectLst/>
                <a:uLnTx/>
                <a:uFillTx/>
                <a:latin typeface="Arial"/>
                <a:ea typeface="+mn-ea"/>
                <a:cs typeface="Arial"/>
              </a:rPr>
              <a:t>Уплотнения </a:t>
            </a:r>
            <a:b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84,529 </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шт/</a:t>
            </a:r>
            <a:r>
              <a:rPr kumimoji="0" lang="ru-RU"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уп</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кор</a:t>
            </a:r>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7" name="Picture 6">
            <a:extLst>
              <a:ext uri="{FF2B5EF4-FFF2-40B4-BE49-F238E27FC236}">
                <a16:creationId xmlns:a16="http://schemas.microsoft.com/office/drawing/2014/main" id="{BFCAE527-D4E8-DEB3-2740-959CAB0931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8174" y="2280433"/>
            <a:ext cx="989534" cy="663143"/>
          </a:xfrm>
          <a:prstGeom prst="rect">
            <a:avLst/>
          </a:prstGeom>
        </p:spPr>
      </p:pic>
      <p:pic>
        <p:nvPicPr>
          <p:cNvPr id="48" name="Picture 16">
            <a:extLst>
              <a:ext uri="{FF2B5EF4-FFF2-40B4-BE49-F238E27FC236}">
                <a16:creationId xmlns:a16="http://schemas.microsoft.com/office/drawing/2014/main" id="{227035C8-B5C5-4CAE-A7CB-876AC88185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3799" y="2451314"/>
            <a:ext cx="913332" cy="400188"/>
          </a:xfrm>
          <a:prstGeom prst="rect">
            <a:avLst/>
          </a:prstGeom>
        </p:spPr>
      </p:pic>
      <p:pic>
        <p:nvPicPr>
          <p:cNvPr id="49" name="Picture 2">
            <a:extLst>
              <a:ext uri="{FF2B5EF4-FFF2-40B4-BE49-F238E27FC236}">
                <a16:creationId xmlns:a16="http://schemas.microsoft.com/office/drawing/2014/main" id="{89F2B1CA-A955-3D7F-FA0E-5BC7C39EED0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494329" y="2444296"/>
            <a:ext cx="901389" cy="53449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a:extLst>
              <a:ext uri="{FF2B5EF4-FFF2-40B4-BE49-F238E27FC236}">
                <a16:creationId xmlns:a16="http://schemas.microsoft.com/office/drawing/2014/main" id="{243D57F5-0F86-BD36-17C0-709861864B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0567"/>
          <a:stretch/>
        </p:blipFill>
        <p:spPr>
          <a:xfrm>
            <a:off x="8179278" y="2408175"/>
            <a:ext cx="1018602" cy="549822"/>
          </a:xfrm>
          <a:prstGeom prst="rect">
            <a:avLst/>
          </a:prstGeom>
        </p:spPr>
      </p:pic>
      <p:sp>
        <p:nvSpPr>
          <p:cNvPr id="70" name="Прямоугольник 14">
            <a:extLst>
              <a:ext uri="{FF2B5EF4-FFF2-40B4-BE49-F238E27FC236}">
                <a16:creationId xmlns:a16="http://schemas.microsoft.com/office/drawing/2014/main" id="{940A5119-5CF7-7657-59FA-FDB450B4D7FC}"/>
              </a:ext>
            </a:extLst>
          </p:cNvPr>
          <p:cNvSpPr/>
          <p:nvPr/>
        </p:nvSpPr>
        <p:spPr>
          <a:xfrm>
            <a:off x="297679" y="1856685"/>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44"/>
              </a:spcAft>
              <a:buClrTx/>
              <a:buSzPct val="100000"/>
              <a:buFontTx/>
              <a:buNone/>
              <a:tabLst/>
              <a:defRPr/>
            </a:pPr>
            <a: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ТРУБНАЯ ПРОДУКЦИЯ (ТОВАРНАЯ ГРУППА В)</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Прямоугольник 14">
            <a:extLst>
              <a:ext uri="{FF2B5EF4-FFF2-40B4-BE49-F238E27FC236}">
                <a16:creationId xmlns:a16="http://schemas.microsoft.com/office/drawing/2014/main" id="{52443A81-FC57-CF22-4933-A102C2927A53}"/>
              </a:ext>
            </a:extLst>
          </p:cNvPr>
          <p:cNvSpPr/>
          <p:nvPr/>
        </p:nvSpPr>
        <p:spPr>
          <a:xfrm>
            <a:off x="297679" y="4006499"/>
            <a:ext cx="11596639" cy="349867"/>
          </a:xfrm>
          <a:prstGeom prst="rect">
            <a:avLst/>
          </a:prstGeom>
          <a:solidFill>
            <a:srgbClr val="ED7D31">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44"/>
              </a:spcAft>
              <a:buClrTx/>
              <a:buSzPct val="100000"/>
              <a:buFontTx/>
              <a:buNone/>
              <a:tabLst/>
              <a:defRPr/>
            </a:pPr>
            <a:r>
              <a:rPr kumimoji="0" 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ИЗОЛЯЦИОННЫЕ И ОГНЕУПОРНЫЕ МАТЕРИАЛЫ (ТОВАРНАЯ ГРУППА С)</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9338583-660E-2092-E999-94731F0E43F7}"/>
              </a:ext>
            </a:extLst>
          </p:cNvPr>
          <p:cNvSpPr txBox="1"/>
          <p:nvPr/>
        </p:nvSpPr>
        <p:spPr>
          <a:xfrm>
            <a:off x="4445760" y="4365464"/>
            <a:ext cx="1537812"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Изоляция (минеральная вата)</a:t>
            </a:r>
          </a:p>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95 782 </a:t>
            </a:r>
            <a:r>
              <a:rPr kumimoji="0" lang="ru-RU"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рул</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/м/м2</a:t>
            </a:r>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CB2179E-BC59-8287-A593-E07780728C00}"/>
              </a:ext>
            </a:extLst>
          </p:cNvPr>
          <p:cNvSpPr txBox="1"/>
          <p:nvPr/>
        </p:nvSpPr>
        <p:spPr>
          <a:xfrm>
            <a:off x="7072979" y="4363570"/>
            <a:ext cx="1939597" cy="600164"/>
          </a:xfrm>
          <a:prstGeom prst="rect">
            <a:avLst/>
          </a:prstGeom>
          <a:noFill/>
        </p:spPr>
        <p:txBody>
          <a:bodyPr wrap="square">
            <a:spAutoFit/>
          </a:bodyPr>
          <a:lstStyle/>
          <a:p>
            <a:pPr marL="57150" marR="0" lvl="0" indent="0" algn="ctr" defTabSz="914400" rtl="0" eaLnBrk="1" fontAlgn="b"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Изоляция</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пеноматериал</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жакеты</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изоляция труб</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57150" marR="0" lvl="0" indent="0" algn="ctr" defTabSz="914400" rtl="0" eaLnBrk="1" fontAlgn="b"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89 163 </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м/шт/м</a:t>
            </a:r>
            <a:r>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r>
              <a:rPr kumimoji="0" lang="ru-RU"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1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рул</a:t>
            </a:r>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76A997E-7EE6-2EFA-A4DE-ADD7525A24C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313" t="23636" r="15824" b="16361"/>
          <a:stretch/>
        </p:blipFill>
        <p:spPr>
          <a:xfrm>
            <a:off x="3605825" y="4382839"/>
            <a:ext cx="742768" cy="620168"/>
          </a:xfrm>
          <a:prstGeom prst="rect">
            <a:avLst/>
          </a:prstGeom>
        </p:spPr>
      </p:pic>
      <p:pic>
        <p:nvPicPr>
          <p:cNvPr id="8" name="Picture 6">
            <a:extLst>
              <a:ext uri="{FF2B5EF4-FFF2-40B4-BE49-F238E27FC236}">
                <a16:creationId xmlns:a16="http://schemas.microsoft.com/office/drawing/2014/main" id="{46702901-A130-2CB9-F4C7-6D3A223E271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59023" y="4356366"/>
            <a:ext cx="650347" cy="650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72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DDF68DA-1EA8-5C78-A1C2-D7B8F6B8F44A}"/>
              </a:ext>
            </a:extLst>
          </p:cNvPr>
          <p:cNvSpPr/>
          <p:nvPr/>
        </p:nvSpPr>
        <p:spPr>
          <a:xfrm>
            <a:off x="1100051" y="4231845"/>
            <a:ext cx="9991897" cy="2305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Спектр и специфика услуг по содействию в развитии потенциала производителей, предлагаемых IMB Центром, ограничены и подлежат предоставлению на индивидуальной основе, в зависимости от готовности производителя поставлять свою произведенную продукцию в соответствии с требованиями Операторов.</a:t>
            </a:r>
          </a:p>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ru-RU"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Помощь IMB Центра не обязывает к каким-либо ответным действиям со стороны потенциального производителя. Услуги IMB Центра не являются гарантией успешного участия и / или успешного присуждения контрактов производителю в процессах закупок Операторов.</a:t>
            </a:r>
          </a:p>
        </p:txBody>
      </p:sp>
      <p:pic>
        <p:nvPicPr>
          <p:cNvPr id="4" name="Graphic 5" descr="Email outline">
            <a:extLst>
              <a:ext uri="{FF2B5EF4-FFF2-40B4-BE49-F238E27FC236}">
                <a16:creationId xmlns:a16="http://schemas.microsoft.com/office/drawing/2014/main" id="{62369CC4-1D11-C0D3-047B-F268B7EC27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547" y="2006240"/>
            <a:ext cx="360000" cy="360000"/>
          </a:xfrm>
          <a:prstGeom prst="rect">
            <a:avLst/>
          </a:prstGeom>
        </p:spPr>
      </p:pic>
      <p:pic>
        <p:nvPicPr>
          <p:cNvPr id="5" name="Graphic 6" descr="Telephone outline">
            <a:extLst>
              <a:ext uri="{FF2B5EF4-FFF2-40B4-BE49-F238E27FC236}">
                <a16:creationId xmlns:a16="http://schemas.microsoft.com/office/drawing/2014/main" id="{1E04D9D9-D653-06BE-305E-0F2667642C0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2547" y="2665112"/>
            <a:ext cx="360000" cy="360000"/>
          </a:xfrm>
          <a:prstGeom prst="rect">
            <a:avLst/>
          </a:prstGeom>
        </p:spPr>
      </p:pic>
      <p:pic>
        <p:nvPicPr>
          <p:cNvPr id="6" name="Graphic 7" descr="World outline">
            <a:extLst>
              <a:ext uri="{FF2B5EF4-FFF2-40B4-BE49-F238E27FC236}">
                <a16:creationId xmlns:a16="http://schemas.microsoft.com/office/drawing/2014/main" id="{AE164201-20D7-3DBC-2DC6-E2CA18F8FF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92547" y="3322086"/>
            <a:ext cx="360000" cy="360000"/>
          </a:xfrm>
          <a:prstGeom prst="rect">
            <a:avLst/>
          </a:prstGeom>
        </p:spPr>
      </p:pic>
      <p:sp>
        <p:nvSpPr>
          <p:cNvPr id="7" name="TextBox 6">
            <a:extLst>
              <a:ext uri="{FF2B5EF4-FFF2-40B4-BE49-F238E27FC236}">
                <a16:creationId xmlns:a16="http://schemas.microsoft.com/office/drawing/2014/main" id="{0C6763AD-B2F2-F2BB-21EB-D10528560408}"/>
              </a:ext>
            </a:extLst>
          </p:cNvPr>
          <p:cNvSpPr txBox="1"/>
          <p:nvPr/>
        </p:nvSpPr>
        <p:spPr>
          <a:xfrm>
            <a:off x="1950206" y="1932557"/>
            <a:ext cx="3467456"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technicalsupport@imbc.kz</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+ 7 (7172) 39-99-66</a:t>
            </a:r>
            <a:endParaRPr kumimoji="0" lang="kk-KZ"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endParaRPr kumimoji="0" lang="kk-KZ"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prstClr val="black">
                  <a:lumMod val="50000"/>
                  <a:lumOff val="50000"/>
                </a:prstClr>
              </a:buClr>
              <a:buSzPct val="70000"/>
              <a:buFontTx/>
              <a:buNone/>
              <a:tabLst/>
              <a:defRPr/>
            </a:pP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www.imbc.kz</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114494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ea typeface="맑은 고딕" panose="020B0503020000020004" pitchFamily="34" charset="-127"/>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59836" y="3937000"/>
            <a:ext cx="4629297"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ru-RU"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База данных </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ru-RU"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поставщиков КПО</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sp>
        <p:nvSpPr>
          <p:cNvPr id="2" name="Footer Placeholder 1">
            <a:extLst>
              <a:ext uri="{FF2B5EF4-FFF2-40B4-BE49-F238E27FC236}">
                <a16:creationId xmlns:a16="http://schemas.microsoft.com/office/drawing/2014/main" id="{324AF2B6-32F0-50C7-4690-A3DDD6C02C9F}"/>
              </a:ext>
            </a:extLst>
          </p:cNvPr>
          <p:cNvSpPr txBox="1">
            <a:spLocks/>
          </p:cNvSpPr>
          <p:nvPr/>
        </p:nvSpPr>
        <p:spPr>
          <a:xfrm>
            <a:off x="7210" y="6610027"/>
            <a:ext cx="12184790" cy="25167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latinLnBrk="1">
              <a:defRPr/>
            </a:pPr>
            <a:r>
              <a:rPr lang="en-US" sz="800">
                <a:solidFill>
                  <a:srgbClr val="FFFFFF">
                    <a:lumMod val="50000"/>
                  </a:srgbClr>
                </a:solidFill>
                <a:latin typeface="Calibri" panose="020F0502020204030204" pitchFamily="34" charset="0"/>
                <a:cs typeface="Calibri" panose="020F0502020204030204" pitchFamily="34" charset="0"/>
              </a:rPr>
              <a:t>23</a:t>
            </a:r>
            <a:r>
              <a:rPr lang="ru-RU" sz="800">
                <a:solidFill>
                  <a:srgbClr val="FFFFFF">
                    <a:lumMod val="50000"/>
                  </a:srgbClr>
                </a:solidFill>
                <a:latin typeface="Calibri" panose="020F0502020204030204" pitchFamily="34" charset="0"/>
                <a:cs typeface="Calibri" panose="020F0502020204030204" pitchFamily="34" charset="0"/>
              </a:rPr>
              <a:t>/0</a:t>
            </a:r>
            <a:r>
              <a:rPr lang="kk-KZ" sz="800">
                <a:solidFill>
                  <a:srgbClr val="FFFFFF">
                    <a:lumMod val="50000"/>
                  </a:srgbClr>
                </a:solidFill>
              </a:rPr>
              <a:t>9</a:t>
            </a:r>
            <a:r>
              <a:rPr lang="ru-RU" sz="800">
                <a:solidFill>
                  <a:srgbClr val="FFFFFF">
                    <a:lumMod val="50000"/>
                  </a:srgbClr>
                </a:solidFill>
                <a:latin typeface="Calibri" panose="020F0502020204030204" pitchFamily="34" charset="0"/>
                <a:cs typeface="Calibri" panose="020F0502020204030204" pitchFamily="34" charset="0"/>
              </a:rPr>
              <a:t>/2024                                                                                                                                                                                   </a:t>
            </a:r>
            <a:r>
              <a:rPr lang="en-US" sz="800">
                <a:solidFill>
                  <a:srgbClr val="FFFFFF">
                    <a:lumMod val="50000"/>
                  </a:srgbClr>
                </a:solidFill>
                <a:latin typeface="Calibri" panose="020F0502020204030204" pitchFamily="34" charset="0"/>
                <a:cs typeface="Calibri" panose="020F0502020204030204" pitchFamily="34" charset="0"/>
              </a:rPr>
              <a:t>		</a:t>
            </a:r>
            <a:r>
              <a:rPr lang="ru-RU" sz="800">
                <a:solidFill>
                  <a:srgbClr val="FFFFFF">
                    <a:lumMod val="50000"/>
                  </a:srgbClr>
                </a:solidFill>
                <a:latin typeface="Calibri" panose="020F0502020204030204" pitchFamily="34" charset="0"/>
                <a:cs typeface="Calibri" panose="020F0502020204030204" pitchFamily="34" charset="0"/>
              </a:rPr>
              <a:t>                                                                                                                    КАРАЧАГАНАК ПЕТРОЛИУМ ОПЕРЕЙТИНГ Б.В.</a:t>
            </a:r>
            <a:endParaRPr lang="en-GB" sz="800" dirty="0">
              <a:solidFill>
                <a:srgbClr val="FFFFFF">
                  <a:lumMod val="50000"/>
                </a:srgb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9794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9" name="Title 1">
            <a:extLst>
              <a:ext uri="{FF2B5EF4-FFF2-40B4-BE49-F238E27FC236}">
                <a16:creationId xmlns:a16="http://schemas.microsoft.com/office/drawing/2014/main" id="{829D18A6-627F-4A7F-96E1-CF69842850A8}"/>
              </a:ext>
            </a:extLst>
          </p:cNvPr>
          <p:cNvSpPr txBox="1">
            <a:spLocks/>
          </p:cNvSpPr>
          <p:nvPr/>
        </p:nvSpPr>
        <p:spPr>
          <a:xfrm>
            <a:off x="7210" y="298843"/>
            <a:ext cx="12192000" cy="70940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БАЗА ДАННЫХ ПОСТАВЩИКОВ КПО</a:t>
            </a:r>
            <a:endParaRPr kumimoji="0" lang="en-GB"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endParaRPr>
          </a:p>
        </p:txBody>
      </p:sp>
      <p:pic>
        <p:nvPicPr>
          <p:cNvPr id="8" name="Picture 7">
            <a:extLst>
              <a:ext uri="{FF2B5EF4-FFF2-40B4-BE49-F238E27FC236}">
                <a16:creationId xmlns:a16="http://schemas.microsoft.com/office/drawing/2014/main" id="{863C7A2A-A916-490E-B037-B33319ADD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193" y="1066799"/>
            <a:ext cx="11154833" cy="5492358"/>
          </a:xfrm>
          <a:prstGeom prst="rect">
            <a:avLst/>
          </a:prstGeom>
        </p:spPr>
      </p:pic>
      <p:sp>
        <p:nvSpPr>
          <p:cNvPr id="2" name="Footer Placeholder 1">
            <a:extLst>
              <a:ext uri="{FF2B5EF4-FFF2-40B4-BE49-F238E27FC236}">
                <a16:creationId xmlns:a16="http://schemas.microsoft.com/office/drawing/2014/main" id="{634AE083-B90B-322B-F0B4-DE3E2935E866}"/>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696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44</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361950"/>
            <a:ext cx="12192000" cy="712147"/>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РЕГИСТРАЦИЯ ПОСТАВЩИКОВ</a:t>
            </a:r>
            <a:endParaRPr kumimoji="0" lang="en-GB"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endParaRPr>
          </a:p>
        </p:txBody>
      </p:sp>
      <p:sp>
        <p:nvSpPr>
          <p:cNvPr id="7" name="Content Placeholder 2">
            <a:extLst>
              <a:ext uri="{FF2B5EF4-FFF2-40B4-BE49-F238E27FC236}">
                <a16:creationId xmlns:a16="http://schemas.microsoft.com/office/drawing/2014/main" id="{872FF062-0A57-4230-B530-0F60385637AA}"/>
              </a:ext>
            </a:extLst>
          </p:cNvPr>
          <p:cNvSpPr txBox="1">
            <a:spLocks/>
          </p:cNvSpPr>
          <p:nvPr/>
        </p:nvSpPr>
        <p:spPr>
          <a:xfrm>
            <a:off x="721895" y="1257387"/>
            <a:ext cx="11088303" cy="564730"/>
          </a:xfrm>
          <a:prstGeom prst="rect">
            <a:avLst/>
          </a:prstGeom>
        </p:spPr>
        <p:txBody>
          <a:bodyPr/>
          <a:lst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just" defTabSz="1219170" rtl="0" eaLnBrk="1" fontAlgn="auto" latinLnBrk="1" hangingPunct="1">
              <a:lnSpc>
                <a:spcPct val="100000"/>
              </a:lnSpc>
              <a:spcBef>
                <a:spcPts val="1200"/>
              </a:spcBef>
              <a:spcAft>
                <a:spcPts val="1200"/>
              </a:spcAft>
              <a:buClrTx/>
              <a:buSzPct val="70000"/>
              <a:buFont typeface="Arial" pitchFamily="34" charset="0"/>
              <a:buNone/>
              <a:tabLst/>
              <a:defRPr/>
            </a:pPr>
            <a:r>
              <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Все потенциальные поставщики должны быть зарегистрированы в базе данных поставщиков КПО</a:t>
            </a:r>
          </a:p>
          <a:p>
            <a:pPr marL="0" marR="0" lvl="0" indent="0" algn="just" defTabSz="1219170" rtl="0" eaLnBrk="1" fontAlgn="auto" latinLnBrk="1" hangingPunct="1">
              <a:lnSpc>
                <a:spcPct val="100000"/>
              </a:lnSpc>
              <a:spcBef>
                <a:spcPts val="600"/>
              </a:spcBef>
              <a:spcAft>
                <a:spcPts val="0"/>
              </a:spcAft>
              <a:buClrTx/>
              <a:buSzPct val="70000"/>
              <a:buFont typeface="Arial" pitchFamily="34" charset="0"/>
              <a:buChar char="•"/>
              <a:tabLst/>
              <a:defRPr/>
            </a:pPr>
            <a:endPar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endParaRPr>
          </a:p>
          <a:p>
            <a:pPr marL="457189" marR="0" lvl="0" indent="-457189" algn="l" defTabSz="1219170" rtl="0" eaLnBrk="1" fontAlgn="auto" latinLnBrk="1" hangingPunct="1">
              <a:lnSpc>
                <a:spcPct val="100000"/>
              </a:lnSpc>
              <a:spcBef>
                <a:spcPct val="20000"/>
              </a:spcBef>
              <a:spcAft>
                <a:spcPts val="0"/>
              </a:spcAft>
              <a:buClrTx/>
              <a:buSzTx/>
              <a:buFont typeface="Arial" pitchFamily="34" charset="0"/>
              <a:buChar char="•"/>
              <a:tabLst/>
              <a:defRPr/>
            </a:pPr>
            <a:endParaRPr kumimoji="0" lang="en-GB" sz="4267" b="0" i="0" u="none" strike="noStrike" kern="1200" cap="none" spc="0" normalizeH="0" baseline="0" noProof="0" dirty="0">
              <a:ln>
                <a:noFill/>
              </a:ln>
              <a:solidFill>
                <a:srgbClr val="00ABC5"/>
              </a:solidFill>
              <a:effectLst/>
              <a:uLnTx/>
              <a:uFillTx/>
              <a:latin typeface="Arial"/>
              <a:ea typeface="+mn-ea"/>
              <a:cs typeface="+mn-cs"/>
            </a:endParaRPr>
          </a:p>
        </p:txBody>
      </p:sp>
      <p:sp>
        <p:nvSpPr>
          <p:cNvPr id="8" name="Rectangle 7">
            <a:extLst>
              <a:ext uri="{FF2B5EF4-FFF2-40B4-BE49-F238E27FC236}">
                <a16:creationId xmlns:a16="http://schemas.microsoft.com/office/drawing/2014/main" id="{5A50C18A-5488-409D-8EA8-9485C3655ECE}"/>
              </a:ext>
            </a:extLst>
          </p:cNvPr>
          <p:cNvSpPr/>
          <p:nvPr/>
        </p:nvSpPr>
        <p:spPr>
          <a:xfrm>
            <a:off x="721895" y="1990341"/>
            <a:ext cx="1049153" cy="2794202"/>
          </a:xfrm>
          <a:prstGeom prst="rect">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vert="vert270"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FFFFFF"/>
                </a:solidFill>
                <a:effectLst/>
                <a:uLnTx/>
                <a:uFillTx/>
                <a:latin typeface="Arial"/>
                <a:ea typeface="+mn-ea"/>
                <a:cs typeface="+mn-cs"/>
              </a:rPr>
              <a:t>ПРОЦЕСС РЕГИСТРАЦИИ</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070EB0A5-219E-4F58-847E-A35140932706}"/>
              </a:ext>
            </a:extLst>
          </p:cNvPr>
          <p:cNvSpPr/>
          <p:nvPr/>
        </p:nvSpPr>
        <p:spPr bwMode="auto">
          <a:xfrm>
            <a:off x="2082775" y="1984596"/>
            <a:ext cx="2094590" cy="131018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FFFFFF"/>
                </a:solidFill>
                <a:effectLst/>
                <a:uLnTx/>
                <a:uFillTx/>
                <a:latin typeface="Arial"/>
                <a:ea typeface="+mn-ea"/>
                <a:cs typeface="+mn-cs"/>
              </a:rPr>
              <a:t>РЕГИСТРАЦИЯ</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DE557FA-0724-4E95-A57D-44E68E4BDFB2}"/>
              </a:ext>
            </a:extLst>
          </p:cNvPr>
          <p:cNvSpPr/>
          <p:nvPr/>
        </p:nvSpPr>
        <p:spPr bwMode="auto">
          <a:xfrm>
            <a:off x="4489093" y="1980000"/>
            <a:ext cx="7128600" cy="1314781"/>
          </a:xfrm>
          <a:prstGeom prst="rect">
            <a:avLst/>
          </a:prstGeom>
          <a:noFill/>
          <a:ln w="6350">
            <a:solidFill>
              <a:srgbClr val="00B5C9"/>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предоставления информации о:</a:t>
            </a: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технической компетенции</a:t>
            </a: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опыте по заявленным категориям товаров и/или работ и/или услуг</a:t>
            </a: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наличии персонала</a:t>
            </a: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финансовых оборотах </a:t>
            </a: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т.д.</a:t>
            </a:r>
          </a:p>
        </p:txBody>
      </p:sp>
      <p:sp>
        <p:nvSpPr>
          <p:cNvPr id="11" name="Rectangle 10">
            <a:extLst>
              <a:ext uri="{FF2B5EF4-FFF2-40B4-BE49-F238E27FC236}">
                <a16:creationId xmlns:a16="http://schemas.microsoft.com/office/drawing/2014/main" id="{555A44D7-81D7-49A5-AEED-8484D35CEFBC}"/>
              </a:ext>
            </a:extLst>
          </p:cNvPr>
          <p:cNvSpPr/>
          <p:nvPr/>
        </p:nvSpPr>
        <p:spPr bwMode="auto">
          <a:xfrm>
            <a:off x="2082775" y="3452664"/>
            <a:ext cx="2094590" cy="1369770"/>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4990"/>
                </a:solidFill>
                <a:effectLst/>
                <a:uLnTx/>
                <a:uFillTx/>
                <a:latin typeface="Arial"/>
                <a:ea typeface="+mn-ea"/>
                <a:cs typeface="+mn-cs"/>
              </a:rPr>
              <a:t>ПРОВЕРКА НА </a:t>
            </a:r>
            <a:endParaRPr kumimoji="0" lang="en-US" sz="1200" b="1" i="0" u="none" strike="noStrike" kern="1200" cap="none" spc="0" normalizeH="0" baseline="0" noProof="0" dirty="0">
              <a:ln>
                <a:noFill/>
              </a:ln>
              <a:solidFill>
                <a:srgbClr val="004990"/>
              </a:solidFill>
              <a:effectLst/>
              <a:uLnTx/>
              <a:uFillTx/>
              <a:latin typeface="Arial"/>
              <a:ea typeface="+mn-ea"/>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4990"/>
                </a:solidFill>
                <a:effectLst/>
                <a:uLnTx/>
                <a:uFillTx/>
                <a:latin typeface="Arial"/>
                <a:ea typeface="+mn-ea"/>
                <a:cs typeface="+mn-cs"/>
              </a:rPr>
              <a:t>ЭТИЧЕСКУЮ </a:t>
            </a:r>
            <a:endParaRPr kumimoji="0" lang="en-US" sz="1200" b="1" i="0" u="none" strike="noStrike" kern="1200" cap="none" spc="0" normalizeH="0" baseline="0" noProof="0" dirty="0">
              <a:ln>
                <a:noFill/>
              </a:ln>
              <a:solidFill>
                <a:srgbClr val="004990"/>
              </a:solidFill>
              <a:effectLst/>
              <a:uLnTx/>
              <a:uFillTx/>
              <a:latin typeface="Arial"/>
              <a:ea typeface="+mn-ea"/>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4990"/>
                </a:solidFill>
                <a:effectLst/>
                <a:uLnTx/>
                <a:uFillTx/>
                <a:latin typeface="Arial"/>
                <a:ea typeface="+mn-ea"/>
                <a:cs typeface="+mn-cs"/>
              </a:rPr>
              <a:t>БЛАГОНАДЁЖНОСТЬ</a:t>
            </a:r>
          </a:p>
        </p:txBody>
      </p:sp>
      <p:sp>
        <p:nvSpPr>
          <p:cNvPr id="12" name="Rectangle 11">
            <a:extLst>
              <a:ext uri="{FF2B5EF4-FFF2-40B4-BE49-F238E27FC236}">
                <a16:creationId xmlns:a16="http://schemas.microsoft.com/office/drawing/2014/main" id="{79486167-E5C9-4B3E-8B0F-7DCB7EE45E61}"/>
              </a:ext>
            </a:extLst>
          </p:cNvPr>
          <p:cNvSpPr/>
          <p:nvPr/>
        </p:nvSpPr>
        <p:spPr bwMode="auto">
          <a:xfrm>
            <a:off x="4489092" y="3518959"/>
            <a:ext cx="7128601" cy="133187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t"/>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определение степени этической благонадежности согласно юридическим требованиям КПО:</a:t>
            </a:r>
          </a:p>
          <a:p>
            <a:pPr marL="0" marR="0" lvl="0" indent="0" algn="just" defTabSz="914400" rtl="0" eaLnBrk="1" fontAlgn="auto" latinLnBrk="1"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соответствие требованиям Казахстанского и Зарубежного законодательства</a:t>
            </a: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соответствие требованиям внутренних нормативных актов КПО</a:t>
            </a:r>
          </a:p>
          <a:p>
            <a:pPr marL="171450" marR="0" lvl="0" indent="-171450" algn="just" defTabSz="914400" rtl="0" eaLnBrk="1" fontAlgn="auto" latinLnBrk="1" hangingPunct="1">
              <a:lnSpc>
                <a:spcPct val="100000"/>
              </a:lnSpc>
              <a:spcBef>
                <a:spcPts val="0"/>
              </a:spcBef>
              <a:spcAft>
                <a:spcPts val="0"/>
              </a:spcAft>
              <a:buClr>
                <a:srgbClr val="FFC000"/>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предоставление списков учредителей</a:t>
            </a:r>
          </a:p>
        </p:txBody>
      </p:sp>
      <p:sp>
        <p:nvSpPr>
          <p:cNvPr id="13" name="Rectangle 12">
            <a:extLst>
              <a:ext uri="{FF2B5EF4-FFF2-40B4-BE49-F238E27FC236}">
                <a16:creationId xmlns:a16="http://schemas.microsoft.com/office/drawing/2014/main" id="{A9269F96-9CFC-404D-BD28-B8D32E536DC5}"/>
              </a:ext>
            </a:extLst>
          </p:cNvPr>
          <p:cNvSpPr/>
          <p:nvPr/>
        </p:nvSpPr>
        <p:spPr>
          <a:xfrm>
            <a:off x="721894" y="4952767"/>
            <a:ext cx="10895799" cy="1261884"/>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Pct val="70000"/>
              <a:buFontTx/>
              <a:buNone/>
              <a:tabLst/>
              <a:defRPr/>
            </a:pP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Регистрация в базе данных поставщиков КПО не является гарантией участия в тендере или получения </a:t>
            </a:r>
          </a:p>
          <a:p>
            <a:pPr marL="0" marR="0" lvl="0" indent="0" algn="just" defTabSz="914400" rtl="0" eaLnBrk="1" fontAlgn="auto" latinLnBrk="1" hangingPunct="1">
              <a:lnSpc>
                <a:spcPct val="100000"/>
              </a:lnSpc>
              <a:spcBef>
                <a:spcPts val="0"/>
              </a:spcBef>
              <a:spcAft>
                <a:spcPts val="0"/>
              </a:spcAft>
              <a:buClrTx/>
              <a:buSzPct val="70000"/>
              <a:buFontTx/>
              <a:buNone/>
              <a:tabLst/>
              <a:defRPr/>
            </a:pP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контракта, однако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указывает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на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то, что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зарегистрированная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компания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может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быть рассмотрена в </a:t>
            </a:r>
            <a:endPar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endParaRPr>
          </a:p>
          <a:p>
            <a:pPr marL="0" marR="0" lvl="0" indent="0" algn="just" defTabSz="914400" rtl="0" eaLnBrk="1" fontAlgn="auto" latinLnBrk="1" hangingPunct="1">
              <a:lnSpc>
                <a:spcPct val="100000"/>
              </a:lnSpc>
              <a:spcBef>
                <a:spcPts val="0"/>
              </a:spcBef>
              <a:spcAft>
                <a:spcPts val="0"/>
              </a:spcAft>
              <a:buClrTx/>
              <a:buSzPct val="70000"/>
              <a:buFontTx/>
              <a:buNone/>
              <a:tabLst/>
              <a:defRPr/>
            </a:pP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качестве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участника</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исследования рынка на </a:t>
            </a:r>
            <a:r>
              <a:rPr kumimoji="0" lang="en-US"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предоставление товаров, работ и услуг с  последующим </a:t>
            </a:r>
          </a:p>
          <a:p>
            <a:pPr marL="0" marR="0" lvl="0" indent="0" algn="just" defTabSz="914400" rtl="0" eaLnBrk="1" fontAlgn="auto" latinLnBrk="1" hangingPunct="1">
              <a:lnSpc>
                <a:spcPct val="100000"/>
              </a:lnSpc>
              <a:spcBef>
                <a:spcPts val="0"/>
              </a:spcBef>
              <a:spcAft>
                <a:spcPts val="0"/>
              </a:spcAft>
              <a:buClrTx/>
              <a:buSzPct val="70000"/>
              <a:buFontTx/>
              <a:buNone/>
              <a:tabLst/>
              <a:defRPr/>
            </a:pPr>
            <a:r>
              <a:rPr kumimoji="0" lang="ru-RU"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участием в процессе предквалификации или в тендере, при возникновении  потребностей.</a:t>
            </a:r>
            <a:r>
              <a:rPr kumimoji="0" lang="en-GB" sz="19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sp>
        <p:nvSpPr>
          <p:cNvPr id="2" name="Footer Placeholder 1">
            <a:extLst>
              <a:ext uri="{FF2B5EF4-FFF2-40B4-BE49-F238E27FC236}">
                <a16:creationId xmlns:a16="http://schemas.microsoft.com/office/drawing/2014/main" id="{37CB0668-5F04-1DF2-4A3E-FB7F9BA1550E}"/>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2423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45</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314325"/>
            <a:ext cx="12192000" cy="69391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РЕГИСТРАЦИЯ ПОСТАВЩИКОВ</a:t>
            </a:r>
            <a:endParaRPr kumimoji="0" lang="en-GB"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endParaRPr>
          </a:p>
        </p:txBody>
      </p:sp>
      <p:sp>
        <p:nvSpPr>
          <p:cNvPr id="14" name="Content Placeholder 2">
            <a:extLst>
              <a:ext uri="{FF2B5EF4-FFF2-40B4-BE49-F238E27FC236}">
                <a16:creationId xmlns:a16="http://schemas.microsoft.com/office/drawing/2014/main" id="{7932F7B8-4015-4765-8F25-0D74C9BC3764}"/>
              </a:ext>
            </a:extLst>
          </p:cNvPr>
          <p:cNvSpPr txBox="1">
            <a:spLocks/>
          </p:cNvSpPr>
          <p:nvPr/>
        </p:nvSpPr>
        <p:spPr>
          <a:xfrm>
            <a:off x="964035" y="1164354"/>
            <a:ext cx="10762214" cy="503339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
                <a:srgbClr val="FFC000"/>
              </a:buClr>
              <a:buSzPct val="10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Для регистрации в Базе данных  поставщиков КПО необходимо</a:t>
            </a:r>
            <a:r>
              <a:rPr kumimoji="0" lang="en-GB"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t>
            </a:r>
          </a:p>
          <a:p>
            <a:pPr marL="742941"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Получить анкету на сайте</a:t>
            </a:r>
            <a:r>
              <a:rPr kumimoji="0" lang="en-GB"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a:t>
            </a:r>
            <a:r>
              <a:rPr kumimoji="0" lang="ru-RU" sz="2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sz="2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2">
                  <a:extLst>
                    <a:ext uri="{A12FA001-AC4F-418D-AE19-62706E023703}">
                      <ahyp:hlinkClr xmlns:ahyp="http://schemas.microsoft.com/office/drawing/2018/hyperlinkcolor" val="tx"/>
                    </a:ext>
                  </a:extLst>
                </a:hlinkClick>
              </a:rPr>
              <a:t>https://kpo.kz/ru/postavshchikam/registracija-v-baze-dannykh-postavshchikov-kpo</a:t>
            </a:r>
            <a:endParaRPr kumimoji="0" lang="ru-RU" sz="2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742941"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Заполнить анкету для предварительной оценки поставщиков и отметить коды деятельности</a:t>
            </a:r>
            <a:r>
              <a:rPr kumimoji="0" lang="en-US"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t>
            </a:r>
            <a:endParaRPr kumimoji="0" lang="en-GB"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742941"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Приложить необходимые копии документов</a:t>
            </a:r>
            <a:r>
              <a:rPr kumimoji="0" lang="en-US"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t>
            </a:r>
            <a:endParaRPr kumimoji="0" lang="en-GB"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742941"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Заполненный пакет документов для предварительной оценки поставщиков и регистрации отправить по электронному адресу </a:t>
            </a:r>
            <a:r>
              <a:rPr kumimoji="0" lang="en-GB" sz="2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MIVQ@kpo.kz </a:t>
            </a:r>
            <a:endParaRPr kumimoji="0" lang="ru-RU" sz="2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742941" marR="0" lvl="1" indent="-342900" algn="l" defTabSz="914400" rtl="0" eaLnBrk="1" fontAlgn="auto" latinLnBrk="0" hangingPunct="1">
              <a:lnSpc>
                <a:spcPct val="90000"/>
              </a:lnSpc>
              <a:spcBef>
                <a:spcPts val="5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Контактные номера телефонов: +7 (711336) доб. </a:t>
            </a:r>
            <a:r>
              <a:rPr kumimoji="0" lang="en-US"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4943, 4946, 2192.</a:t>
            </a:r>
            <a:endPar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792163" marR="0" lvl="1" indent="-342900" algn="just" defTabSz="914400" rtl="0" eaLnBrk="1" fontAlgn="auto" latinLnBrk="0" hangingPunct="1">
              <a:lnSpc>
                <a:spcPct val="90000"/>
              </a:lnSpc>
              <a:spcBef>
                <a:spcPts val="600"/>
              </a:spcBef>
              <a:spcAft>
                <a:spcPts val="0"/>
              </a:spcAft>
              <a:buClr>
                <a:srgbClr val="004990"/>
              </a:buClr>
              <a:buSzPct val="70000"/>
              <a:buFont typeface="Wingdings" panose="05000000000000000000" pitchFamily="2" charset="2"/>
              <a:buChar char="q"/>
              <a:tabLst/>
              <a:defRPr/>
            </a:pPr>
            <a:endParaRPr kumimoji="0" lang="ru-RU" sz="22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342900" marR="0" lvl="1" indent="-342900" algn="just" defTabSz="914400" rtl="0" eaLnBrk="1" fontAlgn="auto" latinLnBrk="0" hangingPunct="1">
              <a:lnSpc>
                <a:spcPct val="90000"/>
              </a:lnSpc>
              <a:spcBef>
                <a:spcPts val="600"/>
              </a:spcBef>
              <a:spcAft>
                <a:spcPts val="0"/>
              </a:spcAft>
              <a:buClr>
                <a:srgbClr val="FFC000"/>
              </a:buClr>
              <a:buSzPct val="10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КПО призывает всех поставщиков на постоянной основе обновлять регистрационные данные в части:</a:t>
            </a:r>
          </a:p>
          <a:p>
            <a:pPr marL="742950" marR="0" lvl="2" indent="-342900"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опыта по заявленным категориям товаров, работ, услуг</a:t>
            </a:r>
            <a:r>
              <a:rPr kumimoji="0" lang="en-US"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t>
            </a:r>
            <a:endPar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742950" marR="0" lvl="2" indent="-342900"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сертификации, аттестации</a:t>
            </a:r>
            <a:r>
              <a:rPr kumimoji="0" lang="en-US"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t>
            </a: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a:t>
            </a:r>
          </a:p>
          <a:p>
            <a:pPr marL="742950" marR="0" lvl="2" indent="-342900"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реорганизации</a:t>
            </a:r>
            <a:r>
              <a:rPr kumimoji="0" lang="en-US"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t>
            </a: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 </a:t>
            </a:r>
          </a:p>
          <a:p>
            <a:pPr marL="742950" marR="0" lvl="2" indent="-342900" algn="just" defTabSz="914400" rtl="0" eaLnBrk="1" fontAlgn="auto" latinLnBrk="0" hangingPunct="1">
              <a:lnSpc>
                <a:spcPct val="90000"/>
              </a:lnSpc>
              <a:spcBef>
                <a:spcPts val="600"/>
              </a:spcBef>
              <a:spcAft>
                <a:spcPts val="0"/>
              </a:spcAft>
              <a:buClr>
                <a:srgbClr val="FFC000"/>
              </a:buClr>
              <a:buSzPct val="70000"/>
              <a:buFont typeface="Wingdings" panose="05000000000000000000" pitchFamily="2" charset="2"/>
              <a:buChar char="§"/>
              <a:tabLst/>
              <a:defRPr/>
            </a:pPr>
            <a:r>
              <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смены контактных лиц</a:t>
            </a:r>
            <a:r>
              <a:rPr kumimoji="0" lang="en-US"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a:t>
            </a:r>
            <a:endParaRPr kumimoji="0" lang="ru-RU" sz="22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742950" marR="0" lvl="2" indent="-342900" algn="just" defTabSz="914400" rtl="0" eaLnBrk="1" fontAlgn="auto" latinLnBrk="0" hangingPunct="1">
              <a:lnSpc>
                <a:spcPct val="90000"/>
              </a:lnSpc>
              <a:spcBef>
                <a:spcPts val="600"/>
              </a:spcBef>
              <a:spcAft>
                <a:spcPts val="0"/>
              </a:spcAft>
              <a:buClrTx/>
              <a:buSzPct val="70000"/>
              <a:buFont typeface="Arial" panose="020B0604020202020204" pitchFamily="34" charset="0"/>
              <a:buChar char="•"/>
              <a:tabLst/>
              <a:defRPr/>
            </a:pPr>
            <a:endParaRPr kumimoji="0" lang="en-GB" sz="29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90000"/>
              </a:lnSpc>
              <a:spcBef>
                <a:spcPts val="600"/>
              </a:spcBef>
              <a:spcAft>
                <a:spcPts val="0"/>
              </a:spcAft>
              <a:buClrTx/>
              <a:buSzPct val="70000"/>
              <a:buFont typeface="Arial" panose="020B0604020202020204" pitchFamily="34" charset="0"/>
              <a:buNone/>
              <a:tabLst/>
              <a:defRPr/>
            </a:pPr>
            <a:endParaRPr kumimoji="0" lang="ru-RU" sz="1800" b="0" i="0" u="none" strike="noStrike" kern="1200" cap="none" spc="0" normalizeH="0" baseline="0" noProof="0" dirty="0">
              <a:ln>
                <a:noFill/>
              </a:ln>
              <a:solidFill>
                <a:srgbClr val="00ABC5"/>
              </a:solidFill>
              <a:effectLst/>
              <a:uLnTx/>
              <a:uFillTx/>
              <a:latin typeface="Calibri" panose="020F0502020204030204" pitchFamily="34" charset="0"/>
              <a:ea typeface="Tahoma" panose="020B0604030504040204" pitchFamily="34" charset="0"/>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p:txBody>
      </p:sp>
      <p:sp>
        <p:nvSpPr>
          <p:cNvPr id="2" name="Footer Placeholder 1">
            <a:extLst>
              <a:ext uri="{FF2B5EF4-FFF2-40B4-BE49-F238E27FC236}">
                <a16:creationId xmlns:a16="http://schemas.microsoft.com/office/drawing/2014/main" id="{C9FF0038-3F39-A278-8FC1-25EA84B673E3}"/>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6843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46</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342900"/>
            <a:ext cx="12192000" cy="716729"/>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ИССЛЕДОВАНИЕ РЫНКА</a:t>
            </a:r>
            <a:endParaRPr kumimoji="0" lang="en-GB"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endParaRPr>
          </a:p>
        </p:txBody>
      </p:sp>
      <p:sp>
        <p:nvSpPr>
          <p:cNvPr id="7" name="Rectangle 6">
            <a:extLst>
              <a:ext uri="{FF2B5EF4-FFF2-40B4-BE49-F238E27FC236}">
                <a16:creationId xmlns:a16="http://schemas.microsoft.com/office/drawing/2014/main" id="{493983C4-4786-4CC8-9146-1E1E862B28B9}"/>
              </a:ext>
            </a:extLst>
          </p:cNvPr>
          <p:cNvSpPr/>
          <p:nvPr/>
        </p:nvSpPr>
        <p:spPr bwMode="auto">
          <a:xfrm>
            <a:off x="591953" y="1155868"/>
            <a:ext cx="1450206" cy="1214799"/>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4990"/>
                </a:solidFill>
                <a:effectLst/>
                <a:uLnTx/>
                <a:uFillTx/>
                <a:latin typeface="Arial"/>
                <a:ea typeface="+mn-ea"/>
                <a:cs typeface="+mn-cs"/>
              </a:rPr>
              <a:t>ЦЕЛЬ</a:t>
            </a:r>
          </a:p>
        </p:txBody>
      </p:sp>
      <p:sp>
        <p:nvSpPr>
          <p:cNvPr id="8" name="Rectangle 7">
            <a:extLst>
              <a:ext uri="{FF2B5EF4-FFF2-40B4-BE49-F238E27FC236}">
                <a16:creationId xmlns:a16="http://schemas.microsoft.com/office/drawing/2014/main" id="{97248A31-E32A-4C9F-A17C-0F6307D57797}"/>
              </a:ext>
            </a:extLst>
          </p:cNvPr>
          <p:cNvSpPr/>
          <p:nvPr/>
        </p:nvSpPr>
        <p:spPr bwMode="auto">
          <a:xfrm>
            <a:off x="2273166" y="1155868"/>
            <a:ext cx="9439755" cy="1214799"/>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458788" marR="0" lvl="1" indent="-285750" algn="just" defTabSz="914400" rtl="0" eaLnBrk="1" fontAlgn="auto" latinLnBrk="1"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определение потенциальных поставщиков товаров, работ, услуг для выполнения необходимого объема работ, согласно требованиям КПО</a:t>
            </a:r>
          </a:p>
          <a:p>
            <a:pPr marL="458788" marR="0" lvl="1" indent="-285750" algn="just" defTabSz="914400" rtl="0" eaLnBrk="1" fontAlgn="auto" latinLnBrk="1" hangingPunct="1">
              <a:lnSpc>
                <a:spcPct val="100000"/>
              </a:lnSpc>
              <a:spcBef>
                <a:spcPts val="600"/>
              </a:spcBef>
              <a:spcAft>
                <a:spcPts val="600"/>
              </a:spcAft>
              <a:buClr>
                <a:srgbClr val="FFC000"/>
              </a:buClr>
              <a:buSzTx/>
              <a:buFont typeface="Wingdings" panose="05000000000000000000" pitchFamily="2" charset="2"/>
              <a:buChar char="§"/>
              <a:tabLst/>
              <a:defRPr/>
            </a:pPr>
            <a:r>
              <a:rPr kumimoji="0" lang="ru-RU" sz="2000" b="0"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обеспечение свободной конкуренции при проведении тендерных торгов КПО</a:t>
            </a:r>
          </a:p>
        </p:txBody>
      </p:sp>
      <p:sp>
        <p:nvSpPr>
          <p:cNvPr id="9" name="Rectangle 8">
            <a:extLst>
              <a:ext uri="{FF2B5EF4-FFF2-40B4-BE49-F238E27FC236}">
                <a16:creationId xmlns:a16="http://schemas.microsoft.com/office/drawing/2014/main" id="{B9CA3DFD-AE78-4D93-8DDD-982848AB4DE3}"/>
              </a:ext>
            </a:extLst>
          </p:cNvPr>
          <p:cNvSpPr/>
          <p:nvPr/>
        </p:nvSpPr>
        <p:spPr bwMode="auto">
          <a:xfrm>
            <a:off x="591953" y="2518292"/>
            <a:ext cx="11008093" cy="631265"/>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FF"/>
                </a:solidFill>
                <a:effectLst/>
                <a:uLnTx/>
                <a:uFillTx/>
                <a:latin typeface="Arial"/>
                <a:ea typeface="+mn-ea"/>
                <a:cs typeface="+mn-cs"/>
              </a:rPr>
              <a:t>ПРОЦЕСС</a:t>
            </a: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B2A120A9-A07B-41E8-9FD2-0B0E318F0F39}"/>
              </a:ext>
            </a:extLst>
          </p:cNvPr>
          <p:cNvGrpSpPr/>
          <p:nvPr/>
        </p:nvGrpSpPr>
        <p:grpSpPr>
          <a:xfrm>
            <a:off x="2205856" y="3880716"/>
            <a:ext cx="8722504" cy="1576221"/>
            <a:chOff x="1291353" y="1755670"/>
            <a:chExt cx="7025063" cy="1816297"/>
          </a:xfrm>
          <a:solidFill>
            <a:schemeClr val="bg2">
              <a:lumMod val="50000"/>
            </a:schemeClr>
          </a:solidFill>
        </p:grpSpPr>
        <p:sp>
          <p:nvSpPr>
            <p:cNvPr id="11" name="Block Arc 10">
              <a:extLst>
                <a:ext uri="{FF2B5EF4-FFF2-40B4-BE49-F238E27FC236}">
                  <a16:creationId xmlns:a16="http://schemas.microsoft.com/office/drawing/2014/main" id="{EDC226CA-77BA-4B7D-84D7-3C48F6FA49BE}"/>
                </a:ext>
              </a:extLst>
            </p:cNvPr>
            <p:cNvSpPr/>
            <p:nvPr/>
          </p:nvSpPr>
          <p:spPr>
            <a:xfrm>
              <a:off x="6500119" y="1755670"/>
              <a:ext cx="1816297" cy="1816297"/>
            </a:xfrm>
            <a:prstGeom prst="blockArc">
              <a:avLst>
                <a:gd name="adj1" fmla="val 16127381"/>
                <a:gd name="adj2" fmla="val 5490194"/>
                <a:gd name="adj3" fmla="val 40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Arial"/>
                <a:ea typeface="맑은 고딕" panose="020B0503020000020004" pitchFamily="34" charset="-127"/>
                <a:cs typeface="+mn-cs"/>
              </a:endParaRPr>
            </a:p>
          </p:txBody>
        </p:sp>
        <p:sp>
          <p:nvSpPr>
            <p:cNvPr id="12" name="Rectangle 11">
              <a:extLst>
                <a:ext uri="{FF2B5EF4-FFF2-40B4-BE49-F238E27FC236}">
                  <a16:creationId xmlns:a16="http://schemas.microsoft.com/office/drawing/2014/main" id="{091A10B7-AF74-40D8-B2B0-228CB1502C8A}"/>
                </a:ext>
              </a:extLst>
            </p:cNvPr>
            <p:cNvSpPr/>
            <p:nvPr/>
          </p:nvSpPr>
          <p:spPr>
            <a:xfrm>
              <a:off x="1291353" y="1755670"/>
              <a:ext cx="6156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13" name="Rectangle 12">
              <a:extLst>
                <a:ext uri="{FF2B5EF4-FFF2-40B4-BE49-F238E27FC236}">
                  <a16:creationId xmlns:a16="http://schemas.microsoft.com/office/drawing/2014/main" id="{97B687A7-A0CE-4125-9FAC-E7381B2D18F9}"/>
                </a:ext>
              </a:extLst>
            </p:cNvPr>
            <p:cNvSpPr/>
            <p:nvPr/>
          </p:nvSpPr>
          <p:spPr>
            <a:xfrm>
              <a:off x="2340248" y="3499967"/>
              <a:ext cx="5112000" cy="72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grpSp>
      <p:grpSp>
        <p:nvGrpSpPr>
          <p:cNvPr id="15" name="Group 14">
            <a:extLst>
              <a:ext uri="{FF2B5EF4-FFF2-40B4-BE49-F238E27FC236}">
                <a16:creationId xmlns:a16="http://schemas.microsoft.com/office/drawing/2014/main" id="{ACBAA616-F157-4FF6-96C8-F60B0F5FD663}"/>
              </a:ext>
            </a:extLst>
          </p:cNvPr>
          <p:cNvGrpSpPr/>
          <p:nvPr/>
        </p:nvGrpSpPr>
        <p:grpSpPr>
          <a:xfrm>
            <a:off x="1574166" y="3347995"/>
            <a:ext cx="1135343" cy="1128501"/>
            <a:chOff x="5364088" y="2787774"/>
            <a:chExt cx="914400" cy="914400"/>
          </a:xfrm>
        </p:grpSpPr>
        <p:sp>
          <p:nvSpPr>
            <p:cNvPr id="16" name="Oval 15">
              <a:extLst>
                <a:ext uri="{FF2B5EF4-FFF2-40B4-BE49-F238E27FC236}">
                  <a16:creationId xmlns:a16="http://schemas.microsoft.com/office/drawing/2014/main" id="{384DD7DE-3D09-4D2E-8110-CA40E401DB8E}"/>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Arial"/>
                <a:ea typeface="맑은 고딕" panose="020B0503020000020004" pitchFamily="34" charset="-127"/>
                <a:cs typeface="+mn-cs"/>
              </a:endParaRPr>
            </a:p>
          </p:txBody>
        </p:sp>
        <p:sp>
          <p:nvSpPr>
            <p:cNvPr id="19" name="Oval 18">
              <a:extLst>
                <a:ext uri="{FF2B5EF4-FFF2-40B4-BE49-F238E27FC236}">
                  <a16:creationId xmlns:a16="http://schemas.microsoft.com/office/drawing/2014/main" id="{816FA22A-A7A2-49D5-AD28-8110FF95BD92}"/>
                </a:ext>
              </a:extLst>
            </p:cNvPr>
            <p:cNvSpPr/>
            <p:nvPr/>
          </p:nvSpPr>
          <p:spPr>
            <a:xfrm>
              <a:off x="5443245"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grpSp>
      <p:grpSp>
        <p:nvGrpSpPr>
          <p:cNvPr id="20" name="Group 19">
            <a:extLst>
              <a:ext uri="{FF2B5EF4-FFF2-40B4-BE49-F238E27FC236}">
                <a16:creationId xmlns:a16="http://schemas.microsoft.com/office/drawing/2014/main" id="{E6523B0A-2671-4877-9CD9-141A7FB236B5}"/>
              </a:ext>
            </a:extLst>
          </p:cNvPr>
          <p:cNvGrpSpPr/>
          <p:nvPr/>
        </p:nvGrpSpPr>
        <p:grpSpPr>
          <a:xfrm>
            <a:off x="4911016" y="3347995"/>
            <a:ext cx="1135343" cy="1128501"/>
            <a:chOff x="5364088" y="2787774"/>
            <a:chExt cx="914400" cy="914400"/>
          </a:xfrm>
        </p:grpSpPr>
        <p:sp>
          <p:nvSpPr>
            <p:cNvPr id="21" name="Oval 20">
              <a:extLst>
                <a:ext uri="{FF2B5EF4-FFF2-40B4-BE49-F238E27FC236}">
                  <a16:creationId xmlns:a16="http://schemas.microsoft.com/office/drawing/2014/main" id="{2C1564A4-9FF0-471C-B222-3FE00A4FD7A7}"/>
                </a:ext>
              </a:extLst>
            </p:cNvPr>
            <p:cNvSpPr/>
            <p:nvPr/>
          </p:nvSpPr>
          <p:spPr>
            <a:xfrm>
              <a:off x="5364088" y="2787774"/>
              <a:ext cx="914400" cy="9144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Arial"/>
                <a:ea typeface="맑은 고딕" panose="020B0503020000020004" pitchFamily="34" charset="-127"/>
                <a:cs typeface="+mn-cs"/>
              </a:endParaRPr>
            </a:p>
          </p:txBody>
        </p:sp>
        <p:sp>
          <p:nvSpPr>
            <p:cNvPr id="22" name="Oval 21">
              <a:extLst>
                <a:ext uri="{FF2B5EF4-FFF2-40B4-BE49-F238E27FC236}">
                  <a16:creationId xmlns:a16="http://schemas.microsoft.com/office/drawing/2014/main" id="{EE47E702-F3DD-4796-90B1-660114D9E08E}"/>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grpSp>
      <p:grpSp>
        <p:nvGrpSpPr>
          <p:cNvPr id="23" name="Group 22">
            <a:extLst>
              <a:ext uri="{FF2B5EF4-FFF2-40B4-BE49-F238E27FC236}">
                <a16:creationId xmlns:a16="http://schemas.microsoft.com/office/drawing/2014/main" id="{9E79DE02-B4BF-4302-8CBF-1578693AB824}"/>
              </a:ext>
            </a:extLst>
          </p:cNvPr>
          <p:cNvGrpSpPr/>
          <p:nvPr/>
        </p:nvGrpSpPr>
        <p:grpSpPr>
          <a:xfrm>
            <a:off x="8247866" y="3347995"/>
            <a:ext cx="1135343" cy="1128501"/>
            <a:chOff x="5364088" y="2787774"/>
            <a:chExt cx="914400" cy="914400"/>
          </a:xfrm>
        </p:grpSpPr>
        <p:sp>
          <p:nvSpPr>
            <p:cNvPr id="24" name="Oval 23">
              <a:extLst>
                <a:ext uri="{FF2B5EF4-FFF2-40B4-BE49-F238E27FC236}">
                  <a16:creationId xmlns:a16="http://schemas.microsoft.com/office/drawing/2014/main" id="{AC2DD28C-A0FC-47A5-9563-053D91E104FE}"/>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Arial"/>
                <a:ea typeface="맑은 고딕" panose="020B0503020000020004" pitchFamily="34" charset="-127"/>
                <a:cs typeface="+mn-cs"/>
              </a:endParaRPr>
            </a:p>
          </p:txBody>
        </p:sp>
        <p:sp>
          <p:nvSpPr>
            <p:cNvPr id="25" name="Oval 24">
              <a:extLst>
                <a:ext uri="{FF2B5EF4-FFF2-40B4-BE49-F238E27FC236}">
                  <a16:creationId xmlns:a16="http://schemas.microsoft.com/office/drawing/2014/main" id="{248BA8B4-08B6-4B76-995D-61CA434BEF62}"/>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grpSp>
      <p:grpSp>
        <p:nvGrpSpPr>
          <p:cNvPr id="26" name="Group 25">
            <a:extLst>
              <a:ext uri="{FF2B5EF4-FFF2-40B4-BE49-F238E27FC236}">
                <a16:creationId xmlns:a16="http://schemas.microsoft.com/office/drawing/2014/main" id="{78A9319F-E2C1-49D1-B0CE-86907AE32096}"/>
              </a:ext>
            </a:extLst>
          </p:cNvPr>
          <p:cNvGrpSpPr/>
          <p:nvPr/>
        </p:nvGrpSpPr>
        <p:grpSpPr>
          <a:xfrm>
            <a:off x="3330281" y="4847166"/>
            <a:ext cx="1135343" cy="1128501"/>
            <a:chOff x="5364087" y="2787774"/>
            <a:chExt cx="914400" cy="914400"/>
          </a:xfrm>
        </p:grpSpPr>
        <p:sp>
          <p:nvSpPr>
            <p:cNvPr id="27" name="Oval 26">
              <a:extLst>
                <a:ext uri="{FF2B5EF4-FFF2-40B4-BE49-F238E27FC236}">
                  <a16:creationId xmlns:a16="http://schemas.microsoft.com/office/drawing/2014/main" id="{B3AB41DF-74B6-4EFF-A781-D4787F98BEE2}"/>
                </a:ext>
              </a:extLst>
            </p:cNvPr>
            <p:cNvSpPr/>
            <p:nvPr/>
          </p:nvSpPr>
          <p:spPr>
            <a:xfrm>
              <a:off x="5364087" y="2787774"/>
              <a:ext cx="914400" cy="914400"/>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Arial"/>
                <a:ea typeface="맑은 고딕" panose="020B0503020000020004" pitchFamily="34" charset="-127"/>
                <a:cs typeface="+mn-cs"/>
              </a:endParaRPr>
            </a:p>
          </p:txBody>
        </p:sp>
        <p:sp>
          <p:nvSpPr>
            <p:cNvPr id="28" name="Oval 27">
              <a:extLst>
                <a:ext uri="{FF2B5EF4-FFF2-40B4-BE49-F238E27FC236}">
                  <a16:creationId xmlns:a16="http://schemas.microsoft.com/office/drawing/2014/main" id="{A6D81D44-537A-4FC4-A272-4F19B314EB8C}"/>
                </a:ext>
              </a:extLst>
            </p:cNvPr>
            <p:cNvSpPr/>
            <p:nvPr/>
          </p:nvSpPr>
          <p:spPr>
            <a:xfrm>
              <a:off x="5443246" y="2866932"/>
              <a:ext cx="756084" cy="7560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grpSp>
      <p:grpSp>
        <p:nvGrpSpPr>
          <p:cNvPr id="29" name="Group 28">
            <a:extLst>
              <a:ext uri="{FF2B5EF4-FFF2-40B4-BE49-F238E27FC236}">
                <a16:creationId xmlns:a16="http://schemas.microsoft.com/office/drawing/2014/main" id="{8E5AC8C9-EA51-4968-AFD4-36CE2973F0AC}"/>
              </a:ext>
            </a:extLst>
          </p:cNvPr>
          <p:cNvGrpSpPr/>
          <p:nvPr/>
        </p:nvGrpSpPr>
        <p:grpSpPr>
          <a:xfrm>
            <a:off x="6667132" y="4847166"/>
            <a:ext cx="1135343" cy="1128501"/>
            <a:chOff x="5364088" y="2787774"/>
            <a:chExt cx="914400" cy="914400"/>
          </a:xfrm>
        </p:grpSpPr>
        <p:sp>
          <p:nvSpPr>
            <p:cNvPr id="30" name="Oval 29">
              <a:extLst>
                <a:ext uri="{FF2B5EF4-FFF2-40B4-BE49-F238E27FC236}">
                  <a16:creationId xmlns:a16="http://schemas.microsoft.com/office/drawing/2014/main" id="{1BCD4E64-C06B-465E-B853-77BD17AEB1AF}"/>
                </a:ext>
              </a:extLst>
            </p:cNvPr>
            <p:cNvSpPr/>
            <p:nvPr/>
          </p:nvSpPr>
          <p:spPr>
            <a:xfrm>
              <a:off x="5364088" y="2787774"/>
              <a:ext cx="914400" cy="914400"/>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Arial"/>
                <a:ea typeface="맑은 고딕" panose="020B0503020000020004" pitchFamily="34" charset="-127"/>
                <a:cs typeface="+mn-cs"/>
              </a:endParaRPr>
            </a:p>
          </p:txBody>
        </p:sp>
        <p:sp>
          <p:nvSpPr>
            <p:cNvPr id="31" name="Oval 30">
              <a:extLst>
                <a:ext uri="{FF2B5EF4-FFF2-40B4-BE49-F238E27FC236}">
                  <a16:creationId xmlns:a16="http://schemas.microsoft.com/office/drawing/2014/main" id="{1FF8ECA0-936E-4CB8-97EC-653C2C6D3503}"/>
                </a:ext>
              </a:extLst>
            </p:cNvPr>
            <p:cNvSpPr/>
            <p:nvPr/>
          </p:nvSpPr>
          <p:spPr>
            <a:xfrm>
              <a:off x="5443246" y="2866932"/>
              <a:ext cx="756084" cy="75608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grpSp>
      <p:sp>
        <p:nvSpPr>
          <p:cNvPr id="32" name="TextBox 31">
            <a:extLst>
              <a:ext uri="{FF2B5EF4-FFF2-40B4-BE49-F238E27FC236}">
                <a16:creationId xmlns:a16="http://schemas.microsoft.com/office/drawing/2014/main" id="{6B999BEC-D4CC-49EE-A07C-F32399B3CA75}"/>
              </a:ext>
            </a:extLst>
          </p:cNvPr>
          <p:cNvSpPr txBox="1"/>
          <p:nvPr/>
        </p:nvSpPr>
        <p:spPr>
          <a:xfrm>
            <a:off x="885338" y="4567350"/>
            <a:ext cx="2513000" cy="52322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Определение потребностей и поиск поставщиков</a:t>
            </a:r>
          </a:p>
        </p:txBody>
      </p:sp>
      <p:sp>
        <p:nvSpPr>
          <p:cNvPr id="33" name="TextBox 32">
            <a:extLst>
              <a:ext uri="{FF2B5EF4-FFF2-40B4-BE49-F238E27FC236}">
                <a16:creationId xmlns:a16="http://schemas.microsoft.com/office/drawing/2014/main" id="{81F88B8B-FBCE-4E55-AA06-CA77F2FD8CFF}"/>
              </a:ext>
            </a:extLst>
          </p:cNvPr>
          <p:cNvSpPr txBox="1"/>
          <p:nvPr/>
        </p:nvSpPr>
        <p:spPr>
          <a:xfrm>
            <a:off x="4222189" y="4549850"/>
            <a:ext cx="2543228" cy="52322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Выпуск на рынок письма-обращения о заинтересованности</a:t>
            </a:r>
          </a:p>
        </p:txBody>
      </p:sp>
      <p:sp>
        <p:nvSpPr>
          <p:cNvPr id="34" name="TextBox 33">
            <a:extLst>
              <a:ext uri="{FF2B5EF4-FFF2-40B4-BE49-F238E27FC236}">
                <a16:creationId xmlns:a16="http://schemas.microsoft.com/office/drawing/2014/main" id="{12A6375D-2EC6-4E70-A3FF-8F964B679C16}"/>
              </a:ext>
            </a:extLst>
          </p:cNvPr>
          <p:cNvSpPr txBox="1"/>
          <p:nvPr/>
        </p:nvSpPr>
        <p:spPr>
          <a:xfrm>
            <a:off x="7559033" y="4567352"/>
            <a:ext cx="2513000" cy="30777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Отчет об исследовании рынка</a:t>
            </a:r>
          </a:p>
        </p:txBody>
      </p:sp>
      <p:sp>
        <p:nvSpPr>
          <p:cNvPr id="35" name="TextBox 34">
            <a:extLst>
              <a:ext uri="{FF2B5EF4-FFF2-40B4-BE49-F238E27FC236}">
                <a16:creationId xmlns:a16="http://schemas.microsoft.com/office/drawing/2014/main" id="{7ACEFFFC-6C2F-405A-AC9A-18412EC96DAF}"/>
              </a:ext>
            </a:extLst>
          </p:cNvPr>
          <p:cNvSpPr txBox="1"/>
          <p:nvPr/>
        </p:nvSpPr>
        <p:spPr>
          <a:xfrm>
            <a:off x="2656932" y="6076021"/>
            <a:ext cx="2513000" cy="738664"/>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Одобренный</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c</a:t>
            </a: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писок участников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Тендера</a:t>
            </a:r>
            <a:endParaRPr kumimoji="0" lang="en-US"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id="{F140DC54-7160-4306-A2BD-A6E9D78CD668}"/>
              </a:ext>
            </a:extLst>
          </p:cNvPr>
          <p:cNvSpPr txBox="1"/>
          <p:nvPr/>
        </p:nvSpPr>
        <p:spPr>
          <a:xfrm>
            <a:off x="6112101" y="6132373"/>
            <a:ext cx="2513000" cy="523220"/>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Получение необходимых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ABC5"/>
                </a:solidFill>
                <a:effectLst/>
                <a:uLnTx/>
                <a:uFillTx/>
                <a:latin typeface="Calibri" panose="020F0502020204030204" pitchFamily="34" charset="0"/>
                <a:ea typeface="+mn-ea"/>
                <a:cs typeface="Calibri" panose="020F0502020204030204" pitchFamily="34" charset="0"/>
              </a:rPr>
              <a:t>одобрений</a:t>
            </a:r>
          </a:p>
        </p:txBody>
      </p:sp>
      <p:sp>
        <p:nvSpPr>
          <p:cNvPr id="37" name="Rectangle 7">
            <a:extLst>
              <a:ext uri="{FF2B5EF4-FFF2-40B4-BE49-F238E27FC236}">
                <a16:creationId xmlns:a16="http://schemas.microsoft.com/office/drawing/2014/main" id="{819B0B4E-E81E-47A8-AE0F-A0F2D3A568A2}"/>
              </a:ext>
            </a:extLst>
          </p:cNvPr>
          <p:cNvSpPr/>
          <p:nvPr/>
        </p:nvSpPr>
        <p:spPr>
          <a:xfrm rot="18900000">
            <a:off x="2066749" y="3695063"/>
            <a:ext cx="225664" cy="498205"/>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38" name="Diamond 5">
            <a:extLst>
              <a:ext uri="{FF2B5EF4-FFF2-40B4-BE49-F238E27FC236}">
                <a16:creationId xmlns:a16="http://schemas.microsoft.com/office/drawing/2014/main" id="{E4A78C97-9304-4655-A8C8-283C4863A130}"/>
              </a:ext>
            </a:extLst>
          </p:cNvPr>
          <p:cNvSpPr/>
          <p:nvPr/>
        </p:nvSpPr>
        <p:spPr>
          <a:xfrm>
            <a:off x="5207200" y="3602415"/>
            <a:ext cx="523149" cy="519971"/>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39" name="Oval 44">
            <a:extLst>
              <a:ext uri="{FF2B5EF4-FFF2-40B4-BE49-F238E27FC236}">
                <a16:creationId xmlns:a16="http://schemas.microsoft.com/office/drawing/2014/main" id="{431D92F5-2A08-4DC5-AE61-669DCE426D13}"/>
              </a:ext>
            </a:extLst>
          </p:cNvPr>
          <p:cNvSpPr>
            <a:spLocks noChangeAspect="1"/>
          </p:cNvSpPr>
          <p:nvPr/>
        </p:nvSpPr>
        <p:spPr>
          <a:xfrm>
            <a:off x="8638309" y="3607773"/>
            <a:ext cx="478148" cy="564198"/>
          </a:xfrm>
          <a:custGeom>
            <a:avLst/>
            <a:gdLst/>
            <a:ahLst/>
            <a:cxnLst/>
            <a:rect l="l" t="t" r="r" b="b"/>
            <a:pathLst>
              <a:path w="2721114" h="3240000">
                <a:moveTo>
                  <a:pt x="2519839" y="2469622"/>
                </a:moveTo>
                <a:lnTo>
                  <a:pt x="2201779" y="2787682"/>
                </a:lnTo>
                <a:lnTo>
                  <a:pt x="2003023" y="2588926"/>
                </a:lnTo>
                <a:lnTo>
                  <a:pt x="1901669" y="2690281"/>
                </a:lnTo>
                <a:lnTo>
                  <a:pt x="2203868" y="2992480"/>
                </a:lnTo>
                <a:lnTo>
                  <a:pt x="2305222" y="2891125"/>
                </a:lnTo>
                <a:lnTo>
                  <a:pt x="2303133" y="2889037"/>
                </a:lnTo>
                <a:lnTo>
                  <a:pt x="2621194" y="2570977"/>
                </a:lnTo>
                <a:close/>
                <a:moveTo>
                  <a:pt x="2263914" y="2238970"/>
                </a:moveTo>
                <a:cubicBezTo>
                  <a:pt x="2516419" y="2238970"/>
                  <a:pt x="2721114" y="2443665"/>
                  <a:pt x="2721114" y="2696170"/>
                </a:cubicBezTo>
                <a:cubicBezTo>
                  <a:pt x="2721114" y="2948675"/>
                  <a:pt x="2516419" y="3153370"/>
                  <a:pt x="2263914" y="3153370"/>
                </a:cubicBezTo>
                <a:cubicBezTo>
                  <a:pt x="2011409" y="3153370"/>
                  <a:pt x="1806714" y="2948675"/>
                  <a:pt x="1806714" y="2696170"/>
                </a:cubicBezTo>
                <a:cubicBezTo>
                  <a:pt x="1806714" y="2443665"/>
                  <a:pt x="2011409" y="2238970"/>
                  <a:pt x="2263914" y="2238970"/>
                </a:cubicBezTo>
                <a:close/>
                <a:moveTo>
                  <a:pt x="1576134" y="17032"/>
                </a:moveTo>
                <a:lnTo>
                  <a:pt x="2276728" y="17032"/>
                </a:lnTo>
                <a:lnTo>
                  <a:pt x="2276728" y="17033"/>
                </a:lnTo>
                <a:lnTo>
                  <a:pt x="1576135" y="17033"/>
                </a:lnTo>
                <a:close/>
                <a:moveTo>
                  <a:pt x="0" y="17032"/>
                </a:moveTo>
                <a:lnTo>
                  <a:pt x="1321887" y="17032"/>
                </a:lnTo>
                <a:lnTo>
                  <a:pt x="1321887" y="996125"/>
                </a:lnTo>
                <a:lnTo>
                  <a:pt x="2276728" y="996125"/>
                </a:lnTo>
                <a:lnTo>
                  <a:pt x="2276728" y="2160187"/>
                </a:lnTo>
                <a:cubicBezTo>
                  <a:pt x="1979345" y="2161001"/>
                  <a:pt x="1738579" y="2402384"/>
                  <a:pt x="1738579" y="2700000"/>
                </a:cubicBezTo>
                <a:cubicBezTo>
                  <a:pt x="1738579" y="2997617"/>
                  <a:pt x="1979345" y="3238999"/>
                  <a:pt x="2276728" y="3239814"/>
                </a:cubicBezTo>
                <a:lnTo>
                  <a:pt x="2276728" y="3240000"/>
                </a:lnTo>
                <a:lnTo>
                  <a:pt x="0" y="3240000"/>
                </a:lnTo>
                <a:close/>
                <a:moveTo>
                  <a:pt x="1436085" y="0"/>
                </a:moveTo>
                <a:lnTo>
                  <a:pt x="2287664" y="888809"/>
                </a:lnTo>
                <a:lnTo>
                  <a:pt x="1436085" y="888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Arial"/>
              <a:ea typeface="맑은 고딕" panose="020B0503020000020004" pitchFamily="34" charset="-127"/>
              <a:cs typeface="+mn-cs"/>
            </a:endParaRPr>
          </a:p>
        </p:txBody>
      </p:sp>
      <p:sp>
        <p:nvSpPr>
          <p:cNvPr id="40" name="Frame 17">
            <a:extLst>
              <a:ext uri="{FF2B5EF4-FFF2-40B4-BE49-F238E27FC236}">
                <a16:creationId xmlns:a16="http://schemas.microsoft.com/office/drawing/2014/main" id="{5A02DB81-5533-4E23-AD36-5D63A123A0E1}"/>
              </a:ext>
            </a:extLst>
          </p:cNvPr>
          <p:cNvSpPr/>
          <p:nvPr/>
        </p:nvSpPr>
        <p:spPr>
          <a:xfrm>
            <a:off x="6980726" y="5149198"/>
            <a:ext cx="508153" cy="50357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41" name="Donut 24">
            <a:extLst>
              <a:ext uri="{FF2B5EF4-FFF2-40B4-BE49-F238E27FC236}">
                <a16:creationId xmlns:a16="http://schemas.microsoft.com/office/drawing/2014/main" id="{9159051A-0255-4220-95C8-222B66D4E298}"/>
              </a:ext>
            </a:extLst>
          </p:cNvPr>
          <p:cNvSpPr/>
          <p:nvPr/>
        </p:nvSpPr>
        <p:spPr>
          <a:xfrm>
            <a:off x="3604678" y="5092521"/>
            <a:ext cx="617508" cy="616930"/>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Arial"/>
              <a:ea typeface="맑은 고딕" panose="020B0503020000020004" pitchFamily="34" charset="-127"/>
              <a:cs typeface="+mn-cs"/>
            </a:endParaRPr>
          </a:p>
        </p:txBody>
      </p:sp>
      <p:sp>
        <p:nvSpPr>
          <p:cNvPr id="2" name="Footer Placeholder 1">
            <a:extLst>
              <a:ext uri="{FF2B5EF4-FFF2-40B4-BE49-F238E27FC236}">
                <a16:creationId xmlns:a16="http://schemas.microsoft.com/office/drawing/2014/main" id="{598C6ECD-0CD5-B2E1-CE73-283451CBAE6F}"/>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5925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47</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314325"/>
            <a:ext cx="12192000" cy="693918"/>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СИСТЕМА </a:t>
            </a:r>
            <a:r>
              <a:rPr kumimoji="0" lang="en-US"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a:t>
            </a:r>
            <a:r>
              <a:rPr kumimoji="0" lang="ru-RU"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ЕДИНОГО ОКНА</a:t>
            </a:r>
            <a:r>
              <a:rPr kumimoji="0" lang="en-US"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rPr>
              <a:t>’’</a:t>
            </a:r>
            <a:endParaRPr kumimoji="0" lang="en-GB" sz="3200" b="0" i="0" u="none" strike="noStrike" kern="0" cap="none" spc="0" normalizeH="0" baseline="0" noProof="0" dirty="0">
              <a:ln>
                <a:noFill/>
              </a:ln>
              <a:solidFill>
                <a:srgbClr val="01B1C9"/>
              </a:solidFill>
              <a:effectLst/>
              <a:uLnTx/>
              <a:uFillTx/>
              <a:latin typeface="Calibri"/>
              <a:ea typeface="+mj-ea"/>
              <a:cs typeface="Calibri" panose="020F0502020204030204" pitchFamily="34" charset="0"/>
            </a:endParaRPr>
          </a:p>
        </p:txBody>
      </p:sp>
      <p:grpSp>
        <p:nvGrpSpPr>
          <p:cNvPr id="15" name="Group 14">
            <a:extLst>
              <a:ext uri="{FF2B5EF4-FFF2-40B4-BE49-F238E27FC236}">
                <a16:creationId xmlns:a16="http://schemas.microsoft.com/office/drawing/2014/main" id="{FD5A6B21-AE5D-4B2A-A04E-8BA21FF3C6F1}"/>
              </a:ext>
            </a:extLst>
          </p:cNvPr>
          <p:cNvGrpSpPr/>
          <p:nvPr/>
        </p:nvGrpSpPr>
        <p:grpSpPr>
          <a:xfrm>
            <a:off x="0" y="1151466"/>
            <a:ext cx="6485467" cy="4766733"/>
            <a:chOff x="0" y="1092200"/>
            <a:chExt cx="7331576" cy="4563533"/>
          </a:xfrm>
        </p:grpSpPr>
        <p:pic>
          <p:nvPicPr>
            <p:cNvPr id="13" name="Picture 12">
              <a:extLst>
                <a:ext uri="{FF2B5EF4-FFF2-40B4-BE49-F238E27FC236}">
                  <a16:creationId xmlns:a16="http://schemas.microsoft.com/office/drawing/2014/main" id="{DB70FE25-BFEB-44CD-B6CB-D01B080EAE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92200"/>
              <a:ext cx="7331576" cy="4563533"/>
            </a:xfrm>
            <a:prstGeom prst="rect">
              <a:avLst/>
            </a:prstGeom>
          </p:spPr>
        </p:pic>
        <p:sp>
          <p:nvSpPr>
            <p:cNvPr id="14" name="Rectangle: Rounded Corners 13">
              <a:extLst>
                <a:ext uri="{FF2B5EF4-FFF2-40B4-BE49-F238E27FC236}">
                  <a16:creationId xmlns:a16="http://schemas.microsoft.com/office/drawing/2014/main" id="{BFEC5A28-1675-428C-87AE-3B05976D9FFA}"/>
                </a:ext>
              </a:extLst>
            </p:cNvPr>
            <p:cNvSpPr/>
            <p:nvPr/>
          </p:nvSpPr>
          <p:spPr>
            <a:xfrm>
              <a:off x="3166533" y="5029200"/>
              <a:ext cx="1718734" cy="37253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6" name="Picture 15">
            <a:extLst>
              <a:ext uri="{FF2B5EF4-FFF2-40B4-BE49-F238E27FC236}">
                <a16:creationId xmlns:a16="http://schemas.microsoft.com/office/drawing/2014/main" id="{7096F386-61DC-4F56-8832-D8B6A0D309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4715" y="1092199"/>
            <a:ext cx="5564783" cy="5020734"/>
          </a:xfrm>
          <a:prstGeom prst="rect">
            <a:avLst/>
          </a:prstGeom>
        </p:spPr>
      </p:pic>
      <p:sp>
        <p:nvSpPr>
          <p:cNvPr id="2" name="Footer Placeholder 1">
            <a:extLst>
              <a:ext uri="{FF2B5EF4-FFF2-40B4-BE49-F238E27FC236}">
                <a16:creationId xmlns:a16="http://schemas.microsoft.com/office/drawing/2014/main" id="{E155F2FC-BE48-9AF1-0B49-700F8E62EE2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4724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558628" y="4284333"/>
            <a:ext cx="6136280" cy="707886"/>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ru-RU"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Процесс закупа</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2231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a:xfrm>
            <a:off x="-2250057" y="6501925"/>
            <a:ext cx="2743200" cy="418278"/>
          </a:xfrm>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49</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7210" y="367238"/>
            <a:ext cx="12192000" cy="802867"/>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44658221-3250-48C4-8782-DAB4A71BEC95}"/>
              </a:ext>
            </a:extLst>
          </p:cNvPr>
          <p:cNvSpPr/>
          <p:nvPr/>
        </p:nvSpPr>
        <p:spPr bwMode="auto">
          <a:xfrm>
            <a:off x="207651" y="3210051"/>
            <a:ext cx="11375787" cy="380874"/>
          </a:xfrm>
          <a:prstGeom prst="rect">
            <a:avLst/>
          </a:prstGeom>
          <a:solidFill>
            <a:srgbClr val="00B5C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ПРОЦЕСС</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1FABB197-3207-4D23-B27D-7BDA38F783C4}"/>
              </a:ext>
            </a:extLst>
          </p:cNvPr>
          <p:cNvGrpSpPr/>
          <p:nvPr/>
        </p:nvGrpSpPr>
        <p:grpSpPr>
          <a:xfrm>
            <a:off x="1874004" y="3773065"/>
            <a:ext cx="8443991" cy="848820"/>
            <a:chOff x="-1565713" y="4563572"/>
            <a:chExt cx="14384491" cy="980982"/>
          </a:xfrm>
        </p:grpSpPr>
        <p:sp>
          <p:nvSpPr>
            <p:cNvPr id="12" name="Pentagon 9">
              <a:extLst>
                <a:ext uri="{FF2B5EF4-FFF2-40B4-BE49-F238E27FC236}">
                  <a16:creationId xmlns:a16="http://schemas.microsoft.com/office/drawing/2014/main" id="{12FA3071-3414-4408-AE06-12114F5453AC}"/>
                </a:ext>
              </a:extLst>
            </p:cNvPr>
            <p:cNvSpPr/>
            <p:nvPr/>
          </p:nvSpPr>
          <p:spPr>
            <a:xfrm>
              <a:off x="-156571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ПРИГЛАШЕНИЕ</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К УЧАСТИЮ В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ТЕНДЕРЕ</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3" name="Pentagon 10">
              <a:extLst>
                <a:ext uri="{FF2B5EF4-FFF2-40B4-BE49-F238E27FC236}">
                  <a16:creationId xmlns:a16="http://schemas.microsoft.com/office/drawing/2014/main" id="{29DE9CC1-8852-437D-83EB-E72BD02D72CA}"/>
                </a:ext>
              </a:extLst>
            </p:cNvPr>
            <p:cNvSpPr/>
            <p:nvPr/>
          </p:nvSpPr>
          <p:spPr>
            <a:xfrm>
              <a:off x="868444"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ТЕНДЕРНЫЙ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ПЕРИОД</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4" name="Pentagon 11">
              <a:extLst>
                <a:ext uri="{FF2B5EF4-FFF2-40B4-BE49-F238E27FC236}">
                  <a16:creationId xmlns:a16="http://schemas.microsoft.com/office/drawing/2014/main" id="{99A4F8CC-22E7-488E-AE54-16EE7D15266E}"/>
                </a:ext>
              </a:extLst>
            </p:cNvPr>
            <p:cNvSpPr/>
            <p:nvPr/>
          </p:nvSpPr>
          <p:spPr>
            <a:xfrm>
              <a:off x="5736759"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ОЦЕНКА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ТЕНДЕРНЫХ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ПРЕДЛОЖЕНИЙ </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5" name="Pentagon 13">
              <a:extLst>
                <a:ext uri="{FF2B5EF4-FFF2-40B4-BE49-F238E27FC236}">
                  <a16:creationId xmlns:a16="http://schemas.microsoft.com/office/drawing/2014/main" id="{91AC36C9-7F41-4D2B-89EA-7DC18C341B7F}"/>
                </a:ext>
              </a:extLst>
            </p:cNvPr>
            <p:cNvSpPr/>
            <p:nvPr/>
          </p:nvSpPr>
          <p:spPr>
            <a:xfrm>
              <a:off x="3302602"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ПОДАЧА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ТЕНДЕРНЫХ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ПРЕДЛОЖЕНИЙ </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Pentagon 12">
              <a:extLst>
                <a:ext uri="{FF2B5EF4-FFF2-40B4-BE49-F238E27FC236}">
                  <a16:creationId xmlns:a16="http://schemas.microsoft.com/office/drawing/2014/main" id="{9CC78769-8BC4-4AFE-9679-3758321B2FD8}"/>
                </a:ext>
              </a:extLst>
            </p:cNvPr>
            <p:cNvSpPr/>
            <p:nvPr/>
          </p:nvSpPr>
          <p:spPr>
            <a:xfrm>
              <a:off x="8170916"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ПРИСУЖДЕНИЕ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КОНТРАКТА</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9" name="Pentagon 14">
              <a:extLst>
                <a:ext uri="{FF2B5EF4-FFF2-40B4-BE49-F238E27FC236}">
                  <a16:creationId xmlns:a16="http://schemas.microsoft.com/office/drawing/2014/main" id="{862710EF-1A9F-4E70-920C-AD9CF7CE6FFD}"/>
                </a:ext>
              </a:extLst>
            </p:cNvPr>
            <p:cNvSpPr/>
            <p:nvPr/>
          </p:nvSpPr>
          <p:spPr>
            <a:xfrm>
              <a:off x="10605073" y="4563572"/>
              <a:ext cx="2213705" cy="980982"/>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ПОДПИСАНИЕ</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КОНТРАКТА</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20" name="Pentagon 17">
            <a:extLst>
              <a:ext uri="{FF2B5EF4-FFF2-40B4-BE49-F238E27FC236}">
                <a16:creationId xmlns:a16="http://schemas.microsoft.com/office/drawing/2014/main" id="{33F9E7E4-C386-4B58-A337-59947165239D}"/>
              </a:ext>
            </a:extLst>
          </p:cNvPr>
          <p:cNvSpPr/>
          <p:nvPr/>
        </p:nvSpPr>
        <p:spPr>
          <a:xfrm>
            <a:off x="10484403" y="3744189"/>
            <a:ext cx="1299490" cy="972387"/>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ИСПОЛНЕНИЕ</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КОНТРАКТА</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1" name="Pentagon 15">
            <a:extLst>
              <a:ext uri="{FF2B5EF4-FFF2-40B4-BE49-F238E27FC236}">
                <a16:creationId xmlns:a16="http://schemas.microsoft.com/office/drawing/2014/main" id="{A09A7BFF-2D1F-4B0E-A188-AB50E28E715A}"/>
              </a:ext>
            </a:extLst>
          </p:cNvPr>
          <p:cNvSpPr/>
          <p:nvPr/>
        </p:nvSpPr>
        <p:spPr>
          <a:xfrm>
            <a:off x="309775" y="3773064"/>
            <a:ext cx="1397821" cy="972387"/>
          </a:xfrm>
          <a:prstGeom prst="homePlate">
            <a:avLst/>
          </a:prstGeom>
          <a:solidFill>
            <a:srgbClr val="4F81B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ИССЛЕДОВАНИЕ РЫНКА / ПРЕДКВАЛИФИКАЦИЯ</a:t>
            </a:r>
            <a:endParaRPr kumimoji="0" lang="en-GB" sz="1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BCE75469-37F5-447E-B53C-A940AC8FE926}"/>
              </a:ext>
            </a:extLst>
          </p:cNvPr>
          <p:cNvSpPr/>
          <p:nvPr/>
        </p:nvSpPr>
        <p:spPr bwMode="auto">
          <a:xfrm>
            <a:off x="207651" y="1244638"/>
            <a:ext cx="11522915" cy="1901945"/>
          </a:xfrm>
          <a:prstGeom prst="rect">
            <a:avLst/>
          </a:prstGeom>
          <a:noFill/>
          <a:ln w="6350">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l" defTabSz="914400" rtl="0" eaLnBrk="1" fontAlgn="auto" latinLnBrk="1" hangingPunct="1">
              <a:lnSpc>
                <a:spcPct val="100000"/>
              </a:lnSpc>
              <a:spcBef>
                <a:spcPts val="300"/>
              </a:spcBef>
              <a:spcAft>
                <a:spcPts val="300"/>
              </a:spcAft>
              <a:buClrTx/>
              <a:buSzTx/>
              <a:buFontTx/>
              <a:buNone/>
              <a:tabLst/>
              <a:defRPr/>
            </a:pPr>
            <a:r>
              <a:rPr kumimoji="0" lang="ru-RU"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КПО проводит свою закупочную деятельность в соответствии с</a:t>
            </a:r>
            <a:r>
              <a:rPr kumimoji="0" lang="en-GB"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p>
          <a:p>
            <a:pPr marL="541338" marR="0" lvl="1" indent="-269875" algn="just" defTabSz="914400" rtl="0" eaLnBrk="1" fontAlgn="auto" latinLnBrk="1"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ru-RU"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Окончательным Соглашением о Разделе Продукции (конфиденциально и для пользования только КПО, Компаниями-           Партнерами и Республикой Казахстан) и Положением о тендерных торгах Совместного Комитета по Управлению                     Карачаганакским Проектом (СКУ)</a:t>
            </a:r>
            <a:endParaRPr kumimoji="0" lang="en-GB"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a:p>
            <a:pPr marL="541338" marR="0" lvl="1" indent="-269875" algn="l" defTabSz="914400" rtl="0" eaLnBrk="1" fontAlgn="auto" latinLnBrk="1"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ru-RU"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Действующим законодательством</a:t>
            </a:r>
            <a:r>
              <a:rPr kumimoji="0" lang="en-GB"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p>
          <a:p>
            <a:pPr marL="541338" marR="0" lvl="1" indent="-269875" algn="l" defTabSz="914400" rtl="0" eaLnBrk="1" fontAlgn="auto" latinLnBrk="1" hangingPunct="1">
              <a:lnSpc>
                <a:spcPct val="100000"/>
              </a:lnSpc>
              <a:spcBef>
                <a:spcPts val="300"/>
              </a:spcBef>
              <a:spcAft>
                <a:spcPts val="300"/>
              </a:spcAft>
              <a:buClr>
                <a:srgbClr val="FFC000"/>
              </a:buClr>
              <a:buSzTx/>
              <a:buFont typeface="Wingdings" panose="05000000000000000000" pitchFamily="2" charset="2"/>
              <a:buChar char="§"/>
              <a:tabLst/>
              <a:defRPr/>
            </a:pPr>
            <a:r>
              <a:rPr kumimoji="0" lang="ru-RU"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Утвержденным Бюджетом и Рабочей программой</a:t>
            </a:r>
            <a:endParaRPr kumimoji="0" lang="en-GB" sz="16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endParaRPr>
          </a:p>
        </p:txBody>
      </p:sp>
      <p:sp>
        <p:nvSpPr>
          <p:cNvPr id="23" name="Title 1">
            <a:extLst>
              <a:ext uri="{FF2B5EF4-FFF2-40B4-BE49-F238E27FC236}">
                <a16:creationId xmlns:a16="http://schemas.microsoft.com/office/drawing/2014/main" id="{E56B546C-8513-4275-BC8D-C3142E668DF8}"/>
              </a:ext>
            </a:extLst>
          </p:cNvPr>
          <p:cNvSpPr txBox="1">
            <a:spLocks/>
          </p:cNvSpPr>
          <p:nvPr/>
        </p:nvSpPr>
        <p:spPr>
          <a:xfrm>
            <a:off x="535073" y="335983"/>
            <a:ext cx="11522915"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ru-RU" sz="3200" b="0" i="0" u="none" strike="noStrike" kern="1200" cap="none" spc="0" normalizeH="0" baseline="0" noProof="0" dirty="0">
                <a:ln w="0"/>
                <a:solidFill>
                  <a:srgbClr val="01B1C9"/>
                </a:solidFill>
                <a:effectLst/>
                <a:uLnTx/>
                <a:uFillTx/>
                <a:latin typeface="Calibri" panose="020F0502020204030204" pitchFamily="34" charset="0"/>
                <a:cs typeface="Calibri" panose="020F0502020204030204" pitchFamily="34" charset="0"/>
              </a:rPr>
              <a:t>ТЕНДЕРНЫЙ ПРОЦЕСС</a:t>
            </a:r>
            <a:endParaRPr kumimoji="0" lang="en-GB" sz="3200" b="0" i="0" u="none" strike="noStrike" kern="1200" cap="none" spc="0" normalizeH="0" baseline="0" noProof="0" dirty="0">
              <a:ln w="0"/>
              <a:solidFill>
                <a:srgbClr val="01B1C9"/>
              </a:solidFill>
              <a:effectLst/>
              <a:uLnTx/>
              <a:uFillTx/>
              <a:latin typeface="Calibri" panose="020F0502020204030204" pitchFamily="34" charset="0"/>
              <a:cs typeface="Calibri" panose="020F0502020204030204" pitchFamily="34" charset="0"/>
            </a:endParaRPr>
          </a:p>
        </p:txBody>
      </p:sp>
      <p:sp>
        <p:nvSpPr>
          <p:cNvPr id="2" name="Footer Placeholder 1">
            <a:extLst>
              <a:ext uri="{FF2B5EF4-FFF2-40B4-BE49-F238E27FC236}">
                <a16:creationId xmlns:a16="http://schemas.microsoft.com/office/drawing/2014/main" id="{DB8C028C-9C5E-4B37-D2E9-DAF2D61BF9AB}"/>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2675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4121460"/>
            <a:ext cx="9179543" cy="1366528"/>
          </a:xfrm>
          <a:prstGeom prst="rect">
            <a:avLst/>
          </a:prstGeom>
          <a:noFill/>
        </p:spPr>
        <p:txBody>
          <a:bodyPr wrap="square" rtlCol="0">
            <a:spAutoFit/>
          </a:bodyPr>
          <a:lstStyle/>
          <a:p>
            <a:pPr algn="l"/>
            <a:r>
              <a:rPr lang="ru-RU" sz="2400" dirty="0"/>
              <a:t>Общий обзор </a:t>
            </a:r>
            <a:br>
              <a:rPr lang="en-US" sz="2400" dirty="0"/>
            </a:br>
            <a:r>
              <a:rPr lang="ru-RU" sz="2400" dirty="0"/>
              <a:t>Технический семинар по трубной обвязке/трубопроводам и изоляционным материалам </a:t>
            </a:r>
            <a:br>
              <a:rPr lang="en-US" sz="2400" dirty="0"/>
            </a:br>
            <a:r>
              <a:rPr lang="ru-RU" sz="2000" dirty="0"/>
              <a:t>ОПЫТ МИРОВОГО КЛАССА - АКТИВ МИРОВОГО ЗНАЧЕНИЯ</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a:ln>
                  <a:noFill/>
                </a:ln>
                <a:solidFill>
                  <a:srgbClr val="FFFFFF"/>
                </a:solidFill>
                <a:effectLst/>
                <a:uLnTx/>
                <a:uFillTx/>
                <a:latin typeface="Calibri" panose="020F0502020204030204"/>
                <a:ea typeface="+mn-ea"/>
                <a:cs typeface="+mn-cs"/>
              </a:rPr>
              <a:t>1</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Раздел А</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Трубная обвязка </a:t>
            </a:r>
          </a:p>
        </p:txBody>
      </p:sp>
    </p:spTree>
    <p:extLst>
      <p:ext uri="{BB962C8B-B14F-4D97-AF65-F5344CB8AC3E}">
        <p14:creationId xmlns:p14="http://schemas.microsoft.com/office/powerpoint/2010/main" val="931537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50</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618348" y="325513"/>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ru-RU" sz="3200" b="0" i="0" u="none" strike="noStrike" kern="1200" cap="none" spc="0" normalizeH="0" baseline="0" noProof="0" dirty="0">
                <a:ln w="0"/>
                <a:solidFill>
                  <a:srgbClr val="01B1C9"/>
                </a:solidFill>
                <a:effectLst/>
                <a:uLnTx/>
                <a:uFillTx/>
                <a:latin typeface="Calibri" panose="020F0502020204030204" pitchFamily="34" charset="0"/>
                <a:cs typeface="Calibri" panose="020F0502020204030204" pitchFamily="34" charset="0"/>
              </a:rPr>
              <a:t>МАКСИМАЛЬНОЕ ВНИМАНИЕ ДОЛЖНО БЫТЬ УДЕЛЕНО</a:t>
            </a:r>
            <a:endParaRPr kumimoji="0" lang="en-GB" sz="3200" b="0" i="0" u="none" strike="noStrike" kern="1200" cap="none" spc="0" normalizeH="0" baseline="0" noProof="0" dirty="0">
              <a:ln w="0"/>
              <a:solidFill>
                <a:srgbClr val="01B1C9"/>
              </a:solidFill>
              <a:effectLst/>
              <a:uLnTx/>
              <a:uFillTx/>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DDD654A6-8FE3-4A03-A5E9-B673039C1087}"/>
              </a:ext>
            </a:extLst>
          </p:cNvPr>
          <p:cNvSpPr/>
          <p:nvPr/>
        </p:nvSpPr>
        <p:spPr bwMode="auto">
          <a:xfrm>
            <a:off x="488016" y="4366478"/>
            <a:ext cx="2606042" cy="1229987"/>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ТРЕБОВАНИЯ  К ОФОРМЛЕНИЮ  ТЕНДЕРНЫХ ПАКЕТОВ</a:t>
            </a:r>
          </a:p>
        </p:txBody>
      </p:sp>
      <p:sp>
        <p:nvSpPr>
          <p:cNvPr id="24" name="Rectangle 23">
            <a:extLst>
              <a:ext uri="{FF2B5EF4-FFF2-40B4-BE49-F238E27FC236}">
                <a16:creationId xmlns:a16="http://schemas.microsoft.com/office/drawing/2014/main" id="{AD8CCBCE-C0B3-4AA0-8F8D-978958CD8844}"/>
              </a:ext>
            </a:extLst>
          </p:cNvPr>
          <p:cNvSpPr/>
          <p:nvPr/>
        </p:nvSpPr>
        <p:spPr bwMode="auto">
          <a:xfrm>
            <a:off x="6005046" y="4366479"/>
            <a:ext cx="2707153" cy="1229986"/>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ИНСТРУКЦИИ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УЧАСТНИКАМ ТЕНДЕРА</a:t>
            </a:r>
          </a:p>
        </p:txBody>
      </p:sp>
      <p:sp>
        <p:nvSpPr>
          <p:cNvPr id="25" name="Rectangle 24">
            <a:extLst>
              <a:ext uri="{FF2B5EF4-FFF2-40B4-BE49-F238E27FC236}">
                <a16:creationId xmlns:a16="http://schemas.microsoft.com/office/drawing/2014/main" id="{AE45E1AB-9EF4-4548-B2A6-B8627D258BAA}"/>
              </a:ext>
            </a:extLst>
          </p:cNvPr>
          <p:cNvSpPr/>
          <p:nvPr/>
        </p:nvSpPr>
        <p:spPr bwMode="auto">
          <a:xfrm>
            <a:off x="8790263" y="4366478"/>
            <a:ext cx="2614587" cy="1229986"/>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ДАТА</a:t>
            </a:r>
            <a:r>
              <a:rPr kumimoji="0" lang="en-US"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a:t>
            </a:r>
            <a:r>
              <a:rPr kumimoji="0" lang="ru-RU"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ВРЕМЯ ПОДАЧИ ТЕНДЕРНЫХ ПРЕДЛОЖЕНИЙ</a:t>
            </a:r>
          </a:p>
        </p:txBody>
      </p:sp>
      <p:sp>
        <p:nvSpPr>
          <p:cNvPr id="26" name="Rectangle 25">
            <a:extLst>
              <a:ext uri="{FF2B5EF4-FFF2-40B4-BE49-F238E27FC236}">
                <a16:creationId xmlns:a16="http://schemas.microsoft.com/office/drawing/2014/main" id="{D1AF43DF-C80C-4BF9-9369-062BC1FAD1A8}"/>
              </a:ext>
            </a:extLst>
          </p:cNvPr>
          <p:cNvSpPr/>
          <p:nvPr/>
        </p:nvSpPr>
        <p:spPr bwMode="auto">
          <a:xfrm>
            <a:off x="3242259" y="4366479"/>
            <a:ext cx="2614586" cy="1229988"/>
          </a:xfrm>
          <a:prstGeom prst="rect">
            <a:avLst/>
          </a:prstGeom>
          <a:solidFill>
            <a:srgbClr val="FFD74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2000" tIns="14669" rIns="72000" bIns="14669" spcCol="127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ТРЕБОВАНИЯ К ОФОРМЛЕНИЮ ТЕНДЕРНЫХ ПАКЕТОВ ЧЕРЕЗ СИСТЕМУ </a:t>
            </a:r>
            <a:r>
              <a:rPr kumimoji="0" lang="en-GB" sz="16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E-BIDDING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a:t>
            </a:r>
            <a:r>
              <a:rPr kumimoji="0" lang="ru-RU" sz="12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Ссылка к инструкциям</a:t>
            </a:r>
            <a:r>
              <a:rPr kumimoji="0" lang="en-US" sz="12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rPr>
              <a:t>)</a:t>
            </a:r>
            <a:endParaRPr kumimoji="0" lang="en-GB" sz="1200" b="1" i="0" u="none" strike="noStrike" kern="1200" cap="none" spc="0" normalizeH="0" baseline="0" noProof="0" dirty="0">
              <a:ln>
                <a:noFill/>
              </a:ln>
              <a:solidFill>
                <a:srgbClr val="004990"/>
              </a:solidFill>
              <a:effectLst/>
              <a:uLnTx/>
              <a:uFillTx/>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E9C344B4-425A-42C4-BFAA-77294E144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15" y="1754601"/>
            <a:ext cx="2619214" cy="2181706"/>
          </a:xfrm>
          <a:prstGeom prst="rect">
            <a:avLst/>
          </a:prstGeom>
        </p:spPr>
      </p:pic>
      <p:pic>
        <p:nvPicPr>
          <p:cNvPr id="28" name="Picture 27">
            <a:extLst>
              <a:ext uri="{FF2B5EF4-FFF2-40B4-BE49-F238E27FC236}">
                <a16:creationId xmlns:a16="http://schemas.microsoft.com/office/drawing/2014/main" id="{2676D9F3-FF14-4298-BA64-28C4D49E430A}"/>
              </a:ext>
            </a:extLst>
          </p:cNvPr>
          <p:cNvPicPr>
            <a:picLocks noChangeAspect="1"/>
          </p:cNvPicPr>
          <p:nvPr/>
        </p:nvPicPr>
        <p:blipFill>
          <a:blip r:embed="rId4"/>
          <a:stretch>
            <a:fillRect/>
          </a:stretch>
        </p:blipFill>
        <p:spPr>
          <a:xfrm>
            <a:off x="3242258" y="1755088"/>
            <a:ext cx="2606041" cy="2181220"/>
          </a:xfrm>
          <a:prstGeom prst="rect">
            <a:avLst/>
          </a:prstGeom>
        </p:spPr>
      </p:pic>
      <p:pic>
        <p:nvPicPr>
          <p:cNvPr id="29" name="Picture 28">
            <a:extLst>
              <a:ext uri="{FF2B5EF4-FFF2-40B4-BE49-F238E27FC236}">
                <a16:creationId xmlns:a16="http://schemas.microsoft.com/office/drawing/2014/main" id="{9C84572E-AA60-4471-A112-43825991608D}"/>
              </a:ext>
            </a:extLst>
          </p:cNvPr>
          <p:cNvPicPr>
            <a:picLocks noChangeAspect="1"/>
          </p:cNvPicPr>
          <p:nvPr/>
        </p:nvPicPr>
        <p:blipFill>
          <a:blip r:embed="rId5"/>
          <a:stretch>
            <a:fillRect/>
          </a:stretch>
        </p:blipFill>
        <p:spPr>
          <a:xfrm>
            <a:off x="5996502" y="1748603"/>
            <a:ext cx="2645559" cy="2181706"/>
          </a:xfrm>
          <a:prstGeom prst="rect">
            <a:avLst/>
          </a:prstGeom>
        </p:spPr>
      </p:pic>
      <p:pic>
        <p:nvPicPr>
          <p:cNvPr id="30" name="Picture 29">
            <a:extLst>
              <a:ext uri="{FF2B5EF4-FFF2-40B4-BE49-F238E27FC236}">
                <a16:creationId xmlns:a16="http://schemas.microsoft.com/office/drawing/2014/main" id="{548DE441-A74D-4074-A562-3200C569E6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0263" y="1748603"/>
            <a:ext cx="2619214" cy="2180729"/>
          </a:xfrm>
          <a:prstGeom prst="rect">
            <a:avLst/>
          </a:prstGeom>
        </p:spPr>
      </p:pic>
      <p:sp>
        <p:nvSpPr>
          <p:cNvPr id="2" name="Footer Placeholder 1">
            <a:extLst>
              <a:ext uri="{FF2B5EF4-FFF2-40B4-BE49-F238E27FC236}">
                <a16:creationId xmlns:a16="http://schemas.microsoft.com/office/drawing/2014/main" id="{260C04F9-1B44-C6DB-85B1-C8EBE230CDA9}"/>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328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648380-A57A-45E0-BA42-7AB8F18E3AA7}"/>
              </a:ext>
            </a:extLst>
          </p:cNvPr>
          <p:cNvSpPr>
            <a:spLocks noGrp="1"/>
          </p:cNvSpPr>
          <p:nvPr>
            <p:ph type="sldNum" sz="quarter" idx="4"/>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33AD7C01-B994-4A99-BE98-CE15A6753CE3}" type="slidenum">
              <a:rPr kumimoji="0" lang="en-GB"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cs typeface="Calibri" panose="020F0502020204030204" pitchFamily="34" charset="0"/>
              </a:rPr>
              <a:pPr marL="0" marR="0" lvl="0" indent="0" algn="r" defTabSz="914400" rtl="0" eaLnBrk="1" fontAlgn="auto" latinLnBrk="1" hangingPunct="1">
                <a:lnSpc>
                  <a:spcPct val="100000"/>
                </a:lnSpc>
                <a:spcBef>
                  <a:spcPts val="0"/>
                </a:spcBef>
                <a:spcAft>
                  <a:spcPts val="0"/>
                </a:spcAft>
                <a:buClrTx/>
                <a:buSzTx/>
                <a:buFontTx/>
                <a:buNone/>
                <a:tabLst/>
                <a:defRPr/>
              </a:pPr>
              <a:t>51</a:t>
            </a:fld>
            <a:endParaRPr kumimoji="0" lang="en-GB" sz="1000" b="0" i="0" u="none" strike="noStrike" kern="1200" cap="none" spc="0" normalizeH="0" baseline="0" noProof="0" dirty="0">
              <a:ln>
                <a:noFill/>
              </a:ln>
              <a:solidFill>
                <a:srgbClr val="000000">
                  <a:tint val="75000"/>
                </a:srgbClr>
              </a:solidFill>
              <a:effectLst/>
              <a:uLnTx/>
              <a:uFillTx/>
              <a:latin typeface="Calibri" panose="020F0502020204030204" pitchFamily="34" charset="0"/>
              <a:cs typeface="Calibri" panose="020F0502020204030204" pitchFamily="34" charset="0"/>
            </a:endParaRPr>
          </a:p>
        </p:txBody>
      </p:sp>
      <p:sp>
        <p:nvSpPr>
          <p:cNvPr id="18" name="Title 1">
            <a:extLst>
              <a:ext uri="{FF2B5EF4-FFF2-40B4-BE49-F238E27FC236}">
                <a16:creationId xmlns:a16="http://schemas.microsoft.com/office/drawing/2014/main" id="{16955597-E798-4A0E-AA91-EF4D474A780A}"/>
              </a:ext>
            </a:extLst>
          </p:cNvPr>
          <p:cNvSpPr txBox="1">
            <a:spLocks/>
          </p:cNvSpPr>
          <p:nvPr/>
        </p:nvSpPr>
        <p:spPr>
          <a:xfrm>
            <a:off x="193476" y="361945"/>
            <a:ext cx="12192000" cy="832023"/>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ru-RU" altLang="en-US" sz="3200" b="0" i="0" u="none" strike="noStrike" kern="1200" cap="none" spc="0" normalizeH="0" baseline="0" noProof="0" dirty="0">
                <a:ln w="0"/>
                <a:solidFill>
                  <a:srgbClr val="01B1C9"/>
                </a:solidFill>
                <a:effectLst/>
                <a:uLnTx/>
                <a:uFillTx/>
                <a:latin typeface="Calibri" panose="020F0502020204030204" pitchFamily="34" charset="0"/>
                <a:cs typeface="Calibri" panose="020F0502020204030204" pitchFamily="34" charset="0"/>
              </a:rPr>
              <a:t>СОДЕРЖАНИЕ ТЕНДЕРНОЙ ДОКУМЕНТАЦИИ</a:t>
            </a:r>
            <a:endParaRPr kumimoji="0" lang="en-GB" sz="3200" b="0" i="0" u="none" strike="noStrike" kern="1200" cap="none" spc="0" normalizeH="0" baseline="0" noProof="0" dirty="0">
              <a:ln w="0"/>
              <a:solidFill>
                <a:srgbClr val="01B1C9"/>
              </a:solidFill>
              <a:effectLst/>
              <a:uLnTx/>
              <a:uFillTx/>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FBA8EDE4-FE91-4D30-8362-15687A3F7828}"/>
              </a:ext>
            </a:extLst>
          </p:cNvPr>
          <p:cNvSpPr/>
          <p:nvPr/>
        </p:nvSpPr>
        <p:spPr>
          <a:xfrm>
            <a:off x="529389" y="1052373"/>
            <a:ext cx="11040177" cy="527836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342900" algn="l" defTabSz="914400" rtl="0" eaLnBrk="1" fontAlgn="base" latinLnBrk="1" hangingPunct="1">
              <a:lnSpc>
                <a:spcPct val="100000"/>
              </a:lnSpc>
              <a:spcBef>
                <a:spcPct val="0"/>
              </a:spcBef>
              <a:spcAft>
                <a:spcPts val="600"/>
              </a:spcAft>
              <a:buClrTx/>
              <a:buSzTx/>
              <a:buFont typeface="+mj-lt"/>
              <a:buAutoNum type="arabicPeriod"/>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Сопроводительное письмо</a:t>
            </a:r>
          </a:p>
          <a:p>
            <a:pPr marL="0" marR="0" lvl="0" indent="-342900" algn="l" defTabSz="914400" rtl="0" eaLnBrk="1" fontAlgn="base" latinLnBrk="1" hangingPunct="1">
              <a:lnSpc>
                <a:spcPct val="100000"/>
              </a:lnSpc>
              <a:spcBef>
                <a:spcPct val="0"/>
              </a:spcBef>
              <a:spcAft>
                <a:spcPts val="600"/>
              </a:spcAft>
              <a:buClrTx/>
              <a:buSzTx/>
              <a:buFont typeface="+mj-lt"/>
              <a:buAutoNum type="arabicPeriod"/>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Формы, которые должны быть в обязательном порядке подписаны, заверены печатью и предоставлены в установленные сроки:</a:t>
            </a:r>
          </a:p>
          <a:p>
            <a:pPr marL="0" marR="0" lvl="0" indent="0" algn="l" defTabSz="914400" rtl="0" eaLnBrk="1" fontAlgn="base" latinLnBrk="1" hangingPunct="1">
              <a:lnSpc>
                <a:spcPct val="100000"/>
              </a:lnSpc>
              <a:spcBef>
                <a:spcPct val="0"/>
              </a:spcBef>
              <a:spcAft>
                <a:spcPts val="600"/>
              </a:spcAft>
              <a:buClrTx/>
              <a:buSzTx/>
              <a:buFontTx/>
              <a:buNone/>
              <a:tabLst>
                <a:tab pos="898525" algn="l"/>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  Форма Уведомления и Соглашение о конфиденциальности;</a:t>
            </a:r>
          </a:p>
          <a:p>
            <a:pPr marL="0" marR="0" lvl="0" indent="0" algn="l" defTabSz="914400" rtl="0" eaLnBrk="1" fontAlgn="base" latinLnBrk="1" hangingPunct="1">
              <a:lnSpc>
                <a:spcPct val="100000"/>
              </a:lnSpc>
              <a:spcBef>
                <a:spcPct val="0"/>
              </a:spcBef>
              <a:spcAft>
                <a:spcPts val="600"/>
              </a:spcAft>
              <a:buClrTx/>
              <a:buSzTx/>
              <a:buFontTx/>
              <a:buNone/>
              <a:tabLst>
                <a:tab pos="898525" algn="l"/>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  Форма Тендера</a:t>
            </a:r>
          </a:p>
          <a:p>
            <a:pPr marL="0" marR="0" lvl="0" indent="0" algn="l" defTabSz="914400" rtl="0" eaLnBrk="1" fontAlgn="base" latinLnBrk="1" hangingPunct="1">
              <a:lnSpc>
                <a:spcPct val="100000"/>
              </a:lnSpc>
              <a:spcBef>
                <a:spcPct val="0"/>
              </a:spcBef>
              <a:spcAft>
                <a:spcPts val="600"/>
              </a:spcAft>
              <a:buClrTx/>
              <a:buSzTx/>
              <a:buFontTx/>
              <a:buNone/>
              <a:tabLst>
                <a:tab pos="898525" algn="l"/>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  Свидетельство о корпоративной собственности и Заявление о соответствии установленным требованиям</a:t>
            </a:r>
          </a:p>
          <a:p>
            <a:pPr marL="342900" marR="0" lvl="0" indent="-342900" algn="l" defTabSz="914400" rtl="0" eaLnBrk="1" fontAlgn="base" latinLnBrk="1" hangingPunct="1">
              <a:lnSpc>
                <a:spcPct val="100000"/>
              </a:lnSpc>
              <a:spcBef>
                <a:spcPct val="0"/>
              </a:spcBef>
              <a:spcAft>
                <a:spcPts val="600"/>
              </a:spcAft>
              <a:buClrTx/>
              <a:buSzTx/>
              <a:buFontTx/>
              <a:buAutoNum type="arabicPeriod" startAt="3"/>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Пакет документов, относящийся непосредственно к самому предмету тендера:      </a:t>
            </a:r>
          </a:p>
          <a:p>
            <a:pPr marL="0" marR="0" lvl="0" indent="0" algn="l" defTabSz="914400" rtl="0" eaLnBrk="1" fontAlgn="base" latinLnBrk="1" hangingPunct="1">
              <a:lnSpc>
                <a:spcPct val="100000"/>
              </a:lnSpc>
              <a:spcBef>
                <a:spcPct val="0"/>
              </a:spcBef>
              <a:spcAft>
                <a:spcPts val="60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 Форма Контракта, включая:</a:t>
            </a:r>
          </a:p>
          <a:p>
            <a:pPr marL="0" marR="0" lvl="0" indent="0" algn="l" defTabSz="914400" rtl="0" eaLnBrk="1" fontAlgn="base" latinLnBrk="1"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Форма соглашения</a:t>
            </a:r>
          </a:p>
          <a:p>
            <a:pPr marL="0" marR="0" lvl="0" indent="0" algn="l" defTabSz="914400" rtl="0" eaLnBrk="1" fontAlgn="base" latinLnBrk="1" hangingPunct="1">
              <a:lnSpc>
                <a:spcPct val="100000"/>
              </a:lnSpc>
              <a:spcBef>
                <a:spcPct val="0"/>
              </a:spcBef>
              <a:spcAft>
                <a:spcPts val="600"/>
              </a:spcAft>
              <a:buClrTx/>
              <a:buSzTx/>
              <a:buFontTx/>
              <a:buNone/>
              <a:tabLst>
                <a:tab pos="1433513" algn="l"/>
              </a:tabLst>
              <a:defRPr/>
            </a:pPr>
            <a:r>
              <a:rPr kumimoji="0" lang="en-US"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Приложение A «Общие положения и условия»</a:t>
            </a:r>
          </a:p>
          <a:p>
            <a:pPr marL="0" marR="0" lvl="0" indent="0" algn="l" defTabSz="914400" rtl="0" eaLnBrk="1" fontAlgn="base" latinLnBrk="1" hangingPunct="1">
              <a:lnSpc>
                <a:spcPct val="100000"/>
              </a:lnSpc>
              <a:spcBef>
                <a:spcPct val="0"/>
              </a:spcBef>
              <a:spcAft>
                <a:spcPts val="600"/>
              </a:spcAft>
              <a:buClrTx/>
              <a:buSzTx/>
              <a:buFontTx/>
              <a:buNone/>
              <a:tabLst>
                <a:tab pos="1433513" algn="l"/>
              </a:tabLst>
              <a:defRPr/>
            </a:pPr>
            <a:r>
              <a:rPr kumimoji="0" lang="en-US"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Приложение B «Объем поставляемых ТОВАРОВ / предоставляемых Услуг и Спецификации»</a:t>
            </a:r>
          </a:p>
          <a:p>
            <a:pPr marL="0" marR="0" lvl="0" indent="0" algn="l" defTabSz="914400" rtl="0" eaLnBrk="1" fontAlgn="base" latinLnBrk="1" hangingPunct="1">
              <a:lnSpc>
                <a:spcPct val="100000"/>
              </a:lnSpc>
              <a:spcBef>
                <a:spcPct val="0"/>
              </a:spcBef>
              <a:spcAft>
                <a:spcPts val="600"/>
              </a:spcAft>
              <a:buClrTx/>
              <a:buSzTx/>
              <a:buFontTx/>
              <a:buNone/>
              <a:tabLst>
                <a:tab pos="1433513" algn="l"/>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Приложение С «Возмещение и оплата»</a:t>
            </a:r>
          </a:p>
          <a:p>
            <a:pPr marL="0" marR="0" lvl="0" indent="0" algn="l" defTabSz="914400" rtl="0" eaLnBrk="1" fontAlgn="base" latinLnBrk="1" hangingPunct="1">
              <a:lnSpc>
                <a:spcPct val="100000"/>
              </a:lnSpc>
              <a:spcBef>
                <a:spcPct val="0"/>
              </a:spcBef>
              <a:spcAft>
                <a:spcPts val="600"/>
              </a:spcAft>
              <a:buClrTx/>
              <a:buSzTx/>
              <a:buFontTx/>
              <a:buNone/>
              <a:tabLst>
                <a:tab pos="1433513" algn="l"/>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Приложение D «Требования ОТ, ТБ и ООС» </a:t>
            </a:r>
          </a:p>
          <a:p>
            <a:pPr marL="0" marR="0" lvl="0" indent="0" algn="l" defTabSz="914400" rtl="0" eaLnBrk="1" fontAlgn="base" latinLnBrk="1" hangingPunct="1">
              <a:lnSpc>
                <a:spcPct val="100000"/>
              </a:lnSpc>
              <a:spcBef>
                <a:spcPct val="0"/>
              </a:spcBef>
              <a:spcAft>
                <a:spcPts val="600"/>
              </a:spcAft>
              <a:buClrTx/>
              <a:buSzTx/>
              <a:buFontTx/>
              <a:buNone/>
              <a:tabLst>
                <a:tab pos="1433513" algn="l"/>
              </a:tabLst>
              <a:defRPr/>
            </a:pPr>
            <a:r>
              <a:rPr kumimoji="0" lang="en-US"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Приложение Е «Особые положения о местном содержании»</a:t>
            </a:r>
          </a:p>
          <a:p>
            <a:pPr marL="0" marR="0" lvl="0" indent="0" algn="l" defTabSz="914400" rtl="0" eaLnBrk="1" fontAlgn="base" latinLnBrk="1" hangingPunct="1">
              <a:lnSpc>
                <a:spcPct val="100000"/>
              </a:lnSpc>
              <a:spcBef>
                <a:spcPct val="0"/>
              </a:spcBef>
              <a:spcAft>
                <a:spcPts val="600"/>
              </a:spcAft>
              <a:buClrTx/>
              <a:buSzTx/>
              <a:buFontTx/>
              <a:buNone/>
              <a:tabLst>
                <a:tab pos="1433513" algn="l"/>
              </a:tabLst>
              <a:defRPr/>
            </a:pPr>
            <a:r>
              <a:rPr kumimoji="0" lang="en-US"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Приложение F «Информация о Местном Содержании»</a:t>
            </a:r>
          </a:p>
          <a:p>
            <a:pPr marL="0" marR="0" lvl="0" indent="0" algn="l" defTabSz="914400" rtl="0" eaLnBrk="1" fontAlgn="base" latinLnBrk="1" hangingPunct="1">
              <a:lnSpc>
                <a:spcPct val="100000"/>
              </a:lnSpc>
              <a:spcBef>
                <a:spcPct val="0"/>
              </a:spcBef>
              <a:spcAft>
                <a:spcPts val="600"/>
              </a:spcAft>
              <a:buClrTx/>
              <a:buSzTx/>
              <a:buFontTx/>
              <a:buNone/>
              <a:tabLst>
                <a:tab pos="1433513" algn="l"/>
              </a:tabLst>
              <a:defRPr/>
            </a:pPr>
            <a:r>
              <a:rPr kumimoji="0" lang="en-US"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Приложение Н «Производственные Отношения»</a:t>
            </a:r>
          </a:p>
          <a:p>
            <a:pPr marL="806450" marR="0" lvl="0" indent="0" algn="l" defTabSz="914400" rtl="0" eaLnBrk="1" fontAlgn="base" latinLnBrk="1" hangingPunct="1">
              <a:lnSpc>
                <a:spcPct val="100000"/>
              </a:lnSpc>
              <a:spcBef>
                <a:spcPct val="0"/>
              </a:spcBef>
              <a:spcAft>
                <a:spcPts val="60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 Вопросник Участникам тендера </a:t>
            </a:r>
          </a:p>
          <a:p>
            <a:pPr marL="806450" marR="0" lvl="0" indent="0" algn="l" defTabSz="914400" rtl="0" eaLnBrk="1" fontAlgn="base" latinLnBrk="1" hangingPunct="1">
              <a:lnSpc>
                <a:spcPct val="100000"/>
              </a:lnSpc>
              <a:spcBef>
                <a:spcPct val="0"/>
              </a:spcBef>
              <a:spcAft>
                <a:spcPts val="60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Перечень товаров и технические условия поставки (если применяется)</a:t>
            </a:r>
          </a:p>
          <a:p>
            <a:pPr marL="806450" marR="0" lvl="0" indent="-806450" algn="l" defTabSz="914400" rtl="0" eaLnBrk="1" fontAlgn="base" latinLnBrk="1" hangingPunct="1">
              <a:lnSpc>
                <a:spcPct val="100000"/>
              </a:lnSpc>
              <a:spcBef>
                <a:spcPct val="0"/>
              </a:spcBef>
              <a:spcAft>
                <a:spcPts val="60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4.       Инструкции по подготовке тендерного предложения:</a:t>
            </a:r>
          </a:p>
          <a:p>
            <a:pPr marL="806450" marR="0" lvl="0" indent="0" algn="l" defTabSz="914400" rtl="0" eaLnBrk="1" fontAlgn="base" latinLnBrk="1" hangingPunct="1">
              <a:lnSpc>
                <a:spcPct val="100000"/>
              </a:lnSpc>
              <a:spcBef>
                <a:spcPct val="0"/>
              </a:spcBef>
              <a:spcAft>
                <a:spcPts val="60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Инструкция Участникам тендера</a:t>
            </a:r>
          </a:p>
          <a:p>
            <a:pPr marL="806450" marR="0" lvl="0" indent="0" algn="l" defTabSz="914400" rtl="0" eaLnBrk="1" fontAlgn="base" latinLnBrk="1" hangingPunct="1">
              <a:lnSpc>
                <a:spcPct val="100000"/>
              </a:lnSpc>
              <a:spcBef>
                <a:spcPct val="0"/>
              </a:spcBef>
              <a:spcAft>
                <a:spcPts val="600"/>
              </a:spcAft>
              <a:buClrTx/>
              <a:buSzTx/>
              <a:buFontTx/>
              <a:buNone/>
              <a:tabLst/>
              <a:defRPr/>
            </a:pPr>
            <a:r>
              <a:rPr kumimoji="0" lang="ru-RU" sz="12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 Шаблон маркировки Тендерного предложения</a:t>
            </a:r>
            <a:r>
              <a:rPr kumimoji="0" lang="ru-RU" sz="1400" b="0" i="0" u="none" strike="noStrike" kern="1200" cap="none" spc="0" normalizeH="0" baseline="0" noProof="0" dirty="0">
                <a:ln>
                  <a:noFill/>
                </a:ln>
                <a:solidFill>
                  <a:srgbClr val="00ABC5"/>
                </a:solidFill>
                <a:effectLst/>
                <a:uLnTx/>
                <a:uFillTx/>
                <a:latin typeface="Calibri" panose="020F0502020204030204" pitchFamily="34" charset="0"/>
                <a:cs typeface="Calibri" panose="020F0502020204030204" pitchFamily="34" charset="0"/>
              </a:rPr>
              <a:t>	</a:t>
            </a:r>
          </a:p>
        </p:txBody>
      </p:sp>
      <p:sp>
        <p:nvSpPr>
          <p:cNvPr id="2" name="Footer Placeholder 1">
            <a:extLst>
              <a:ext uri="{FF2B5EF4-FFF2-40B4-BE49-F238E27FC236}">
                <a16:creationId xmlns:a16="http://schemas.microsoft.com/office/drawing/2014/main" id="{E3674E0D-DC49-9A41-A8F0-8A28981FD8F4}"/>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9392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A3CE9575-1198-4D53-BFBB-90BEA64ACB59}"/>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7" name="Oval 1">
              <a:extLst>
                <a:ext uri="{FF2B5EF4-FFF2-40B4-BE49-F238E27FC236}">
                  <a16:creationId xmlns:a16="http://schemas.microsoft.com/office/drawing/2014/main" id="{0843942A-7046-4B48-BA61-0A520BBC0EC4}"/>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8" name="Oval 1">
              <a:extLst>
                <a:ext uri="{FF2B5EF4-FFF2-40B4-BE49-F238E27FC236}">
                  <a16:creationId xmlns:a16="http://schemas.microsoft.com/office/drawing/2014/main" id="{2E185AD8-ECDF-430F-827E-A67C509E5475}"/>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sp>
          <p:nvSpPr>
            <p:cNvPr id="9" name="Oval 1">
              <a:extLst>
                <a:ext uri="{FF2B5EF4-FFF2-40B4-BE49-F238E27FC236}">
                  <a16:creationId xmlns:a16="http://schemas.microsoft.com/office/drawing/2014/main" id="{F69B9CE7-E9C8-41F8-8388-93F05CF7B32B}"/>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Arial"/>
                <a:cs typeface="+mn-cs"/>
              </a:endParaRPr>
            </a:p>
          </p:txBody>
        </p:sp>
        <p:sp>
          <p:nvSpPr>
            <p:cNvPr id="10" name="Oval 1">
              <a:extLst>
                <a:ext uri="{FF2B5EF4-FFF2-40B4-BE49-F238E27FC236}">
                  <a16:creationId xmlns:a16="http://schemas.microsoft.com/office/drawing/2014/main" id="{83F90DE6-C428-4184-92A2-A876947CB8C4}"/>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Arial"/>
                <a:cs typeface="+mn-cs"/>
              </a:endParaRPr>
            </a:p>
          </p:txBody>
        </p:sp>
      </p:grpSp>
      <p:sp>
        <p:nvSpPr>
          <p:cNvPr id="12" name="Title 7">
            <a:extLst>
              <a:ext uri="{FF2B5EF4-FFF2-40B4-BE49-F238E27FC236}">
                <a16:creationId xmlns:a16="http://schemas.microsoft.com/office/drawing/2014/main" id="{2F57BB8E-A761-4166-9188-D85477735120}"/>
              </a:ext>
            </a:extLst>
          </p:cNvPr>
          <p:cNvSpPr txBox="1">
            <a:spLocks/>
          </p:cNvSpPr>
          <p:nvPr/>
        </p:nvSpPr>
        <p:spPr>
          <a:xfrm>
            <a:off x="1607295" y="3998122"/>
            <a:ext cx="5760098" cy="1323439"/>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ru-RU"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Механизмы поддержки местного содержания</a:t>
            </a:r>
          </a:p>
        </p:txBody>
      </p:sp>
    </p:spTree>
    <p:extLst>
      <p:ext uri="{BB962C8B-B14F-4D97-AF65-F5344CB8AC3E}">
        <p14:creationId xmlns:p14="http://schemas.microsoft.com/office/powerpoint/2010/main" val="491249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1007E3-90C1-4E45-A8E7-FC4DE845156C}"/>
              </a:ext>
            </a:extLst>
          </p:cNvPr>
          <p:cNvSpPr txBox="1"/>
          <p:nvPr/>
        </p:nvSpPr>
        <p:spPr>
          <a:xfrm>
            <a:off x="842463" y="405297"/>
            <a:ext cx="11693982" cy="584775"/>
          </a:xfrm>
          <a:prstGeom prst="rect">
            <a:avLst/>
          </a:prstGeom>
          <a:noFill/>
        </p:spPr>
        <p:txBody>
          <a:bodyPr wrap="square">
            <a:spAutoFit/>
          </a:bodyPr>
          <a:lstStyle/>
          <a:p>
            <a:pPr algn="ctr"/>
            <a:r>
              <a:rPr lang="ru-RU" sz="3200" dirty="0">
                <a:solidFill>
                  <a:schemeClr val="accent1"/>
                </a:solidFill>
                <a:latin typeface="Calibri" panose="020F0502020204030204"/>
                <a:ea typeface="+mj-ea"/>
                <a:cs typeface="+mj-cs"/>
              </a:rPr>
              <a:t>МЕХАНИЗМЫ ПОДДЕРЖКИ МЕСТНЫХ КОМПАНИЙ</a:t>
            </a:r>
            <a:endParaRPr lang="en-GB" sz="3200" dirty="0">
              <a:solidFill>
                <a:srgbClr val="FF0000"/>
              </a:solidFill>
              <a:latin typeface="Calibri" panose="020F0502020204030204"/>
              <a:ea typeface="+mj-ea"/>
              <a:cs typeface="+mj-cs"/>
            </a:endParaRPr>
          </a:p>
        </p:txBody>
      </p:sp>
      <p:sp>
        <p:nvSpPr>
          <p:cNvPr id="16" name="Slide Number Placeholder 2">
            <a:extLst>
              <a:ext uri="{FF2B5EF4-FFF2-40B4-BE49-F238E27FC236}">
                <a16:creationId xmlns:a16="http://schemas.microsoft.com/office/drawing/2014/main" id="{EA250D9C-E10F-4829-9B4B-4A8DD948E139}"/>
              </a:ext>
            </a:extLst>
          </p:cNvPr>
          <p:cNvSpPr>
            <a:spLocks noGrp="1"/>
          </p:cNvSpPr>
          <p:nvPr>
            <p:ph type="sldNum" sz="quarter" idx="10"/>
          </p:nvPr>
        </p:nvSpPr>
        <p:spPr>
          <a:xfrm>
            <a:off x="104274" y="6525526"/>
            <a:ext cx="616226" cy="332474"/>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9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l" defTabSz="457200" rtl="0" eaLnBrk="1" fontAlgn="base" latinLnBrk="0" hangingPunct="1">
                <a:lnSpc>
                  <a:spcPct val="100000"/>
                </a:lnSpc>
                <a:spcBef>
                  <a:spcPct val="0"/>
                </a:spcBef>
                <a:spcAft>
                  <a:spcPct val="0"/>
                </a:spcAft>
                <a:buClrTx/>
                <a:buSzTx/>
                <a:buFontTx/>
                <a:buNone/>
                <a:tabLst/>
                <a:defRPr/>
              </a:pPr>
              <a:t>53</a:t>
            </a:fld>
            <a:endParaRPr kumimoji="0" lang="it-IT" sz="1000" b="0" i="0" u="none" strike="noStrike" kern="1200" cap="none" spc="0" normalizeH="0" baseline="0" noProof="0" dirty="0">
              <a:ln>
                <a:noFill/>
              </a:ln>
              <a:solidFill>
                <a:srgbClr val="000000">
                  <a:lumMod val="50000"/>
                  <a:lumOff val="50000"/>
                </a:srgbClr>
              </a:solidFill>
              <a:effectLst/>
              <a:uLnTx/>
              <a:uFillTx/>
              <a:latin typeface="Calibri" panose="020F0502020204030204"/>
              <a:ea typeface="+mn-ea"/>
              <a:cs typeface="+mn-cs"/>
            </a:endParaRPr>
          </a:p>
        </p:txBody>
      </p:sp>
      <p:grpSp>
        <p:nvGrpSpPr>
          <p:cNvPr id="41" name="Group 10">
            <a:extLst>
              <a:ext uri="{FF2B5EF4-FFF2-40B4-BE49-F238E27FC236}">
                <a16:creationId xmlns:a16="http://schemas.microsoft.com/office/drawing/2014/main" id="{E8F106A3-6D81-4D67-87F1-FF4B156E0EDC}"/>
              </a:ext>
            </a:extLst>
          </p:cNvPr>
          <p:cNvGrpSpPr/>
          <p:nvPr/>
        </p:nvGrpSpPr>
        <p:grpSpPr>
          <a:xfrm>
            <a:off x="386840" y="4464690"/>
            <a:ext cx="6819872" cy="564940"/>
            <a:chOff x="0" y="0"/>
            <a:chExt cx="2503051" cy="239105"/>
          </a:xfrm>
        </p:grpSpPr>
        <p:sp>
          <p:nvSpPr>
            <p:cNvPr id="42" name="Freeform 11">
              <a:extLst>
                <a:ext uri="{FF2B5EF4-FFF2-40B4-BE49-F238E27FC236}">
                  <a16:creationId xmlns:a16="http://schemas.microsoft.com/office/drawing/2014/main" id="{E35B6B7F-6184-4BCE-9DDE-DB9355F7822A}"/>
                </a:ext>
              </a:extLst>
            </p:cNvPr>
            <p:cNvSpPr/>
            <p:nvPr/>
          </p:nvSpPr>
          <p:spPr>
            <a:xfrm>
              <a:off x="0" y="0"/>
              <a:ext cx="2503051" cy="239105"/>
            </a:xfrm>
            <a:custGeom>
              <a:avLst/>
              <a:gdLst/>
              <a:ahLst/>
              <a:cxnLst/>
              <a:rect l="l" t="t" r="r" b="b"/>
              <a:pathLst>
                <a:path w="2503051" h="239105">
                  <a:moveTo>
                    <a:pt x="19988" y="0"/>
                  </a:moveTo>
                  <a:lnTo>
                    <a:pt x="2483064" y="0"/>
                  </a:lnTo>
                  <a:cubicBezTo>
                    <a:pt x="2494103" y="0"/>
                    <a:pt x="2503051" y="8949"/>
                    <a:pt x="2503051" y="19988"/>
                  </a:cubicBezTo>
                  <a:lnTo>
                    <a:pt x="2503051" y="219117"/>
                  </a:lnTo>
                  <a:cubicBezTo>
                    <a:pt x="2503051" y="224418"/>
                    <a:pt x="2500946" y="229502"/>
                    <a:pt x="2497197" y="233250"/>
                  </a:cubicBezTo>
                  <a:cubicBezTo>
                    <a:pt x="2493449" y="236999"/>
                    <a:pt x="2488365" y="239105"/>
                    <a:pt x="2483064" y="239105"/>
                  </a:cubicBezTo>
                  <a:lnTo>
                    <a:pt x="19988" y="239105"/>
                  </a:lnTo>
                  <a:cubicBezTo>
                    <a:pt x="14687" y="239105"/>
                    <a:pt x="9603" y="236999"/>
                    <a:pt x="5854" y="233250"/>
                  </a:cubicBezTo>
                  <a:cubicBezTo>
                    <a:pt x="2106" y="229502"/>
                    <a:pt x="0" y="224418"/>
                    <a:pt x="0" y="219117"/>
                  </a:cubicBezTo>
                  <a:lnTo>
                    <a:pt x="0" y="19988"/>
                  </a:lnTo>
                  <a:cubicBezTo>
                    <a:pt x="0" y="14687"/>
                    <a:pt x="2106" y="9603"/>
                    <a:pt x="5854" y="5854"/>
                  </a:cubicBezTo>
                  <a:cubicBezTo>
                    <a:pt x="9603" y="2106"/>
                    <a:pt x="14687" y="0"/>
                    <a:pt x="19988" y="0"/>
                  </a:cubicBezTo>
                  <a:close/>
                </a:path>
              </a:pathLst>
            </a:custGeom>
            <a:solidFill>
              <a:srgbClr val="FDD83F"/>
            </a:solidFill>
          </p:spPr>
          <p:txBody>
            <a:bodyPr/>
            <a:lstStyle/>
            <a:p>
              <a:endParaRPr lang="en-GB"/>
            </a:p>
          </p:txBody>
        </p:sp>
        <p:sp>
          <p:nvSpPr>
            <p:cNvPr id="43" name="TextBox 12">
              <a:extLst>
                <a:ext uri="{FF2B5EF4-FFF2-40B4-BE49-F238E27FC236}">
                  <a16:creationId xmlns:a16="http://schemas.microsoft.com/office/drawing/2014/main" id="{EA651522-595D-41FF-B589-F500FE8D9294}"/>
                </a:ext>
              </a:extLst>
            </p:cNvPr>
            <p:cNvSpPr txBox="1"/>
            <p:nvPr/>
          </p:nvSpPr>
          <p:spPr>
            <a:xfrm>
              <a:off x="0" y="-38100"/>
              <a:ext cx="2503051" cy="277205"/>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13">
            <a:extLst>
              <a:ext uri="{FF2B5EF4-FFF2-40B4-BE49-F238E27FC236}">
                <a16:creationId xmlns:a16="http://schemas.microsoft.com/office/drawing/2014/main" id="{6220B73D-0996-4648-85EE-543234D82063}"/>
              </a:ext>
            </a:extLst>
          </p:cNvPr>
          <p:cNvSpPr/>
          <p:nvPr/>
        </p:nvSpPr>
        <p:spPr>
          <a:xfrm>
            <a:off x="3973328" y="2051834"/>
            <a:ext cx="670321" cy="576634"/>
          </a:xfrm>
          <a:custGeom>
            <a:avLst/>
            <a:gdLst/>
            <a:ahLst/>
            <a:cxnLst/>
            <a:rect l="l" t="t" r="r" b="b"/>
            <a:pathLst>
              <a:path w="904369" h="812801">
                <a:moveTo>
                  <a:pt x="0" y="0"/>
                </a:moveTo>
                <a:lnTo>
                  <a:pt x="904369" y="0"/>
                </a:lnTo>
                <a:lnTo>
                  <a:pt x="904369" y="812801"/>
                </a:lnTo>
                <a:lnTo>
                  <a:pt x="0" y="8128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5" name="Freeform 14">
            <a:extLst>
              <a:ext uri="{FF2B5EF4-FFF2-40B4-BE49-F238E27FC236}">
                <a16:creationId xmlns:a16="http://schemas.microsoft.com/office/drawing/2014/main" id="{EF552547-5FB9-47CC-BFB6-08E1BA83B8FE}"/>
              </a:ext>
            </a:extLst>
          </p:cNvPr>
          <p:cNvSpPr/>
          <p:nvPr/>
        </p:nvSpPr>
        <p:spPr>
          <a:xfrm>
            <a:off x="5081724" y="2051834"/>
            <a:ext cx="666612" cy="576634"/>
          </a:xfrm>
          <a:custGeom>
            <a:avLst/>
            <a:gdLst/>
            <a:ahLst/>
            <a:cxnLst/>
            <a:rect l="l" t="t" r="r" b="b"/>
            <a:pathLst>
              <a:path w="899365" h="812801">
                <a:moveTo>
                  <a:pt x="0" y="0"/>
                </a:moveTo>
                <a:lnTo>
                  <a:pt x="899365" y="0"/>
                </a:lnTo>
                <a:lnTo>
                  <a:pt x="899365" y="812801"/>
                </a:lnTo>
                <a:lnTo>
                  <a:pt x="0" y="8128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6" name="Freeform 15">
            <a:extLst>
              <a:ext uri="{FF2B5EF4-FFF2-40B4-BE49-F238E27FC236}">
                <a16:creationId xmlns:a16="http://schemas.microsoft.com/office/drawing/2014/main" id="{81429785-8791-47D6-9290-7E4EADAE7627}"/>
              </a:ext>
            </a:extLst>
          </p:cNvPr>
          <p:cNvSpPr/>
          <p:nvPr/>
        </p:nvSpPr>
        <p:spPr>
          <a:xfrm>
            <a:off x="2028738" y="2067617"/>
            <a:ext cx="559296" cy="576634"/>
          </a:xfrm>
          <a:custGeom>
            <a:avLst/>
            <a:gdLst/>
            <a:ahLst/>
            <a:cxnLst/>
            <a:rect l="l" t="t" r="r" b="b"/>
            <a:pathLst>
              <a:path w="708153" h="812801">
                <a:moveTo>
                  <a:pt x="0" y="0"/>
                </a:moveTo>
                <a:lnTo>
                  <a:pt x="708154" y="0"/>
                </a:lnTo>
                <a:lnTo>
                  <a:pt x="708154" y="812801"/>
                </a:lnTo>
                <a:lnTo>
                  <a:pt x="0" y="812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6">
            <a:extLst>
              <a:ext uri="{FF2B5EF4-FFF2-40B4-BE49-F238E27FC236}">
                <a16:creationId xmlns:a16="http://schemas.microsoft.com/office/drawing/2014/main" id="{A8B4167F-C6EB-4E0B-A907-5F8081C6C470}"/>
              </a:ext>
            </a:extLst>
          </p:cNvPr>
          <p:cNvSpPr/>
          <p:nvPr/>
        </p:nvSpPr>
        <p:spPr>
          <a:xfrm>
            <a:off x="966555" y="2067617"/>
            <a:ext cx="620281" cy="576634"/>
          </a:xfrm>
          <a:custGeom>
            <a:avLst/>
            <a:gdLst/>
            <a:ahLst/>
            <a:cxnLst/>
            <a:rect l="l" t="t" r="r" b="b"/>
            <a:pathLst>
              <a:path w="785369" h="812801">
                <a:moveTo>
                  <a:pt x="0" y="0"/>
                </a:moveTo>
                <a:lnTo>
                  <a:pt x="785369" y="0"/>
                </a:lnTo>
                <a:lnTo>
                  <a:pt x="785369" y="812801"/>
                </a:lnTo>
                <a:lnTo>
                  <a:pt x="0" y="812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7">
            <a:extLst>
              <a:ext uri="{FF2B5EF4-FFF2-40B4-BE49-F238E27FC236}">
                <a16:creationId xmlns:a16="http://schemas.microsoft.com/office/drawing/2014/main" id="{EC297DC1-36A8-470F-B26D-EB48860B9185}"/>
              </a:ext>
            </a:extLst>
          </p:cNvPr>
          <p:cNvSpPr/>
          <p:nvPr/>
        </p:nvSpPr>
        <p:spPr>
          <a:xfrm>
            <a:off x="6920325" y="2077953"/>
            <a:ext cx="733274" cy="576634"/>
          </a:xfrm>
          <a:custGeom>
            <a:avLst/>
            <a:gdLst/>
            <a:ahLst/>
            <a:cxnLst/>
            <a:rect l="l" t="t" r="r" b="b"/>
            <a:pathLst>
              <a:path w="993424" h="812801">
                <a:moveTo>
                  <a:pt x="0" y="0"/>
                </a:moveTo>
                <a:lnTo>
                  <a:pt x="993424" y="0"/>
                </a:lnTo>
                <a:lnTo>
                  <a:pt x="993424" y="812801"/>
                </a:lnTo>
                <a:lnTo>
                  <a:pt x="0" y="812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9" name="Freeform 18">
            <a:extLst>
              <a:ext uri="{FF2B5EF4-FFF2-40B4-BE49-F238E27FC236}">
                <a16:creationId xmlns:a16="http://schemas.microsoft.com/office/drawing/2014/main" id="{F854A0E1-BD59-40A0-8DDC-150DB42A65F8}"/>
              </a:ext>
            </a:extLst>
          </p:cNvPr>
          <p:cNvSpPr/>
          <p:nvPr/>
        </p:nvSpPr>
        <p:spPr>
          <a:xfrm>
            <a:off x="8113297" y="2077953"/>
            <a:ext cx="666613" cy="576634"/>
          </a:xfrm>
          <a:custGeom>
            <a:avLst/>
            <a:gdLst/>
            <a:ahLst/>
            <a:cxnLst/>
            <a:rect l="l" t="t" r="r" b="b"/>
            <a:pathLst>
              <a:path w="903113" h="812801">
                <a:moveTo>
                  <a:pt x="0" y="0"/>
                </a:moveTo>
                <a:lnTo>
                  <a:pt x="903113" y="0"/>
                </a:lnTo>
                <a:lnTo>
                  <a:pt x="903113" y="812801"/>
                </a:lnTo>
                <a:lnTo>
                  <a:pt x="0" y="8128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nvGrpSpPr>
          <p:cNvPr id="53" name="Group 23">
            <a:extLst>
              <a:ext uri="{FF2B5EF4-FFF2-40B4-BE49-F238E27FC236}">
                <a16:creationId xmlns:a16="http://schemas.microsoft.com/office/drawing/2014/main" id="{3BD270F3-8730-4A0E-8B79-A63C31DDC92F}"/>
              </a:ext>
            </a:extLst>
          </p:cNvPr>
          <p:cNvGrpSpPr/>
          <p:nvPr/>
        </p:nvGrpSpPr>
        <p:grpSpPr>
          <a:xfrm>
            <a:off x="9506235" y="1214019"/>
            <a:ext cx="3970165" cy="6072152"/>
            <a:chOff x="0" y="0"/>
            <a:chExt cx="807817" cy="940039"/>
          </a:xfrm>
        </p:grpSpPr>
        <p:sp>
          <p:nvSpPr>
            <p:cNvPr id="54" name="Freeform 24">
              <a:extLst>
                <a:ext uri="{FF2B5EF4-FFF2-40B4-BE49-F238E27FC236}">
                  <a16:creationId xmlns:a16="http://schemas.microsoft.com/office/drawing/2014/main" id="{A2825E90-0520-4638-B295-DF8F0AE7F0B8}"/>
                </a:ext>
              </a:extLst>
            </p:cNvPr>
            <p:cNvSpPr/>
            <p:nvPr/>
          </p:nvSpPr>
          <p:spPr>
            <a:xfrm>
              <a:off x="0" y="0"/>
              <a:ext cx="807817" cy="940039"/>
            </a:xfrm>
            <a:custGeom>
              <a:avLst/>
              <a:gdLst/>
              <a:ahLst/>
              <a:cxnLst/>
              <a:rect l="l" t="t" r="r" b="b"/>
              <a:pathLst>
                <a:path w="807817" h="940039">
                  <a:moveTo>
                    <a:pt x="22425" y="0"/>
                  </a:moveTo>
                  <a:lnTo>
                    <a:pt x="785391" y="0"/>
                  </a:lnTo>
                  <a:cubicBezTo>
                    <a:pt x="791339" y="0"/>
                    <a:pt x="797043" y="2363"/>
                    <a:pt x="801248" y="6568"/>
                  </a:cubicBezTo>
                  <a:cubicBezTo>
                    <a:pt x="805454" y="10774"/>
                    <a:pt x="807817" y="16478"/>
                    <a:pt x="807817" y="22425"/>
                  </a:cubicBezTo>
                  <a:lnTo>
                    <a:pt x="807817" y="917614"/>
                  </a:lnTo>
                  <a:cubicBezTo>
                    <a:pt x="807817" y="923561"/>
                    <a:pt x="805454" y="929265"/>
                    <a:pt x="801248" y="933471"/>
                  </a:cubicBezTo>
                  <a:cubicBezTo>
                    <a:pt x="797043" y="937676"/>
                    <a:pt x="791339" y="940039"/>
                    <a:pt x="785391" y="940039"/>
                  </a:cubicBezTo>
                  <a:lnTo>
                    <a:pt x="22425" y="940039"/>
                  </a:lnTo>
                  <a:cubicBezTo>
                    <a:pt x="10040" y="940039"/>
                    <a:pt x="0" y="929999"/>
                    <a:pt x="0" y="917614"/>
                  </a:cubicBezTo>
                  <a:lnTo>
                    <a:pt x="0" y="22425"/>
                  </a:lnTo>
                  <a:cubicBezTo>
                    <a:pt x="0" y="16478"/>
                    <a:pt x="2363" y="10774"/>
                    <a:pt x="6568" y="6568"/>
                  </a:cubicBezTo>
                  <a:cubicBezTo>
                    <a:pt x="10774" y="2363"/>
                    <a:pt x="16478" y="0"/>
                    <a:pt x="22425" y="0"/>
                  </a:cubicBezTo>
                  <a:close/>
                </a:path>
              </a:pathLst>
            </a:custGeom>
            <a:blipFill>
              <a:blip r:embed="rId15"/>
              <a:stretch>
                <a:fillRect l="-37233" r="-37233"/>
              </a:stretch>
            </a:blipFill>
          </p:spPr>
          <p:txBody>
            <a:bodyPr/>
            <a:lstStyle/>
            <a:p>
              <a:endParaRPr lang="en-GB"/>
            </a:p>
          </p:txBody>
        </p:sp>
      </p:grpSp>
      <p:sp>
        <p:nvSpPr>
          <p:cNvPr id="55" name="TextBox 25">
            <a:extLst>
              <a:ext uri="{FF2B5EF4-FFF2-40B4-BE49-F238E27FC236}">
                <a16:creationId xmlns:a16="http://schemas.microsoft.com/office/drawing/2014/main" id="{20D9F927-C373-4A21-A812-E41570F0DB76}"/>
              </a:ext>
            </a:extLst>
          </p:cNvPr>
          <p:cNvSpPr txBox="1"/>
          <p:nvPr/>
        </p:nvSpPr>
        <p:spPr>
          <a:xfrm>
            <a:off x="448832" y="4538568"/>
            <a:ext cx="6819872" cy="361894"/>
          </a:xfrm>
          <a:prstGeom prst="rect">
            <a:avLst/>
          </a:prstGeom>
        </p:spPr>
        <p:txBody>
          <a:bodyPr wrap="square" lIns="0" tIns="0" rIns="0" bIns="0" rtlCol="0" anchor="t">
            <a:spAutoFit/>
          </a:bodyPr>
          <a:lstStyle>
            <a:defPPr>
              <a:defRPr lang="en-US"/>
            </a:defPPr>
            <a:lvl1pPr algn="ctr">
              <a:lnSpc>
                <a:spcPts val="3178"/>
              </a:lnSpc>
              <a:defRPr sz="1600">
                <a:solidFill>
                  <a:srgbClr val="000000"/>
                </a:solidFill>
                <a:latin typeface="Montserrat Bold"/>
              </a:defRPr>
            </a:lvl1pPr>
          </a:lstStyle>
          <a:p>
            <a:pPr algn="l"/>
            <a:r>
              <a:rPr lang="ru-RU" dirty="0">
                <a:latin typeface="+mn-lt"/>
              </a:rPr>
              <a:t>КОНТРАКТ В </a:t>
            </a:r>
            <a:r>
              <a:rPr lang="ru-RU" b="1" dirty="0">
                <a:latin typeface="+mn-lt"/>
              </a:rPr>
              <a:t>ОБМЕН НА ИНВЕСТИЦИИ </a:t>
            </a:r>
            <a:r>
              <a:rPr lang="ru-RU" dirty="0">
                <a:latin typeface="+mn-lt"/>
              </a:rPr>
              <a:t>(НА СТАДИИ ПЕРЕСМОТРА</a:t>
            </a:r>
            <a:r>
              <a:rPr lang="en-US" dirty="0">
                <a:latin typeface="+mn-lt"/>
              </a:rPr>
              <a:t>)</a:t>
            </a:r>
          </a:p>
        </p:txBody>
      </p:sp>
      <p:sp>
        <p:nvSpPr>
          <p:cNvPr id="56" name="TextBox 26">
            <a:extLst>
              <a:ext uri="{FF2B5EF4-FFF2-40B4-BE49-F238E27FC236}">
                <a16:creationId xmlns:a16="http://schemas.microsoft.com/office/drawing/2014/main" id="{A5EBB7D8-45F4-4651-A14E-1084FBCF8546}"/>
              </a:ext>
            </a:extLst>
          </p:cNvPr>
          <p:cNvSpPr txBox="1"/>
          <p:nvPr/>
        </p:nvSpPr>
        <p:spPr>
          <a:xfrm>
            <a:off x="501914" y="2783231"/>
            <a:ext cx="2583469" cy="576633"/>
          </a:xfrm>
          <a:prstGeom prst="rect">
            <a:avLst/>
          </a:prstGeom>
        </p:spPr>
        <p:txBody>
          <a:bodyPr wrap="square" lIns="0" tIns="0" rIns="0" bIns="0" rtlCol="0" anchor="t">
            <a:spAutoFit/>
          </a:bodyPr>
          <a:lstStyle/>
          <a:p>
            <a:pPr algn="just">
              <a:lnSpc>
                <a:spcPts val="2415"/>
              </a:lnSpc>
            </a:pPr>
            <a:r>
              <a:rPr lang="ru-RU" sz="1200" dirty="0">
                <a:solidFill>
                  <a:srgbClr val="000000"/>
                </a:solidFill>
              </a:rPr>
              <a:t>Тендеры на испытание пробной партии ТОВАРОВ от местных поставщиков.</a:t>
            </a:r>
          </a:p>
        </p:txBody>
      </p:sp>
      <p:grpSp>
        <p:nvGrpSpPr>
          <p:cNvPr id="3" name="Group 2">
            <a:extLst>
              <a:ext uri="{FF2B5EF4-FFF2-40B4-BE49-F238E27FC236}">
                <a16:creationId xmlns:a16="http://schemas.microsoft.com/office/drawing/2014/main" id="{F8BD2347-952E-463F-ACE1-99D20568AE4D}"/>
              </a:ext>
            </a:extLst>
          </p:cNvPr>
          <p:cNvGrpSpPr/>
          <p:nvPr/>
        </p:nvGrpSpPr>
        <p:grpSpPr>
          <a:xfrm>
            <a:off x="501914" y="1297391"/>
            <a:ext cx="2583469" cy="523220"/>
            <a:chOff x="501914" y="1297391"/>
            <a:chExt cx="2583469" cy="523220"/>
          </a:xfrm>
        </p:grpSpPr>
        <p:grpSp>
          <p:nvGrpSpPr>
            <p:cNvPr id="38" name="Group 7">
              <a:extLst>
                <a:ext uri="{FF2B5EF4-FFF2-40B4-BE49-F238E27FC236}">
                  <a16:creationId xmlns:a16="http://schemas.microsoft.com/office/drawing/2014/main" id="{5F83D68E-17C7-46C3-AF29-768F4591518E}"/>
                </a:ext>
              </a:extLst>
            </p:cNvPr>
            <p:cNvGrpSpPr/>
            <p:nvPr/>
          </p:nvGrpSpPr>
          <p:grpSpPr>
            <a:xfrm>
              <a:off x="501914" y="1297391"/>
              <a:ext cx="2583469" cy="523220"/>
              <a:chOff x="0" y="0"/>
              <a:chExt cx="1146371" cy="239105"/>
            </a:xfrm>
          </p:grpSpPr>
          <p:sp>
            <p:nvSpPr>
              <p:cNvPr id="39" name="Freeform 8">
                <a:extLst>
                  <a:ext uri="{FF2B5EF4-FFF2-40B4-BE49-F238E27FC236}">
                    <a16:creationId xmlns:a16="http://schemas.microsoft.com/office/drawing/2014/main" id="{3DD5B578-D11C-4D61-8D47-1258EC3EA97B}"/>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40" name="TextBox 9">
                <a:extLst>
                  <a:ext uri="{FF2B5EF4-FFF2-40B4-BE49-F238E27FC236}">
                    <a16:creationId xmlns:a16="http://schemas.microsoft.com/office/drawing/2014/main" id="{EF6EDDA6-050F-4A73-A8C9-187768A589C5}"/>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7" name="TextBox 27">
              <a:extLst>
                <a:ext uri="{FF2B5EF4-FFF2-40B4-BE49-F238E27FC236}">
                  <a16:creationId xmlns:a16="http://schemas.microsoft.com/office/drawing/2014/main" id="{3395F093-BEAD-4E51-A11B-6751B009B04F}"/>
                </a:ext>
              </a:extLst>
            </p:cNvPr>
            <p:cNvSpPr txBox="1"/>
            <p:nvPr/>
          </p:nvSpPr>
          <p:spPr>
            <a:xfrm>
              <a:off x="501914" y="1435891"/>
              <a:ext cx="2583469" cy="246221"/>
            </a:xfrm>
            <a:prstGeom prst="rect">
              <a:avLst/>
            </a:prstGeom>
          </p:spPr>
          <p:txBody>
            <a:bodyPr wrap="square" lIns="0" tIns="0" rIns="0" bIns="0" rtlCol="0" anchor="t">
              <a:spAutoFit/>
            </a:bodyPr>
            <a:lstStyle/>
            <a:p>
              <a:pPr algn="ctr"/>
              <a:r>
                <a:rPr lang="ru-RU" sz="1600" b="1" dirty="0">
                  <a:solidFill>
                    <a:srgbClr val="000000"/>
                  </a:solidFill>
                </a:rPr>
                <a:t>ПРОБНЫЙ ЗАКАЗ</a:t>
              </a:r>
              <a:endParaRPr lang="en-US" sz="1600" b="1" dirty="0">
                <a:solidFill>
                  <a:srgbClr val="000000"/>
                </a:solidFill>
              </a:endParaRPr>
            </a:p>
          </p:txBody>
        </p:sp>
      </p:grpSp>
      <p:grpSp>
        <p:nvGrpSpPr>
          <p:cNvPr id="5" name="Group 4">
            <a:extLst>
              <a:ext uri="{FF2B5EF4-FFF2-40B4-BE49-F238E27FC236}">
                <a16:creationId xmlns:a16="http://schemas.microsoft.com/office/drawing/2014/main" id="{C5705CBC-E630-4C16-B7B2-9842C61785E4}"/>
              </a:ext>
            </a:extLst>
          </p:cNvPr>
          <p:cNvGrpSpPr/>
          <p:nvPr/>
        </p:nvGrpSpPr>
        <p:grpSpPr>
          <a:xfrm>
            <a:off x="3563378" y="1297391"/>
            <a:ext cx="2583469" cy="523220"/>
            <a:chOff x="4855113" y="1297391"/>
            <a:chExt cx="2583469" cy="523220"/>
          </a:xfrm>
        </p:grpSpPr>
        <p:grpSp>
          <p:nvGrpSpPr>
            <p:cNvPr id="35" name="Group 4">
              <a:extLst>
                <a:ext uri="{FF2B5EF4-FFF2-40B4-BE49-F238E27FC236}">
                  <a16:creationId xmlns:a16="http://schemas.microsoft.com/office/drawing/2014/main" id="{74F349F4-4A1A-42F7-9688-D28659E08CA3}"/>
                </a:ext>
              </a:extLst>
            </p:cNvPr>
            <p:cNvGrpSpPr/>
            <p:nvPr/>
          </p:nvGrpSpPr>
          <p:grpSpPr>
            <a:xfrm>
              <a:off x="4855113" y="1297391"/>
              <a:ext cx="2583469" cy="523220"/>
              <a:chOff x="0" y="0"/>
              <a:chExt cx="1146371" cy="239105"/>
            </a:xfrm>
          </p:grpSpPr>
          <p:sp>
            <p:nvSpPr>
              <p:cNvPr id="36" name="Freeform 5">
                <a:extLst>
                  <a:ext uri="{FF2B5EF4-FFF2-40B4-BE49-F238E27FC236}">
                    <a16:creationId xmlns:a16="http://schemas.microsoft.com/office/drawing/2014/main" id="{EF4FB315-4E9B-45D4-9D50-3F8B6C99919A}"/>
                  </a:ext>
                </a:extLst>
              </p:cNvPr>
              <p:cNvSpPr/>
              <p:nvPr/>
            </p:nvSpPr>
            <p:spPr>
              <a:xfrm>
                <a:off x="0" y="0"/>
                <a:ext cx="1146371" cy="239105"/>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37" name="TextBox 6">
                <a:extLst>
                  <a:ext uri="{FF2B5EF4-FFF2-40B4-BE49-F238E27FC236}">
                    <a16:creationId xmlns:a16="http://schemas.microsoft.com/office/drawing/2014/main" id="{B8F77B60-E14A-4E2E-8EBD-5A29DE05A5BC}"/>
                  </a:ext>
                </a:extLst>
              </p:cNvPr>
              <p:cNvSpPr txBox="1"/>
              <p:nvPr/>
            </p:nvSpPr>
            <p:spPr>
              <a:xfrm>
                <a:off x="0" y="-38100"/>
                <a:ext cx="1146371" cy="277205"/>
              </a:xfrm>
              <a:prstGeom prst="rect">
                <a:avLst/>
              </a:prstGeom>
            </p:spPr>
            <p:txBody>
              <a:bodyPr lIns="50800" tIns="50800" rIns="50800" bIns="50800" rtlCol="0" anchor="ctr"/>
              <a:lstStyle/>
              <a:p>
                <a:pPr algn="ctr">
                  <a:lnSpc>
                    <a:spcPts val="2659"/>
                  </a:lnSpc>
                  <a:spcBef>
                    <a:spcPct val="0"/>
                  </a:spcBef>
                </a:pPr>
                <a:endParaRPr/>
              </a:p>
            </p:txBody>
          </p:sp>
        </p:grpSp>
        <p:sp>
          <p:nvSpPr>
            <p:cNvPr id="58" name="TextBox 28">
              <a:extLst>
                <a:ext uri="{FF2B5EF4-FFF2-40B4-BE49-F238E27FC236}">
                  <a16:creationId xmlns:a16="http://schemas.microsoft.com/office/drawing/2014/main" id="{425AF04D-D4A5-4431-877D-15259E952368}"/>
                </a:ext>
              </a:extLst>
            </p:cNvPr>
            <p:cNvSpPr txBox="1"/>
            <p:nvPr/>
          </p:nvSpPr>
          <p:spPr>
            <a:xfrm>
              <a:off x="4855113" y="1435891"/>
              <a:ext cx="2562400" cy="246221"/>
            </a:xfrm>
            <a:prstGeom prst="rect">
              <a:avLst/>
            </a:prstGeom>
          </p:spPr>
          <p:txBody>
            <a:bodyPr wrap="square" lIns="0" tIns="0" rIns="0" bIns="0" rtlCol="0" anchor="t">
              <a:spAutoFit/>
            </a:bodyPr>
            <a:lstStyle/>
            <a:p>
              <a:pPr algn="ctr"/>
              <a:r>
                <a:rPr lang="ru-RU" sz="1600" b="1" dirty="0">
                  <a:solidFill>
                    <a:srgbClr val="000000"/>
                  </a:solidFill>
                </a:rPr>
                <a:t>РАННИЙ ТЕНДЕР</a:t>
              </a:r>
              <a:endParaRPr lang="en-US" sz="1600" b="1" dirty="0">
                <a:solidFill>
                  <a:srgbClr val="000000"/>
                </a:solidFill>
              </a:endParaRPr>
            </a:p>
          </p:txBody>
        </p:sp>
      </p:grpSp>
      <p:sp>
        <p:nvSpPr>
          <p:cNvPr id="52" name="TextBox 21">
            <a:extLst>
              <a:ext uri="{FF2B5EF4-FFF2-40B4-BE49-F238E27FC236}">
                <a16:creationId xmlns:a16="http://schemas.microsoft.com/office/drawing/2014/main" id="{414F898F-3071-43E0-B856-BA86E1B01DC8}"/>
              </a:ext>
            </a:extLst>
          </p:cNvPr>
          <p:cNvSpPr txBox="1"/>
          <p:nvPr/>
        </p:nvSpPr>
        <p:spPr>
          <a:xfrm>
            <a:off x="6624843" y="1214019"/>
            <a:ext cx="2583469" cy="606592"/>
          </a:xfrm>
          <a:prstGeom prst="rect">
            <a:avLst/>
          </a:prstGeom>
        </p:spPr>
        <p:txBody>
          <a:bodyPr lIns="50800" tIns="50800" rIns="50800" bIns="50800" rtlCol="0" anchor="ctr"/>
          <a:lstStyle/>
          <a:p>
            <a:pPr algn="ctr">
              <a:spcBef>
                <a:spcPct val="0"/>
              </a:spcBef>
            </a:pPr>
            <a:endParaRPr/>
          </a:p>
        </p:txBody>
      </p:sp>
      <p:grpSp>
        <p:nvGrpSpPr>
          <p:cNvPr id="7" name="Group 6">
            <a:extLst>
              <a:ext uri="{FF2B5EF4-FFF2-40B4-BE49-F238E27FC236}">
                <a16:creationId xmlns:a16="http://schemas.microsoft.com/office/drawing/2014/main" id="{5D45940A-A7BF-43BD-A63B-653097564EA3}"/>
              </a:ext>
            </a:extLst>
          </p:cNvPr>
          <p:cNvGrpSpPr/>
          <p:nvPr/>
        </p:nvGrpSpPr>
        <p:grpSpPr>
          <a:xfrm>
            <a:off x="6624843" y="1297391"/>
            <a:ext cx="2583469" cy="523220"/>
            <a:chOff x="6624843" y="1297391"/>
            <a:chExt cx="2583469" cy="523220"/>
          </a:xfrm>
        </p:grpSpPr>
        <p:sp>
          <p:nvSpPr>
            <p:cNvPr id="51" name="Freeform 20">
              <a:extLst>
                <a:ext uri="{FF2B5EF4-FFF2-40B4-BE49-F238E27FC236}">
                  <a16:creationId xmlns:a16="http://schemas.microsoft.com/office/drawing/2014/main" id="{42C6A146-2C73-4EC1-945A-DB9222ACFF5C}"/>
                </a:ext>
              </a:extLst>
            </p:cNvPr>
            <p:cNvSpPr/>
            <p:nvPr/>
          </p:nvSpPr>
          <p:spPr>
            <a:xfrm>
              <a:off x="6624843" y="1297391"/>
              <a:ext cx="2583469" cy="523220"/>
            </a:xfrm>
            <a:custGeom>
              <a:avLst/>
              <a:gdLst/>
              <a:ahLst/>
              <a:cxnLst/>
              <a:rect l="l" t="t" r="r" b="b"/>
              <a:pathLst>
                <a:path w="1146371" h="239105">
                  <a:moveTo>
                    <a:pt x="46119" y="0"/>
                  </a:moveTo>
                  <a:lnTo>
                    <a:pt x="1100252" y="0"/>
                  </a:lnTo>
                  <a:cubicBezTo>
                    <a:pt x="1125722" y="0"/>
                    <a:pt x="1146371" y="20648"/>
                    <a:pt x="1146371" y="46119"/>
                  </a:cubicBezTo>
                  <a:lnTo>
                    <a:pt x="1146371" y="192986"/>
                  </a:lnTo>
                  <a:cubicBezTo>
                    <a:pt x="1146371" y="218456"/>
                    <a:pt x="1125722" y="239105"/>
                    <a:pt x="1100252" y="239105"/>
                  </a:cubicBezTo>
                  <a:lnTo>
                    <a:pt x="46119" y="239105"/>
                  </a:lnTo>
                  <a:cubicBezTo>
                    <a:pt x="20648" y="239105"/>
                    <a:pt x="0" y="218456"/>
                    <a:pt x="0" y="192986"/>
                  </a:cubicBezTo>
                  <a:lnTo>
                    <a:pt x="0" y="46119"/>
                  </a:lnTo>
                  <a:cubicBezTo>
                    <a:pt x="0" y="20648"/>
                    <a:pt x="20648" y="0"/>
                    <a:pt x="46119" y="0"/>
                  </a:cubicBezTo>
                  <a:close/>
                </a:path>
              </a:pathLst>
            </a:custGeom>
            <a:solidFill>
              <a:srgbClr val="FDD83F"/>
            </a:solidFill>
          </p:spPr>
          <p:txBody>
            <a:bodyPr/>
            <a:lstStyle/>
            <a:p>
              <a:endParaRPr lang="en-GB"/>
            </a:p>
          </p:txBody>
        </p:sp>
        <p:sp>
          <p:nvSpPr>
            <p:cNvPr id="59" name="TextBox 29">
              <a:extLst>
                <a:ext uri="{FF2B5EF4-FFF2-40B4-BE49-F238E27FC236}">
                  <a16:creationId xmlns:a16="http://schemas.microsoft.com/office/drawing/2014/main" id="{2D39F7C8-B8E1-4D75-B7AB-C4A21B8CAF31}"/>
                </a:ext>
              </a:extLst>
            </p:cNvPr>
            <p:cNvSpPr txBox="1"/>
            <p:nvPr/>
          </p:nvSpPr>
          <p:spPr>
            <a:xfrm>
              <a:off x="6624843" y="1435891"/>
              <a:ext cx="2583469" cy="246221"/>
            </a:xfrm>
            <a:prstGeom prst="rect">
              <a:avLst/>
            </a:prstGeom>
          </p:spPr>
          <p:txBody>
            <a:bodyPr wrap="square" lIns="0" tIns="0" rIns="0" bIns="0" rtlCol="0" anchor="t">
              <a:spAutoFit/>
            </a:bodyPr>
            <a:lstStyle/>
            <a:p>
              <a:pPr algn="ctr"/>
              <a:r>
                <a:rPr lang="ru-RU" sz="1600" b="1" dirty="0">
                  <a:solidFill>
                    <a:srgbClr val="000000"/>
                  </a:solidFill>
                </a:rPr>
                <a:t>КАЗАХ ТЕНДЕР</a:t>
              </a:r>
              <a:endParaRPr lang="en-US" sz="1600" b="1" dirty="0">
                <a:solidFill>
                  <a:srgbClr val="000000"/>
                </a:solidFill>
              </a:endParaRPr>
            </a:p>
          </p:txBody>
        </p:sp>
      </p:grpSp>
      <p:sp>
        <p:nvSpPr>
          <p:cNvPr id="60" name="TextBox 31">
            <a:extLst>
              <a:ext uri="{FF2B5EF4-FFF2-40B4-BE49-F238E27FC236}">
                <a16:creationId xmlns:a16="http://schemas.microsoft.com/office/drawing/2014/main" id="{5499E2ED-1250-4C2C-8B8F-01A5C8E033F1}"/>
              </a:ext>
            </a:extLst>
          </p:cNvPr>
          <p:cNvSpPr txBox="1"/>
          <p:nvPr/>
        </p:nvSpPr>
        <p:spPr>
          <a:xfrm>
            <a:off x="3577814" y="2783231"/>
            <a:ext cx="2533528" cy="1502591"/>
          </a:xfrm>
          <a:prstGeom prst="rect">
            <a:avLst/>
          </a:prstGeom>
        </p:spPr>
        <p:txBody>
          <a:bodyPr wrap="square" lIns="0" tIns="0" rIns="0" bIns="0" rtlCol="0" anchor="t">
            <a:spAutoFit/>
          </a:bodyPr>
          <a:lstStyle/>
          <a:p>
            <a:pPr algn="just">
              <a:lnSpc>
                <a:spcPts val="2415"/>
              </a:lnSpc>
            </a:pPr>
            <a:r>
              <a:rPr lang="ru-RU" sz="1200" dirty="0">
                <a:solidFill>
                  <a:srgbClr val="000000"/>
                </a:solidFill>
              </a:rPr>
              <a:t>Вид тендера, по результатам которого заключается контракт на поставку ТОВАРОВ с отлагательным условием или с долгосрочным графиком поставки.</a:t>
            </a:r>
          </a:p>
        </p:txBody>
      </p:sp>
      <p:sp>
        <p:nvSpPr>
          <p:cNvPr id="61" name="TextBox 32">
            <a:extLst>
              <a:ext uri="{FF2B5EF4-FFF2-40B4-BE49-F238E27FC236}">
                <a16:creationId xmlns:a16="http://schemas.microsoft.com/office/drawing/2014/main" id="{736A2EF7-CF66-4999-9F27-E7F9752AFE91}"/>
              </a:ext>
            </a:extLst>
          </p:cNvPr>
          <p:cNvSpPr txBox="1"/>
          <p:nvPr/>
        </p:nvSpPr>
        <p:spPr>
          <a:xfrm>
            <a:off x="6624843" y="2783231"/>
            <a:ext cx="2583469" cy="1194814"/>
          </a:xfrm>
          <a:prstGeom prst="rect">
            <a:avLst/>
          </a:prstGeom>
        </p:spPr>
        <p:txBody>
          <a:bodyPr wrap="square" lIns="0" tIns="0" rIns="0" bIns="0" rtlCol="0" anchor="t">
            <a:spAutoFit/>
          </a:bodyPr>
          <a:lstStyle/>
          <a:p>
            <a:pPr algn="just">
              <a:lnSpc>
                <a:spcPts val="2415"/>
              </a:lnSpc>
            </a:pPr>
            <a:r>
              <a:rPr lang="ru-RU" sz="1200" dirty="0">
                <a:solidFill>
                  <a:srgbClr val="000000"/>
                </a:solidFill>
              </a:rPr>
              <a:t>Тендеры исключительно среди местных поставщиков. Цель - заключить контракты с казахстанскими поставщиками ТРУ.</a:t>
            </a:r>
          </a:p>
        </p:txBody>
      </p:sp>
      <p:sp>
        <p:nvSpPr>
          <p:cNvPr id="62" name="TextBox 33">
            <a:extLst>
              <a:ext uri="{FF2B5EF4-FFF2-40B4-BE49-F238E27FC236}">
                <a16:creationId xmlns:a16="http://schemas.microsoft.com/office/drawing/2014/main" id="{535C7B3D-9248-4635-BFC8-A32F6AB8AC24}"/>
              </a:ext>
            </a:extLst>
          </p:cNvPr>
          <p:cNvSpPr txBox="1"/>
          <p:nvPr/>
        </p:nvSpPr>
        <p:spPr>
          <a:xfrm>
            <a:off x="1445452" y="5207326"/>
            <a:ext cx="7698657" cy="964303"/>
          </a:xfrm>
          <a:prstGeom prst="rect">
            <a:avLst/>
          </a:prstGeom>
        </p:spPr>
        <p:txBody>
          <a:bodyPr wrap="square" lIns="0" tIns="0" rIns="0" bIns="0" rtlCol="0" anchor="t">
            <a:spAutoFit/>
          </a:bodyPr>
          <a:lstStyle/>
          <a:p>
            <a:pPr marL="0" lvl="1" indent="0" algn="just">
              <a:lnSpc>
                <a:spcPts val="2552"/>
              </a:lnSpc>
              <a:spcBef>
                <a:spcPct val="0"/>
              </a:spcBef>
            </a:pPr>
            <a:r>
              <a:rPr lang="ru-RU" sz="1400" u="none" strike="noStrike" dirty="0">
                <a:solidFill>
                  <a:srgbClr val="000000"/>
                </a:solidFill>
              </a:rPr>
              <a:t>«Контракт в обмен на инвестиции» - представляет собой долгосрочный контракт, заключаемый на бесконкурсной основе, по которому поставщик обязуется производить товары местного происхождения, являющиеся предметом контракта на закупки на территории Республики Казахстан.</a:t>
            </a:r>
          </a:p>
        </p:txBody>
      </p:sp>
      <p:sp>
        <p:nvSpPr>
          <p:cNvPr id="63" name="Freeform 22">
            <a:extLst>
              <a:ext uri="{FF2B5EF4-FFF2-40B4-BE49-F238E27FC236}">
                <a16:creationId xmlns:a16="http://schemas.microsoft.com/office/drawing/2014/main" id="{511BF20D-5E09-474C-A379-0C54493BC11F}"/>
              </a:ext>
            </a:extLst>
          </p:cNvPr>
          <p:cNvSpPr/>
          <p:nvPr/>
        </p:nvSpPr>
        <p:spPr>
          <a:xfrm>
            <a:off x="386840" y="5300657"/>
            <a:ext cx="911247" cy="913531"/>
          </a:xfrm>
          <a:custGeom>
            <a:avLst/>
            <a:gdLst/>
            <a:ahLst/>
            <a:cxnLst/>
            <a:rect l="l" t="t" r="r" b="b"/>
            <a:pathLst>
              <a:path w="911247" h="913531">
                <a:moveTo>
                  <a:pt x="0" y="0"/>
                </a:moveTo>
                <a:lnTo>
                  <a:pt x="911247" y="0"/>
                </a:lnTo>
                <a:lnTo>
                  <a:pt x="911247" y="913531"/>
                </a:lnTo>
                <a:lnTo>
                  <a:pt x="0" y="9135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 name="Footer Placeholder 1">
            <a:extLst>
              <a:ext uri="{FF2B5EF4-FFF2-40B4-BE49-F238E27FC236}">
                <a16:creationId xmlns:a16="http://schemas.microsoft.com/office/drawing/2014/main" id="{466CC731-B29C-0F04-80F9-4EF5137FAC2C}"/>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422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2F57BB8E-A761-4166-9188-D85477735120}"/>
              </a:ext>
            </a:extLst>
          </p:cNvPr>
          <p:cNvSpPr txBox="1">
            <a:spLocks/>
          </p:cNvSpPr>
          <p:nvPr/>
        </p:nvSpPr>
        <p:spPr>
          <a:xfrm>
            <a:off x="3634966" y="3958360"/>
            <a:ext cx="5261384" cy="523220"/>
          </a:xfrm>
          <a:prstGeom prst="rect">
            <a:avLst/>
          </a:prstGeom>
          <a:noFill/>
        </p:spPr>
        <p:txBody>
          <a:bodyPr wrap="square" rtlCol="0">
            <a:spAutoFit/>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1"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СПАСИБО ЗА ВАШЕ ВНИМАНИЕ!</a:t>
            </a:r>
          </a:p>
        </p:txBody>
      </p:sp>
    </p:spTree>
    <p:extLst>
      <p:ext uri="{BB962C8B-B14F-4D97-AF65-F5344CB8AC3E}">
        <p14:creationId xmlns:p14="http://schemas.microsoft.com/office/powerpoint/2010/main" val="100660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Обзор трубных материалов</a:t>
            </a:r>
          </a:p>
        </p:txBody>
      </p:sp>
      <p:sp>
        <p:nvSpPr>
          <p:cNvPr id="8" name="TextBox 7">
            <a:extLst>
              <a:ext uri="{FF2B5EF4-FFF2-40B4-BE49-F238E27FC236}">
                <a16:creationId xmlns:a16="http://schemas.microsoft.com/office/drawing/2014/main" id="{B22FAA64-32B8-41FD-B915-6AD77539AD95}"/>
              </a:ext>
            </a:extLst>
          </p:cNvPr>
          <p:cNvSpPr txBox="1"/>
          <p:nvPr/>
        </p:nvSpPr>
        <p:spPr>
          <a:xfrm>
            <a:off x="675503" y="1639329"/>
            <a:ext cx="11071654" cy="286232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w="0"/>
                <a:solidFill>
                  <a:srgbClr val="00ABC5"/>
                </a:solidFill>
                <a:effectLst/>
                <a:uLnTx/>
                <a:uFillTx/>
                <a:latin typeface="Calibri" panose="020F0502020204030204"/>
                <a:ea typeface="+mn-ea"/>
                <a:cs typeface="+mn-cs"/>
              </a:rPr>
              <a:t>Цель:</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Цель данной презентации - дать четкое представление о трубных материалах, используемых в КПО для кислых и некислых сред, а также их соответствие стандартам ASME. Мы изучим опыт прошлых разработок, требования к материалам, ограничения и международные технические требования.</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000" b="1" i="0" u="sng" strike="noStrike" kern="1200" cap="none" spc="0" normalizeH="0" baseline="0" noProof="0" dirty="0">
                <a:ln w="0"/>
                <a:solidFill>
                  <a:srgbClr val="00ABC5"/>
                </a:solidFill>
                <a:effectLst/>
                <a:uLnTx/>
                <a:uFillTx/>
                <a:latin typeface="Calibri" panose="020F0502020204030204"/>
                <a:ea typeface="+mn-ea"/>
                <a:cs typeface="+mn-cs"/>
              </a:rPr>
              <a:t>Приоритет:</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w="0"/>
                <a:solidFill>
                  <a:srgbClr val="00ABC5"/>
                </a:solidFill>
                <a:effectLst/>
                <a:uLnTx/>
                <a:uFillTx/>
                <a:latin typeface="Calibri" panose="020F0502020204030204"/>
                <a:ea typeface="+mn-ea"/>
                <a:cs typeface="+mn-cs"/>
              </a:rPr>
              <a:t>КПО осуществляет деятельность в сложных условиях, где трубопроводные системы подвергаются воздействию экстремальных условий. Соблюдение стандартов ASME необходимо для обеспечения безопасности, целостности и долговечности трубопроводных систем.</a:t>
            </a:r>
          </a:p>
        </p:txBody>
      </p:sp>
      <p:sp>
        <p:nvSpPr>
          <p:cNvPr id="2" name="Footer Placeholder 1">
            <a:extLst>
              <a:ext uri="{FF2B5EF4-FFF2-40B4-BE49-F238E27FC236}">
                <a16:creationId xmlns:a16="http://schemas.microsoft.com/office/drawing/2014/main" id="{FD2458A5-D061-0DF7-2DC2-491CF317BEC1}"/>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5983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8AA010C-8B75-454C-9725-0D26A5D1A922}"/>
              </a:ext>
            </a:extLst>
          </p:cNvPr>
          <p:cNvGrpSpPr/>
          <p:nvPr/>
        </p:nvGrpSpPr>
        <p:grpSpPr>
          <a:xfrm>
            <a:off x="7632711" y="1234657"/>
            <a:ext cx="1416039" cy="1749970"/>
            <a:chOff x="3422056" y="821410"/>
            <a:chExt cx="2486498" cy="3392458"/>
          </a:xfrm>
          <a:solidFill>
            <a:schemeClr val="accent2">
              <a:lumMod val="40000"/>
              <a:lumOff val="60000"/>
            </a:schemeClr>
          </a:solidFill>
        </p:grpSpPr>
        <p:sp>
          <p:nvSpPr>
            <p:cNvPr id="4" name="Oval 1">
              <a:extLst>
                <a:ext uri="{FF2B5EF4-FFF2-40B4-BE49-F238E27FC236}">
                  <a16:creationId xmlns:a16="http://schemas.microsoft.com/office/drawing/2014/main" id="{C9AA1BFE-26B3-4B8A-8A2B-1BA306E30406}"/>
                </a:ext>
              </a:extLst>
            </p:cNvPr>
            <p:cNvSpPr/>
            <p:nvPr/>
          </p:nvSpPr>
          <p:spPr>
            <a:xfrm rot="20110090">
              <a:off x="4547567" y="3137124"/>
              <a:ext cx="1067821" cy="1076744"/>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5" name="Oval 1">
              <a:extLst>
                <a:ext uri="{FF2B5EF4-FFF2-40B4-BE49-F238E27FC236}">
                  <a16:creationId xmlns:a16="http://schemas.microsoft.com/office/drawing/2014/main" id="{CBCC5686-96D8-42D7-BBF0-0F7E5AB3FBE6}"/>
                </a:ext>
              </a:extLst>
            </p:cNvPr>
            <p:cNvSpPr/>
            <p:nvPr/>
          </p:nvSpPr>
          <p:spPr>
            <a:xfrm rot="20629582">
              <a:off x="3422056" y="2512575"/>
              <a:ext cx="1317398" cy="132840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sp>
          <p:nvSpPr>
            <p:cNvPr id="6" name="Oval 1">
              <a:extLst>
                <a:ext uri="{FF2B5EF4-FFF2-40B4-BE49-F238E27FC236}">
                  <a16:creationId xmlns:a16="http://schemas.microsoft.com/office/drawing/2014/main" id="{8CD7F5EE-AD2E-4F0D-ABBC-C7E405518008}"/>
                </a:ext>
              </a:extLst>
            </p:cNvPr>
            <p:cNvSpPr/>
            <p:nvPr/>
          </p:nvSpPr>
          <p:spPr>
            <a:xfrm rot="20625983">
              <a:off x="3912780" y="821410"/>
              <a:ext cx="1175566" cy="1185389"/>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FFFFFF"/>
                </a:solidFill>
                <a:effectLst/>
                <a:uLnTx/>
                <a:uFillTx/>
                <a:latin typeface="Calibri" panose="020F0502020204030204"/>
                <a:ea typeface="맑은 고딕" panose="020B0503020000020004" pitchFamily="34" charset="-127"/>
                <a:cs typeface="+mn-cs"/>
              </a:endParaRPr>
            </a:p>
          </p:txBody>
        </p:sp>
        <p:sp>
          <p:nvSpPr>
            <p:cNvPr id="7" name="Oval 1">
              <a:extLst>
                <a:ext uri="{FF2B5EF4-FFF2-40B4-BE49-F238E27FC236}">
                  <a16:creationId xmlns:a16="http://schemas.microsoft.com/office/drawing/2014/main" id="{E9978A0B-F96B-4FA3-B621-F7B0D428EBC6}"/>
                </a:ext>
              </a:extLst>
            </p:cNvPr>
            <p:cNvSpPr/>
            <p:nvPr/>
          </p:nvSpPr>
          <p:spPr>
            <a:xfrm rot="20625983">
              <a:off x="4483704" y="1742062"/>
              <a:ext cx="1424850" cy="1436756"/>
            </a:xfrm>
            <a:custGeom>
              <a:avLst/>
              <a:gdLst/>
              <a:ahLst/>
              <a:cxnLst/>
              <a:rect l="l" t="t" r="r" b="b"/>
              <a:pathLst>
                <a:path w="1462487" h="1474707">
                  <a:moveTo>
                    <a:pt x="1462487" y="349243"/>
                  </a:moveTo>
                  <a:lnTo>
                    <a:pt x="1460292" y="357434"/>
                  </a:lnTo>
                  <a:lnTo>
                    <a:pt x="1458059" y="353991"/>
                  </a:lnTo>
                  <a:close/>
                  <a:moveTo>
                    <a:pt x="753000" y="293334"/>
                  </a:moveTo>
                  <a:cubicBezTo>
                    <a:pt x="782853" y="295126"/>
                    <a:pt x="812972" y="299936"/>
                    <a:pt x="842985" y="307979"/>
                  </a:cubicBezTo>
                  <a:cubicBezTo>
                    <a:pt x="1083094" y="372316"/>
                    <a:pt x="1225586" y="619120"/>
                    <a:pt x="1161249" y="859229"/>
                  </a:cubicBezTo>
                  <a:cubicBezTo>
                    <a:pt x="1096912" y="1099339"/>
                    <a:pt x="850109" y="1241831"/>
                    <a:pt x="610000" y="1177494"/>
                  </a:cubicBezTo>
                  <a:cubicBezTo>
                    <a:pt x="369892" y="1113157"/>
                    <a:pt x="227400" y="866354"/>
                    <a:pt x="291737" y="626243"/>
                  </a:cubicBezTo>
                  <a:cubicBezTo>
                    <a:pt x="348031" y="416147"/>
                    <a:pt x="544027" y="280789"/>
                    <a:pt x="753000" y="293334"/>
                  </a:cubicBezTo>
                  <a:close/>
                  <a:moveTo>
                    <a:pt x="756927" y="226756"/>
                  </a:moveTo>
                  <a:cubicBezTo>
                    <a:pt x="516994" y="212353"/>
                    <a:pt x="291963" y="367763"/>
                    <a:pt x="227328" y="608985"/>
                  </a:cubicBezTo>
                  <a:cubicBezTo>
                    <a:pt x="153460" y="884668"/>
                    <a:pt x="317061" y="1168034"/>
                    <a:pt x="592743" y="1241903"/>
                  </a:cubicBezTo>
                  <a:cubicBezTo>
                    <a:pt x="868423" y="1315772"/>
                    <a:pt x="1151788" y="1152169"/>
                    <a:pt x="1225657" y="876487"/>
                  </a:cubicBezTo>
                  <a:cubicBezTo>
                    <a:pt x="1299525" y="600806"/>
                    <a:pt x="1135924" y="317439"/>
                    <a:pt x="860243" y="243570"/>
                  </a:cubicBezTo>
                  <a:cubicBezTo>
                    <a:pt x="825783" y="234336"/>
                    <a:pt x="791203" y="228813"/>
                    <a:pt x="756927" y="226756"/>
                  </a:cubicBezTo>
                  <a:close/>
                  <a:moveTo>
                    <a:pt x="810386" y="0"/>
                  </a:moveTo>
                  <a:lnTo>
                    <a:pt x="1025208" y="57562"/>
                  </a:lnTo>
                  <a:lnTo>
                    <a:pt x="1022130" y="240527"/>
                  </a:lnTo>
                  <a:lnTo>
                    <a:pt x="1016510" y="239022"/>
                  </a:lnTo>
                  <a:cubicBezTo>
                    <a:pt x="1062297" y="264790"/>
                    <a:pt x="1103679" y="296387"/>
                    <a:pt x="1138682" y="333856"/>
                  </a:cubicBezTo>
                  <a:lnTo>
                    <a:pt x="1301566" y="293354"/>
                  </a:lnTo>
                  <a:lnTo>
                    <a:pt x="1405978" y="489724"/>
                  </a:lnTo>
                  <a:lnTo>
                    <a:pt x="1289918" y="594359"/>
                  </a:lnTo>
                  <a:cubicBezTo>
                    <a:pt x="1304467" y="647352"/>
                    <a:pt x="1311324" y="702842"/>
                    <a:pt x="1308862" y="759248"/>
                  </a:cubicBezTo>
                  <a:lnTo>
                    <a:pt x="1453830" y="839725"/>
                  </a:lnTo>
                  <a:lnTo>
                    <a:pt x="1396268" y="1054549"/>
                  </a:lnTo>
                  <a:lnTo>
                    <a:pt x="1220358" y="1051590"/>
                  </a:lnTo>
                  <a:cubicBezTo>
                    <a:pt x="1198118" y="1088752"/>
                    <a:pt x="1171171" y="1122269"/>
                    <a:pt x="1140977" y="1152189"/>
                  </a:cubicBezTo>
                  <a:lnTo>
                    <a:pt x="1198748" y="1302969"/>
                  </a:lnTo>
                  <a:lnTo>
                    <a:pt x="1016568" y="1430534"/>
                  </a:lnTo>
                  <a:lnTo>
                    <a:pt x="878385" y="1310568"/>
                  </a:lnTo>
                  <a:lnTo>
                    <a:pt x="895202" y="1298794"/>
                  </a:lnTo>
                  <a:cubicBezTo>
                    <a:pt x="842274" y="1315923"/>
                    <a:pt x="786304" y="1324159"/>
                    <a:pt x="729238" y="1323841"/>
                  </a:cubicBezTo>
                  <a:lnTo>
                    <a:pt x="645487" y="1474707"/>
                  </a:lnTo>
                  <a:lnTo>
                    <a:pt x="430663" y="1417146"/>
                  </a:lnTo>
                  <a:lnTo>
                    <a:pt x="433566" y="1244616"/>
                  </a:lnTo>
                  <a:cubicBezTo>
                    <a:pt x="388043" y="1218671"/>
                    <a:pt x="346927" y="1186942"/>
                    <a:pt x="312175" y="1149403"/>
                  </a:cubicBezTo>
                  <a:lnTo>
                    <a:pt x="314959" y="1155374"/>
                  </a:lnTo>
                  <a:lnTo>
                    <a:pt x="135309" y="1190176"/>
                  </a:lnTo>
                  <a:lnTo>
                    <a:pt x="41317" y="988611"/>
                  </a:lnTo>
                  <a:lnTo>
                    <a:pt x="162815" y="890097"/>
                  </a:lnTo>
                  <a:cubicBezTo>
                    <a:pt x="149847" y="842564"/>
                    <a:pt x="143072" y="793029"/>
                    <a:pt x="143063" y="742616"/>
                  </a:cubicBezTo>
                  <a:lnTo>
                    <a:pt x="0" y="663197"/>
                  </a:lnTo>
                  <a:lnTo>
                    <a:pt x="57561" y="448372"/>
                  </a:lnTo>
                  <a:lnTo>
                    <a:pt x="221502" y="451130"/>
                  </a:lnTo>
                  <a:cubicBezTo>
                    <a:pt x="243744" y="411880"/>
                    <a:pt x="270601" y="376094"/>
                    <a:pt x="300983" y="344063"/>
                  </a:cubicBezTo>
                  <a:lnTo>
                    <a:pt x="246073" y="174702"/>
                  </a:lnTo>
                  <a:lnTo>
                    <a:pt x="434681" y="56847"/>
                  </a:lnTo>
                  <a:lnTo>
                    <a:pt x="566393" y="183881"/>
                  </a:lnTo>
                  <a:lnTo>
                    <a:pt x="565070" y="184708"/>
                  </a:lnTo>
                  <a:cubicBezTo>
                    <a:pt x="616848" y="168416"/>
                    <a:pt x="671513" y="160885"/>
                    <a:pt x="727187" y="161498"/>
                  </a:cubicBezTo>
                  <a:lnTo>
                    <a:pt x="721568" y="1599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Calibri" panose="020F0502020204030204"/>
                <a:ea typeface="맑은 고딕" panose="020B0503020000020004" pitchFamily="34" charset="-127"/>
                <a:cs typeface="+mn-cs"/>
              </a:endParaRPr>
            </a:p>
          </p:txBody>
        </p:sp>
      </p:grpSp>
      <p:sp>
        <p:nvSpPr>
          <p:cNvPr id="8" name="Title 7">
            <a:extLst>
              <a:ext uri="{FF2B5EF4-FFF2-40B4-BE49-F238E27FC236}">
                <a16:creationId xmlns:a16="http://schemas.microsoft.com/office/drawing/2014/main" id="{345CE19F-3E77-441D-A447-C2B5773A2E35}"/>
              </a:ext>
            </a:extLst>
          </p:cNvPr>
          <p:cNvSpPr txBox="1">
            <a:spLocks noGrp="1"/>
          </p:cNvSpPr>
          <p:nvPr>
            <p:ph type="ctrTitle"/>
          </p:nvPr>
        </p:nvSpPr>
        <p:spPr>
          <a:xfrm>
            <a:off x="1629628" y="3733662"/>
            <a:ext cx="9035164" cy="1754326"/>
          </a:xfrm>
          <a:prstGeom prst="rect">
            <a:avLst/>
          </a:prstGeom>
          <a:noFill/>
        </p:spPr>
        <p:txBody>
          <a:bodyPr wrap="square" rtlCol="0">
            <a:spAutoFit/>
          </a:bodyPr>
          <a:lstStyle/>
          <a:p>
            <a:pPr algn="l"/>
            <a:r>
              <a:rPr lang="ru-RU" sz="2400" dirty="0"/>
              <a:t>Требования к трубным материалам и испытаниям</a:t>
            </a:r>
            <a:br>
              <a:rPr lang="ru-RU" sz="2400" dirty="0"/>
            </a:br>
            <a:r>
              <a:rPr lang="ru-RU" sz="2400" dirty="0">
                <a:solidFill>
                  <a:schemeClr val="accent2">
                    <a:lumMod val="20000"/>
                    <a:lumOff val="80000"/>
                  </a:schemeClr>
                </a:solidFill>
                <a:latin typeface="Calibri" panose="020F0502020204030204" pitchFamily="34" charset="0"/>
                <a:cs typeface="Calibri" panose="020F0502020204030204" pitchFamily="34" charset="0"/>
              </a:rPr>
              <a:t>Общий обзор </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ru-RU" sz="2400" dirty="0">
                <a:solidFill>
                  <a:schemeClr val="accent2">
                    <a:lumMod val="20000"/>
                    <a:lumOff val="80000"/>
                  </a:schemeClr>
                </a:solidFill>
                <a:latin typeface="Calibri" panose="020F0502020204030204" pitchFamily="34" charset="0"/>
                <a:cs typeface="Calibri" panose="020F0502020204030204" pitchFamily="34" charset="0"/>
              </a:rPr>
              <a:t>Технический семинар по трубной обвязке/трубопроводам и изоляционным материалам </a:t>
            </a:r>
            <a:br>
              <a:rPr lang="en-US" sz="2400" dirty="0">
                <a:solidFill>
                  <a:schemeClr val="accent2">
                    <a:lumMod val="20000"/>
                    <a:lumOff val="80000"/>
                  </a:schemeClr>
                </a:solidFill>
                <a:latin typeface="Calibri" panose="020F0502020204030204" pitchFamily="34" charset="0"/>
                <a:cs typeface="Calibri" panose="020F0502020204030204" pitchFamily="34" charset="0"/>
              </a:rPr>
            </a:br>
            <a:r>
              <a:rPr lang="ru-RU" sz="2000" dirty="0">
                <a:solidFill>
                  <a:schemeClr val="accent2">
                    <a:lumMod val="20000"/>
                    <a:lumOff val="80000"/>
                  </a:schemeClr>
                </a:solidFill>
                <a:latin typeface="Calibri" panose="020F0502020204030204" pitchFamily="34" charset="0"/>
                <a:cs typeface="Calibri" panose="020F0502020204030204" pitchFamily="34" charset="0"/>
              </a:rPr>
              <a:t>ОПЫТ МИРОВОГО КЛАССА - АКТИВ МИРОВОГО ЗНАЧЕНИЯ</a:t>
            </a:r>
          </a:p>
        </p:txBody>
      </p:sp>
      <p:sp>
        <p:nvSpPr>
          <p:cNvPr id="9" name="TextBox 8">
            <a:extLst>
              <a:ext uri="{FF2B5EF4-FFF2-40B4-BE49-F238E27FC236}">
                <a16:creationId xmlns:a16="http://schemas.microsoft.com/office/drawing/2014/main" id="{B6BC19A7-1FF5-4AA5-8979-875F9A15A260}"/>
              </a:ext>
            </a:extLst>
          </p:cNvPr>
          <p:cNvSpPr txBox="1"/>
          <p:nvPr/>
        </p:nvSpPr>
        <p:spPr>
          <a:xfrm>
            <a:off x="801043" y="4370759"/>
            <a:ext cx="53572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5400" b="1" i="0" u="none" strike="noStrike" kern="1200" cap="none" spc="0" normalizeH="0" baseline="0" noProof="0">
                <a:ln>
                  <a:noFill/>
                </a:ln>
                <a:solidFill>
                  <a:srgbClr val="FFFFFF"/>
                </a:solidFill>
                <a:effectLst/>
                <a:uLnTx/>
                <a:uFillTx/>
                <a:latin typeface="Calibri" panose="020F0502020204030204"/>
                <a:ea typeface="+mn-ea"/>
                <a:cs typeface="+mn-cs"/>
              </a:rPr>
              <a:t>2</a:t>
            </a:r>
          </a:p>
        </p:txBody>
      </p:sp>
      <p:sp>
        <p:nvSpPr>
          <p:cNvPr id="10" name="Title 1">
            <a:extLst>
              <a:ext uri="{FF2B5EF4-FFF2-40B4-BE49-F238E27FC236}">
                <a16:creationId xmlns:a16="http://schemas.microsoft.com/office/drawing/2014/main" id="{0BB7A74C-EC3A-4D17-92AC-CCE2F16841A0}"/>
              </a:ext>
            </a:extLst>
          </p:cNvPr>
          <p:cNvSpPr txBox="1">
            <a:spLocks/>
          </p:cNvSpPr>
          <p:nvPr/>
        </p:nvSpPr>
        <p:spPr>
          <a:xfrm>
            <a:off x="4198779" y="1824250"/>
            <a:ext cx="2870945" cy="625403"/>
          </a:xfrm>
          <a:prstGeom prst="rect">
            <a:avLst/>
          </a:prstGeom>
        </p:spPr>
        <p:txBody>
          <a:bodyPr/>
          <a:lst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Раздел А</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ru-RU" sz="2400" b="1" i="0" u="none" strike="noStrike" kern="1200" cap="none" spc="0" normalizeH="0" baseline="0" noProof="0" dirty="0">
                <a:ln w="0"/>
                <a:solidFill>
                  <a:srgbClr val="00ABC5"/>
                </a:solidFill>
                <a:effectLst/>
                <a:uLnTx/>
                <a:uFillTx/>
                <a:latin typeface="Calibri Light" panose="020F0302020204030204"/>
                <a:ea typeface="+mj-ea"/>
                <a:cs typeface="+mj-cs"/>
              </a:rPr>
              <a:t>Трубная обвязка </a:t>
            </a:r>
          </a:p>
        </p:txBody>
      </p:sp>
    </p:spTree>
    <p:extLst>
      <p:ext uri="{BB962C8B-B14F-4D97-AF65-F5344CB8AC3E}">
        <p14:creationId xmlns:p14="http://schemas.microsoft.com/office/powerpoint/2010/main" val="2994422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pPr marL="0" marR="0" lvl="0" indent="0" algn="ctr" defTabSz="1219170" rtl="0" eaLnBrk="1" fontAlgn="auto" latinLnBrk="1"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00ABC5"/>
                </a:solidFill>
                <a:effectLst/>
                <a:uLnTx/>
                <a:uFillTx/>
                <a:latin typeface="Calibri" panose="020F0502020204030204" pitchFamily="34" charset="0"/>
                <a:ea typeface="+mj-ea"/>
                <a:cs typeface="+mj-cs"/>
              </a:rPr>
              <a:t>Требования к трубным материалам и испытаниям </a:t>
            </a:r>
          </a:p>
        </p:txBody>
      </p:sp>
      <p:sp>
        <p:nvSpPr>
          <p:cNvPr id="8" name="TextBox 7">
            <a:extLst>
              <a:ext uri="{FF2B5EF4-FFF2-40B4-BE49-F238E27FC236}">
                <a16:creationId xmlns:a16="http://schemas.microsoft.com/office/drawing/2014/main" id="{B22FAA64-32B8-41FD-B915-6AD77539AD95}"/>
              </a:ext>
            </a:extLst>
          </p:cNvPr>
          <p:cNvSpPr txBox="1"/>
          <p:nvPr/>
        </p:nvSpPr>
        <p:spPr>
          <a:xfrm>
            <a:off x="194464" y="1061619"/>
            <a:ext cx="5777709" cy="452431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200" b="1" i="0" u="sng" strike="noStrike" kern="1200" cap="none" spc="0" normalizeH="0" baseline="0" noProof="0" dirty="0">
                <a:ln w="0"/>
                <a:solidFill>
                  <a:srgbClr val="00ABC5"/>
                </a:solidFill>
                <a:effectLst/>
                <a:uLnTx/>
                <a:uFillTx/>
                <a:latin typeface="Calibri" panose="020F0502020204030204"/>
                <a:ea typeface="+mn-ea"/>
                <a:cs typeface="+mn-cs"/>
              </a:rPr>
              <a:t>Материалы, используемые для эксплуатации в кислой среде:</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Для работы в кислых средах мы используем материалы, соответствующие стандартам NACE MR0175/ISO 15156 для предотвращения сульфидного растрескивания под напряжением.</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Распространенные материалы включают высокопрочные сплавы (например, </a:t>
            </a:r>
            <a:r>
              <a:rPr kumimoji="0" lang="ru-RU" sz="1200" b="0" i="0" u="none" strike="noStrike" kern="1200" cap="none" spc="0" normalizeH="0" baseline="0" noProof="0" dirty="0" err="1">
                <a:ln w="0"/>
                <a:solidFill>
                  <a:srgbClr val="00ABC5"/>
                </a:solidFill>
                <a:effectLst/>
                <a:uLnTx/>
                <a:uFillTx/>
                <a:latin typeface="Calibri" panose="020F0502020204030204"/>
                <a:ea typeface="+mn-ea"/>
                <a:cs typeface="+mn-cs"/>
              </a:rPr>
              <a:t>Inconel</a:t>
            </a: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 625 / 825) и углеродистые стали с контролируемой твердостью  (например, A333 gr.6)</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200" b="1" i="0" u="sng" strike="noStrike" kern="1200" cap="none" spc="0" normalizeH="0" baseline="0" noProof="0" dirty="0">
                <a:ln w="0"/>
                <a:solidFill>
                  <a:srgbClr val="00ABC5"/>
                </a:solidFill>
                <a:effectLst/>
                <a:uLnTx/>
                <a:uFillTx/>
                <a:latin typeface="Calibri" panose="020F0502020204030204"/>
                <a:ea typeface="+mn-ea"/>
                <a:cs typeface="+mn-cs"/>
              </a:rPr>
              <a:t>Факторы отбора материалов: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Номинальные значения коррозионной стойкости, температуры и давления.</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Устойчивость к сульфидному растрескиванию под напряжением (SSC) при эксплуатации в кислых средах.</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w="0"/>
              <a:solidFill>
                <a:srgbClr val="00ABC5"/>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Тип конструкции: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Бесшовная труба:</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Изготавливается без шва или сварки, путем продавливания цельной стальной заготовки через прокалывающий стержень для получения полой трубы.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Труба, полученная методом сварки плавлением</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Производится путем прокатки листа и последующего соединения краев электрической сваркой плавлением. Включает такие подкатегории, как «Двухдуговая сварка под флюсом» (DSAW) и «Высокочастотная сварка» (HFW).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a:ln w="0"/>
                <a:solidFill>
                  <a:srgbClr val="00ABC5"/>
                </a:solidFill>
                <a:effectLst/>
                <a:uLnTx/>
                <a:uFillTx/>
                <a:latin typeface="Calibri" panose="020F0502020204030204"/>
                <a:ea typeface="+mn-ea"/>
                <a:cs typeface="+mn-cs"/>
              </a:rPr>
              <a:t>Труба, полученная методом сварки сопротивлением</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w="0"/>
                <a:solidFill>
                  <a:srgbClr val="00ABC5"/>
                </a:solidFill>
                <a:effectLst/>
                <a:uLnTx/>
                <a:uFillTx/>
                <a:latin typeface="Calibri" panose="020F0502020204030204"/>
                <a:ea typeface="+mn-ea"/>
                <a:cs typeface="+mn-cs"/>
              </a:rPr>
              <a:t>Изготавливается путем прокатки металлического листа или полосы и сварки шва с помощью электрического сопротивления. Трубы, изготовленные сваркой сопротивлением, используются в системах низкого давления. </a:t>
            </a:r>
          </a:p>
        </p:txBody>
      </p:sp>
      <p:pic>
        <p:nvPicPr>
          <p:cNvPr id="5" name="Picture 4">
            <a:extLst>
              <a:ext uri="{FF2B5EF4-FFF2-40B4-BE49-F238E27FC236}">
                <a16:creationId xmlns:a16="http://schemas.microsoft.com/office/drawing/2014/main" id="{EE3F26A4-B015-478D-A141-BBBA866E4367}"/>
              </a:ext>
            </a:extLst>
          </p:cNvPr>
          <p:cNvPicPr>
            <a:picLocks noChangeAspect="1"/>
          </p:cNvPicPr>
          <p:nvPr/>
        </p:nvPicPr>
        <p:blipFill>
          <a:blip r:embed="rId2"/>
          <a:stretch>
            <a:fillRect/>
          </a:stretch>
        </p:blipFill>
        <p:spPr>
          <a:xfrm>
            <a:off x="6219829" y="3743066"/>
            <a:ext cx="4953000" cy="2914650"/>
          </a:xfrm>
          <a:prstGeom prst="rect">
            <a:avLst/>
          </a:prstGeom>
        </p:spPr>
      </p:pic>
      <p:pic>
        <p:nvPicPr>
          <p:cNvPr id="6" name="Picture 5">
            <a:extLst>
              <a:ext uri="{FF2B5EF4-FFF2-40B4-BE49-F238E27FC236}">
                <a16:creationId xmlns:a16="http://schemas.microsoft.com/office/drawing/2014/main" id="{2A7FC326-E1B4-4788-9086-088DC7721D13}"/>
              </a:ext>
            </a:extLst>
          </p:cNvPr>
          <p:cNvPicPr>
            <a:picLocks noChangeAspect="1"/>
          </p:cNvPicPr>
          <p:nvPr/>
        </p:nvPicPr>
        <p:blipFill>
          <a:blip r:embed="rId3"/>
          <a:stretch>
            <a:fillRect/>
          </a:stretch>
        </p:blipFill>
        <p:spPr>
          <a:xfrm>
            <a:off x="6224586" y="1061619"/>
            <a:ext cx="4948243" cy="2599584"/>
          </a:xfrm>
          <a:prstGeom prst="rect">
            <a:avLst/>
          </a:prstGeom>
        </p:spPr>
      </p:pic>
      <p:sp>
        <p:nvSpPr>
          <p:cNvPr id="2" name="Footer Placeholder 1">
            <a:extLst>
              <a:ext uri="{FF2B5EF4-FFF2-40B4-BE49-F238E27FC236}">
                <a16:creationId xmlns:a16="http://schemas.microsoft.com/office/drawing/2014/main" id="{3E3CB7FE-D014-F64B-89F8-77AC94B321E7}"/>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22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EF213-9E7A-4FF5-9C22-322DF614273A}"/>
              </a:ext>
            </a:extLst>
          </p:cNvPr>
          <p:cNvSpPr>
            <a:spLocks noGrp="1"/>
          </p:cNvSpPr>
          <p:nvPr>
            <p:ph type="sldNum" sz="quarter" idx="10"/>
          </p:nvPr>
        </p:nvSpPr>
        <p:spPr>
          <a:xfrm>
            <a:off x="7210" y="6529089"/>
            <a:ext cx="374510" cy="328911"/>
          </a:xfr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8EB68E-E012-4BA0-8FC2-4838E88C4766}" type="slidenum">
              <a:rPr kumimoji="0" lang="it-IT" sz="800" b="0" i="0" u="none" strike="noStrike" kern="1200" cap="none" spc="0" normalizeH="0" baseline="0" noProof="0" smtClean="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it-IT" sz="800" b="0" i="0" u="none" strike="noStrike" kern="1200" cap="none" spc="0" normalizeH="0" baseline="0" noProof="0">
              <a:ln>
                <a:noFill/>
              </a:ln>
              <a:solidFill>
                <a:srgbClr val="000000">
                  <a:lumMod val="50000"/>
                  <a:lumOff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3F02A0B-F604-4F89-A389-C41F1F83D389}"/>
              </a:ext>
            </a:extLst>
          </p:cNvPr>
          <p:cNvSpPr txBox="1"/>
          <p:nvPr/>
        </p:nvSpPr>
        <p:spPr>
          <a:xfrm>
            <a:off x="3361367" y="1343877"/>
            <a:ext cx="4093881" cy="2954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FFC000"/>
              </a:buClr>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2" name="Title 1">
            <a:extLst>
              <a:ext uri="{FF2B5EF4-FFF2-40B4-BE49-F238E27FC236}">
                <a16:creationId xmlns:a16="http://schemas.microsoft.com/office/drawing/2014/main" id="{5FC86A19-AD60-4E60-BD22-0EBAB1FB7B4B}"/>
              </a:ext>
            </a:extLst>
          </p:cNvPr>
          <p:cNvSpPr txBox="1">
            <a:spLocks/>
          </p:cNvSpPr>
          <p:nvPr/>
        </p:nvSpPr>
        <p:spPr>
          <a:xfrm>
            <a:off x="-1" y="200284"/>
            <a:ext cx="12192000" cy="831850"/>
          </a:xfrm>
          <a:prstGeom prst="rect">
            <a:avLst/>
          </a:prstGeom>
        </p:spPr>
        <p:txBody>
          <a:bodyPr/>
          <a:lstStyle>
            <a:lvl1pPr algn="ctr" defTabSz="1219170" rtl="0" eaLnBrk="1" latinLnBrk="1" hangingPunct="1">
              <a:spcBef>
                <a:spcPct val="0"/>
              </a:spcBef>
              <a:buNone/>
              <a:defRPr sz="5867" kern="1200">
                <a:solidFill>
                  <a:schemeClr val="tx1"/>
                </a:solidFill>
                <a:latin typeface="+mj-lt"/>
                <a:ea typeface="+mj-ea"/>
                <a:cs typeface="+mj-cs"/>
              </a:defRPr>
            </a:lvl1pPr>
          </a:lstStyle>
          <a:p>
            <a:r>
              <a:rPr lang="ru-RU" sz="3200" dirty="0">
                <a:solidFill>
                  <a:srgbClr val="00ABC5"/>
                </a:solidFill>
                <a:latin typeface="Calibri" panose="020F0502020204030204" pitchFamily="34" charset="0"/>
              </a:rPr>
              <a:t>Требования к трубным материалам и испытаниям </a:t>
            </a:r>
          </a:p>
        </p:txBody>
      </p:sp>
      <p:graphicFrame>
        <p:nvGraphicFramePr>
          <p:cNvPr id="10" name="Table 9">
            <a:extLst>
              <a:ext uri="{FF2B5EF4-FFF2-40B4-BE49-F238E27FC236}">
                <a16:creationId xmlns:a16="http://schemas.microsoft.com/office/drawing/2014/main" id="{AC9AA1B2-5628-4879-8339-ED436FF001A9}"/>
              </a:ext>
            </a:extLst>
          </p:cNvPr>
          <p:cNvGraphicFramePr>
            <a:graphicFrameLocks noGrp="1"/>
          </p:cNvGraphicFramePr>
          <p:nvPr/>
        </p:nvGraphicFramePr>
        <p:xfrm>
          <a:off x="716692" y="1162426"/>
          <a:ext cx="10732357" cy="5458489"/>
        </p:xfrm>
        <a:graphic>
          <a:graphicData uri="http://schemas.openxmlformats.org/drawingml/2006/table">
            <a:tbl>
              <a:tblPr>
                <a:tableStyleId>{BDBED569-4797-4DF1-A0F4-6AAB3CD982D8}</a:tableStyleId>
              </a:tblPr>
              <a:tblGrid>
                <a:gridCol w="1499286">
                  <a:extLst>
                    <a:ext uri="{9D8B030D-6E8A-4147-A177-3AD203B41FA5}">
                      <a16:colId xmlns:a16="http://schemas.microsoft.com/office/drawing/2014/main" val="2339957259"/>
                    </a:ext>
                  </a:extLst>
                </a:gridCol>
                <a:gridCol w="1878227">
                  <a:extLst>
                    <a:ext uri="{9D8B030D-6E8A-4147-A177-3AD203B41FA5}">
                      <a16:colId xmlns:a16="http://schemas.microsoft.com/office/drawing/2014/main" val="3166480275"/>
                    </a:ext>
                  </a:extLst>
                </a:gridCol>
                <a:gridCol w="3443417">
                  <a:extLst>
                    <a:ext uri="{9D8B030D-6E8A-4147-A177-3AD203B41FA5}">
                      <a16:colId xmlns:a16="http://schemas.microsoft.com/office/drawing/2014/main" val="2161842517"/>
                    </a:ext>
                  </a:extLst>
                </a:gridCol>
                <a:gridCol w="3911427">
                  <a:extLst>
                    <a:ext uri="{9D8B030D-6E8A-4147-A177-3AD203B41FA5}">
                      <a16:colId xmlns:a16="http://schemas.microsoft.com/office/drawing/2014/main" val="3039723553"/>
                    </a:ext>
                  </a:extLst>
                </a:gridCol>
              </a:tblGrid>
              <a:tr h="325402">
                <a:tc>
                  <a:txBody>
                    <a:bodyPr/>
                    <a:lstStyle/>
                    <a:p>
                      <a:r>
                        <a:rPr lang="ru-RU" sz="1100" dirty="0"/>
                        <a:t>Материал</a:t>
                      </a:r>
                    </a:p>
                  </a:txBody>
                  <a:tcPr marL="26213" marR="26213" marT="13106" marB="13106" anchor="ctr">
                    <a:solidFill>
                      <a:schemeClr val="accent1">
                        <a:lumMod val="20000"/>
                        <a:lumOff val="80000"/>
                      </a:schemeClr>
                    </a:solidFill>
                  </a:tcPr>
                </a:tc>
                <a:tc>
                  <a:txBody>
                    <a:bodyPr/>
                    <a:lstStyle/>
                    <a:p>
                      <a:r>
                        <a:rPr lang="ru-RU" sz="1100"/>
                        <a:t>Ссылка на нормативный документ</a:t>
                      </a:r>
                    </a:p>
                  </a:txBody>
                  <a:tcPr marL="26213" marR="26213" marT="13106" marB="13106" anchor="ctr">
                    <a:solidFill>
                      <a:schemeClr val="accent1">
                        <a:lumMod val="20000"/>
                        <a:lumOff val="80000"/>
                      </a:schemeClr>
                    </a:solidFill>
                  </a:tcPr>
                </a:tc>
                <a:tc>
                  <a:txBody>
                    <a:bodyPr/>
                    <a:lstStyle/>
                    <a:p>
                      <a:r>
                        <a:rPr lang="ru-RU" sz="1100"/>
                        <a:t>Требуемые испытания (Производителем)</a:t>
                      </a:r>
                    </a:p>
                  </a:txBody>
                  <a:tcPr marL="26213" marR="26213" marT="13106" marB="13106" anchor="ctr">
                    <a:solidFill>
                      <a:schemeClr val="accent1">
                        <a:lumMod val="20000"/>
                        <a:lumOff val="80000"/>
                      </a:schemeClr>
                    </a:solidFill>
                  </a:tcPr>
                </a:tc>
                <a:tc>
                  <a:txBody>
                    <a:bodyPr/>
                    <a:lstStyle/>
                    <a:p>
                      <a:r>
                        <a:rPr lang="ru-RU" sz="1100" dirty="0"/>
                        <a:t>Примечания (среда/ максимально допустимое рабочее давление (МДРД)</a:t>
                      </a:r>
                    </a:p>
                  </a:txBody>
                  <a:tcPr marL="26213" marR="26213" marT="13106" marB="13106" anchor="ctr">
                    <a:solidFill>
                      <a:schemeClr val="accent1">
                        <a:lumMod val="20000"/>
                        <a:lumOff val="80000"/>
                      </a:schemeClr>
                    </a:solidFill>
                  </a:tcPr>
                </a:tc>
                <a:extLst>
                  <a:ext uri="{0D108BD9-81ED-4DB2-BD59-A6C34878D82A}">
                    <a16:rowId xmlns:a16="http://schemas.microsoft.com/office/drawing/2014/main" val="4224978844"/>
                  </a:ext>
                </a:extLst>
              </a:tr>
              <a:tr h="778112">
                <a:tc>
                  <a:txBody>
                    <a:bodyPr/>
                    <a:lstStyle/>
                    <a:p>
                      <a:r>
                        <a:rPr lang="ru-RU" sz="1000" dirty="0"/>
                        <a:t>Низкотемпературная углеродистая сталь (A333 Gr.6) 6)</a:t>
                      </a:r>
                    </a:p>
                  </a:txBody>
                  <a:tcPr marL="26213" marR="26213" marT="13106" marB="13106" anchor="ctr"/>
                </a:tc>
                <a:tc>
                  <a:txBody>
                    <a:bodyPr/>
                    <a:lstStyle/>
                    <a:p>
                      <a:r>
                        <a:rPr lang="ru-RU" sz="1000" dirty="0"/>
                        <a:t>B31.3, ASME B31.3, NACE MR0175</a:t>
                      </a:r>
                    </a:p>
                  </a:txBody>
                  <a:tcPr marL="26213" marR="26213" marT="13106" marB="13106" anchor="ctr"/>
                </a:tc>
                <a:tc>
                  <a:txBody>
                    <a:bodyPr/>
                    <a:lstStyle/>
                    <a:p>
                      <a:r>
                        <a:rPr lang="ru-RU" sz="1000" dirty="0"/>
                        <a:t>Испытание на растяжение, испытание на удар по Шарпи (-45°C), испытание на твердость (Производителем)</a:t>
                      </a:r>
                    </a:p>
                  </a:txBody>
                  <a:tcPr marL="26213" marR="26213" marT="13106" marB="13106" anchor="ctr"/>
                </a:tc>
                <a:tc>
                  <a:txBody>
                    <a:bodyPr/>
                    <a:lstStyle/>
                    <a:p>
                      <a:r>
                        <a:rPr lang="ru-RU" sz="1000"/>
                        <a:t>Кислая и некислая среда, подходит для применения при низких температурах (до -45°C). Максимально допустимое рабочее давление обычно до 1440 фунтов /кв. дюйм.
</a:t>
                      </a:r>
                      <a:br>
                        <a:rPr lang="ru-RU" sz="1000"/>
                      </a:br>
                      <a:endParaRPr lang="ru-RU" sz="1000"/>
                    </a:p>
                  </a:txBody>
                  <a:tcPr marL="26213" marR="26213" marT="13106" marB="13106" anchor="ctr"/>
                </a:tc>
                <a:extLst>
                  <a:ext uri="{0D108BD9-81ED-4DB2-BD59-A6C34878D82A}">
                    <a16:rowId xmlns:a16="http://schemas.microsoft.com/office/drawing/2014/main" val="1976352923"/>
                  </a:ext>
                </a:extLst>
              </a:tr>
              <a:tr h="476305">
                <a:tc>
                  <a:txBody>
                    <a:bodyPr/>
                    <a:lstStyle/>
                    <a:p>
                      <a:r>
                        <a:rPr lang="ru-RU" sz="1000"/>
                        <a:t>Углеродистая сталь A671 CC 60)</a:t>
                      </a:r>
                    </a:p>
                  </a:txBody>
                  <a:tcPr marL="26213" marR="26213" marT="13106" marB="13106" anchor="ctr"/>
                </a:tc>
                <a:tc>
                  <a:txBody>
                    <a:bodyPr/>
                    <a:lstStyle/>
                    <a:p>
                      <a:r>
                        <a:rPr lang="ru-RU" sz="1000" dirty="0"/>
                        <a:t>B31.3, ASME B31.3, NACE MR0175</a:t>
                      </a:r>
                    </a:p>
                  </a:txBody>
                  <a:tcPr marL="26213" marR="26213" marT="13106" marB="13106" anchor="ctr"/>
                </a:tc>
                <a:tc>
                  <a:txBody>
                    <a:bodyPr/>
                    <a:lstStyle/>
                    <a:p>
                      <a:r>
                        <a:rPr lang="ru-RU" sz="1000" dirty="0"/>
                        <a:t>Ультразвуковые испытания, испытание на растяжение, испытание на удар по Шарпи (-45°C) (Производителем)</a:t>
                      </a:r>
                    </a:p>
                  </a:txBody>
                  <a:tcPr marL="26213" marR="26213" marT="13106" marB="13106" anchor="ctr"/>
                </a:tc>
                <a:tc>
                  <a:txBody>
                    <a:bodyPr/>
                    <a:lstStyle/>
                    <a:p>
                      <a:r>
                        <a:rPr lang="ru-RU" sz="1000"/>
                        <a:t>Кислая и некислая среда, в основном для сварных трубопроводов, работающих под давлением МДРД зависит от толщины стенки, обычно до 1500 фунтов /кв. дюйм.</a:t>
                      </a:r>
                    </a:p>
                  </a:txBody>
                  <a:tcPr marL="26213" marR="26213" marT="13106" marB="13106" anchor="ctr"/>
                </a:tc>
                <a:extLst>
                  <a:ext uri="{0D108BD9-81ED-4DB2-BD59-A6C34878D82A}">
                    <a16:rowId xmlns:a16="http://schemas.microsoft.com/office/drawing/2014/main" val="1577010431"/>
                  </a:ext>
                </a:extLst>
              </a:tr>
              <a:tr h="476305">
                <a:tc>
                  <a:txBody>
                    <a:bodyPr/>
                    <a:lstStyle/>
                    <a:p>
                      <a:r>
                        <a:rPr lang="ru-RU" sz="1000"/>
                        <a:t>Нержавеющая сталь 304/304L (A312/A358 TP304/304L)</a:t>
                      </a:r>
                    </a:p>
                  </a:txBody>
                  <a:tcPr marL="26213" marR="26213" marT="13106" marB="13106" anchor="ctr"/>
                </a:tc>
                <a:tc>
                  <a:txBody>
                    <a:bodyPr/>
                    <a:lstStyle/>
                    <a:p>
                      <a:r>
                        <a:rPr lang="ru-RU" sz="1000" dirty="0"/>
                        <a:t>B31.3, ASME B31.3, NACE MR0175</a:t>
                      </a:r>
                    </a:p>
                  </a:txBody>
                  <a:tcPr marL="26213" marR="26213" marT="13106" marB="13106" anchor="ctr"/>
                </a:tc>
                <a:tc>
                  <a:txBody>
                    <a:bodyPr/>
                    <a:lstStyle/>
                    <a:p>
                      <a:r>
                        <a:rPr lang="ru-RU" sz="1000" dirty="0"/>
                        <a:t>Испытание на подтверждение марки материала, . испытание на межкристаллитную коррозию, испытание на растяжение (Производителем)</a:t>
                      </a:r>
                    </a:p>
                  </a:txBody>
                  <a:tcPr marL="26213" marR="26213" marT="13106" marB="13106" anchor="ctr"/>
                </a:tc>
                <a:tc>
                  <a:txBody>
                    <a:bodyPr/>
                    <a:lstStyle/>
                    <a:p>
                      <a:r>
                        <a:rPr lang="ru-RU" sz="1000" dirty="0"/>
                        <a:t>Кислая и некислая среда, хорошая стойкость к общей коррозии  МДРД обычно до 1000 фунтов /кв. дюйм, в зависимости от сортамента или размера</a:t>
                      </a:r>
                    </a:p>
                  </a:txBody>
                  <a:tcPr marL="26213" marR="26213" marT="13106" marB="13106" anchor="ctr"/>
                </a:tc>
                <a:extLst>
                  <a:ext uri="{0D108BD9-81ED-4DB2-BD59-A6C34878D82A}">
                    <a16:rowId xmlns:a16="http://schemas.microsoft.com/office/drawing/2014/main" val="2363571569"/>
                  </a:ext>
                </a:extLst>
              </a:tr>
              <a:tr h="476305">
                <a:tc>
                  <a:txBody>
                    <a:bodyPr/>
                    <a:lstStyle/>
                    <a:p>
                      <a:r>
                        <a:rPr lang="ru-RU" sz="1000"/>
                        <a:t>Нержавеющая сталь 316/316L (A312/A358 TP316/316L)</a:t>
                      </a:r>
                    </a:p>
                  </a:txBody>
                  <a:tcPr marL="26213" marR="26213" marT="13106" marB="13106" anchor="ctr"/>
                </a:tc>
                <a:tc>
                  <a:txBody>
                    <a:bodyPr/>
                    <a:lstStyle/>
                    <a:p>
                      <a:r>
                        <a:rPr lang="ru-RU" sz="1000"/>
                        <a:t>B31.3, ASME B31.3, NACE MR0175</a:t>
                      </a:r>
                    </a:p>
                  </a:txBody>
                  <a:tcPr marL="26213" marR="26213" marT="13106" marB="13106" anchor="ctr"/>
                </a:tc>
                <a:tc>
                  <a:txBody>
                    <a:bodyPr/>
                    <a:lstStyle/>
                    <a:p>
                      <a:r>
                        <a:rPr lang="ru-RU" sz="1000" dirty="0"/>
                        <a:t>Испытание на подтверждение марки материала, . испытание на межкристаллитную коррозию, испытание на растяжение (Производителем)</a:t>
                      </a:r>
                    </a:p>
                  </a:txBody>
                  <a:tcPr marL="26213" marR="26213" marT="13106" marB="13106" anchor="ctr"/>
                </a:tc>
                <a:tc>
                  <a:txBody>
                    <a:bodyPr/>
                    <a:lstStyle/>
                    <a:p>
                      <a:r>
                        <a:rPr lang="ru-RU" sz="1000" dirty="0"/>
                        <a:t>Кислая и некислая среда, отличная устойчивость к воздействию хлоридов и кислых сред. МДРД обычно до 1000 фунтов /кв. дюйм, для обычного использования </a:t>
                      </a:r>
                    </a:p>
                  </a:txBody>
                  <a:tcPr marL="26213" marR="26213" marT="13106" marB="13106" anchor="ctr"/>
                </a:tc>
                <a:extLst>
                  <a:ext uri="{0D108BD9-81ED-4DB2-BD59-A6C34878D82A}">
                    <a16:rowId xmlns:a16="http://schemas.microsoft.com/office/drawing/2014/main" val="3315514489"/>
                  </a:ext>
                </a:extLst>
              </a:tr>
              <a:tr h="627208">
                <a:tc>
                  <a:txBody>
                    <a:bodyPr/>
                    <a:lstStyle/>
                    <a:p>
                      <a:r>
                        <a:rPr lang="ru-RU" sz="1000"/>
                        <a:t>Inconel 625 (B444)</a:t>
                      </a:r>
                    </a:p>
                  </a:txBody>
                  <a:tcPr marL="26213" marR="26213" marT="13106" marB="13106" anchor="ctr"/>
                </a:tc>
                <a:tc>
                  <a:txBody>
                    <a:bodyPr/>
                    <a:lstStyle/>
                    <a:p>
                      <a:r>
                        <a:rPr lang="ru-RU" sz="1000"/>
                        <a:t>ASME B31.3, NACE MR0175</a:t>
                      </a:r>
                    </a:p>
                  </a:txBody>
                  <a:tcPr marL="26213" marR="26213" marT="13106" marB="13106" anchor="ctr"/>
                </a:tc>
                <a:tc>
                  <a:txBody>
                    <a:bodyPr/>
                    <a:lstStyle/>
                    <a:p>
                      <a:r>
                        <a:rPr lang="ru-RU" sz="1000" dirty="0"/>
                        <a:t>Испытание на растяжение, испытание на коррозионную стойкость (Производителем)</a:t>
                      </a:r>
                    </a:p>
                  </a:txBody>
                  <a:tcPr marL="26213" marR="26213" marT="13106" marB="13106" anchor="ctr"/>
                </a:tc>
                <a:tc>
                  <a:txBody>
                    <a:bodyPr/>
                    <a:lstStyle/>
                    <a:p>
                      <a:r>
                        <a:rPr lang="ru-RU" sz="1000" dirty="0"/>
                        <a:t>Кислая среда, высокая устойчивость к H2S, коррозионному растрескиванию под действием хлоридов, точечной коррозии.  МДРД  может превышать 5000 фунтов /кв. дюйм в критически важных средах</a:t>
                      </a:r>
                    </a:p>
                  </a:txBody>
                  <a:tcPr marL="26213" marR="26213" marT="13106" marB="13106" anchor="ctr"/>
                </a:tc>
                <a:extLst>
                  <a:ext uri="{0D108BD9-81ED-4DB2-BD59-A6C34878D82A}">
                    <a16:rowId xmlns:a16="http://schemas.microsoft.com/office/drawing/2014/main" val="1109567204"/>
                  </a:ext>
                </a:extLst>
              </a:tr>
              <a:tr h="476305">
                <a:tc>
                  <a:txBody>
                    <a:bodyPr/>
                    <a:lstStyle/>
                    <a:p>
                      <a:r>
                        <a:rPr lang="ru-RU" sz="1000"/>
                        <a:t>Incoloy 825 (B423)</a:t>
                      </a:r>
                    </a:p>
                  </a:txBody>
                  <a:tcPr marL="26213" marR="26213" marT="13106" marB="13106" anchor="ctr"/>
                </a:tc>
                <a:tc>
                  <a:txBody>
                    <a:bodyPr/>
                    <a:lstStyle/>
                    <a:p>
                      <a:r>
                        <a:rPr lang="ru-RU" sz="1000"/>
                        <a:t>ASME B31.3, NACE MR0175</a:t>
                      </a:r>
                    </a:p>
                  </a:txBody>
                  <a:tcPr marL="26213" marR="26213" marT="13106" marB="13106" anchor="ctr"/>
                </a:tc>
                <a:tc>
                  <a:txBody>
                    <a:bodyPr/>
                    <a:lstStyle/>
                    <a:p>
                      <a:r>
                        <a:rPr lang="ru-RU" sz="1000" dirty="0"/>
                        <a:t>Испытание на коррозионную стойкость, испытание на растяжение (Производителем)</a:t>
                      </a:r>
                    </a:p>
                  </a:txBody>
                  <a:tcPr marL="26213" marR="26213" marT="13106" marB="13106" anchor="ctr"/>
                </a:tc>
                <a:tc>
                  <a:txBody>
                    <a:bodyPr/>
                    <a:lstStyle/>
                    <a:p>
                      <a:r>
                        <a:rPr lang="ru-RU" sz="1000" dirty="0"/>
                        <a:t>Кислая среда, высокая устойчивость к серной и фосфорной кислотам. МДРД обычно до 4000 фунтов /кв. дюйм в системах высокого давления </a:t>
                      </a:r>
                    </a:p>
                  </a:txBody>
                  <a:tcPr marL="26213" marR="26213" marT="13106" marB="13106" anchor="ctr"/>
                </a:tc>
                <a:extLst>
                  <a:ext uri="{0D108BD9-81ED-4DB2-BD59-A6C34878D82A}">
                    <a16:rowId xmlns:a16="http://schemas.microsoft.com/office/drawing/2014/main" val="2587760742"/>
                  </a:ext>
                </a:extLst>
              </a:tr>
              <a:tr h="476305">
                <a:tc>
                  <a:txBody>
                    <a:bodyPr/>
                    <a:lstStyle/>
                    <a:p>
                      <a:r>
                        <a:rPr lang="ru-RU" sz="1000"/>
                        <a:t>Сплав Alloy 20 (B729-N08020)</a:t>
                      </a:r>
                    </a:p>
                  </a:txBody>
                  <a:tcPr marL="26213" marR="26213" marT="13106" marB="13106" anchor="ctr"/>
                </a:tc>
                <a:tc>
                  <a:txBody>
                    <a:bodyPr/>
                    <a:lstStyle/>
                    <a:p>
                      <a:r>
                        <a:rPr lang="ru-RU" sz="1000"/>
                        <a:t>ASME B31.3, NACE MR0175</a:t>
                      </a:r>
                    </a:p>
                  </a:txBody>
                  <a:tcPr marL="26213" marR="26213" marT="13106" marB="13106" anchor="ctr"/>
                </a:tc>
                <a:tc>
                  <a:txBody>
                    <a:bodyPr/>
                    <a:lstStyle/>
                    <a:p>
                      <a:r>
                        <a:rPr lang="ru-RU" sz="1000"/>
                        <a:t>Испытание на межкристаллитную коррозию, испытание на растяжение (Производителем)</a:t>
                      </a:r>
                    </a:p>
                  </a:txBody>
                  <a:tcPr marL="26213" marR="26213" marT="13106" marB="13106" anchor="ctr"/>
                </a:tc>
                <a:tc>
                  <a:txBody>
                    <a:bodyPr/>
                    <a:lstStyle/>
                    <a:p>
                      <a:r>
                        <a:rPr lang="ru-RU" sz="1000" dirty="0"/>
                        <a:t>Кислая и некислая среда, отличная устойчивость к коррозии в результате воздействия серной кислоты. МДРД до 2000 фунтов /кв. дюйм в зависимости от размера и толщины</a:t>
                      </a:r>
                    </a:p>
                  </a:txBody>
                  <a:tcPr marL="26213" marR="26213" marT="13106" marB="13106" anchor="ctr"/>
                </a:tc>
                <a:extLst>
                  <a:ext uri="{0D108BD9-81ED-4DB2-BD59-A6C34878D82A}">
                    <a16:rowId xmlns:a16="http://schemas.microsoft.com/office/drawing/2014/main" val="2058936125"/>
                  </a:ext>
                </a:extLst>
              </a:tr>
              <a:tr h="476305">
                <a:tc>
                  <a:txBody>
                    <a:bodyPr/>
                    <a:lstStyle/>
                    <a:p>
                      <a:r>
                        <a:rPr lang="ru-RU" sz="1000"/>
                        <a:t>Титан  Gr. 2 (B337)</a:t>
                      </a:r>
                    </a:p>
                  </a:txBody>
                  <a:tcPr marL="26213" marR="26213" marT="13106" marB="13106" anchor="ctr"/>
                </a:tc>
                <a:tc>
                  <a:txBody>
                    <a:bodyPr/>
                    <a:lstStyle/>
                    <a:p>
                      <a:r>
                        <a:rPr lang="ru-RU" sz="1000"/>
                        <a:t>ASME B31.3, NACE MR0175</a:t>
                      </a:r>
                    </a:p>
                  </a:txBody>
                  <a:tcPr marL="26213" marR="26213" marT="13106" marB="13106" anchor="ctr"/>
                </a:tc>
                <a:tc>
                  <a:txBody>
                    <a:bodyPr/>
                    <a:lstStyle/>
                    <a:p>
                      <a:r>
                        <a:rPr lang="ru-RU" sz="1000"/>
                        <a:t>Испытание на растяжение, испытание на коррозионную стойкость (Производителем)</a:t>
                      </a:r>
                    </a:p>
                  </a:txBody>
                  <a:tcPr marL="26213" marR="26213" marT="13106" marB="13106" anchor="ctr"/>
                </a:tc>
                <a:tc>
                  <a:txBody>
                    <a:bodyPr/>
                    <a:lstStyle/>
                    <a:p>
                      <a:r>
                        <a:rPr lang="ru-RU" sz="1000" dirty="0"/>
                        <a:t>Кислая среда, экстремальная коррозионная стойкость в окислительных средах. МДРД обычно до 1500 фунтов /кв. дюйм.</a:t>
                      </a:r>
                    </a:p>
                  </a:txBody>
                  <a:tcPr marL="26213" marR="26213" marT="13106" marB="13106" anchor="ctr"/>
                </a:tc>
                <a:extLst>
                  <a:ext uri="{0D108BD9-81ED-4DB2-BD59-A6C34878D82A}">
                    <a16:rowId xmlns:a16="http://schemas.microsoft.com/office/drawing/2014/main" val="3702814791"/>
                  </a:ext>
                </a:extLst>
              </a:tr>
              <a:tr h="778112">
                <a:tc>
                  <a:txBody>
                    <a:bodyPr/>
                    <a:lstStyle/>
                    <a:p>
                      <a:r>
                        <a:rPr lang="ru-RU" sz="1000"/>
                        <a:t>ASTM A182/A336  модифицированная сталь F22</a:t>
                      </a:r>
                    </a:p>
                  </a:txBody>
                  <a:tcPr marL="26213" marR="26213" marT="13106" marB="1310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ASME B31.3 глава IX, NACE MR0175</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KPO-80-PIP-SPC-00004-E</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*Изготовлено по заказу КПО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marL="26213" marR="26213" marT="13106" marB="1310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dirty="0"/>
                        <a:t>KPO-80-PIP-SPC-00004-E</a:t>
                      </a:r>
                    </a:p>
                  </a:txBody>
                  <a:tcPr marL="26213" marR="26213" marT="13106" marB="13106" anchor="ctr"/>
                </a:tc>
                <a:tc>
                  <a:txBody>
                    <a:bodyPr/>
                    <a:lstStyle/>
                    <a:p>
                      <a:r>
                        <a:rPr lang="ru-RU" sz="1000" dirty="0"/>
                        <a:t>Материал предназначен для работы при высоком давлении, 605 бар, в кислой среде при температуре окружающей среды до -45°C</a:t>
                      </a:r>
                    </a:p>
                  </a:txBody>
                  <a:tcPr marL="26213" marR="26213" marT="13106" marB="13106" anchor="ctr"/>
                </a:tc>
                <a:extLst>
                  <a:ext uri="{0D108BD9-81ED-4DB2-BD59-A6C34878D82A}">
                    <a16:rowId xmlns:a16="http://schemas.microsoft.com/office/drawing/2014/main" val="1543911689"/>
                  </a:ext>
                </a:extLst>
              </a:tr>
            </a:tbl>
          </a:graphicData>
        </a:graphic>
      </p:graphicFrame>
      <p:sp>
        <p:nvSpPr>
          <p:cNvPr id="2" name="Footer Placeholder 1">
            <a:extLst>
              <a:ext uri="{FF2B5EF4-FFF2-40B4-BE49-F238E27FC236}">
                <a16:creationId xmlns:a16="http://schemas.microsoft.com/office/drawing/2014/main" id="{3B4F5F45-A76E-C48A-5274-DDC08B2D81FA}"/>
              </a:ext>
            </a:extLst>
          </p:cNvPr>
          <p:cNvSpPr>
            <a:spLocks noGrp="1"/>
          </p:cNvSpPr>
          <p:nvPr>
            <p:ph type="ftr" sz="quarter" idx="3"/>
          </p:nvPr>
        </p:nvSpPr>
        <p:spPr>
          <a:xfrm>
            <a:off x="7210" y="6610027"/>
            <a:ext cx="12184790" cy="251670"/>
          </a:xfrm>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23</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/0</a:t>
            </a:r>
            <a:r>
              <a:rPr lang="kk-KZ" sz="800" dirty="0">
                <a:solidFill>
                  <a:srgbClr val="FFFFFF">
                    <a:lumMod val="50000"/>
                  </a:srgbClr>
                </a:solidFill>
              </a:rPr>
              <a:t>9</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/2024                                                                                                                                                                                   </a:t>
            </a: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a:t>
            </a:r>
            <a:r>
              <a:rPr kumimoji="0" lang="ru-RU"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rPr>
              <a:t>                                                                                                                    КАРАЧАГАНАК ПЕТРОЛИУМ ОПЕРЕЙТИНГ Б.В.</a:t>
            </a:r>
            <a:endParaRPr kumimoji="0" lang="en-GB" sz="800" b="0" i="0" u="none" strike="noStrike" kern="1200" cap="none" spc="0" normalizeH="0" baseline="0" noProof="0" dirty="0">
              <a:ln>
                <a:noFill/>
              </a:ln>
              <a:solidFill>
                <a:srgbClr val="FFFFFF">
                  <a:lumMod val="5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74690"/>
      </p:ext>
    </p:extLst>
  </p:cSld>
  <p:clrMapOvr>
    <a:masterClrMapping/>
  </p:clrMapOvr>
</p:sld>
</file>

<file path=ppt/theme/theme1.xml><?xml version="1.0" encoding="utf-8"?>
<a:theme xmlns:a="http://schemas.openxmlformats.org/drawingml/2006/main" name="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2.xml><?xml version="1.0" encoding="utf-8"?>
<a:theme xmlns:a="http://schemas.openxmlformats.org/drawingml/2006/main" name="1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MBC Light (Widescreen)">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Slide Master">
  <a:themeElements>
    <a:clrScheme name="Custom 9">
      <a:dk1>
        <a:srgbClr val="000000"/>
      </a:dk1>
      <a:lt1>
        <a:srgbClr val="FFFFFF"/>
      </a:lt1>
      <a:dk2>
        <a:srgbClr val="00ABC5"/>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7.xml><?xml version="1.0" encoding="utf-8"?>
<a:theme xmlns:a="http://schemas.openxmlformats.org/drawingml/2006/main" name="4_Custom Design">
  <a:themeElements>
    <a:clrScheme name="Custom 10">
      <a:dk1>
        <a:srgbClr val="000000"/>
      </a:dk1>
      <a:lt1>
        <a:srgbClr val="FFFFFF"/>
      </a:lt1>
      <a:dk2>
        <a:srgbClr val="FFFFFF"/>
      </a:dk2>
      <a:lt2>
        <a:srgbClr val="FFFFFF"/>
      </a:lt2>
      <a:accent1>
        <a:srgbClr val="00ABC5"/>
      </a:accent1>
      <a:accent2>
        <a:srgbClr val="FBD741"/>
      </a:accent2>
      <a:accent3>
        <a:srgbClr val="000000"/>
      </a:accent3>
      <a:accent4>
        <a:srgbClr val="FBD741"/>
      </a:accent4>
      <a:accent5>
        <a:srgbClr val="00ABC5"/>
      </a:accent5>
      <a:accent6>
        <a:srgbClr val="FBD741"/>
      </a:accent6>
      <a:hlink>
        <a:srgbClr val="00ABC5"/>
      </a:hlink>
      <a:folHlink>
        <a:srgbClr val="FBD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dirty="0">
            <a:solidFill>
              <a:schemeClr val="accent1"/>
            </a:solidFill>
          </a:defRPr>
        </a:defPPr>
      </a:lstStyle>
    </a:txDef>
  </a:objectDefaults>
  <a:extraClrSchemeLst/>
  <a:extLst>
    <a:ext uri="{05A4C25C-085E-4340-85A3-A5531E510DB2}">
      <thm15:themeFamily xmlns:thm15="http://schemas.microsoft.com/office/thememl/2012/main" name="KPO PRESENTATION TEMPLATE ENG.pptx" id="{0B781AE2-292D-41E3-B049-D2DEFA4DEC50}" vid="{42D7E673-EFF8-4731-9AB8-ABE2372F0F4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KPO PRESENTATION TEMPLATE ENG</Template>
  <TotalTime>4508</TotalTime>
  <Words>5484</Words>
  <Application>Microsoft Office PowerPoint</Application>
  <PresentationFormat>Widescreen</PresentationFormat>
  <Paragraphs>848</Paragraphs>
  <Slides>54</Slides>
  <Notes>8</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54</vt:i4>
      </vt:variant>
    </vt:vector>
  </HeadingPairs>
  <TitlesOfParts>
    <vt:vector size="68" baseType="lpstr">
      <vt:lpstr>Arial</vt:lpstr>
      <vt:lpstr>Arial Narrow</vt:lpstr>
      <vt:lpstr>Arial Rounded MT Bold</vt:lpstr>
      <vt:lpstr>Bahnschrift Light</vt:lpstr>
      <vt:lpstr>Calibri</vt:lpstr>
      <vt:lpstr>Calibri Light</vt:lpstr>
      <vt:lpstr>Wingdings</vt:lpstr>
      <vt:lpstr>Custom Design</vt:lpstr>
      <vt:lpstr>1_Custom Design</vt:lpstr>
      <vt:lpstr>1_IMBC Light (Widescreen)</vt:lpstr>
      <vt:lpstr>Contents Slide Master</vt:lpstr>
      <vt:lpstr>2_Custom Design</vt:lpstr>
      <vt:lpstr>3_Custom Design</vt:lpstr>
      <vt:lpstr>4_Custom Design</vt:lpstr>
      <vt:lpstr>PowerPoint Presentation</vt:lpstr>
      <vt:lpstr>PowerPoint Presentation</vt:lpstr>
      <vt:lpstr>PowerPoint Presentation</vt:lpstr>
      <vt:lpstr>Директорат по реализации проектов. Отдел проектирования и технического контроля проектов</vt:lpstr>
      <vt:lpstr>Общий обзор  Технический семинар по трубной обвязке/трубопроводам и изоляционным материалам  ОПЫТ МИРОВОГО КЛАССА - АКТИВ МИРОВОГО ЗНАЧЕНИЯ</vt:lpstr>
      <vt:lpstr>PowerPoint Presentation</vt:lpstr>
      <vt:lpstr>Требования к трубным материалам и испытаниям Общий обзор  Технический семинар по трубной обвязке/трубопроводам и изоляционным материалам  ОПЫТ МИРОВОГО КЛАССА - АКТИВ МИРОВОГО ЗНАЧЕНИЯ</vt:lpstr>
      <vt:lpstr>PowerPoint Presentation</vt:lpstr>
      <vt:lpstr>PowerPoint Presentation</vt:lpstr>
      <vt:lpstr>Общий обзор технических условий  Технический семинар по трубной обвязке/трубопроводам и изоляционным материалам  ОПЫТ МИРОВОГО КЛАССА - АКТИВ МИРОВОГО ЗНАЧЕНИЯ</vt:lpstr>
      <vt:lpstr>PowerPoint Presentation</vt:lpstr>
      <vt:lpstr>Общий обзор  Часто используемые трубные материалы и прогноз Технический семинар по трубной обвязке/трубопроводам и изоляционным материалам  ОПЫТ МИРОВОГО КЛАССА - АКТИВ МИРОВОГО ЗНАЧЕНИЯ</vt:lpstr>
      <vt:lpstr>PowerPoint Presentation</vt:lpstr>
      <vt:lpstr>Директорат по реализации проектов. Отдел проектирования и технического контроля проектов</vt:lpstr>
      <vt:lpstr>Общий обзор   Технический семинар по изоляционным материалам и трубопроводам  ОПЫТ МИРОВОГО КЛАССА - АКТИВ МИРОВОГО ЗНАЧЕНИЯ</vt:lpstr>
      <vt:lpstr>PowerPoint Presentation</vt:lpstr>
      <vt:lpstr>Основные характеристики линейных труб  Технический семинар по изоляционным материалам и трубопроводам  ОПЫТ МИРОВОГО КЛАССА - АКТИВ МИРОВОГО ЗНАЧЕНИЯ</vt:lpstr>
      <vt:lpstr>PowerPoint Presentation</vt:lpstr>
      <vt:lpstr>PowerPoint Presentation</vt:lpstr>
      <vt:lpstr>PowerPoint Presentation</vt:lpstr>
      <vt:lpstr>Обзор технических условий  Технический семинар по изоляционным материалам и трубопроводам  ОПЫТ МИРОВОГО КЛАССА - АКТИВ МИРОВОГО ЗНАЧЕНИЯ</vt:lpstr>
      <vt:lpstr>PowerPoint Presentation</vt:lpstr>
      <vt:lpstr>PowerPoint Presentation</vt:lpstr>
      <vt:lpstr>Технические условия и листы технических данных</vt:lpstr>
      <vt:lpstr>PowerPoint Presentation</vt:lpstr>
      <vt:lpstr>Отдел промысла производственного директората</vt:lpstr>
      <vt:lpstr>Обзор по изоляционным материалам</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НАПРАВЛЕНИЯ ДЕЯТЕЛЬНОСТИ </vt:lpstr>
      <vt:lpstr>ТОВАРЫ, ПРЕДСТАВЛЯЮЩИЕ ИНТЕРЕС</vt:lpstr>
      <vt:lpstr>ТОВАРЫ, ПРЕДСТАВЛЯЮЩИЕ ИНТЕРЕС</vt:lpstr>
      <vt:lpstr>ТРУБНАЯ ПРОДУКЦИЯ и ИЗОЛЯЦИОННЫЕ МАТЕРИАЛЫ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Karachaganak Petroleum Operating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Kushayev, Asset</dc:creator>
  <cp:lastModifiedBy>Kazhushev, Damir</cp:lastModifiedBy>
  <cp:revision>256</cp:revision>
  <dcterms:created xsi:type="dcterms:W3CDTF">2022-04-10T06:10:03Z</dcterms:created>
  <dcterms:modified xsi:type="dcterms:W3CDTF">2025-04-24T14:03:00Z</dcterms:modified>
</cp:coreProperties>
</file>