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5" r:id="rId4"/>
    <p:sldMasterId id="2147483862" r:id="rId5"/>
    <p:sldMasterId id="2147483871" r:id="rId6"/>
    <p:sldMasterId id="2147483885" r:id="rId7"/>
    <p:sldMasterId id="2147483912" r:id="rId8"/>
    <p:sldMasterId id="2147483921" r:id="rId9"/>
  </p:sldMasterIdLst>
  <p:notesMasterIdLst>
    <p:notesMasterId r:id="rId48"/>
  </p:notesMasterIdLst>
  <p:handoutMasterIdLst>
    <p:handoutMasterId r:id="rId49"/>
  </p:handoutMasterIdLst>
  <p:sldIdLst>
    <p:sldId id="465" r:id="rId10"/>
    <p:sldId id="2147471449" r:id="rId11"/>
    <p:sldId id="2147472419" r:id="rId12"/>
    <p:sldId id="2147472425" r:id="rId13"/>
    <p:sldId id="2147471412" r:id="rId14"/>
    <p:sldId id="2147472426" r:id="rId15"/>
    <p:sldId id="2147472427" r:id="rId16"/>
    <p:sldId id="2147471413" r:id="rId17"/>
    <p:sldId id="2147472420" r:id="rId18"/>
    <p:sldId id="2147472421" r:id="rId19"/>
    <p:sldId id="2147472422" r:id="rId20"/>
    <p:sldId id="2147472428" r:id="rId21"/>
    <p:sldId id="2147472429" r:id="rId22"/>
    <p:sldId id="2147472423" r:id="rId23"/>
    <p:sldId id="517" r:id="rId24"/>
    <p:sldId id="2147472409" r:id="rId25"/>
    <p:sldId id="2147472410" r:id="rId26"/>
    <p:sldId id="2147472411" r:id="rId27"/>
    <p:sldId id="2147472412" r:id="rId28"/>
    <p:sldId id="2147472413" r:id="rId29"/>
    <p:sldId id="2147472414" r:id="rId30"/>
    <p:sldId id="2147472415" r:id="rId31"/>
    <p:sldId id="2147472416" r:id="rId32"/>
    <p:sldId id="466" r:id="rId33"/>
    <p:sldId id="467" r:id="rId34"/>
    <p:sldId id="468" r:id="rId35"/>
    <p:sldId id="469" r:id="rId36"/>
    <p:sldId id="470" r:id="rId37"/>
    <p:sldId id="484" r:id="rId38"/>
    <p:sldId id="515" r:id="rId39"/>
    <p:sldId id="516" r:id="rId40"/>
    <p:sldId id="474" r:id="rId41"/>
    <p:sldId id="2147472417" r:id="rId42"/>
    <p:sldId id="2147472418" r:id="rId43"/>
    <p:sldId id="498" r:id="rId44"/>
    <p:sldId id="409" r:id="rId45"/>
    <p:sldId id="410" r:id="rId46"/>
    <p:sldId id="408" r:id="rId47"/>
  </p:sldIdLst>
  <p:sldSz cx="12192000" cy="6858000"/>
  <p:notesSz cx="6797675" cy="9928225"/>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7"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1C9"/>
    <a:srgbClr val="FFD746"/>
    <a:srgbClr val="F3BF00"/>
    <a:srgbClr val="FED742"/>
    <a:srgbClr val="004990"/>
    <a:srgbClr val="FEC88A"/>
    <a:srgbClr val="E6E6E6"/>
    <a:srgbClr val="767171"/>
    <a:srgbClr val="D9D9D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94" autoAdjust="0"/>
    <p:restoredTop sz="94898" autoAdjust="0"/>
  </p:normalViewPr>
  <p:slideViewPr>
    <p:cSldViewPr snapToGrid="0">
      <p:cViewPr varScale="1">
        <p:scale>
          <a:sx n="116" d="100"/>
          <a:sy n="116" d="100"/>
        </p:scale>
        <p:origin x="138" y="324"/>
      </p:cViewPr>
      <p:guideLst>
        <p:guide orient="horz" pos="2047"/>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5" d="100"/>
          <a:sy n="95" d="100"/>
        </p:scale>
        <p:origin x="349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2362664116427134E-2"/>
          <c:y val="6.1072027748952921E-2"/>
          <c:w val="0.89616504918670759"/>
          <c:h val="0.78466620413995924"/>
        </c:manualLayout>
      </c:layout>
      <c:barChart>
        <c:barDir val="col"/>
        <c:grouping val="clustered"/>
        <c:varyColors val="0"/>
        <c:ser>
          <c:idx val="3"/>
          <c:order val="0"/>
          <c:tx>
            <c:strRef>
              <c:f>'Liquid gas Kt m3'!$F$5</c:f>
              <c:strCache>
                <c:ptCount val="1"/>
                <c:pt idx="0">
                  <c:v>Liquid Production, UnStable</c:v>
                </c:pt>
              </c:strCache>
            </c:strRef>
          </c:tx>
          <c:spPr>
            <a:gradFill rotWithShape="0">
              <a:gsLst>
                <a:gs pos="0">
                  <a:srgbClr xmlns:mc="http://schemas.openxmlformats.org/markup-compatibility/2006" xmlns:a14="http://schemas.microsoft.com/office/drawing/2010/main" val="000100" mc:Ignorable="a14" a14:legacySpreadsheetColorIndex="11">
                    <a:gamma/>
                    <a:shade val="66275"/>
                    <a:invGamma/>
                  </a:srgbClr>
                </a:gs>
                <a:gs pos="50000">
                  <a:srgbClr xmlns:mc="http://schemas.openxmlformats.org/markup-compatibility/2006" xmlns:a14="http://schemas.microsoft.com/office/drawing/2010/main" val="00FF00" mc:Ignorable="a14" a14:legacySpreadsheetColorIndex="11"/>
                </a:gs>
                <a:gs pos="100000">
                  <a:srgbClr xmlns:mc="http://schemas.openxmlformats.org/markup-compatibility/2006" xmlns:a14="http://schemas.microsoft.com/office/drawing/2010/main" val="000100" mc:Ignorable="a14" a14:legacySpreadsheetColorIndex="11">
                    <a:gamma/>
                    <a:shade val="66275"/>
                    <a:invGamma/>
                  </a:srgbClr>
                </a:gs>
              </a:gsLst>
              <a:lin ang="0" scaled="1"/>
            </a:gradFill>
            <a:ln w="12700">
              <a:solidFill>
                <a:srgbClr val="000000"/>
              </a:solidFill>
              <a:prstDash val="solid"/>
            </a:ln>
          </c:spPr>
          <c:invertIfNegative val="0"/>
          <c:cat>
            <c:numRef>
              <c:f>'Liquid gas Kt m3'!$A$6:$A$45</c:f>
              <c:numCache>
                <c:formatCode>General</c:formatCode>
                <c:ptCount val="40"/>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pt idx="32">
                  <c:v>2016</c:v>
                </c:pt>
                <c:pt idx="33">
                  <c:v>2017</c:v>
                </c:pt>
                <c:pt idx="34">
                  <c:v>2018</c:v>
                </c:pt>
                <c:pt idx="35">
                  <c:v>2019</c:v>
                </c:pt>
                <c:pt idx="36">
                  <c:v>2020</c:v>
                </c:pt>
                <c:pt idx="37">
                  <c:v>2021</c:v>
                </c:pt>
                <c:pt idx="38">
                  <c:v>2022</c:v>
                </c:pt>
                <c:pt idx="39">
                  <c:v>2023</c:v>
                </c:pt>
              </c:numCache>
            </c:numRef>
          </c:cat>
          <c:val>
            <c:numRef>
              <c:f>'Liquid gas Kt m3'!$F$6:$F$45</c:f>
              <c:numCache>
                <c:formatCode>0</c:formatCode>
                <c:ptCount val="40"/>
                <c:pt idx="0">
                  <c:v>103.7</c:v>
                </c:pt>
                <c:pt idx="1">
                  <c:v>1346.6</c:v>
                </c:pt>
                <c:pt idx="2">
                  <c:v>1992.6</c:v>
                </c:pt>
                <c:pt idx="3">
                  <c:v>2547.1</c:v>
                </c:pt>
                <c:pt idx="4">
                  <c:v>3183.2</c:v>
                </c:pt>
                <c:pt idx="5">
                  <c:v>3352.9</c:v>
                </c:pt>
                <c:pt idx="6">
                  <c:v>4057.5</c:v>
                </c:pt>
                <c:pt idx="7">
                  <c:v>4473.8</c:v>
                </c:pt>
                <c:pt idx="8">
                  <c:v>3836.6</c:v>
                </c:pt>
                <c:pt idx="9">
                  <c:v>3334.9</c:v>
                </c:pt>
                <c:pt idx="10">
                  <c:v>1674.5</c:v>
                </c:pt>
                <c:pt idx="11">
                  <c:v>2469.8000000000002</c:v>
                </c:pt>
                <c:pt idx="12">
                  <c:v>1862.2</c:v>
                </c:pt>
                <c:pt idx="13">
                  <c:v>2321.1129999999998</c:v>
                </c:pt>
                <c:pt idx="14">
                  <c:v>2084.0300000000002</c:v>
                </c:pt>
                <c:pt idx="15">
                  <c:v>3356.2550000000001</c:v>
                </c:pt>
                <c:pt idx="16">
                  <c:v>4628.6360000000004</c:v>
                </c:pt>
                <c:pt idx="17">
                  <c:v>3995.2170000000001</c:v>
                </c:pt>
                <c:pt idx="18">
                  <c:v>5158.7830000000004</c:v>
                </c:pt>
                <c:pt idx="19">
                  <c:v>5916.951</c:v>
                </c:pt>
                <c:pt idx="20">
                  <c:v>8523.6530000000002</c:v>
                </c:pt>
                <c:pt idx="21">
                  <c:v>10311.683000000001</c:v>
                </c:pt>
                <c:pt idx="22">
                  <c:v>10380.040999999999</c:v>
                </c:pt>
                <c:pt idx="23">
                  <c:v>11587.940973000001</c:v>
                </c:pt>
                <c:pt idx="24">
                  <c:v>11611.016318</c:v>
                </c:pt>
                <c:pt idx="25">
                  <c:v>11883.710361916132</c:v>
                </c:pt>
                <c:pt idx="26">
                  <c:v>11386.006073473332</c:v>
                </c:pt>
                <c:pt idx="27">
                  <c:v>12059.976443206668</c:v>
                </c:pt>
                <c:pt idx="28">
                  <c:v>12237.493252211108</c:v>
                </c:pt>
                <c:pt idx="29">
                  <c:v>11657.730258123887</c:v>
                </c:pt>
                <c:pt idx="30">
                  <c:v>12226.84069089958</c:v>
                </c:pt>
                <c:pt idx="31">
                  <c:v>11995.327387254603</c:v>
                </c:pt>
                <c:pt idx="32">
                  <c:v>11629.437453507757</c:v>
                </c:pt>
                <c:pt idx="33">
                  <c:v>12496.653009</c:v>
                </c:pt>
                <c:pt idx="34">
                  <c:v>12170.450458630066</c:v>
                </c:pt>
                <c:pt idx="35">
                  <c:v>11274.155802256022</c:v>
                </c:pt>
                <c:pt idx="36">
                  <c:v>12156.778545236444</c:v>
                </c:pt>
                <c:pt idx="37">
                  <c:v>11486.735375373777</c:v>
                </c:pt>
                <c:pt idx="38">
                  <c:v>11261</c:v>
                </c:pt>
                <c:pt idx="39">
                  <c:v>12064.239781210224</c:v>
                </c:pt>
              </c:numCache>
            </c:numRef>
          </c:val>
          <c:extLst>
            <c:ext xmlns:c16="http://schemas.microsoft.com/office/drawing/2014/chart" uri="{C3380CC4-5D6E-409C-BE32-E72D297353CC}">
              <c16:uniqueId val="{00000000-B0D3-4011-A765-BD4DA34A7FBB}"/>
            </c:ext>
          </c:extLst>
        </c:ser>
        <c:ser>
          <c:idx val="0"/>
          <c:order val="1"/>
          <c:tx>
            <c:strRef>
              <c:f>'Liquid gas Kt m3'!$D$5</c:f>
              <c:strCache>
                <c:ptCount val="1"/>
                <c:pt idx="0">
                  <c:v>Gas Sales</c:v>
                </c:pt>
              </c:strCache>
            </c:strRef>
          </c:tx>
          <c:spPr>
            <a:gradFill rotWithShape="0">
              <a:gsLst>
                <a:gs pos="0">
                  <a:srgbClr xmlns:mc="http://schemas.openxmlformats.org/markup-compatibility/2006" xmlns:a14="http://schemas.microsoft.com/office/drawing/2010/main" val="010000" mc:Ignorable="a14" a14:legacySpreadsheetColorIndex="10">
                    <a:gamma/>
                    <a:shade val="66275"/>
                    <a:invGamma/>
                  </a:srgbClr>
                </a:gs>
                <a:gs pos="50000">
                  <a:srgbClr xmlns:mc="http://schemas.openxmlformats.org/markup-compatibility/2006" xmlns:a14="http://schemas.microsoft.com/office/drawing/2010/main" val="FF0000" mc:Ignorable="a14" a14:legacySpreadsheetColorIndex="10"/>
                </a:gs>
                <a:gs pos="100000">
                  <a:srgbClr xmlns:mc="http://schemas.openxmlformats.org/markup-compatibility/2006" xmlns:a14="http://schemas.microsoft.com/office/drawing/2010/main" val="010000" mc:Ignorable="a14" a14:legacySpreadsheetColorIndex="10">
                    <a:gamma/>
                    <a:shade val="66275"/>
                    <a:invGamma/>
                  </a:srgbClr>
                </a:gs>
              </a:gsLst>
              <a:lin ang="0" scaled="1"/>
            </a:gradFill>
            <a:ln w="12700">
              <a:solidFill>
                <a:srgbClr val="000000"/>
              </a:solidFill>
              <a:prstDash val="solid"/>
            </a:ln>
          </c:spPr>
          <c:invertIfNegative val="0"/>
          <c:cat>
            <c:numRef>
              <c:f>'Liquid gas Kt m3'!$A$6:$A$45</c:f>
              <c:numCache>
                <c:formatCode>General</c:formatCode>
                <c:ptCount val="40"/>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pt idx="32">
                  <c:v>2016</c:v>
                </c:pt>
                <c:pt idx="33">
                  <c:v>2017</c:v>
                </c:pt>
                <c:pt idx="34">
                  <c:v>2018</c:v>
                </c:pt>
                <c:pt idx="35">
                  <c:v>2019</c:v>
                </c:pt>
                <c:pt idx="36">
                  <c:v>2020</c:v>
                </c:pt>
                <c:pt idx="37">
                  <c:v>2021</c:v>
                </c:pt>
                <c:pt idx="38">
                  <c:v>2022</c:v>
                </c:pt>
                <c:pt idx="39">
                  <c:v>2023</c:v>
                </c:pt>
              </c:numCache>
            </c:numRef>
          </c:cat>
          <c:val>
            <c:numRef>
              <c:f>'Liquid gas Kt m3'!$D$6:$D$45</c:f>
              <c:numCache>
                <c:formatCode>0</c:formatCode>
                <c:ptCount val="40"/>
                <c:pt idx="0">
                  <c:v>225</c:v>
                </c:pt>
                <c:pt idx="1">
                  <c:v>2230.4</c:v>
                </c:pt>
                <c:pt idx="2">
                  <c:v>2806.3</c:v>
                </c:pt>
                <c:pt idx="3">
                  <c:v>3328.4</c:v>
                </c:pt>
                <c:pt idx="4">
                  <c:v>4049.4</c:v>
                </c:pt>
                <c:pt idx="5">
                  <c:v>3623</c:v>
                </c:pt>
                <c:pt idx="6">
                  <c:v>4040.8</c:v>
                </c:pt>
                <c:pt idx="7">
                  <c:v>4167</c:v>
                </c:pt>
                <c:pt idx="8">
                  <c:v>3915</c:v>
                </c:pt>
                <c:pt idx="9">
                  <c:v>3450.5</c:v>
                </c:pt>
                <c:pt idx="10">
                  <c:v>1635.5</c:v>
                </c:pt>
                <c:pt idx="11">
                  <c:v>2565.5</c:v>
                </c:pt>
                <c:pt idx="12">
                  <c:v>1968.7</c:v>
                </c:pt>
                <c:pt idx="13">
                  <c:v>2640.5</c:v>
                </c:pt>
                <c:pt idx="14">
                  <c:v>2275.6999999999998</c:v>
                </c:pt>
                <c:pt idx="15">
                  <c:v>3562.6</c:v>
                </c:pt>
                <c:pt idx="16">
                  <c:v>4602.6000000000004</c:v>
                </c:pt>
                <c:pt idx="17">
                  <c:v>3748.15</c:v>
                </c:pt>
                <c:pt idx="18">
                  <c:v>4725.8029999999999</c:v>
                </c:pt>
                <c:pt idx="19">
                  <c:v>5515.8239999999996</c:v>
                </c:pt>
                <c:pt idx="20">
                  <c:v>6688.5960000000005</c:v>
                </c:pt>
                <c:pt idx="21">
                  <c:v>7532.1900000000005</c:v>
                </c:pt>
                <c:pt idx="22">
                  <c:v>7749.3074000000006</c:v>
                </c:pt>
                <c:pt idx="23">
                  <c:v>8172.7366779999993</c:v>
                </c:pt>
                <c:pt idx="24">
                  <c:v>8598.7095846150005</c:v>
                </c:pt>
                <c:pt idx="25">
                  <c:v>8952.8196139375013</c:v>
                </c:pt>
                <c:pt idx="26">
                  <c:v>8550.8780939999742</c:v>
                </c:pt>
                <c:pt idx="27">
                  <c:v>8724.6981519999499</c:v>
                </c:pt>
                <c:pt idx="28">
                  <c:v>8828.9801799999987</c:v>
                </c:pt>
                <c:pt idx="29">
                  <c:v>8933.1053240000001</c:v>
                </c:pt>
                <c:pt idx="30">
                  <c:v>9395.0438748949982</c:v>
                </c:pt>
                <c:pt idx="31">
                  <c:v>9555.0088290000003</c:v>
                </c:pt>
                <c:pt idx="32">
                  <c:v>9590.438810999749</c:v>
                </c:pt>
                <c:pt idx="33">
                  <c:v>9618.9169289999991</c:v>
                </c:pt>
                <c:pt idx="34">
                  <c:v>10311.804323</c:v>
                </c:pt>
                <c:pt idx="35">
                  <c:v>9886.8915381000006</c:v>
                </c:pt>
                <c:pt idx="36">
                  <c:v>9836.6313200000004</c:v>
                </c:pt>
                <c:pt idx="37">
                  <c:v>8970.6671599999991</c:v>
                </c:pt>
                <c:pt idx="38">
                  <c:v>8298</c:v>
                </c:pt>
                <c:pt idx="39">
                  <c:v>9724.3095950000006</c:v>
                </c:pt>
              </c:numCache>
            </c:numRef>
          </c:val>
          <c:extLst>
            <c:ext xmlns:c16="http://schemas.microsoft.com/office/drawing/2014/chart" uri="{C3380CC4-5D6E-409C-BE32-E72D297353CC}">
              <c16:uniqueId val="{00000001-B0D3-4011-A765-BD4DA34A7FBB}"/>
            </c:ext>
          </c:extLst>
        </c:ser>
        <c:ser>
          <c:idx val="1"/>
          <c:order val="2"/>
          <c:tx>
            <c:strRef>
              <c:f>'Liquid gas Kt m3'!$B$5</c:f>
              <c:strCache>
                <c:ptCount val="1"/>
                <c:pt idx="0">
                  <c:v>Gas Injection</c:v>
                </c:pt>
              </c:strCache>
            </c:strRef>
          </c:tx>
          <c:spPr>
            <a:gradFill rotWithShape="0">
              <a:gsLst>
                <a:gs pos="0">
                  <a:srgbClr xmlns:mc="http://schemas.openxmlformats.org/markup-compatibility/2006" xmlns:a14="http://schemas.microsoft.com/office/drawing/2010/main" val="010100" mc:Ignorable="a14" a14:legacySpreadsheetColorIndex="34">
                    <a:gamma/>
                    <a:shade val="66275"/>
                    <a:invGamma/>
                  </a:srgbClr>
                </a:gs>
                <a:gs pos="50000">
                  <a:srgbClr xmlns:mc="http://schemas.openxmlformats.org/markup-compatibility/2006" xmlns:a14="http://schemas.microsoft.com/office/drawing/2010/main" val="FFFF00" mc:Ignorable="a14" a14:legacySpreadsheetColorIndex="34"/>
                </a:gs>
                <a:gs pos="100000">
                  <a:srgbClr xmlns:mc="http://schemas.openxmlformats.org/markup-compatibility/2006" xmlns:a14="http://schemas.microsoft.com/office/drawing/2010/main" val="010100" mc:Ignorable="a14" a14:legacySpreadsheetColorIndex="34">
                    <a:gamma/>
                    <a:shade val="66275"/>
                    <a:invGamma/>
                  </a:srgbClr>
                </a:gs>
              </a:gsLst>
              <a:lin ang="0" scaled="1"/>
            </a:gradFill>
            <a:ln w="12700">
              <a:solidFill>
                <a:srgbClr val="000000"/>
              </a:solidFill>
              <a:prstDash val="solid"/>
            </a:ln>
          </c:spPr>
          <c:invertIfNegative val="0"/>
          <c:cat>
            <c:numRef>
              <c:f>'Liquid gas Kt m3'!$A$6:$A$45</c:f>
              <c:numCache>
                <c:formatCode>General</c:formatCode>
                <c:ptCount val="40"/>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pt idx="32">
                  <c:v>2016</c:v>
                </c:pt>
                <c:pt idx="33">
                  <c:v>2017</c:v>
                </c:pt>
                <c:pt idx="34">
                  <c:v>2018</c:v>
                </c:pt>
                <c:pt idx="35">
                  <c:v>2019</c:v>
                </c:pt>
                <c:pt idx="36">
                  <c:v>2020</c:v>
                </c:pt>
                <c:pt idx="37">
                  <c:v>2021</c:v>
                </c:pt>
                <c:pt idx="38">
                  <c:v>2022</c:v>
                </c:pt>
                <c:pt idx="39">
                  <c:v>2023</c:v>
                </c:pt>
              </c:numCache>
            </c:numRef>
          </c:cat>
          <c:val>
            <c:numRef>
              <c:f>'Liquid gas Kt m3'!$B$6:$B$45</c:f>
              <c:numCache>
                <c:formatCode>0</c:formatCode>
                <c:ptCount val="4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184.86099999999999</c:v>
                </c:pt>
                <c:pt idx="20">
                  <c:v>2170.0279999999998</c:v>
                </c:pt>
                <c:pt idx="21">
                  <c:v>3800.538</c:v>
                </c:pt>
                <c:pt idx="22">
                  <c:v>4103.76</c:v>
                </c:pt>
                <c:pt idx="23">
                  <c:v>6016.4444059999996</c:v>
                </c:pt>
                <c:pt idx="24">
                  <c:v>6372.2567449999997</c:v>
                </c:pt>
                <c:pt idx="25">
                  <c:v>6589.22341865</c:v>
                </c:pt>
                <c:pt idx="26">
                  <c:v>6437.3380530399991</c:v>
                </c:pt>
                <c:pt idx="27">
                  <c:v>8129.0358510000005</c:v>
                </c:pt>
                <c:pt idx="28">
                  <c:v>8666.4580146999997</c:v>
                </c:pt>
                <c:pt idx="29">
                  <c:v>8570.0519379687485</c:v>
                </c:pt>
                <c:pt idx="30">
                  <c:v>8817.8744382500008</c:v>
                </c:pt>
                <c:pt idx="31">
                  <c:v>8652.3258630200289</c:v>
                </c:pt>
                <c:pt idx="32">
                  <c:v>8039.699989499999</c:v>
                </c:pt>
                <c:pt idx="33">
                  <c:v>9289.479362</c:v>
                </c:pt>
                <c:pt idx="34">
                  <c:v>8589.3400744999999</c:v>
                </c:pt>
                <c:pt idx="35">
                  <c:v>8710.9734578894513</c:v>
                </c:pt>
                <c:pt idx="36">
                  <c:v>10361.740236</c:v>
                </c:pt>
                <c:pt idx="37">
                  <c:v>9997.5913154999998</c:v>
                </c:pt>
                <c:pt idx="38">
                  <c:v>11131.254000000001</c:v>
                </c:pt>
                <c:pt idx="39">
                  <c:v>12650.071519999998</c:v>
                </c:pt>
              </c:numCache>
            </c:numRef>
          </c:val>
          <c:extLst>
            <c:ext xmlns:c16="http://schemas.microsoft.com/office/drawing/2014/chart" uri="{C3380CC4-5D6E-409C-BE32-E72D297353CC}">
              <c16:uniqueId val="{00000002-B0D3-4011-A765-BD4DA34A7FBB}"/>
            </c:ext>
          </c:extLst>
        </c:ser>
        <c:dLbls>
          <c:showLegendKey val="0"/>
          <c:showVal val="0"/>
          <c:showCatName val="0"/>
          <c:showSerName val="0"/>
          <c:showPercent val="0"/>
          <c:showBubbleSize val="0"/>
        </c:dLbls>
        <c:gapWidth val="40"/>
        <c:axId val="453569568"/>
        <c:axId val="1"/>
      </c:barChart>
      <c:catAx>
        <c:axId val="453569568"/>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1200" b="1" i="0" u="none" strike="noStrike" baseline="0">
                <a:solidFill>
                  <a:srgbClr val="000000"/>
                </a:solidFill>
                <a:latin typeface="Arial"/>
                <a:ea typeface="Arial"/>
                <a:cs typeface="Arial"/>
              </a:defRPr>
            </a:pPr>
            <a:endParaRPr lang="en-US"/>
          </a:p>
        </c:txPr>
        <c:crossAx val="1"/>
        <c:crosses val="autoZero"/>
        <c:auto val="1"/>
        <c:lblAlgn val="ctr"/>
        <c:lblOffset val="100"/>
        <c:noMultiLvlLbl val="0"/>
      </c:catAx>
      <c:valAx>
        <c:axId val="1"/>
        <c:scaling>
          <c:orientation val="minMax"/>
          <c:max val="15000"/>
          <c:min val="0"/>
        </c:scaling>
        <c:delete val="0"/>
        <c:axPos val="l"/>
        <c:majorGridlines>
          <c:spPr>
            <a:ln w="3175">
              <a:solidFill>
                <a:srgbClr val="C0C0C0"/>
              </a:solidFill>
              <a:prstDash val="solid"/>
            </a:ln>
          </c:spPr>
        </c:majorGridlines>
        <c:title>
          <c:tx>
            <c:rich>
              <a:bodyPr/>
              <a:lstStyle/>
              <a:p>
                <a:pPr>
                  <a:defRPr sz="1000" b="1" i="0" u="none" strike="noStrike" baseline="0">
                    <a:solidFill>
                      <a:srgbClr val="000000"/>
                    </a:solidFill>
                    <a:latin typeface="Arial"/>
                    <a:ea typeface="Arial"/>
                    <a:cs typeface="Arial"/>
                  </a:defRPr>
                </a:pPr>
                <a:r>
                  <a:rPr lang="en-GB"/>
                  <a:t>K tonnes / Mln St.m3</a:t>
                </a:r>
              </a:p>
            </c:rich>
          </c:tx>
          <c:layout>
            <c:manualLayout>
              <c:xMode val="edge"/>
              <c:yMode val="edge"/>
              <c:x val="3.4315682476079639E-3"/>
              <c:y val="0.3576907755155026"/>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en-US"/>
          </a:p>
        </c:txPr>
        <c:crossAx val="453569568"/>
        <c:crosses val="autoZero"/>
        <c:crossBetween val="between"/>
      </c:valAx>
      <c:spPr>
        <a:noFill/>
        <a:ln w="12700">
          <a:solidFill>
            <a:srgbClr val="000000"/>
          </a:solidFill>
          <a:prstDash val="solid"/>
        </a:ln>
      </c:spPr>
    </c:plotArea>
    <c:plotVisOnly val="1"/>
    <c:dispBlanksAs val="gap"/>
    <c:showDLblsOverMax val="0"/>
  </c:chart>
  <c:spPr>
    <a:solidFill>
      <a:srgbClr val="FFFFFF"/>
    </a:solidFill>
    <a:ln w="9525">
      <a:noFill/>
    </a:ln>
  </c:spPr>
  <c:txPr>
    <a:bodyPr/>
    <a:lstStyle/>
    <a:p>
      <a:pPr>
        <a:defRPr sz="175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0.11736</cdr:x>
      <cdr:y>0.11955</cdr:y>
    </cdr:from>
    <cdr:to>
      <cdr:x>0.1456</cdr:x>
      <cdr:y>0.18176</cdr:y>
    </cdr:to>
    <cdr:sp macro="" textlink="">
      <cdr:nvSpPr>
        <cdr:cNvPr id="2049" name="Rectangle 1"/>
        <cdr:cNvSpPr>
          <a:spLocks xmlns:a="http://schemas.openxmlformats.org/drawingml/2006/main" noChangeArrowheads="1"/>
        </cdr:cNvSpPr>
      </cdr:nvSpPr>
      <cdr:spPr bwMode="auto">
        <a:xfrm xmlns:a="http://schemas.openxmlformats.org/drawingml/2006/main">
          <a:off x="1242187" y="705215"/>
          <a:ext cx="282702" cy="362445"/>
        </a:xfrm>
        <a:prstGeom xmlns:a="http://schemas.openxmlformats.org/drawingml/2006/main" prst="rect">
          <a:avLst/>
        </a:prstGeom>
        <a:gradFill xmlns:a="http://schemas.openxmlformats.org/drawingml/2006/main" rotWithShape="1">
          <a:gsLst>
            <a:gs pos="0">
              <a:srgbClr xmlns:mc="http://schemas.openxmlformats.org/markup-compatibility/2006" xmlns:a14="http://schemas.microsoft.com/office/drawing/2010/main" val="010100" mc:Ignorable="a14" a14:legacySpreadsheetColorIndex="34">
                <a:gamma/>
                <a:shade val="66275"/>
                <a:invGamma/>
              </a:srgbClr>
            </a:gs>
            <a:gs pos="50000">
              <a:srgbClr xmlns:mc="http://schemas.openxmlformats.org/markup-compatibility/2006" xmlns:a14="http://schemas.microsoft.com/office/drawing/2010/main" val="FFFF00" mc:Ignorable="a14" a14:legacySpreadsheetColorIndex="34"/>
            </a:gs>
            <a:gs pos="100000">
              <a:srgbClr xmlns:mc="http://schemas.openxmlformats.org/markup-compatibility/2006" xmlns:a14="http://schemas.microsoft.com/office/drawing/2010/main" val="010100" mc:Ignorable="a14" a14:legacySpreadsheetColorIndex="34">
                <a:gamma/>
                <a:shade val="66275"/>
                <a:invGamma/>
              </a:srgbClr>
            </a:gs>
          </a:gsLst>
          <a:lin ang="0" scaled="1"/>
        </a:gra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0.11736</cdr:x>
      <cdr:y>0.20661</cdr:y>
    </cdr:from>
    <cdr:to>
      <cdr:x>0.1456</cdr:x>
      <cdr:y>0.26858</cdr:y>
    </cdr:to>
    <cdr:sp macro="" textlink="">
      <cdr:nvSpPr>
        <cdr:cNvPr id="2050" name="Rectangle 2"/>
        <cdr:cNvSpPr>
          <a:spLocks xmlns:a="http://schemas.openxmlformats.org/drawingml/2006/main" noChangeArrowheads="1"/>
        </cdr:cNvSpPr>
      </cdr:nvSpPr>
      <cdr:spPr bwMode="auto">
        <a:xfrm xmlns:a="http://schemas.openxmlformats.org/drawingml/2006/main">
          <a:off x="1242187" y="1214364"/>
          <a:ext cx="282702" cy="361008"/>
        </a:xfrm>
        <a:prstGeom xmlns:a="http://schemas.openxmlformats.org/drawingml/2006/main" prst="rect">
          <a:avLst/>
        </a:prstGeom>
        <a:gradFill xmlns:a="http://schemas.openxmlformats.org/drawingml/2006/main" rotWithShape="1">
          <a:gsLst>
            <a:gs pos="0">
              <a:srgbClr xmlns:mc="http://schemas.openxmlformats.org/markup-compatibility/2006" xmlns:a14="http://schemas.microsoft.com/office/drawing/2010/main" val="010000" mc:Ignorable="a14" a14:legacySpreadsheetColorIndex="10">
                <a:gamma/>
                <a:shade val="66275"/>
                <a:invGamma/>
              </a:srgbClr>
            </a:gs>
            <a:gs pos="50000">
              <a:srgbClr xmlns:mc="http://schemas.openxmlformats.org/markup-compatibility/2006" xmlns:a14="http://schemas.microsoft.com/office/drawing/2010/main" val="FF0000" mc:Ignorable="a14" a14:legacySpreadsheetColorIndex="10"/>
            </a:gs>
            <a:gs pos="100000">
              <a:srgbClr xmlns:mc="http://schemas.openxmlformats.org/markup-compatibility/2006" xmlns:a14="http://schemas.microsoft.com/office/drawing/2010/main" val="010000" mc:Ignorable="a14" a14:legacySpreadsheetColorIndex="10">
                <a:gamma/>
                <a:shade val="66275"/>
                <a:invGamma/>
              </a:srgbClr>
            </a:gs>
          </a:gsLst>
          <a:lin ang="0" scaled="1"/>
        </a:gra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0.11736</cdr:x>
      <cdr:y>0.29687</cdr:y>
    </cdr:from>
    <cdr:to>
      <cdr:x>0.1456</cdr:x>
      <cdr:y>0.35811</cdr:y>
    </cdr:to>
    <cdr:sp macro="" textlink="">
      <cdr:nvSpPr>
        <cdr:cNvPr id="2051" name="Rectangle 3"/>
        <cdr:cNvSpPr>
          <a:spLocks xmlns:a="http://schemas.openxmlformats.org/drawingml/2006/main" noChangeArrowheads="1"/>
        </cdr:cNvSpPr>
      </cdr:nvSpPr>
      <cdr:spPr bwMode="auto">
        <a:xfrm xmlns:a="http://schemas.openxmlformats.org/drawingml/2006/main">
          <a:off x="1242187" y="1740773"/>
          <a:ext cx="282702" cy="358131"/>
        </a:xfrm>
        <a:prstGeom xmlns:a="http://schemas.openxmlformats.org/drawingml/2006/main" prst="rect">
          <a:avLst/>
        </a:prstGeom>
        <a:gradFill xmlns:a="http://schemas.openxmlformats.org/drawingml/2006/main" rotWithShape="1">
          <a:gsLst>
            <a:gs pos="0">
              <a:srgbClr xmlns:mc="http://schemas.openxmlformats.org/markup-compatibility/2006" xmlns:a14="http://schemas.microsoft.com/office/drawing/2010/main" val="000100" mc:Ignorable="a14" a14:legacySpreadsheetColorIndex="11">
                <a:gamma/>
                <a:shade val="66275"/>
                <a:invGamma/>
              </a:srgbClr>
            </a:gs>
            <a:gs pos="50000">
              <a:srgbClr xmlns:mc="http://schemas.openxmlformats.org/markup-compatibility/2006" xmlns:a14="http://schemas.microsoft.com/office/drawing/2010/main" val="00FF00" mc:Ignorable="a14" a14:legacySpreadsheetColorIndex="11"/>
            </a:gs>
            <a:gs pos="100000">
              <a:srgbClr xmlns:mc="http://schemas.openxmlformats.org/markup-compatibility/2006" xmlns:a14="http://schemas.microsoft.com/office/drawing/2010/main" val="000100" mc:Ignorable="a14" a14:legacySpreadsheetColorIndex="11">
                <a:gamma/>
                <a:shade val="66275"/>
                <a:invGamma/>
              </a:srgbClr>
            </a:gs>
          </a:gsLst>
          <a:lin ang="0" scaled="1"/>
        </a:gra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0.15987</cdr:x>
      <cdr:y>0.12836</cdr:y>
    </cdr:from>
    <cdr:to>
      <cdr:x>0.39568</cdr:x>
      <cdr:y>0.19009</cdr:y>
    </cdr:to>
    <cdr:sp macro="" textlink="">
      <cdr:nvSpPr>
        <cdr:cNvPr id="2052" name="Text Box 4"/>
        <cdr:cNvSpPr txBox="1">
          <a:spLocks xmlns:a="http://schemas.openxmlformats.org/drawingml/2006/main" noChangeArrowheads="1"/>
        </cdr:cNvSpPr>
      </cdr:nvSpPr>
      <cdr:spPr bwMode="auto">
        <a:xfrm xmlns:a="http://schemas.openxmlformats.org/drawingml/2006/main">
          <a:off x="1425278" y="639407"/>
          <a:ext cx="2102312" cy="30749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32004" rIns="0" bIns="0" anchor="t" upright="1"/>
        <a:lstStyle xmlns:a="http://schemas.openxmlformats.org/drawingml/2006/main"/>
        <a:p xmlns:a="http://schemas.openxmlformats.org/drawingml/2006/main">
          <a:pPr algn="l" rtl="0">
            <a:defRPr sz="1000"/>
          </a:pPr>
          <a:r>
            <a:rPr lang="ru-RU" sz="1400" b="1" i="0" u="none" strike="noStrike" baseline="0" dirty="0">
              <a:solidFill>
                <a:srgbClr val="000000"/>
              </a:solidFill>
              <a:latin typeface="Arial"/>
              <a:cs typeface="Arial"/>
            </a:rPr>
            <a:t>Обратная закачка</a:t>
          </a:r>
          <a:r>
            <a:rPr lang="ru-RU" sz="1400" b="1" i="0" u="none" strike="noStrike" dirty="0">
              <a:solidFill>
                <a:srgbClr val="000000"/>
              </a:solidFill>
              <a:latin typeface="Arial"/>
              <a:cs typeface="Arial"/>
            </a:rPr>
            <a:t> газа</a:t>
          </a:r>
          <a:endParaRPr lang="en-GB" sz="1400" b="1" i="0" u="none" strike="noStrike" baseline="0" dirty="0">
            <a:solidFill>
              <a:srgbClr val="000000"/>
            </a:solidFill>
            <a:latin typeface="Arial"/>
            <a:cs typeface="Arial"/>
          </a:endParaRPr>
        </a:p>
        <a:p xmlns:a="http://schemas.openxmlformats.org/drawingml/2006/main">
          <a:pPr algn="l" rtl="0">
            <a:defRPr sz="1000"/>
          </a:pPr>
          <a:endParaRPr lang="en-GB" sz="1400" b="1" i="0" u="none" strike="noStrike" baseline="0" dirty="0">
            <a:solidFill>
              <a:srgbClr val="000000"/>
            </a:solidFill>
            <a:latin typeface="Arial"/>
            <a:cs typeface="Arial"/>
          </a:endParaRPr>
        </a:p>
        <a:p xmlns:a="http://schemas.openxmlformats.org/drawingml/2006/main">
          <a:pPr algn="l" rtl="0">
            <a:defRPr sz="1000"/>
          </a:pPr>
          <a:endParaRPr lang="en-GB" sz="800" dirty="0"/>
        </a:p>
      </cdr:txBody>
    </cdr:sp>
  </cdr:relSizeAnchor>
  <cdr:relSizeAnchor xmlns:cdr="http://schemas.openxmlformats.org/drawingml/2006/chartDrawing">
    <cdr:from>
      <cdr:x>0.15812</cdr:x>
      <cdr:y>0.21002</cdr:y>
    </cdr:from>
    <cdr:to>
      <cdr:x>0.46077</cdr:x>
      <cdr:y>0.27199</cdr:y>
    </cdr:to>
    <cdr:sp macro="" textlink="">
      <cdr:nvSpPr>
        <cdr:cNvPr id="2055" name="Text Box 7"/>
        <cdr:cNvSpPr txBox="1">
          <a:spLocks xmlns:a="http://schemas.openxmlformats.org/drawingml/2006/main" noChangeArrowheads="1"/>
        </cdr:cNvSpPr>
      </cdr:nvSpPr>
      <cdr:spPr bwMode="auto">
        <a:xfrm xmlns:a="http://schemas.openxmlformats.org/drawingml/2006/main">
          <a:off x="1409647" y="1046174"/>
          <a:ext cx="2698198" cy="30868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32004" rIns="0" bIns="0" anchor="t" upright="1"/>
        <a:lstStyle xmlns:a="http://schemas.openxmlformats.org/drawingml/2006/main"/>
        <a:p xmlns:a="http://schemas.openxmlformats.org/drawingml/2006/main">
          <a:pPr algn="l" rtl="0">
            <a:defRPr sz="1000"/>
          </a:pPr>
          <a:r>
            <a:rPr lang="ru-RU" sz="1400" b="1" i="0" u="none" strike="noStrike" baseline="0" dirty="0">
              <a:solidFill>
                <a:srgbClr val="000000"/>
              </a:solidFill>
              <a:latin typeface="Arial"/>
              <a:cs typeface="Arial"/>
            </a:rPr>
            <a:t>Продажа газа</a:t>
          </a:r>
          <a:endParaRPr lang="en-GB" sz="1400" b="1" i="0" u="none" strike="noStrike" baseline="0" dirty="0">
            <a:solidFill>
              <a:srgbClr val="000000"/>
            </a:solidFill>
            <a:latin typeface="Arial"/>
            <a:cs typeface="Arial"/>
          </a:endParaRPr>
        </a:p>
        <a:p xmlns:a="http://schemas.openxmlformats.org/drawingml/2006/main">
          <a:pPr algn="l" rtl="0">
            <a:defRPr sz="1000"/>
          </a:pPr>
          <a:endParaRPr lang="en-GB" sz="800" dirty="0"/>
        </a:p>
      </cdr:txBody>
    </cdr:sp>
  </cdr:relSizeAnchor>
  <cdr:relSizeAnchor xmlns:cdr="http://schemas.openxmlformats.org/drawingml/2006/chartDrawing">
    <cdr:from>
      <cdr:x>0.16051</cdr:x>
      <cdr:y>0.30898</cdr:y>
    </cdr:from>
    <cdr:to>
      <cdr:x>0.53331</cdr:x>
      <cdr:y>0.37072</cdr:y>
    </cdr:to>
    <cdr:sp macro="" textlink="">
      <cdr:nvSpPr>
        <cdr:cNvPr id="2056" name="Text Box 8"/>
        <cdr:cNvSpPr txBox="1">
          <a:spLocks xmlns:a="http://schemas.openxmlformats.org/drawingml/2006/main" noChangeArrowheads="1"/>
        </cdr:cNvSpPr>
      </cdr:nvSpPr>
      <cdr:spPr bwMode="auto">
        <a:xfrm xmlns:a="http://schemas.openxmlformats.org/drawingml/2006/main">
          <a:off x="1430985" y="1539101"/>
          <a:ext cx="3323621" cy="30754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32004" rIns="0" bIns="0" anchor="t" upright="1"/>
        <a:lstStyle xmlns:a="http://schemas.openxmlformats.org/drawingml/2006/main"/>
        <a:p xmlns:a="http://schemas.openxmlformats.org/drawingml/2006/main">
          <a:pPr algn="l" rtl="0">
            <a:defRPr sz="1000"/>
          </a:pPr>
          <a:r>
            <a:rPr lang="ru-RU" sz="1400" b="1" i="0" u="none" strike="noStrike" baseline="0" dirty="0">
              <a:solidFill>
                <a:srgbClr val="000000"/>
              </a:solidFill>
              <a:latin typeface="Arial"/>
              <a:cs typeface="Arial"/>
            </a:rPr>
            <a:t>Продажа</a:t>
          </a:r>
          <a:r>
            <a:rPr lang="ru-RU" sz="1400" b="1" i="0" u="none" strike="noStrike" dirty="0">
              <a:solidFill>
                <a:srgbClr val="000000"/>
              </a:solidFill>
              <a:latin typeface="Arial"/>
              <a:cs typeface="Arial"/>
            </a:rPr>
            <a:t> жидких углеводородов</a:t>
          </a:r>
          <a:endParaRPr lang="en-GB" sz="1400" b="1" i="0" u="none" strike="noStrike" baseline="0" dirty="0">
            <a:solidFill>
              <a:srgbClr val="000000"/>
            </a:solidFill>
            <a:latin typeface="Arial"/>
            <a:cs typeface="Arial"/>
          </a:endParaRPr>
        </a:p>
        <a:p xmlns:a="http://schemas.openxmlformats.org/drawingml/2006/main">
          <a:pPr algn="l" rtl="0">
            <a:defRPr sz="1000"/>
          </a:pPr>
          <a:endParaRPr lang="en-GB" sz="1400" b="1" i="0" u="none" strike="noStrike" baseline="0" dirty="0">
            <a:solidFill>
              <a:srgbClr val="000000"/>
            </a:solidFill>
            <a:latin typeface="Arial"/>
            <a:cs typeface="Arial"/>
          </a:endParaRPr>
        </a:p>
        <a:p xmlns:a="http://schemas.openxmlformats.org/drawingml/2006/main">
          <a:pPr algn="l" rtl="0">
            <a:defRPr sz="1000"/>
          </a:pPr>
          <a:endParaRPr lang="en-GB" sz="800" dirty="0"/>
        </a:p>
      </cdr:txBody>
    </cdr:sp>
  </cdr:relSizeAnchor>
  <cdr:relSizeAnchor xmlns:cdr="http://schemas.openxmlformats.org/drawingml/2006/chartDrawing">
    <cdr:from>
      <cdr:x>0.74154</cdr:x>
      <cdr:y>0.07483</cdr:y>
    </cdr:from>
    <cdr:to>
      <cdr:x>0.91909</cdr:x>
      <cdr:y>0.16156</cdr:y>
    </cdr:to>
    <cdr:sp macro="" textlink="">
      <cdr:nvSpPr>
        <cdr:cNvPr id="12" name="Text Box 4"/>
        <cdr:cNvSpPr txBox="1">
          <a:spLocks xmlns:a="http://schemas.openxmlformats.org/drawingml/2006/main" noChangeArrowheads="1"/>
        </cdr:cNvSpPr>
      </cdr:nvSpPr>
      <cdr:spPr bwMode="auto">
        <a:xfrm xmlns:a="http://schemas.openxmlformats.org/drawingml/2006/main">
          <a:off x="6610986" y="372721"/>
          <a:ext cx="1582936" cy="43204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32004" rIns="0" bIns="0" anchor="t" upright="1"/>
        <a:lstStyle xmlns:a="http://schemas.openxmlformats.org/drawingml/2006/main"/>
        <a:p xmlns:a="http://schemas.openxmlformats.org/drawingml/2006/main">
          <a:pPr algn="l" rtl="0">
            <a:defRPr sz="1000"/>
          </a:pPr>
          <a:r>
            <a:rPr lang="ru-RU" sz="1200" b="1" i="0" u="none" strike="noStrike" baseline="0" dirty="0">
              <a:solidFill>
                <a:srgbClr val="000000"/>
              </a:solidFill>
              <a:latin typeface="Arial"/>
              <a:cs typeface="Arial"/>
            </a:rPr>
            <a:t>Объемы продаж</a:t>
          </a:r>
          <a:r>
            <a:rPr lang="en-GB" sz="1200" b="1" i="0" u="none" strike="noStrike" baseline="0" dirty="0">
              <a:solidFill>
                <a:srgbClr val="000000"/>
              </a:solidFill>
              <a:latin typeface="Arial"/>
              <a:cs typeface="Arial"/>
            </a:rPr>
            <a:t>:</a:t>
          </a:r>
        </a:p>
        <a:p xmlns:a="http://schemas.openxmlformats.org/drawingml/2006/main">
          <a:pPr algn="l" rtl="0">
            <a:defRPr sz="1000"/>
          </a:pPr>
          <a:r>
            <a:rPr lang="en-GB" sz="1200" b="1" i="0" u="none" strike="noStrike" baseline="0" dirty="0">
              <a:solidFill>
                <a:srgbClr val="000000"/>
              </a:solidFill>
              <a:latin typeface="Arial"/>
              <a:cs typeface="Arial"/>
            </a:rPr>
            <a:t>1</a:t>
          </a:r>
          <a:r>
            <a:rPr lang="ru-RU" sz="1200" b="1" i="0" u="none" strike="noStrike" baseline="0" dirty="0">
              <a:solidFill>
                <a:srgbClr val="000000"/>
              </a:solidFill>
              <a:latin typeface="Arial"/>
              <a:cs typeface="Arial"/>
            </a:rPr>
            <a:t>42</a:t>
          </a:r>
          <a:r>
            <a:rPr lang="en-GB" sz="1200" b="1" i="0" u="none" strike="noStrike" baseline="0" dirty="0">
              <a:solidFill>
                <a:srgbClr val="000000"/>
              </a:solidFill>
              <a:latin typeface="Arial"/>
              <a:cs typeface="Arial"/>
            </a:rPr>
            <a:t>.5 </a:t>
          </a:r>
          <a:r>
            <a:rPr lang="ru-RU" sz="1200" b="1" dirty="0" err="1">
              <a:solidFill>
                <a:srgbClr val="000000"/>
              </a:solidFill>
              <a:latin typeface="Arial"/>
              <a:cs typeface="Arial"/>
            </a:rPr>
            <a:t>б.н.э</a:t>
          </a:r>
          <a:r>
            <a:rPr lang="en-GB" sz="1200" b="1" i="0" u="none" strike="noStrike" baseline="0" dirty="0">
              <a:solidFill>
                <a:srgbClr val="000000"/>
              </a:solidFill>
              <a:latin typeface="Arial"/>
              <a:cs typeface="Arial"/>
            </a:rPr>
            <a:t> </a:t>
          </a:r>
          <a:r>
            <a:rPr lang="ru-RU" sz="1200" b="1" i="0" u="none" strike="noStrike" baseline="0" dirty="0">
              <a:solidFill>
                <a:srgbClr val="000000"/>
              </a:solidFill>
              <a:latin typeface="Arial"/>
              <a:cs typeface="Arial"/>
            </a:rPr>
            <a:t>в</a:t>
          </a:r>
          <a:r>
            <a:rPr lang="en-GB" sz="1200" b="1" i="0" u="none" strike="noStrike" baseline="0" dirty="0">
              <a:solidFill>
                <a:srgbClr val="000000"/>
              </a:solidFill>
              <a:latin typeface="Arial"/>
              <a:cs typeface="Arial"/>
            </a:rPr>
            <a:t> 202</a:t>
          </a:r>
          <a:r>
            <a:rPr lang="ru-RU" sz="1200" b="1" i="0" u="none" strike="noStrike" baseline="0" dirty="0">
              <a:solidFill>
                <a:srgbClr val="000000"/>
              </a:solidFill>
              <a:latin typeface="Arial"/>
              <a:cs typeface="Arial"/>
            </a:rPr>
            <a:t>3</a:t>
          </a:r>
          <a:endParaRPr lang="en-GB" sz="1200" b="1" i="0" u="none" strike="noStrike" baseline="0" dirty="0">
            <a:solidFill>
              <a:srgbClr val="000000"/>
            </a:solidFill>
            <a:latin typeface="Arial"/>
            <a:cs typeface="Arial"/>
          </a:endParaRPr>
        </a:p>
      </cdr:txBody>
    </cdr:sp>
  </cdr:relSizeAnchor>
  <cdr:relSizeAnchor xmlns:cdr="http://schemas.openxmlformats.org/drawingml/2006/chartDrawing">
    <cdr:from>
      <cdr:x>0.91909</cdr:x>
      <cdr:y>0.11819</cdr:y>
    </cdr:from>
    <cdr:to>
      <cdr:x>0.96197</cdr:x>
      <cdr:y>0.20813</cdr:y>
    </cdr:to>
    <cdr:cxnSp macro="">
      <cdr:nvCxnSpPr>
        <cdr:cNvPr id="3" name="Straight Arrow Connector 2">
          <a:extLst xmlns:a="http://schemas.openxmlformats.org/drawingml/2006/main">
            <a:ext uri="{FF2B5EF4-FFF2-40B4-BE49-F238E27FC236}">
              <a16:creationId xmlns:a16="http://schemas.microsoft.com/office/drawing/2014/main" id="{0A4A85E4-31BE-4FC2-BFBF-6724B1E12C0A}"/>
            </a:ext>
          </a:extLst>
        </cdr:cNvPr>
        <cdr:cNvCxnSpPr>
          <a:stCxn xmlns:a="http://schemas.openxmlformats.org/drawingml/2006/main" id="12" idx="3"/>
        </cdr:cNvCxnSpPr>
      </cdr:nvCxnSpPr>
      <cdr:spPr>
        <a:xfrm xmlns:a="http://schemas.openxmlformats.org/drawingml/2006/main">
          <a:off x="8193922" y="588745"/>
          <a:ext cx="382272" cy="447999"/>
        </a:xfrm>
        <a:prstGeom xmlns:a="http://schemas.openxmlformats.org/drawingml/2006/main" prst="straightConnector1">
          <a:avLst/>
        </a:prstGeom>
        <a:ln xmlns:a="http://schemas.openxmlformats.org/drawingml/2006/main">
          <a:solidFill>
            <a:sysClr val="windowText" lastClr="000000"/>
          </a:solidFill>
          <a:headEnd type="none" w="med" len="med"/>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4" y="0"/>
            <a:ext cx="2945659" cy="498136"/>
          </a:xfrm>
          <a:prstGeom prst="rect">
            <a:avLst/>
          </a:prstGeom>
        </p:spPr>
        <p:txBody>
          <a:bodyPr vert="horz" lIns="91440" tIns="45720" rIns="91440" bIns="45720" rtlCol="0"/>
          <a:lstStyle>
            <a:lvl1pPr algn="r">
              <a:defRPr sz="1200"/>
            </a:lvl1pPr>
          </a:lstStyle>
          <a:p>
            <a:fld id="{725FAA14-B31B-409A-BFA7-42403083CBBA}" type="datetimeFigureOut">
              <a:rPr lang="it-IT" smtClean="0"/>
              <a:pPr/>
              <a:t>24/04/2025</a:t>
            </a:fld>
            <a:endParaRPr lang="en-GB"/>
          </a:p>
        </p:txBody>
      </p:sp>
      <p:sp>
        <p:nvSpPr>
          <p:cNvPr id="4" name="Segnaposto piè di pagina 3"/>
          <p:cNvSpPr>
            <a:spLocks noGrp="1"/>
          </p:cNvSpPr>
          <p:nvPr>
            <p:ph type="ftr" sz="quarter" idx="2"/>
          </p:nvPr>
        </p:nvSpPr>
        <p:spPr>
          <a:xfrm>
            <a:off x="1" y="9430092"/>
            <a:ext cx="2945659" cy="498135"/>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4" y="9430092"/>
            <a:ext cx="2945659" cy="498135"/>
          </a:xfrm>
          <a:prstGeom prst="rect">
            <a:avLst/>
          </a:prstGeom>
        </p:spPr>
        <p:txBody>
          <a:bodyPr vert="horz" lIns="91440" tIns="45720" rIns="91440" bIns="45720" rtlCol="0" anchor="b"/>
          <a:lstStyle>
            <a:lvl1pPr algn="r">
              <a:defRPr sz="1200"/>
            </a:lvl1pPr>
          </a:lstStyle>
          <a:p>
            <a:fld id="{EE69A590-9611-4095-AFA4-C8A89EC320B0}" type="slidenum">
              <a:rPr lang="it-IT" smtClean="0"/>
              <a:pPr/>
              <a:t>‹#›</a:t>
            </a:fld>
            <a:endParaRPr lang="en-GB"/>
          </a:p>
        </p:txBody>
      </p:sp>
    </p:spTree>
    <p:extLst>
      <p:ext uri="{BB962C8B-B14F-4D97-AF65-F5344CB8AC3E}">
        <p14:creationId xmlns:p14="http://schemas.microsoft.com/office/powerpoint/2010/main" val="16318060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8E440967-8F90-42F4-A5D4-3F0D1107415F}" type="datetimeFigureOut">
              <a:rPr lang="it-IT" smtClean="0"/>
              <a:pPr/>
              <a:t>24/04/2025</a:t>
            </a:fld>
            <a:endParaRPr lang="en-GB"/>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9B1D6860-D1E6-4ADA-9127-34ACE4EA3D7C}" type="slidenum">
              <a:rPr lang="it-IT" smtClean="0"/>
              <a:pPr/>
              <a:t>‹#›</a:t>
            </a:fld>
            <a:endParaRPr lang="en-GB"/>
          </a:p>
        </p:txBody>
      </p:sp>
    </p:spTree>
    <p:extLst>
      <p:ext uri="{BB962C8B-B14F-4D97-AF65-F5344CB8AC3E}">
        <p14:creationId xmlns:p14="http://schemas.microsoft.com/office/powerpoint/2010/main" val="1662503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BCA589-2487-4E6B-A42F-6C51E8377928}" type="slidenum">
              <a:rPr lang="en-GB" smtClean="0"/>
              <a:t>1</a:t>
            </a:fld>
            <a:endParaRPr lang="en-GB"/>
          </a:p>
        </p:txBody>
      </p:sp>
    </p:spTree>
    <p:extLst>
      <p:ext uri="{BB962C8B-B14F-4D97-AF65-F5344CB8AC3E}">
        <p14:creationId xmlns:p14="http://schemas.microsoft.com/office/powerpoint/2010/main" val="785557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11D87A-BAA7-417D-8F31-A12E5738490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9901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11D87A-BAA7-417D-8F31-A12E5738490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0453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D59BF3-2F72-43A1-925A-478193AF612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8386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genda bullet list">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D035CA7A-2C80-4B66-A321-94AC2CCCAB67}"/>
              </a:ext>
            </a:extLst>
          </p:cNvPr>
          <p:cNvSpPr>
            <a:spLocks noGrp="1"/>
          </p:cNvSpPr>
          <p:nvPr>
            <p:ph type="sldNum" sz="quarter" idx="4"/>
          </p:nvPr>
        </p:nvSpPr>
        <p:spPr>
          <a:xfrm>
            <a:off x="-2250057" y="6501925"/>
            <a:ext cx="2743200" cy="365125"/>
          </a:xfrm>
          <a:prstGeom prst="rect">
            <a:avLst/>
          </a:prstGeom>
        </p:spPr>
        <p:txBody>
          <a:bodyPr vert="horz" lIns="91440" tIns="45720" rIns="91440" bIns="45720" rtlCol="0" anchor="t"/>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33AD7C01-B994-4A99-BE98-CE15A6753CE3}" type="slidenum">
              <a:rPr lang="en-GB" smtClean="0"/>
              <a:pPr/>
              <a:t>‹#›</a:t>
            </a:fld>
            <a:endParaRPr lang="en-GB" dirty="0"/>
          </a:p>
        </p:txBody>
      </p:sp>
      <p:sp>
        <p:nvSpPr>
          <p:cNvPr id="6" name="Segnaposto piè di pagina 2">
            <a:extLst>
              <a:ext uri="{FF2B5EF4-FFF2-40B4-BE49-F238E27FC236}">
                <a16:creationId xmlns:a16="http://schemas.microsoft.com/office/drawing/2014/main" id="{ED46E444-0A06-4AEE-A1E8-654360E9B08F}"/>
              </a:ext>
            </a:extLst>
          </p:cNvPr>
          <p:cNvSpPr>
            <a:spLocks noGrp="1"/>
          </p:cNvSpPr>
          <p:nvPr>
            <p:ph type="ftr" sz="quarter" idx="3"/>
          </p:nvPr>
        </p:nvSpPr>
        <p:spPr>
          <a:xfrm>
            <a:off x="7210" y="6513725"/>
            <a:ext cx="12184790" cy="332474"/>
          </a:xfrm>
          <a:prstGeom prst="rect">
            <a:avLst/>
          </a:prstGeom>
        </p:spPr>
        <p:txBody>
          <a:bodyPr/>
          <a:lstStyle>
            <a:lvl1pPr>
              <a:defRPr>
                <a:solidFill>
                  <a:schemeClr val="bg1">
                    <a:lumMod val="50000"/>
                  </a:schemeClr>
                </a:solidFill>
                <a:latin typeface="Calibri" panose="020F0502020204030204" pitchFamily="34" charset="0"/>
                <a:cs typeface="Calibri" panose="020F0502020204030204" pitchFamily="34" charset="0"/>
              </a:defRPr>
            </a:lvl1pPr>
          </a:lstStyle>
          <a:p>
            <a:pPr algn="ctr"/>
            <a:r>
              <a:rPr lang="ru-RU" sz="800" dirty="0"/>
              <a:t>15/09/2023                                                                                                                                                                                    КОНФИДЕНЦИАЛЬНО                                                                                                                         КАРАЧАГАНАК ПЕТРОЛИУМ ОПЕРЕЙТИНГ Б.В.</a:t>
            </a:r>
            <a:endParaRPr lang="en-GB" sz="800" dirty="0"/>
          </a:p>
        </p:txBody>
      </p:sp>
    </p:spTree>
    <p:extLst>
      <p:ext uri="{BB962C8B-B14F-4D97-AF65-F5344CB8AC3E}">
        <p14:creationId xmlns:p14="http://schemas.microsoft.com/office/powerpoint/2010/main" val="3220571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3 boxes with line separation and shades">
    <p:bg>
      <p:bgPr>
        <a:solidFill>
          <a:schemeClr val="bg1"/>
        </a:solidFill>
        <a:effectLst/>
      </p:bgPr>
    </p:bg>
    <p:spTree>
      <p:nvGrpSpPr>
        <p:cNvPr id="1" name=""/>
        <p:cNvGrpSpPr/>
        <p:nvPr/>
      </p:nvGrpSpPr>
      <p:grpSpPr>
        <a:xfrm>
          <a:off x="0" y="0"/>
          <a:ext cx="0" cy="0"/>
          <a:chOff x="0" y="0"/>
          <a:chExt cx="0" cy="0"/>
        </a:xfrm>
      </p:grpSpPr>
      <p:sp>
        <p:nvSpPr>
          <p:cNvPr id="12" name="Segnaposto testo 11"/>
          <p:cNvSpPr>
            <a:spLocks noGrp="1"/>
          </p:cNvSpPr>
          <p:nvPr>
            <p:ph type="body" sz="quarter" idx="10"/>
          </p:nvPr>
        </p:nvSpPr>
        <p:spPr>
          <a:xfrm>
            <a:off x="640799" y="1123200"/>
            <a:ext cx="3096000" cy="727200"/>
          </a:xfrm>
          <a:prstGeom prst="rect">
            <a:avLst/>
          </a:prstGeom>
          <a:solidFill>
            <a:srgbClr val="E3E3E3"/>
          </a:solidFill>
          <a:effectLst>
            <a:outerShdw dist="101600" dir="8100000" algn="ctr" rotWithShape="0">
              <a:srgbClr val="01B1C9"/>
            </a:outerShdw>
          </a:effectLst>
        </p:spPr>
        <p:txBody>
          <a:bodyPr anchor="ctr" anchorCtr="0">
            <a:normAutofit/>
          </a:bodyPr>
          <a:lstStyle>
            <a:lvl1pPr>
              <a:buNone/>
              <a:defRPr sz="1600" b="1" i="0">
                <a:solidFill>
                  <a:schemeClr val="tx1"/>
                </a:solidFill>
              </a:defRPr>
            </a:lvl1pPr>
          </a:lstStyle>
          <a:p>
            <a:pPr lvl="0"/>
            <a:r>
              <a:rPr lang="en-US"/>
              <a:t>Edit Master text styles</a:t>
            </a:r>
          </a:p>
        </p:txBody>
      </p:sp>
      <p:sp>
        <p:nvSpPr>
          <p:cNvPr id="14" name="Segnaposto testo 13"/>
          <p:cNvSpPr>
            <a:spLocks noGrp="1"/>
          </p:cNvSpPr>
          <p:nvPr>
            <p:ph type="body" sz="quarter" idx="11"/>
          </p:nvPr>
        </p:nvSpPr>
        <p:spPr>
          <a:xfrm>
            <a:off x="4460400" y="1123200"/>
            <a:ext cx="3096000" cy="727200"/>
          </a:xfrm>
          <a:prstGeom prst="rect">
            <a:avLst/>
          </a:prstGeom>
          <a:solidFill>
            <a:srgbClr val="E3E3E3"/>
          </a:solidFill>
          <a:effectLst>
            <a:outerShdw dist="101600" dir="8100000" algn="ctr" rotWithShape="0">
              <a:srgbClr val="FFD500"/>
            </a:outerShdw>
          </a:effectLst>
        </p:spPr>
        <p:txBody>
          <a:bodyPr anchor="ctr" anchorCtr="0">
            <a:normAutofit/>
          </a:bodyPr>
          <a:lstStyle>
            <a:lvl1pPr>
              <a:buNone/>
              <a:defRPr sz="1600" b="1" i="0">
                <a:solidFill>
                  <a:schemeClr val="tx1"/>
                </a:solidFill>
              </a:defRPr>
            </a:lvl1pPr>
          </a:lstStyle>
          <a:p>
            <a:pPr lvl="0"/>
            <a:r>
              <a:rPr lang="en-US"/>
              <a:t>Edit Master text styles</a:t>
            </a:r>
          </a:p>
        </p:txBody>
      </p:sp>
      <p:sp>
        <p:nvSpPr>
          <p:cNvPr id="17" name="Segnaposto testo 16"/>
          <p:cNvSpPr>
            <a:spLocks noGrp="1"/>
          </p:cNvSpPr>
          <p:nvPr>
            <p:ph type="body" sz="quarter" idx="12"/>
          </p:nvPr>
        </p:nvSpPr>
        <p:spPr>
          <a:xfrm>
            <a:off x="8276400" y="1123200"/>
            <a:ext cx="3096000" cy="727200"/>
          </a:xfrm>
          <a:prstGeom prst="rect">
            <a:avLst/>
          </a:prstGeom>
          <a:solidFill>
            <a:srgbClr val="E3E3E3"/>
          </a:solidFill>
          <a:effectLst>
            <a:outerShdw dist="101600" dir="8100000" algn="ctr" rotWithShape="0">
              <a:schemeClr val="bg1">
                <a:lumMod val="75000"/>
              </a:schemeClr>
            </a:outerShdw>
          </a:effectLst>
        </p:spPr>
        <p:txBody>
          <a:bodyPr anchor="ctr" anchorCtr="0">
            <a:normAutofit/>
          </a:bodyPr>
          <a:lstStyle>
            <a:lvl1pPr>
              <a:buNone/>
              <a:defRPr sz="1600" b="1" i="0">
                <a:solidFill>
                  <a:schemeClr val="tx1"/>
                </a:solidFill>
              </a:defRPr>
            </a:lvl1pPr>
          </a:lstStyle>
          <a:p>
            <a:pPr lvl="0"/>
            <a:r>
              <a:rPr lang="en-US"/>
              <a:t>Edit Master text styles</a:t>
            </a:r>
          </a:p>
        </p:txBody>
      </p:sp>
      <p:cxnSp>
        <p:nvCxnSpPr>
          <p:cNvPr id="18" name="Connettore 1 13"/>
          <p:cNvCxnSpPr/>
          <p:nvPr userDrawn="1"/>
        </p:nvCxnSpPr>
        <p:spPr>
          <a:xfrm>
            <a:off x="4070685" y="1131070"/>
            <a:ext cx="0" cy="24840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Connettore 1 13"/>
          <p:cNvCxnSpPr/>
          <p:nvPr userDrawn="1"/>
        </p:nvCxnSpPr>
        <p:spPr>
          <a:xfrm>
            <a:off x="7880684" y="1130400"/>
            <a:ext cx="0" cy="24840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Segnaposto testo 31"/>
          <p:cNvSpPr>
            <a:spLocks noGrp="1"/>
          </p:cNvSpPr>
          <p:nvPr>
            <p:ph type="body" sz="quarter" idx="16"/>
          </p:nvPr>
        </p:nvSpPr>
        <p:spPr>
          <a:xfrm>
            <a:off x="1389600" y="5407200"/>
            <a:ext cx="9486000" cy="730800"/>
          </a:xfrm>
          <a:prstGeom prst="rect">
            <a:avLst/>
          </a:prstGeom>
          <a:solidFill>
            <a:srgbClr val="E3E3E3"/>
          </a:solidFill>
          <a:effectLst>
            <a:outerShdw dist="101600" dir="8100000" algn="ctr" rotWithShape="0">
              <a:srgbClr val="FFD500"/>
            </a:outerShdw>
          </a:effectLst>
        </p:spPr>
        <p:txBody>
          <a:bodyPr anchor="ctr">
            <a:normAutofit/>
          </a:bodyPr>
          <a:lstStyle>
            <a:lvl1pPr algn="ctr">
              <a:buNone/>
              <a:defRPr sz="1600" b="1" i="0" baseline="0">
                <a:solidFill>
                  <a:schemeClr val="tx1"/>
                </a:solidFill>
                <a:effectLst/>
                <a:latin typeface="+mj-lt"/>
              </a:defRPr>
            </a:lvl1pPr>
          </a:lstStyle>
          <a:p>
            <a:pPr lvl="0"/>
            <a:r>
              <a:rPr lang="en-US"/>
              <a:t>Edit Master text styles</a:t>
            </a:r>
          </a:p>
        </p:txBody>
      </p:sp>
      <p:sp>
        <p:nvSpPr>
          <p:cNvPr id="20" name="Segnaposto testo 19"/>
          <p:cNvSpPr>
            <a:spLocks noGrp="1"/>
          </p:cNvSpPr>
          <p:nvPr>
            <p:ph type="body" sz="quarter" idx="17" hasCustomPrompt="1"/>
          </p:nvPr>
        </p:nvSpPr>
        <p:spPr>
          <a:xfrm>
            <a:off x="640800" y="2209575"/>
            <a:ext cx="3155950" cy="2720975"/>
          </a:xfrm>
          <a:prstGeom prst="rect">
            <a:avLst/>
          </a:prstGeom>
        </p:spPr>
        <p:txBody>
          <a:bodyPr/>
          <a:lstStyle>
            <a:lvl1pPr>
              <a:buClr>
                <a:srgbClr val="FFD500"/>
              </a:buClr>
              <a:buFont typeface="Wingdings" pitchFamily="2" charset="2"/>
              <a:buChar char="§"/>
              <a:defRPr sz="1600" i="0">
                <a:solidFill>
                  <a:schemeClr val="tx1"/>
                </a:solidFill>
              </a:defRPr>
            </a:lvl1pPr>
            <a:lvl2pPr>
              <a:buClr>
                <a:srgbClr val="E3E3E3"/>
              </a:buClr>
              <a:buFont typeface="Wingdings" pitchFamily="2" charset="2"/>
              <a:buChar char="§"/>
              <a:defRPr sz="1400" i="0"/>
            </a:lvl2pPr>
            <a:lvl3pPr>
              <a:buFont typeface="Wingdings" pitchFamily="2" charset="2"/>
              <a:buChar char="§"/>
              <a:defRPr sz="1200" i="0"/>
            </a:lvl3pPr>
          </a:lstStyle>
          <a:p>
            <a:pPr lvl="0"/>
            <a:r>
              <a:rPr lang="it-IT" dirty="0"/>
              <a:t>Fare clic per modificare stili del testo dello schema</a:t>
            </a:r>
          </a:p>
          <a:p>
            <a:pPr lvl="1"/>
            <a:r>
              <a:rPr lang="it-IT" dirty="0"/>
              <a:t>Second level</a:t>
            </a:r>
          </a:p>
          <a:p>
            <a:pPr lvl="2"/>
            <a:r>
              <a:rPr lang="it-IT" dirty="0"/>
              <a:t>Third level</a:t>
            </a:r>
          </a:p>
        </p:txBody>
      </p:sp>
      <p:sp>
        <p:nvSpPr>
          <p:cNvPr id="21" name="Segnaposto testo 19"/>
          <p:cNvSpPr>
            <a:spLocks noGrp="1"/>
          </p:cNvSpPr>
          <p:nvPr>
            <p:ph type="body" sz="quarter" idx="18" hasCustomPrompt="1"/>
          </p:nvPr>
        </p:nvSpPr>
        <p:spPr>
          <a:xfrm>
            <a:off x="4460400" y="2242232"/>
            <a:ext cx="3155950" cy="2720975"/>
          </a:xfrm>
          <a:prstGeom prst="rect">
            <a:avLst/>
          </a:prstGeom>
        </p:spPr>
        <p:txBody>
          <a:bodyPr/>
          <a:lstStyle>
            <a:lvl1pPr>
              <a:buClr>
                <a:srgbClr val="FFD500"/>
              </a:buClr>
              <a:buFont typeface="Wingdings" pitchFamily="2" charset="2"/>
              <a:buChar char="§"/>
              <a:defRPr sz="1600" i="0">
                <a:solidFill>
                  <a:schemeClr val="tx1"/>
                </a:solidFill>
              </a:defRPr>
            </a:lvl1pPr>
            <a:lvl2pPr>
              <a:buClr>
                <a:srgbClr val="E3E3E3"/>
              </a:buClr>
              <a:buFont typeface="Wingdings" pitchFamily="2" charset="2"/>
              <a:buChar char="§"/>
              <a:defRPr sz="1400" i="0"/>
            </a:lvl2pPr>
            <a:lvl3pPr>
              <a:buFont typeface="Wingdings" pitchFamily="2" charset="2"/>
              <a:buChar char="§"/>
              <a:defRPr sz="1200" i="0"/>
            </a:lvl3pPr>
          </a:lstStyle>
          <a:p>
            <a:pPr lvl="0"/>
            <a:r>
              <a:rPr lang="it-IT" dirty="0"/>
              <a:t>Fare clic per modificare stili del testo dello schema</a:t>
            </a:r>
          </a:p>
          <a:p>
            <a:pPr lvl="1"/>
            <a:r>
              <a:rPr lang="it-IT" dirty="0"/>
              <a:t>Second level</a:t>
            </a:r>
          </a:p>
          <a:p>
            <a:pPr lvl="2"/>
            <a:r>
              <a:rPr lang="it-IT" dirty="0"/>
              <a:t>Third level</a:t>
            </a:r>
          </a:p>
        </p:txBody>
      </p:sp>
      <p:sp>
        <p:nvSpPr>
          <p:cNvPr id="22" name="Segnaposto testo 19"/>
          <p:cNvSpPr>
            <a:spLocks noGrp="1"/>
          </p:cNvSpPr>
          <p:nvPr>
            <p:ph type="body" sz="quarter" idx="19" hasCustomPrompt="1"/>
          </p:nvPr>
        </p:nvSpPr>
        <p:spPr>
          <a:xfrm>
            <a:off x="8276400" y="2264004"/>
            <a:ext cx="3155950" cy="2720975"/>
          </a:xfrm>
          <a:prstGeom prst="rect">
            <a:avLst/>
          </a:prstGeom>
        </p:spPr>
        <p:txBody>
          <a:bodyPr/>
          <a:lstStyle>
            <a:lvl1pPr>
              <a:buClr>
                <a:srgbClr val="FFD500"/>
              </a:buClr>
              <a:buFont typeface="Wingdings" pitchFamily="2" charset="2"/>
              <a:buChar char="§"/>
              <a:defRPr sz="1600" i="0">
                <a:solidFill>
                  <a:schemeClr val="tx1"/>
                </a:solidFill>
              </a:defRPr>
            </a:lvl1pPr>
            <a:lvl2pPr>
              <a:buClr>
                <a:srgbClr val="E3E3E3"/>
              </a:buClr>
              <a:buFont typeface="Wingdings" pitchFamily="2" charset="2"/>
              <a:buChar char="§"/>
              <a:defRPr sz="1400" i="0"/>
            </a:lvl2pPr>
            <a:lvl3pPr>
              <a:buFont typeface="Wingdings" pitchFamily="2" charset="2"/>
              <a:buChar char="§"/>
              <a:defRPr sz="1200" i="0"/>
            </a:lvl3pPr>
          </a:lstStyle>
          <a:p>
            <a:pPr lvl="0"/>
            <a:r>
              <a:rPr lang="it-IT" dirty="0"/>
              <a:t>Fare clic per modificare stili del testo dello schema</a:t>
            </a:r>
          </a:p>
          <a:p>
            <a:pPr lvl="1"/>
            <a:r>
              <a:rPr lang="it-IT" dirty="0"/>
              <a:t>Second level</a:t>
            </a:r>
          </a:p>
          <a:p>
            <a:pPr lvl="2"/>
            <a:r>
              <a:rPr lang="it-IT" dirty="0"/>
              <a:t>Third level</a:t>
            </a:r>
          </a:p>
        </p:txBody>
      </p:sp>
      <p:sp>
        <p:nvSpPr>
          <p:cNvPr id="16" name="Title 1">
            <a:extLst>
              <a:ext uri="{FF2B5EF4-FFF2-40B4-BE49-F238E27FC236}">
                <a16:creationId xmlns:a16="http://schemas.microsoft.com/office/drawing/2014/main" id="{4F38597D-6639-4651-9FC9-D2811A24DC3A}"/>
              </a:ext>
            </a:extLst>
          </p:cNvPr>
          <p:cNvSpPr>
            <a:spLocks noGrp="1"/>
          </p:cNvSpPr>
          <p:nvPr>
            <p:ph type="title"/>
          </p:nvPr>
        </p:nvSpPr>
        <p:spPr>
          <a:xfrm>
            <a:off x="1249954" y="179889"/>
            <a:ext cx="9604323" cy="777600"/>
          </a:xfrm>
          <a:prstGeom prst="rect">
            <a:avLst/>
          </a:prstGeom>
        </p:spPr>
        <p:txBody>
          <a:bodyPr/>
          <a:lstStyle>
            <a:lvl1pPr>
              <a:defRPr sz="3200">
                <a:solidFill>
                  <a:schemeClr val="tx1"/>
                </a:solidFill>
              </a:defRPr>
            </a:lvl1pPr>
          </a:lstStyle>
          <a:p>
            <a:endParaRPr lang="en-GB" dirty="0">
              <a:solidFill>
                <a:schemeClr val="accent3"/>
              </a:solidFill>
            </a:endParaRPr>
          </a:p>
        </p:txBody>
      </p:sp>
      <p:sp>
        <p:nvSpPr>
          <p:cNvPr id="23" name="Slide Number Placeholder 1">
            <a:extLst>
              <a:ext uri="{FF2B5EF4-FFF2-40B4-BE49-F238E27FC236}">
                <a16:creationId xmlns:a16="http://schemas.microsoft.com/office/drawing/2014/main" id="{D9FCB306-347F-4B5E-A5EF-BA9AE0B6D2A9}"/>
              </a:ext>
            </a:extLst>
          </p:cNvPr>
          <p:cNvSpPr>
            <a:spLocks noGrp="1"/>
          </p:cNvSpPr>
          <p:nvPr>
            <p:ph type="sldNum" sz="quarter" idx="4"/>
          </p:nvPr>
        </p:nvSpPr>
        <p:spPr>
          <a:xfrm>
            <a:off x="-2250057" y="6501925"/>
            <a:ext cx="2743200" cy="365125"/>
          </a:xfrm>
          <a:prstGeom prst="rect">
            <a:avLst/>
          </a:prstGeom>
        </p:spPr>
        <p:txBody>
          <a:bodyPr vert="horz" lIns="91440" tIns="45720" rIns="91440" bIns="45720" rtlCol="0" anchor="t"/>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33AD7C01-B994-4A99-BE98-CE15A6753CE3}" type="slidenum">
              <a:rPr lang="en-GB" smtClean="0"/>
              <a:pPr/>
              <a:t>‹#›</a:t>
            </a:fld>
            <a:endParaRPr lang="en-GB" dirty="0"/>
          </a:p>
        </p:txBody>
      </p:sp>
      <p:sp>
        <p:nvSpPr>
          <p:cNvPr id="19" name="Segnaposto piè di pagina 2">
            <a:extLst>
              <a:ext uri="{FF2B5EF4-FFF2-40B4-BE49-F238E27FC236}">
                <a16:creationId xmlns:a16="http://schemas.microsoft.com/office/drawing/2014/main" id="{6895FDA5-9843-400E-8C05-AD352E26421F}"/>
              </a:ext>
            </a:extLst>
          </p:cNvPr>
          <p:cNvSpPr>
            <a:spLocks noGrp="1"/>
          </p:cNvSpPr>
          <p:nvPr>
            <p:ph type="ftr" sz="quarter" idx="3"/>
          </p:nvPr>
        </p:nvSpPr>
        <p:spPr>
          <a:xfrm>
            <a:off x="7210" y="6513725"/>
            <a:ext cx="12184790" cy="332474"/>
          </a:xfrm>
          <a:prstGeom prst="rect">
            <a:avLst/>
          </a:prstGeom>
        </p:spPr>
        <p:txBody>
          <a:bodyPr/>
          <a:lstStyle>
            <a:lvl1pPr>
              <a:defRPr>
                <a:solidFill>
                  <a:schemeClr val="bg1">
                    <a:lumMod val="50000"/>
                  </a:schemeClr>
                </a:solidFill>
                <a:latin typeface="Calibri" panose="020F0502020204030204" pitchFamily="34" charset="0"/>
                <a:cs typeface="Calibri" panose="020F0502020204030204" pitchFamily="34" charset="0"/>
              </a:defRPr>
            </a:lvl1pPr>
          </a:lstStyle>
          <a:p>
            <a:pPr algn="ctr"/>
            <a:r>
              <a:rPr lang="ru-RU" sz="800" dirty="0"/>
              <a:t>15/09/2023                                                                                                                                                                                    КОНФИДЕНЦИАЛЬНО                                                                                                                         КАРАЧАГАНАК ПЕТРОЛИУМ ОПЕРЕЙТИНГ Б.В.</a:t>
            </a:r>
            <a:endParaRPr lang="en-GB" sz="800" dirty="0"/>
          </a:p>
        </p:txBody>
      </p:sp>
    </p:spTree>
    <p:extLst>
      <p:ext uri="{BB962C8B-B14F-4D97-AF65-F5344CB8AC3E}">
        <p14:creationId xmlns:p14="http://schemas.microsoft.com/office/powerpoint/2010/main" val="316206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1">
    <p:spTree>
      <p:nvGrpSpPr>
        <p:cNvPr id="1" name=""/>
        <p:cNvGrpSpPr/>
        <p:nvPr/>
      </p:nvGrpSpPr>
      <p:grpSpPr>
        <a:xfrm>
          <a:off x="0" y="0"/>
          <a:ext cx="0" cy="0"/>
          <a:chOff x="0" y="0"/>
          <a:chExt cx="0" cy="0"/>
        </a:xfrm>
      </p:grpSpPr>
      <p:sp>
        <p:nvSpPr>
          <p:cNvPr id="3" name="직사각형 7">
            <a:extLst>
              <a:ext uri="{FF2B5EF4-FFF2-40B4-BE49-F238E27FC236}">
                <a16:creationId xmlns:a16="http://schemas.microsoft.com/office/drawing/2014/main" id="{1AAD491E-1EA0-47EE-9B38-C36879304DBF}"/>
              </a:ext>
            </a:extLst>
          </p:cNvPr>
          <p:cNvSpPr/>
          <p:nvPr userDrawn="1"/>
        </p:nvSpPr>
        <p:spPr>
          <a:xfrm>
            <a:off x="0" y="2362200"/>
            <a:ext cx="12191999"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그림 개체 틀 6">
            <a:extLst>
              <a:ext uri="{FF2B5EF4-FFF2-40B4-BE49-F238E27FC236}">
                <a16:creationId xmlns:a16="http://schemas.microsoft.com/office/drawing/2014/main" id="{ADA58810-BEDD-4D33-B6DF-414C92F116C0}"/>
              </a:ext>
            </a:extLst>
          </p:cNvPr>
          <p:cNvSpPr>
            <a:spLocks noGrp="1"/>
          </p:cNvSpPr>
          <p:nvPr>
            <p:ph type="pic" sz="quarter" idx="65" hasCustomPrompt="1"/>
          </p:nvPr>
        </p:nvSpPr>
        <p:spPr>
          <a:xfrm>
            <a:off x="5534029" y="2"/>
            <a:ext cx="6657973" cy="6857999"/>
          </a:xfrm>
          <a:custGeom>
            <a:avLst/>
            <a:gdLst>
              <a:gd name="connsiteX0" fmla="*/ 2362199 w 6657973"/>
              <a:gd name="connsiteY0" fmla="*/ 0 h 6857999"/>
              <a:gd name="connsiteX1" fmla="*/ 6657973 w 6657973"/>
              <a:gd name="connsiteY1" fmla="*/ 0 h 6857999"/>
              <a:gd name="connsiteX2" fmla="*/ 6657973 w 6657973"/>
              <a:gd name="connsiteY2" fmla="*/ 3630706 h 6857999"/>
              <a:gd name="connsiteX3" fmla="*/ 6657972 w 6657973"/>
              <a:gd name="connsiteY3" fmla="*/ 6857999 h 6857999"/>
              <a:gd name="connsiteX4" fmla="*/ 2362198 w 6657973"/>
              <a:gd name="connsiteY4" fmla="*/ 6857999 h 6857999"/>
              <a:gd name="connsiteX5" fmla="*/ 2362198 w 6657973"/>
              <a:gd name="connsiteY5" fmla="*/ 6857999 h 6857999"/>
              <a:gd name="connsiteX6" fmla="*/ 0 w 6657973"/>
              <a:gd name="connsiteY6" fmla="*/ 34385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7973" h="6857999">
                <a:moveTo>
                  <a:pt x="2362199" y="0"/>
                </a:moveTo>
                <a:lnTo>
                  <a:pt x="6657973" y="0"/>
                </a:lnTo>
                <a:lnTo>
                  <a:pt x="6657973" y="3630706"/>
                </a:lnTo>
                <a:lnTo>
                  <a:pt x="6657972" y="6857999"/>
                </a:lnTo>
                <a:lnTo>
                  <a:pt x="2362198" y="6857999"/>
                </a:lnTo>
                <a:lnTo>
                  <a:pt x="2362198" y="6857999"/>
                </a:lnTo>
                <a:lnTo>
                  <a:pt x="0" y="3438532"/>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pic>
        <p:nvPicPr>
          <p:cNvPr id="5" name="Immagine 8">
            <a:extLst>
              <a:ext uri="{FF2B5EF4-FFF2-40B4-BE49-F238E27FC236}">
                <a16:creationId xmlns:a16="http://schemas.microsoft.com/office/drawing/2014/main" id="{C902A94B-F441-4C44-A590-8C0E54C089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0" y="0"/>
            <a:ext cx="12192000" cy="6857999"/>
          </a:xfrm>
          <a:prstGeom prst="rect">
            <a:avLst/>
          </a:prstGeom>
        </p:spPr>
      </p:pic>
      <p:sp>
        <p:nvSpPr>
          <p:cNvPr id="6" name="Slide Number Placeholder 1">
            <a:extLst>
              <a:ext uri="{FF2B5EF4-FFF2-40B4-BE49-F238E27FC236}">
                <a16:creationId xmlns:a16="http://schemas.microsoft.com/office/drawing/2014/main" id="{AD044C03-8874-4992-AEF9-F9FDB6A37B4D}"/>
              </a:ext>
            </a:extLst>
          </p:cNvPr>
          <p:cNvSpPr>
            <a:spLocks noGrp="1"/>
          </p:cNvSpPr>
          <p:nvPr>
            <p:ph type="sldNum" sz="quarter" idx="4"/>
          </p:nvPr>
        </p:nvSpPr>
        <p:spPr>
          <a:xfrm>
            <a:off x="-2250057" y="6501925"/>
            <a:ext cx="2743200" cy="365125"/>
          </a:xfrm>
          <a:prstGeom prst="rect">
            <a:avLst/>
          </a:prstGeom>
        </p:spPr>
        <p:txBody>
          <a:bodyPr vert="horz" lIns="91440" tIns="45720" rIns="91440" bIns="45720" rtlCol="0" anchor="t"/>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33AD7C01-B994-4A99-BE98-CE15A6753CE3}" type="slidenum">
              <a:rPr lang="en-GB" smtClean="0"/>
              <a:pPr/>
              <a:t>‹#›</a:t>
            </a:fld>
            <a:endParaRPr lang="en-GB" dirty="0"/>
          </a:p>
        </p:txBody>
      </p:sp>
    </p:spTree>
    <p:extLst>
      <p:ext uri="{BB962C8B-B14F-4D97-AF65-F5344CB8AC3E}">
        <p14:creationId xmlns:p14="http://schemas.microsoft.com/office/powerpoint/2010/main" val="3205657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hank you">
    <p:spTree>
      <p:nvGrpSpPr>
        <p:cNvPr id="1" name=""/>
        <p:cNvGrpSpPr/>
        <p:nvPr/>
      </p:nvGrpSpPr>
      <p:grpSpPr>
        <a:xfrm>
          <a:off x="0" y="0"/>
          <a:ext cx="0" cy="0"/>
          <a:chOff x="0" y="0"/>
          <a:chExt cx="0" cy="0"/>
        </a:xfrm>
      </p:grpSpPr>
      <p:pic>
        <p:nvPicPr>
          <p:cNvPr id="4" name="Picture 6" descr="Klogo.wmf"/>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71322" y="6381038"/>
            <a:ext cx="734521" cy="421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1"/>
          <p:cNvSpPr>
            <a:spLocks noGrp="1" noChangeArrowheads="1"/>
          </p:cNvSpPr>
          <p:nvPr>
            <p:ph type="sldNum" sz="quarter" idx="10"/>
          </p:nvPr>
        </p:nvSpPr>
        <p:spPr>
          <a:xfrm>
            <a:off x="11568608" y="6326186"/>
            <a:ext cx="539751" cy="476250"/>
          </a:xfrm>
        </p:spPr>
        <p:txBody>
          <a:bodyPr/>
          <a:lstStyle>
            <a:lvl1pPr>
              <a:defRPr sz="1000" b="0">
                <a:solidFill>
                  <a:schemeClr val="bg1">
                    <a:lumMod val="50000"/>
                  </a:schemeClr>
                </a:solidFill>
                <a:latin typeface="Arial" panose="020B0604020202020204" pitchFamily="34" charset="0"/>
                <a:cs typeface="Arial" panose="020B0604020202020204" pitchFamily="34" charset="0"/>
              </a:defRPr>
            </a:lvl1pPr>
          </a:lstStyle>
          <a:p>
            <a:pPr>
              <a:defRPr/>
            </a:pPr>
            <a:fld id="{62296AE5-B6D8-430E-ABF9-0697BCADBFBB}" type="slidenum">
              <a:rPr lang="en-GB" smtClean="0"/>
              <a:pPr>
                <a:defRPr/>
              </a:pPr>
              <a:t>‹#›</a:t>
            </a:fld>
            <a:endParaRPr lang="en-GB" dirty="0"/>
          </a:p>
        </p:txBody>
      </p:sp>
      <p:sp>
        <p:nvSpPr>
          <p:cNvPr id="7" name="TextBox 6">
            <a:extLst>
              <a:ext uri="{FF2B5EF4-FFF2-40B4-BE49-F238E27FC236}">
                <a16:creationId xmlns:a16="http://schemas.microsoft.com/office/drawing/2014/main" id="{FE533937-0045-4FB6-AB8A-A1E2869FDFDD}"/>
              </a:ext>
            </a:extLst>
          </p:cNvPr>
          <p:cNvSpPr txBox="1"/>
          <p:nvPr userDrawn="1"/>
        </p:nvSpPr>
        <p:spPr>
          <a:xfrm>
            <a:off x="4378777" y="2584036"/>
            <a:ext cx="4552043" cy="1754326"/>
          </a:xfrm>
          <a:prstGeom prst="rect">
            <a:avLst/>
          </a:prstGeom>
          <a:noFill/>
        </p:spPr>
        <p:txBody>
          <a:bodyPr wrap="square" rtlCol="0">
            <a:spAutoFit/>
          </a:bodyPr>
          <a:lstStyle/>
          <a:p>
            <a:r>
              <a:rPr lang="ru-RU" altLang="ko-KR" sz="5400" dirty="0">
                <a:solidFill>
                  <a:schemeClr val="accent1"/>
                </a:solidFill>
                <a:cs typeface="Arial" pitchFamily="34" charset="0"/>
              </a:rPr>
              <a:t>Спасибо!</a:t>
            </a:r>
            <a:endParaRPr lang="ko-KR" altLang="en-US" sz="5400" dirty="0">
              <a:solidFill>
                <a:schemeClr val="accent1"/>
              </a:solidFill>
              <a:cs typeface="Arial" pitchFamily="34" charset="0"/>
            </a:endParaRPr>
          </a:p>
          <a:p>
            <a:endParaRPr lang="en-GB" sz="5400" dirty="0">
              <a:solidFill>
                <a:schemeClr val="accent1"/>
              </a:solidFill>
            </a:endParaRPr>
          </a:p>
        </p:txBody>
      </p:sp>
      <p:sp>
        <p:nvSpPr>
          <p:cNvPr id="8" name="Rectangle 7">
            <a:extLst>
              <a:ext uri="{FF2B5EF4-FFF2-40B4-BE49-F238E27FC236}">
                <a16:creationId xmlns:a16="http://schemas.microsoft.com/office/drawing/2014/main" id="{36F7AF97-04AE-40B9-A11F-A4C8C07CE5C7}"/>
              </a:ext>
            </a:extLst>
          </p:cNvPr>
          <p:cNvSpPr/>
          <p:nvPr userDrawn="1"/>
        </p:nvSpPr>
        <p:spPr>
          <a:xfrm>
            <a:off x="0" y="3543300"/>
            <a:ext cx="12192000" cy="3314700"/>
          </a:xfrm>
          <a:prstGeom prst="rect">
            <a:avLst/>
          </a:prstGeom>
          <a:solidFill>
            <a:srgbClr val="00A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696060A9-32BC-4881-8401-DCF921156793}"/>
              </a:ext>
            </a:extLst>
          </p:cNvPr>
          <p:cNvSpPr/>
          <p:nvPr userDrawn="1"/>
        </p:nvSpPr>
        <p:spPr>
          <a:xfrm>
            <a:off x="0" y="3429000"/>
            <a:ext cx="6096000" cy="114300"/>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 name="Rectangle 10">
            <a:extLst>
              <a:ext uri="{FF2B5EF4-FFF2-40B4-BE49-F238E27FC236}">
                <a16:creationId xmlns:a16="http://schemas.microsoft.com/office/drawing/2014/main" id="{D8711E5A-4231-477B-B957-50662A3E4921}"/>
              </a:ext>
            </a:extLst>
          </p:cNvPr>
          <p:cNvSpPr/>
          <p:nvPr userDrawn="1"/>
        </p:nvSpPr>
        <p:spPr>
          <a:xfrm>
            <a:off x="6096000" y="6754812"/>
            <a:ext cx="6096000" cy="103188"/>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2300663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BD951BEC-6D24-4D80-BDEE-5778CEABCB2E}"/>
              </a:ext>
            </a:extLst>
          </p:cNvPr>
          <p:cNvSpPr>
            <a:spLocks noGrp="1"/>
          </p:cNvSpPr>
          <p:nvPr>
            <p:ph type="dt" sz="half" idx="2"/>
          </p:nvPr>
        </p:nvSpPr>
        <p:spPr>
          <a:xfrm>
            <a:off x="838200" y="6443447"/>
            <a:ext cx="2743200" cy="365125"/>
          </a:xfrm>
          <a:prstGeom prst="rect">
            <a:avLst/>
          </a:prstGeom>
        </p:spPr>
        <p:txBody>
          <a:bodyPr vert="horz" lIns="91440" tIns="45720" rIns="91440" bIns="45720" rtlCol="0" anchor="ctr"/>
          <a:lstStyle>
            <a:lvl1pPr algn="l" fontAlgn="t">
              <a:defRPr sz="1000">
                <a:solidFill>
                  <a:schemeClr val="tx1">
                    <a:tint val="75000"/>
                  </a:schemeClr>
                </a:solidFill>
              </a:defRPr>
            </a:lvl1pPr>
          </a:lstStyle>
          <a:p>
            <a:r>
              <a:rPr lang="en-US"/>
              <a:t>15/09/2023</a:t>
            </a:r>
            <a:endParaRPr lang="en-GB" dirty="0"/>
          </a:p>
        </p:txBody>
      </p:sp>
      <p:sp>
        <p:nvSpPr>
          <p:cNvPr id="8" name="Footer Placeholder 4">
            <a:extLst>
              <a:ext uri="{FF2B5EF4-FFF2-40B4-BE49-F238E27FC236}">
                <a16:creationId xmlns:a16="http://schemas.microsoft.com/office/drawing/2014/main" id="{AF9E27A2-87EC-45AA-902D-31AA918DD44E}"/>
              </a:ext>
            </a:extLst>
          </p:cNvPr>
          <p:cNvSpPr>
            <a:spLocks noGrp="1"/>
          </p:cNvSpPr>
          <p:nvPr>
            <p:ph type="ftr" sz="quarter" idx="3"/>
          </p:nvPr>
        </p:nvSpPr>
        <p:spPr>
          <a:xfrm>
            <a:off x="4797512" y="6530073"/>
            <a:ext cx="8071022"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ru-RU" dirty="0"/>
              <a:t>15/09/2023                                                                                                                                                                                    КОНФИДЕНЦИАЛЬНО                                                                                                                         КАРАЧАГАНАК ПЕТРОЛИУМ ОПЕРЕЙТИНГ Б.В.</a:t>
            </a:r>
            <a:endParaRPr lang="en-GB" dirty="0"/>
          </a:p>
        </p:txBody>
      </p:sp>
      <p:sp>
        <p:nvSpPr>
          <p:cNvPr id="11" name="Slide Number Placeholder 5">
            <a:extLst>
              <a:ext uri="{FF2B5EF4-FFF2-40B4-BE49-F238E27FC236}">
                <a16:creationId xmlns:a16="http://schemas.microsoft.com/office/drawing/2014/main" id="{102A44DB-F395-4A25-91A5-3D41C0F9E304}"/>
              </a:ext>
            </a:extLst>
          </p:cNvPr>
          <p:cNvSpPr>
            <a:spLocks noGrp="1"/>
          </p:cNvSpPr>
          <p:nvPr>
            <p:ph type="sldNum" sz="quarter" idx="4"/>
          </p:nvPr>
        </p:nvSpPr>
        <p:spPr>
          <a:xfrm>
            <a:off x="-2275609" y="6455206"/>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1EA0EE8-F7EB-4374-9F2A-CCC72ADA4E99}" type="slidenum">
              <a:rPr lang="en-GB" smtClean="0"/>
              <a:pPr/>
              <a:t>‹#›</a:t>
            </a:fld>
            <a:endParaRPr lang="en-GB" dirty="0"/>
          </a:p>
        </p:txBody>
      </p:sp>
      <p:pic>
        <p:nvPicPr>
          <p:cNvPr id="6" name="Picture 5"/>
          <p:cNvPicPr/>
          <p:nvPr userDrawn="1"/>
        </p:nvPicPr>
        <p:blipFill rotWithShape="1">
          <a:blip r:embed="rId2"/>
          <a:srcRect l="476" t="4361" r="29449" b="23037"/>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55475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agenda bullet list">
    <p:spTree>
      <p:nvGrpSpPr>
        <p:cNvPr id="1" name=""/>
        <p:cNvGrpSpPr/>
        <p:nvPr/>
      </p:nvGrpSpPr>
      <p:grpSpPr>
        <a:xfrm>
          <a:off x="0" y="0"/>
          <a:ext cx="0" cy="0"/>
          <a:chOff x="0" y="0"/>
          <a:chExt cx="0" cy="0"/>
        </a:xfrm>
      </p:grpSpPr>
      <p:sp>
        <p:nvSpPr>
          <p:cNvPr id="5" name="Segnaposto piè di pagina 2">
            <a:extLst>
              <a:ext uri="{FF2B5EF4-FFF2-40B4-BE49-F238E27FC236}">
                <a16:creationId xmlns:a16="http://schemas.microsoft.com/office/drawing/2014/main" id="{C47BF2F4-F75C-4921-AC8D-AB8937033F7B}"/>
              </a:ext>
            </a:extLst>
          </p:cNvPr>
          <p:cNvSpPr>
            <a:spLocks noGrp="1"/>
          </p:cNvSpPr>
          <p:nvPr>
            <p:ph type="ftr" sz="quarter" idx="3"/>
          </p:nvPr>
        </p:nvSpPr>
        <p:spPr>
          <a:xfrm>
            <a:off x="7210" y="6521963"/>
            <a:ext cx="12184790" cy="332474"/>
          </a:xfrm>
          <a:prstGeom prst="rect">
            <a:avLst/>
          </a:prstGeom>
        </p:spPr>
        <p:txBody>
          <a:bodyPr/>
          <a:lstStyle>
            <a:lvl1pPr>
              <a:defRPr>
                <a:solidFill>
                  <a:srgbClr val="767171"/>
                </a:solidFill>
                <a:latin typeface="Calibri" panose="020F0502020204030204" pitchFamily="34" charset="0"/>
                <a:cs typeface="Calibri" panose="020F0502020204030204" pitchFamily="34" charset="0"/>
              </a:defRPr>
            </a:lvl1pPr>
          </a:lstStyle>
          <a:p>
            <a:pPr algn="ctr"/>
            <a:r>
              <a:rPr lang="en-GB" sz="800" dirty="0"/>
              <a:t> DD/MM/YYYY                                                                                                                                                                                                          CONFIDENTIAL                                                                                                                                              KARACHAGANAK PETROLEUM OPERATING B.V</a:t>
            </a:r>
          </a:p>
        </p:txBody>
      </p:sp>
      <p:sp>
        <p:nvSpPr>
          <p:cNvPr id="6" name="Slide Number Placeholder 2">
            <a:extLst>
              <a:ext uri="{FF2B5EF4-FFF2-40B4-BE49-F238E27FC236}">
                <a16:creationId xmlns:a16="http://schemas.microsoft.com/office/drawing/2014/main" id="{765365F8-0B0F-4281-A808-D81027A1374B}"/>
              </a:ext>
            </a:extLst>
          </p:cNvPr>
          <p:cNvSpPr>
            <a:spLocks noGrp="1"/>
          </p:cNvSpPr>
          <p:nvPr>
            <p:ph type="sldNum" sz="quarter" idx="10"/>
          </p:nvPr>
        </p:nvSpPr>
        <p:spPr>
          <a:xfrm>
            <a:off x="104274" y="6525526"/>
            <a:ext cx="616226" cy="332474"/>
          </a:xfrm>
          <a:prstGeom prst="rect">
            <a:avLst/>
          </a:prstGeom>
        </p:spPr>
        <p:txBody>
          <a:bodyPr/>
          <a:lstStyle>
            <a:lvl1pPr>
              <a:defRPr sz="1000">
                <a:solidFill>
                  <a:schemeClr val="accent3">
                    <a:lumMod val="50000"/>
                    <a:lumOff val="50000"/>
                  </a:schemeClr>
                </a:solidFill>
              </a:defRPr>
            </a:lvl1pPr>
          </a:lstStyle>
          <a:p>
            <a:pPr fontAlgn="base">
              <a:spcBef>
                <a:spcPct val="0"/>
              </a:spcBef>
              <a:spcAft>
                <a:spcPct val="0"/>
              </a:spcAft>
              <a:defRPr/>
            </a:pPr>
            <a:fld id="{DC8EB68E-E012-4BA0-8FC2-4838E88C4766}" type="slidenum">
              <a:rPr lang="it-IT" smtClean="0"/>
              <a:pPr fontAlgn="base">
                <a:spcBef>
                  <a:spcPct val="0"/>
                </a:spcBef>
                <a:spcAft>
                  <a:spcPct val="0"/>
                </a:spcAft>
                <a:defRPr/>
              </a:pPr>
              <a:t>‹#›</a:t>
            </a:fld>
            <a:endParaRPr lang="it-IT" dirty="0"/>
          </a:p>
        </p:txBody>
      </p:sp>
      <p:sp>
        <p:nvSpPr>
          <p:cNvPr id="7" name="Title 1">
            <a:extLst>
              <a:ext uri="{FF2B5EF4-FFF2-40B4-BE49-F238E27FC236}">
                <a16:creationId xmlns:a16="http://schemas.microsoft.com/office/drawing/2014/main" id="{57E05C84-CEB4-4490-9EB6-4D732264EA83}"/>
              </a:ext>
            </a:extLst>
          </p:cNvPr>
          <p:cNvSpPr>
            <a:spLocks noGrp="1"/>
          </p:cNvSpPr>
          <p:nvPr>
            <p:ph type="title"/>
          </p:nvPr>
        </p:nvSpPr>
        <p:spPr>
          <a:xfrm>
            <a:off x="0" y="197491"/>
            <a:ext cx="12192000" cy="832023"/>
          </a:xfrm>
          <a:prstGeom prst="rect">
            <a:avLst/>
          </a:prstGeom>
        </p:spPr>
        <p:txBody>
          <a:bodyPr/>
          <a:lstStyle>
            <a:lvl1pPr>
              <a:defRPr sz="3200" b="0" cap="none" spc="0">
                <a:ln w="0"/>
                <a:solidFill>
                  <a:schemeClr val="tx2"/>
                </a:solidFill>
                <a:effectLst/>
                <a:latin typeface="Calibri" panose="020F0502020204030204" pitchFamily="34" charset="0"/>
                <a:cs typeface="Calibri" panose="020F0502020204030204" pitchFamily="34" charset="0"/>
              </a:defRPr>
            </a:lvl1pPr>
          </a:lstStyle>
          <a:p>
            <a:endParaRPr lang="en-GB" dirty="0">
              <a:solidFill>
                <a:schemeClr val="accent3"/>
              </a:solidFill>
            </a:endParaRPr>
          </a:p>
        </p:txBody>
      </p:sp>
    </p:spTree>
    <p:extLst>
      <p:ext uri="{BB962C8B-B14F-4D97-AF65-F5344CB8AC3E}">
        <p14:creationId xmlns:p14="http://schemas.microsoft.com/office/powerpoint/2010/main" val="240107530"/>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BD951BEC-6D24-4D80-BDEE-5778CEABCB2E}"/>
              </a:ext>
            </a:extLst>
          </p:cNvPr>
          <p:cNvSpPr>
            <a:spLocks noGrp="1"/>
          </p:cNvSpPr>
          <p:nvPr>
            <p:ph type="dt" sz="half" idx="2"/>
          </p:nvPr>
        </p:nvSpPr>
        <p:spPr>
          <a:xfrm>
            <a:off x="838200" y="6443447"/>
            <a:ext cx="2743200" cy="365125"/>
          </a:xfrm>
          <a:prstGeom prst="rect">
            <a:avLst/>
          </a:prstGeom>
        </p:spPr>
        <p:txBody>
          <a:bodyPr vert="horz" lIns="91440" tIns="45720" rIns="91440" bIns="45720" rtlCol="0" anchor="ctr"/>
          <a:lstStyle>
            <a:lvl1pPr algn="l" fontAlgn="t">
              <a:defRPr sz="1000">
                <a:solidFill>
                  <a:schemeClr val="tx1">
                    <a:tint val="75000"/>
                  </a:schemeClr>
                </a:solidFill>
              </a:defRPr>
            </a:lvl1pPr>
          </a:lstStyle>
          <a:p>
            <a:fld id="{07877FD6-306E-4787-AC20-4F0061D7C2B5}" type="datetime1">
              <a:rPr lang="en-GB" smtClean="0"/>
              <a:t>24/04/2025</a:t>
            </a:fld>
            <a:endParaRPr lang="en-GB" dirty="0"/>
          </a:p>
        </p:txBody>
      </p:sp>
      <p:sp>
        <p:nvSpPr>
          <p:cNvPr id="8" name="Footer Placeholder 4">
            <a:extLst>
              <a:ext uri="{FF2B5EF4-FFF2-40B4-BE49-F238E27FC236}">
                <a16:creationId xmlns:a16="http://schemas.microsoft.com/office/drawing/2014/main" id="{AF9E27A2-87EC-45AA-902D-31AA918DD44E}"/>
              </a:ext>
            </a:extLst>
          </p:cNvPr>
          <p:cNvSpPr>
            <a:spLocks noGrp="1"/>
          </p:cNvSpPr>
          <p:nvPr>
            <p:ph type="ftr" sz="quarter" idx="3"/>
          </p:nvPr>
        </p:nvSpPr>
        <p:spPr>
          <a:xfrm>
            <a:off x="4797512" y="6530073"/>
            <a:ext cx="8071022"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t>CONFIDENTIAL                                                                                                             KARACHAGANAK PETROLEUM OPERATING B.V.</a:t>
            </a:r>
            <a:endParaRPr lang="en-GB" dirty="0"/>
          </a:p>
          <a:p>
            <a:r>
              <a:rPr lang="en-US" dirty="0"/>
              <a:t> </a:t>
            </a:r>
            <a:endParaRPr lang="en-GB" dirty="0"/>
          </a:p>
        </p:txBody>
      </p:sp>
      <p:sp>
        <p:nvSpPr>
          <p:cNvPr id="11" name="Slide Number Placeholder 5">
            <a:extLst>
              <a:ext uri="{FF2B5EF4-FFF2-40B4-BE49-F238E27FC236}">
                <a16:creationId xmlns:a16="http://schemas.microsoft.com/office/drawing/2014/main" id="{102A44DB-F395-4A25-91A5-3D41C0F9E304}"/>
              </a:ext>
            </a:extLst>
          </p:cNvPr>
          <p:cNvSpPr>
            <a:spLocks noGrp="1"/>
          </p:cNvSpPr>
          <p:nvPr>
            <p:ph type="sldNum" sz="quarter" idx="4"/>
          </p:nvPr>
        </p:nvSpPr>
        <p:spPr>
          <a:xfrm>
            <a:off x="-2275609" y="6455206"/>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1EA0EE8-F7EB-4374-9F2A-CCC72ADA4E99}" type="slidenum">
              <a:rPr lang="en-GB" smtClean="0"/>
              <a:pPr/>
              <a:t>‹#›</a:t>
            </a:fld>
            <a:endParaRPr lang="en-GB" dirty="0"/>
          </a:p>
        </p:txBody>
      </p:sp>
      <p:pic>
        <p:nvPicPr>
          <p:cNvPr id="12" name="Content Placeholder 7">
            <a:extLst>
              <a:ext uri="{FF2B5EF4-FFF2-40B4-BE49-F238E27FC236}">
                <a16:creationId xmlns:a16="http://schemas.microsoft.com/office/drawing/2014/main" id="{8264A752-70D9-434A-94B7-FF2C86E32A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p:spPr>
      </p:pic>
      <p:sp>
        <p:nvSpPr>
          <p:cNvPr id="13" name="Rectangle 12">
            <a:extLst>
              <a:ext uri="{FF2B5EF4-FFF2-40B4-BE49-F238E27FC236}">
                <a16:creationId xmlns:a16="http://schemas.microsoft.com/office/drawing/2014/main" id="{C76136EA-776E-4BBF-B0C3-A2681D1066F7}"/>
              </a:ext>
            </a:extLst>
          </p:cNvPr>
          <p:cNvSpPr/>
          <p:nvPr userDrawn="1"/>
        </p:nvSpPr>
        <p:spPr>
          <a:xfrm>
            <a:off x="-1" y="4244083"/>
            <a:ext cx="9757038" cy="1536700"/>
          </a:xfrm>
          <a:prstGeom prst="rect">
            <a:avLst/>
          </a:prstGeom>
          <a:solidFill>
            <a:srgbClr val="00ABC5">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14" name="Rectangle 13">
            <a:extLst>
              <a:ext uri="{FF2B5EF4-FFF2-40B4-BE49-F238E27FC236}">
                <a16:creationId xmlns:a16="http://schemas.microsoft.com/office/drawing/2014/main" id="{60FE704E-4644-43BF-B6A7-320FC061E47B}"/>
              </a:ext>
            </a:extLst>
          </p:cNvPr>
          <p:cNvSpPr/>
          <p:nvPr userDrawn="1"/>
        </p:nvSpPr>
        <p:spPr>
          <a:xfrm>
            <a:off x="-1" y="5765296"/>
            <a:ext cx="8089643" cy="126853"/>
          </a:xfrm>
          <a:prstGeom prst="rect">
            <a:avLst/>
          </a:prstGeom>
          <a:solidFill>
            <a:srgbClr val="FBD741">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17" name="Rectangle 16">
            <a:extLst>
              <a:ext uri="{FF2B5EF4-FFF2-40B4-BE49-F238E27FC236}">
                <a16:creationId xmlns:a16="http://schemas.microsoft.com/office/drawing/2014/main" id="{1425D9C2-03A7-4921-A754-89324102A227}"/>
              </a:ext>
            </a:extLst>
          </p:cNvPr>
          <p:cNvSpPr/>
          <p:nvPr userDrawn="1"/>
        </p:nvSpPr>
        <p:spPr>
          <a:xfrm>
            <a:off x="613037" y="5726867"/>
            <a:ext cx="2154757" cy="215444"/>
          </a:xfrm>
          <a:prstGeom prst="rect">
            <a:avLst/>
          </a:prstGeom>
        </p:spPr>
        <p:txBody>
          <a:bodyPr wrap="none">
            <a:spAutoFit/>
          </a:bodyPr>
          <a:lstStyle/>
          <a:p>
            <a:r>
              <a:rPr lang="en-GB" sz="800" dirty="0"/>
              <a:t>© 2022 Karachaganak Petroleum Operating </a:t>
            </a:r>
            <a:r>
              <a:rPr lang="en-GB" sz="800" dirty="0" err="1"/>
              <a:t>b.v</a:t>
            </a:r>
            <a:endParaRPr lang="en-GB" sz="800" dirty="0"/>
          </a:p>
        </p:txBody>
      </p:sp>
      <p:sp>
        <p:nvSpPr>
          <p:cNvPr id="18" name="Content Placeholder 1">
            <a:extLst>
              <a:ext uri="{FF2B5EF4-FFF2-40B4-BE49-F238E27FC236}">
                <a16:creationId xmlns:a16="http://schemas.microsoft.com/office/drawing/2014/main" id="{E10B9D07-1445-4D84-B94A-B4A83DA45098}"/>
              </a:ext>
            </a:extLst>
          </p:cNvPr>
          <p:cNvSpPr>
            <a:spLocks noGrp="1"/>
          </p:cNvSpPr>
          <p:nvPr>
            <p:ph sz="quarter" idx="10" hasCustomPrompt="1"/>
          </p:nvPr>
        </p:nvSpPr>
        <p:spPr>
          <a:xfrm>
            <a:off x="228599" y="4731905"/>
            <a:ext cx="8848726" cy="952154"/>
          </a:xfrm>
          <a:prstGeom prst="rect">
            <a:avLst/>
          </a:prstGeom>
        </p:spPr>
        <p:txBody>
          <a:bodyPr/>
          <a:lstStyle>
            <a:lvl1pPr marL="0" indent="0">
              <a:buNone/>
              <a:defRPr>
                <a:solidFill>
                  <a:schemeClr val="accent2"/>
                </a:solidFill>
              </a:defRPr>
            </a:lvl1pPr>
          </a:lstStyle>
          <a:p>
            <a:r>
              <a:rPr lang="en-US" dirty="0">
                <a:latin typeface="Calibri" panose="020F0502020204030204" pitchFamily="34" charset="0"/>
                <a:cs typeface="Calibri" panose="020F0502020204030204" pitchFamily="34" charset="0"/>
              </a:rPr>
              <a:t>OpCom/ConCom/JOC and/or any other external/internal meetings/forums/sessions </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1189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82AA-6A3C-4B7E-8611-DE58C42447AC}"/>
              </a:ext>
            </a:extLst>
          </p:cNvPr>
          <p:cNvSpPr>
            <a:spLocks noGrp="1"/>
          </p:cNvSpPr>
          <p:nvPr>
            <p:ph type="title"/>
          </p:nvPr>
        </p:nvSpPr>
        <p:spPr>
          <a:xfrm>
            <a:off x="3635229" y="403225"/>
            <a:ext cx="4921541" cy="473075"/>
          </a:xfrm>
          <a:prstGeom prst="rect">
            <a:avLst/>
          </a:prstGeom>
        </p:spPr>
        <p:txBody>
          <a:bodyPr/>
          <a:lstStyle>
            <a:lvl1pPr algn="ctr">
              <a:defRPr sz="3200" b="1">
                <a:solidFill>
                  <a:schemeClr val="accent1"/>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AF8DEA17-3889-4D77-AD3E-7CA42BD25B8A}"/>
              </a:ext>
            </a:extLst>
          </p:cNvPr>
          <p:cNvSpPr>
            <a:spLocks noGrp="1"/>
          </p:cNvSpPr>
          <p:nvPr>
            <p:ph type="dt" sz="half" idx="10"/>
          </p:nvPr>
        </p:nvSpPr>
        <p:spPr/>
        <p:txBody>
          <a:bodyPr/>
          <a:lstStyle/>
          <a:p>
            <a:fld id="{D00A0AF6-E3A1-46D2-A4E3-F374DCDE6AA2}" type="datetime1">
              <a:rPr lang="en-GB" smtClean="0"/>
              <a:t>24/04/2025</a:t>
            </a:fld>
            <a:endParaRPr lang="en-GB" dirty="0"/>
          </a:p>
        </p:txBody>
      </p:sp>
      <p:sp>
        <p:nvSpPr>
          <p:cNvPr id="4" name="Footer Placeholder 3">
            <a:extLst>
              <a:ext uri="{FF2B5EF4-FFF2-40B4-BE49-F238E27FC236}">
                <a16:creationId xmlns:a16="http://schemas.microsoft.com/office/drawing/2014/main" id="{A2862E90-CA0C-4467-8A15-A230BBAA45D7}"/>
              </a:ext>
            </a:extLst>
          </p:cNvPr>
          <p:cNvSpPr>
            <a:spLocks noGrp="1"/>
          </p:cNvSpPr>
          <p:nvPr>
            <p:ph type="ftr" sz="quarter" idx="11"/>
          </p:nvPr>
        </p:nvSpPr>
        <p:spPr/>
        <p:txBody>
          <a:bodyPr/>
          <a:lstStyle/>
          <a:p>
            <a:r>
              <a:rPr lang="en-US"/>
              <a:t>CONFIDENTIAL                                                                                                             KARACHAGANAK PETROLEUM OPERATING B.V.</a:t>
            </a:r>
            <a:endParaRPr lang="en-GB"/>
          </a:p>
          <a:p>
            <a:r>
              <a:rPr lang="en-US"/>
              <a:t> </a:t>
            </a:r>
            <a:endParaRPr lang="en-GB" dirty="0"/>
          </a:p>
        </p:txBody>
      </p:sp>
      <p:sp>
        <p:nvSpPr>
          <p:cNvPr id="5" name="Slide Number Placeholder 4">
            <a:extLst>
              <a:ext uri="{FF2B5EF4-FFF2-40B4-BE49-F238E27FC236}">
                <a16:creationId xmlns:a16="http://schemas.microsoft.com/office/drawing/2014/main" id="{259A4455-E56D-4A2B-AC9E-10EA0546D557}"/>
              </a:ext>
            </a:extLst>
          </p:cNvPr>
          <p:cNvSpPr>
            <a:spLocks noGrp="1"/>
          </p:cNvSpPr>
          <p:nvPr>
            <p:ph type="sldNum" sz="quarter" idx="12"/>
          </p:nvPr>
        </p:nvSpPr>
        <p:spPr/>
        <p:txBody>
          <a:bodyPr/>
          <a:lstStyle/>
          <a:p>
            <a:fld id="{A1EA0EE8-F7EB-4374-9F2A-CCC72ADA4E99}" type="slidenum">
              <a:rPr lang="en-GB" smtClean="0"/>
              <a:pPr/>
              <a:t>‹#›</a:t>
            </a:fld>
            <a:endParaRPr lang="en-GB" dirty="0"/>
          </a:p>
        </p:txBody>
      </p:sp>
    </p:spTree>
    <p:extLst>
      <p:ext uri="{BB962C8B-B14F-4D97-AF65-F5344CB8AC3E}">
        <p14:creationId xmlns:p14="http://schemas.microsoft.com/office/powerpoint/2010/main" val="1027335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55B43B8-51EA-423C-AA9B-BDFD3D5151AC}"/>
              </a:ext>
            </a:extLst>
          </p:cNvPr>
          <p:cNvSpPr/>
          <p:nvPr userDrawn="1"/>
        </p:nvSpPr>
        <p:spPr>
          <a:xfrm>
            <a:off x="0" y="3535062"/>
            <a:ext cx="12192000" cy="3314700"/>
          </a:xfrm>
          <a:prstGeom prst="rect">
            <a:avLst/>
          </a:prstGeom>
          <a:solidFill>
            <a:srgbClr val="00A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7728B678-13FB-4938-8058-8E21911E9D7A}"/>
              </a:ext>
            </a:extLst>
          </p:cNvPr>
          <p:cNvSpPr/>
          <p:nvPr userDrawn="1"/>
        </p:nvSpPr>
        <p:spPr>
          <a:xfrm>
            <a:off x="683568" y="4149194"/>
            <a:ext cx="770350" cy="1334334"/>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rgbClr val="00B5C9"/>
              </a:solidFill>
            </a:endParaRPr>
          </a:p>
        </p:txBody>
      </p:sp>
      <p:sp>
        <p:nvSpPr>
          <p:cNvPr id="19" name="Rectangle 18">
            <a:extLst>
              <a:ext uri="{FF2B5EF4-FFF2-40B4-BE49-F238E27FC236}">
                <a16:creationId xmlns:a16="http://schemas.microsoft.com/office/drawing/2014/main" id="{E91F3C88-6932-43FB-B127-883BE07E4F68}"/>
              </a:ext>
            </a:extLst>
          </p:cNvPr>
          <p:cNvSpPr/>
          <p:nvPr userDrawn="1"/>
        </p:nvSpPr>
        <p:spPr>
          <a:xfrm>
            <a:off x="0" y="-8238"/>
            <a:ext cx="12192000" cy="3543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5AC5782-9956-4A28-9090-97585E3C4EA4}"/>
              </a:ext>
            </a:extLst>
          </p:cNvPr>
          <p:cNvSpPr/>
          <p:nvPr userDrawn="1"/>
        </p:nvSpPr>
        <p:spPr>
          <a:xfrm>
            <a:off x="0" y="3429000"/>
            <a:ext cx="6096000" cy="114300"/>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0" name="Rectangle 19">
            <a:extLst>
              <a:ext uri="{FF2B5EF4-FFF2-40B4-BE49-F238E27FC236}">
                <a16:creationId xmlns:a16="http://schemas.microsoft.com/office/drawing/2014/main" id="{43F1AA14-047E-49CB-B7E7-5567060E5078}"/>
              </a:ext>
            </a:extLst>
          </p:cNvPr>
          <p:cNvSpPr/>
          <p:nvPr userDrawn="1"/>
        </p:nvSpPr>
        <p:spPr>
          <a:xfrm>
            <a:off x="6096000" y="6751938"/>
            <a:ext cx="6096000" cy="114300"/>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18" name="Picture 17">
            <a:extLst>
              <a:ext uri="{FF2B5EF4-FFF2-40B4-BE49-F238E27FC236}">
                <a16:creationId xmlns:a16="http://schemas.microsoft.com/office/drawing/2014/main" id="{B2B8C3BD-09D3-490C-8BB3-D8CC55BA09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2693" y="1367471"/>
            <a:ext cx="2098907" cy="1581570"/>
          </a:xfrm>
          <a:prstGeom prst="rect">
            <a:avLst/>
          </a:prstGeom>
        </p:spPr>
      </p:pic>
      <p:sp>
        <p:nvSpPr>
          <p:cNvPr id="21" name="Titolo 1">
            <a:extLst>
              <a:ext uri="{FF2B5EF4-FFF2-40B4-BE49-F238E27FC236}">
                <a16:creationId xmlns:a16="http://schemas.microsoft.com/office/drawing/2014/main" id="{F0BB45C6-8760-4DFF-A3EC-4E4CEFF26E04}"/>
              </a:ext>
            </a:extLst>
          </p:cNvPr>
          <p:cNvSpPr>
            <a:spLocks noGrp="1"/>
          </p:cNvSpPr>
          <p:nvPr>
            <p:ph type="ctrTitle" hasCustomPrompt="1"/>
          </p:nvPr>
        </p:nvSpPr>
        <p:spPr>
          <a:xfrm>
            <a:off x="430699" y="3268740"/>
            <a:ext cx="1276088" cy="1866057"/>
          </a:xfrm>
          <a:prstGeom prst="rect">
            <a:avLst/>
          </a:prstGeom>
          <a:noFill/>
        </p:spPr>
        <p:txBody>
          <a:bodyPr anchor="b">
            <a:noAutofit/>
          </a:bodyPr>
          <a:lstStyle>
            <a:lvl1pPr algn="ctr" eaLnBrk="1" hangingPunct="1">
              <a:defRPr lang="it-IT" sz="4000" b="1" kern="1200" dirty="0">
                <a:solidFill>
                  <a:srgbClr val="FFFFFF"/>
                </a:solidFill>
                <a:latin typeface="+mn-lt"/>
                <a:ea typeface="+mj-ea"/>
                <a:cs typeface="+mj-cs"/>
              </a:defRPr>
            </a:lvl1pPr>
          </a:lstStyle>
          <a:p>
            <a:pPr eaLnBrk="1" hangingPunct="1"/>
            <a:r>
              <a:rPr lang="en-US" altLang="en-US" sz="3600" b="1" dirty="0">
                <a:solidFill>
                  <a:srgbClr val="FFFFFF"/>
                </a:solidFill>
                <a:cs typeface="Arial" charset="0"/>
              </a:rPr>
              <a:t>1</a:t>
            </a:r>
          </a:p>
        </p:txBody>
      </p:sp>
    </p:spTree>
    <p:extLst>
      <p:ext uri="{BB962C8B-B14F-4D97-AF65-F5344CB8AC3E}">
        <p14:creationId xmlns:p14="http://schemas.microsoft.com/office/powerpoint/2010/main" val="2397906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Photo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44F85D4-350A-4934-94C2-B0CF17F119D8}"/>
              </a:ext>
            </a:extLst>
          </p:cNvPr>
          <p:cNvSpPr>
            <a:spLocks noGrp="1"/>
          </p:cNvSpPr>
          <p:nvPr>
            <p:ph type="dt" sz="half" idx="10"/>
          </p:nvPr>
        </p:nvSpPr>
        <p:spPr/>
        <p:txBody>
          <a:bodyPr/>
          <a:lstStyle/>
          <a:p>
            <a:fld id="{3C5ACA7A-E45D-454A-AFEE-88D14AAC514F}" type="datetime1">
              <a:rPr lang="en-GB" smtClean="0"/>
              <a:t>24/04/2025</a:t>
            </a:fld>
            <a:endParaRPr lang="en-GB" dirty="0"/>
          </a:p>
        </p:txBody>
      </p:sp>
      <p:sp>
        <p:nvSpPr>
          <p:cNvPr id="4" name="Footer Placeholder 3">
            <a:extLst>
              <a:ext uri="{FF2B5EF4-FFF2-40B4-BE49-F238E27FC236}">
                <a16:creationId xmlns:a16="http://schemas.microsoft.com/office/drawing/2014/main" id="{E6805AC1-3FF1-4AF9-8803-3CBBBFF911D6}"/>
              </a:ext>
            </a:extLst>
          </p:cNvPr>
          <p:cNvSpPr>
            <a:spLocks noGrp="1"/>
          </p:cNvSpPr>
          <p:nvPr>
            <p:ph type="ftr" sz="quarter" idx="11"/>
          </p:nvPr>
        </p:nvSpPr>
        <p:spPr/>
        <p:txBody>
          <a:bodyPr/>
          <a:lstStyle/>
          <a:p>
            <a:r>
              <a:rPr lang="en-US"/>
              <a:t>CONFIDENTIAL                                                                                                             KARACHAGANAK PETROLEUM OPERATING B.V.</a:t>
            </a:r>
            <a:endParaRPr lang="en-GB"/>
          </a:p>
          <a:p>
            <a:r>
              <a:rPr lang="en-US"/>
              <a:t> </a:t>
            </a:r>
            <a:endParaRPr lang="en-GB" dirty="0"/>
          </a:p>
        </p:txBody>
      </p:sp>
      <p:sp>
        <p:nvSpPr>
          <p:cNvPr id="5" name="Slide Number Placeholder 4">
            <a:extLst>
              <a:ext uri="{FF2B5EF4-FFF2-40B4-BE49-F238E27FC236}">
                <a16:creationId xmlns:a16="http://schemas.microsoft.com/office/drawing/2014/main" id="{A84EB158-BBFC-43BB-8377-A5774A8AE0A5}"/>
              </a:ext>
            </a:extLst>
          </p:cNvPr>
          <p:cNvSpPr>
            <a:spLocks noGrp="1"/>
          </p:cNvSpPr>
          <p:nvPr>
            <p:ph type="sldNum" sz="quarter" idx="12"/>
          </p:nvPr>
        </p:nvSpPr>
        <p:spPr/>
        <p:txBody>
          <a:bodyPr/>
          <a:lstStyle/>
          <a:p>
            <a:fld id="{A1EA0EE8-F7EB-4374-9F2A-CCC72ADA4E99}" type="slidenum">
              <a:rPr lang="en-GB" smtClean="0"/>
              <a:pPr/>
              <a:t>‹#›</a:t>
            </a:fld>
            <a:endParaRPr lang="en-GB" dirty="0"/>
          </a:p>
        </p:txBody>
      </p:sp>
      <p:sp>
        <p:nvSpPr>
          <p:cNvPr id="6" name="Picture Placeholder 20">
            <a:extLst>
              <a:ext uri="{FF2B5EF4-FFF2-40B4-BE49-F238E27FC236}">
                <a16:creationId xmlns:a16="http://schemas.microsoft.com/office/drawing/2014/main" id="{11C1103D-CEF6-4A34-BB84-9CD9D6AF06B9}"/>
              </a:ext>
            </a:extLst>
          </p:cNvPr>
          <p:cNvSpPr>
            <a:spLocks noGrp="1"/>
          </p:cNvSpPr>
          <p:nvPr>
            <p:ph type="pic" idx="13" hasCustomPrompt="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18">
            <a:extLst>
              <a:ext uri="{FF2B5EF4-FFF2-40B4-BE49-F238E27FC236}">
                <a16:creationId xmlns:a16="http://schemas.microsoft.com/office/drawing/2014/main" id="{B10DB224-1BDC-4CBE-90F4-38C848316105}"/>
              </a:ext>
            </a:extLst>
          </p:cNvPr>
          <p:cNvSpPr>
            <a:spLocks noGrp="1"/>
          </p:cNvSpPr>
          <p:nvPr>
            <p:ph type="pic" idx="14" hasCustomPrompt="1"/>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19">
            <a:extLst>
              <a:ext uri="{FF2B5EF4-FFF2-40B4-BE49-F238E27FC236}">
                <a16:creationId xmlns:a16="http://schemas.microsoft.com/office/drawing/2014/main" id="{0451E06C-C20B-4542-80E3-B5BF078B8A87}"/>
              </a:ext>
            </a:extLst>
          </p:cNvPr>
          <p:cNvSpPr>
            <a:spLocks noGrp="1"/>
          </p:cNvSpPr>
          <p:nvPr>
            <p:ph type="pic" idx="15" hasCustomPrompt="1"/>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76337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hoto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9FA7A-FCC0-44E8-ADF7-832DF1328D86}"/>
              </a:ext>
            </a:extLst>
          </p:cNvPr>
          <p:cNvSpPr>
            <a:spLocks noGrp="1"/>
          </p:cNvSpPr>
          <p:nvPr>
            <p:ph type="title"/>
          </p:nvPr>
        </p:nvSpPr>
        <p:spPr>
          <a:xfrm>
            <a:off x="2381296" y="402794"/>
            <a:ext cx="5568950" cy="582613"/>
          </a:xfrm>
          <a:prstGeom prst="rect">
            <a:avLst/>
          </a:prstGeom>
        </p:spPr>
        <p:txBody>
          <a:bodyPr/>
          <a:lstStyle>
            <a:lvl1pPr algn="ctr">
              <a:defRPr sz="3200"/>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99A6C748-72DD-4C78-861F-A78C0222C947}"/>
              </a:ext>
            </a:extLst>
          </p:cNvPr>
          <p:cNvSpPr>
            <a:spLocks noGrp="1"/>
          </p:cNvSpPr>
          <p:nvPr>
            <p:ph type="dt" sz="half" idx="10"/>
          </p:nvPr>
        </p:nvSpPr>
        <p:spPr/>
        <p:txBody>
          <a:bodyPr/>
          <a:lstStyle/>
          <a:p>
            <a:fld id="{6AB8E457-AB31-43BD-AB15-FFD9B62AF2FC}" type="datetime1">
              <a:rPr lang="en-GB" smtClean="0"/>
              <a:t>24/04/2025</a:t>
            </a:fld>
            <a:endParaRPr lang="en-GB" dirty="0"/>
          </a:p>
        </p:txBody>
      </p:sp>
      <p:sp>
        <p:nvSpPr>
          <p:cNvPr id="5" name="Slide Number Placeholder 4">
            <a:extLst>
              <a:ext uri="{FF2B5EF4-FFF2-40B4-BE49-F238E27FC236}">
                <a16:creationId xmlns:a16="http://schemas.microsoft.com/office/drawing/2014/main" id="{5CEC9F04-8F47-4F4F-A1CD-7BA9AE005E50}"/>
              </a:ext>
            </a:extLst>
          </p:cNvPr>
          <p:cNvSpPr>
            <a:spLocks noGrp="1"/>
          </p:cNvSpPr>
          <p:nvPr>
            <p:ph type="sldNum" sz="quarter" idx="12"/>
          </p:nvPr>
        </p:nvSpPr>
        <p:spPr/>
        <p:txBody>
          <a:bodyPr/>
          <a:lstStyle/>
          <a:p>
            <a:fld id="{A1EA0EE8-F7EB-4374-9F2A-CCC72ADA4E99}" type="slidenum">
              <a:rPr lang="en-GB" smtClean="0"/>
              <a:pPr/>
              <a:t>‹#›</a:t>
            </a:fld>
            <a:endParaRPr lang="en-GB" dirty="0"/>
          </a:p>
        </p:txBody>
      </p:sp>
      <p:sp>
        <p:nvSpPr>
          <p:cNvPr id="6" name="직사각형 7">
            <a:extLst>
              <a:ext uri="{FF2B5EF4-FFF2-40B4-BE49-F238E27FC236}">
                <a16:creationId xmlns:a16="http://schemas.microsoft.com/office/drawing/2014/main" id="{8B5DE974-BFF0-4731-95F9-6EEFBA0F11BE}"/>
              </a:ext>
            </a:extLst>
          </p:cNvPr>
          <p:cNvSpPr/>
          <p:nvPr userDrawn="1"/>
        </p:nvSpPr>
        <p:spPr>
          <a:xfrm>
            <a:off x="0" y="2362200"/>
            <a:ext cx="12191999"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그림 개체 틀 6">
            <a:extLst>
              <a:ext uri="{FF2B5EF4-FFF2-40B4-BE49-F238E27FC236}">
                <a16:creationId xmlns:a16="http://schemas.microsoft.com/office/drawing/2014/main" id="{069EA79A-7C3E-4577-896A-2E9E2230893C}"/>
              </a:ext>
            </a:extLst>
          </p:cNvPr>
          <p:cNvSpPr>
            <a:spLocks noGrp="1"/>
          </p:cNvSpPr>
          <p:nvPr>
            <p:ph type="pic" sz="quarter" idx="65" hasCustomPrompt="1"/>
          </p:nvPr>
        </p:nvSpPr>
        <p:spPr>
          <a:xfrm>
            <a:off x="5534029" y="2"/>
            <a:ext cx="6657973" cy="6857999"/>
          </a:xfrm>
          <a:custGeom>
            <a:avLst/>
            <a:gdLst>
              <a:gd name="connsiteX0" fmla="*/ 2362199 w 6657973"/>
              <a:gd name="connsiteY0" fmla="*/ 0 h 6857999"/>
              <a:gd name="connsiteX1" fmla="*/ 6657973 w 6657973"/>
              <a:gd name="connsiteY1" fmla="*/ 0 h 6857999"/>
              <a:gd name="connsiteX2" fmla="*/ 6657973 w 6657973"/>
              <a:gd name="connsiteY2" fmla="*/ 3630706 h 6857999"/>
              <a:gd name="connsiteX3" fmla="*/ 6657972 w 6657973"/>
              <a:gd name="connsiteY3" fmla="*/ 6857999 h 6857999"/>
              <a:gd name="connsiteX4" fmla="*/ 2362198 w 6657973"/>
              <a:gd name="connsiteY4" fmla="*/ 6857999 h 6857999"/>
              <a:gd name="connsiteX5" fmla="*/ 2362198 w 6657973"/>
              <a:gd name="connsiteY5" fmla="*/ 6857999 h 6857999"/>
              <a:gd name="connsiteX6" fmla="*/ 0 w 6657973"/>
              <a:gd name="connsiteY6" fmla="*/ 34385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7973" h="6857999">
                <a:moveTo>
                  <a:pt x="2362199" y="0"/>
                </a:moveTo>
                <a:lnTo>
                  <a:pt x="6657973" y="0"/>
                </a:lnTo>
                <a:lnTo>
                  <a:pt x="6657973" y="3630706"/>
                </a:lnTo>
                <a:lnTo>
                  <a:pt x="6657972" y="6857999"/>
                </a:lnTo>
                <a:lnTo>
                  <a:pt x="2362198" y="6857999"/>
                </a:lnTo>
                <a:lnTo>
                  <a:pt x="2362198" y="6857999"/>
                </a:lnTo>
                <a:lnTo>
                  <a:pt x="0" y="3438532"/>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4" name="Footer Placeholder 3">
            <a:extLst>
              <a:ext uri="{FF2B5EF4-FFF2-40B4-BE49-F238E27FC236}">
                <a16:creationId xmlns:a16="http://schemas.microsoft.com/office/drawing/2014/main" id="{B2D550EE-67B9-43DA-9CFD-4C1DCE163AF7}"/>
              </a:ext>
            </a:extLst>
          </p:cNvPr>
          <p:cNvSpPr>
            <a:spLocks noGrp="1"/>
          </p:cNvSpPr>
          <p:nvPr>
            <p:ph type="ftr" sz="quarter" idx="11"/>
          </p:nvPr>
        </p:nvSpPr>
        <p:spPr/>
        <p:txBody>
          <a:bodyPr/>
          <a:lstStyle/>
          <a:p>
            <a:r>
              <a:rPr lang="en-US"/>
              <a:t>CONFIDENTIAL                                                                                                             KARACHAGANAK PETROLEUM OPERATING B.V.</a:t>
            </a:r>
            <a:endParaRPr lang="en-GB"/>
          </a:p>
          <a:p>
            <a:r>
              <a:rPr lang="en-US"/>
              <a:t> </a:t>
            </a:r>
            <a:endParaRPr lang="en-GB" dirty="0"/>
          </a:p>
        </p:txBody>
      </p:sp>
    </p:spTree>
    <p:extLst>
      <p:ext uri="{BB962C8B-B14F-4D97-AF65-F5344CB8AC3E}">
        <p14:creationId xmlns:p14="http://schemas.microsoft.com/office/powerpoint/2010/main" val="3257698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ection brak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6E27E7-CC38-4027-931D-60332C9F01EE}"/>
              </a:ext>
            </a:extLst>
          </p:cNvPr>
          <p:cNvSpPr/>
          <p:nvPr userDrawn="1"/>
        </p:nvSpPr>
        <p:spPr>
          <a:xfrm>
            <a:off x="0" y="2266689"/>
            <a:ext cx="12192000" cy="3314700"/>
          </a:xfrm>
          <a:prstGeom prst="rect">
            <a:avLst/>
          </a:prstGeom>
          <a:solidFill>
            <a:srgbClr val="00A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CDC44B6A-AE27-49EB-88BC-311AE80A2A3D}"/>
              </a:ext>
            </a:extLst>
          </p:cNvPr>
          <p:cNvSpPr/>
          <p:nvPr userDrawn="1"/>
        </p:nvSpPr>
        <p:spPr>
          <a:xfrm>
            <a:off x="0" y="3429000"/>
            <a:ext cx="6096000" cy="114300"/>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 name="Rectangle 8">
            <a:extLst>
              <a:ext uri="{FF2B5EF4-FFF2-40B4-BE49-F238E27FC236}">
                <a16:creationId xmlns:a16="http://schemas.microsoft.com/office/drawing/2014/main" id="{1596A4FB-8760-48CD-BD01-1895C21C26C4}"/>
              </a:ext>
            </a:extLst>
          </p:cNvPr>
          <p:cNvSpPr/>
          <p:nvPr userDrawn="1"/>
        </p:nvSpPr>
        <p:spPr>
          <a:xfrm>
            <a:off x="683568" y="4149194"/>
            <a:ext cx="770350" cy="1334334"/>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rgbClr val="00B5C9"/>
              </a:solidFill>
            </a:endParaRPr>
          </a:p>
        </p:txBody>
      </p:sp>
      <p:sp>
        <p:nvSpPr>
          <p:cNvPr id="11" name="Rectangle 10">
            <a:extLst>
              <a:ext uri="{FF2B5EF4-FFF2-40B4-BE49-F238E27FC236}">
                <a16:creationId xmlns:a16="http://schemas.microsoft.com/office/drawing/2014/main" id="{64915E9B-C567-4570-9ED5-511D2ECB10D3}"/>
              </a:ext>
            </a:extLst>
          </p:cNvPr>
          <p:cNvSpPr/>
          <p:nvPr userDrawn="1"/>
        </p:nvSpPr>
        <p:spPr>
          <a:xfrm>
            <a:off x="6096000" y="5581389"/>
            <a:ext cx="6096000" cy="103188"/>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3" name="Rectangle 12">
            <a:extLst>
              <a:ext uri="{FF2B5EF4-FFF2-40B4-BE49-F238E27FC236}">
                <a16:creationId xmlns:a16="http://schemas.microsoft.com/office/drawing/2014/main" id="{50AD4F9E-6EC6-4CDA-B42A-833E27CB1001}"/>
              </a:ext>
            </a:extLst>
          </p:cNvPr>
          <p:cNvSpPr/>
          <p:nvPr userDrawn="1"/>
        </p:nvSpPr>
        <p:spPr>
          <a:xfrm>
            <a:off x="0" y="0"/>
            <a:ext cx="12192000" cy="342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A858B94E-595B-4CDB-86C7-146594FB69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0093" y="1352392"/>
            <a:ext cx="2098907" cy="1581570"/>
          </a:xfrm>
          <a:prstGeom prst="rect">
            <a:avLst/>
          </a:prstGeom>
        </p:spPr>
      </p:pic>
    </p:spTree>
    <p:extLst>
      <p:ext uri="{BB962C8B-B14F-4D97-AF65-F5344CB8AC3E}">
        <p14:creationId xmlns:p14="http://schemas.microsoft.com/office/powerpoint/2010/main" val="2094314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241F4F-C16C-4747-B37C-642EF39ECC44}"/>
              </a:ext>
            </a:extLst>
          </p:cNvPr>
          <p:cNvSpPr/>
          <p:nvPr userDrawn="1"/>
        </p:nvSpPr>
        <p:spPr>
          <a:xfrm>
            <a:off x="0" y="3543300"/>
            <a:ext cx="12192000" cy="3314700"/>
          </a:xfrm>
          <a:prstGeom prst="rect">
            <a:avLst/>
          </a:prstGeom>
          <a:solidFill>
            <a:srgbClr val="00A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D1AFE592-FBF3-49A2-95E7-8917B7DD4DF4}"/>
              </a:ext>
            </a:extLst>
          </p:cNvPr>
          <p:cNvSpPr/>
          <p:nvPr userDrawn="1"/>
        </p:nvSpPr>
        <p:spPr>
          <a:xfrm>
            <a:off x="6096000" y="6754812"/>
            <a:ext cx="6096000" cy="103188"/>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 name="Rectangle 9">
            <a:extLst>
              <a:ext uri="{FF2B5EF4-FFF2-40B4-BE49-F238E27FC236}">
                <a16:creationId xmlns:a16="http://schemas.microsoft.com/office/drawing/2014/main" id="{3AF9BB6F-1977-43D2-802F-64D37E3FB1DE}"/>
              </a:ext>
            </a:extLst>
          </p:cNvPr>
          <p:cNvSpPr/>
          <p:nvPr userDrawn="1"/>
        </p:nvSpPr>
        <p:spPr>
          <a:xfrm>
            <a:off x="0" y="0"/>
            <a:ext cx="12192000" cy="3543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C1F5FAC-9DE8-4A62-BF70-AD6851D91F31}"/>
              </a:ext>
            </a:extLst>
          </p:cNvPr>
          <p:cNvSpPr txBox="1"/>
          <p:nvPr userDrawn="1"/>
        </p:nvSpPr>
        <p:spPr>
          <a:xfrm>
            <a:off x="4378777" y="2584036"/>
            <a:ext cx="4552043" cy="1754326"/>
          </a:xfrm>
          <a:prstGeom prst="rect">
            <a:avLst/>
          </a:prstGeom>
          <a:noFill/>
        </p:spPr>
        <p:txBody>
          <a:bodyPr wrap="square" rtlCol="0">
            <a:spAutoFit/>
          </a:bodyPr>
          <a:lstStyle/>
          <a:p>
            <a:r>
              <a:rPr lang="en-US" altLang="ko-KR" sz="5400" dirty="0">
                <a:solidFill>
                  <a:schemeClr val="accent1"/>
                </a:solidFill>
                <a:cs typeface="Arial" pitchFamily="34" charset="0"/>
              </a:rPr>
              <a:t>Thank You!</a:t>
            </a:r>
            <a:endParaRPr lang="ko-KR" altLang="en-US" sz="5400" dirty="0">
              <a:solidFill>
                <a:schemeClr val="accent1"/>
              </a:solidFill>
              <a:cs typeface="Arial" pitchFamily="34" charset="0"/>
            </a:endParaRPr>
          </a:p>
          <a:p>
            <a:endParaRPr lang="en-GB" sz="5400" dirty="0">
              <a:solidFill>
                <a:schemeClr val="accent1"/>
              </a:solidFill>
            </a:endParaRPr>
          </a:p>
        </p:txBody>
      </p:sp>
      <p:sp>
        <p:nvSpPr>
          <p:cNvPr id="8" name="Rectangle 7">
            <a:extLst>
              <a:ext uri="{FF2B5EF4-FFF2-40B4-BE49-F238E27FC236}">
                <a16:creationId xmlns:a16="http://schemas.microsoft.com/office/drawing/2014/main" id="{1B0FD7B9-2459-4D74-A331-FD4317680EC7}"/>
              </a:ext>
            </a:extLst>
          </p:cNvPr>
          <p:cNvSpPr/>
          <p:nvPr userDrawn="1"/>
        </p:nvSpPr>
        <p:spPr>
          <a:xfrm>
            <a:off x="0" y="3441700"/>
            <a:ext cx="6096000" cy="114300"/>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912670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BD951BEC-6D24-4D80-BDEE-5778CEABCB2E}"/>
              </a:ext>
            </a:extLst>
          </p:cNvPr>
          <p:cNvSpPr>
            <a:spLocks noGrp="1"/>
          </p:cNvSpPr>
          <p:nvPr>
            <p:ph type="dt" sz="half" idx="2"/>
          </p:nvPr>
        </p:nvSpPr>
        <p:spPr>
          <a:xfrm>
            <a:off x="838200" y="6443447"/>
            <a:ext cx="2743200" cy="365125"/>
          </a:xfrm>
          <a:prstGeom prst="rect">
            <a:avLst/>
          </a:prstGeom>
        </p:spPr>
        <p:txBody>
          <a:bodyPr vert="horz" lIns="91440" tIns="45720" rIns="91440" bIns="45720" rtlCol="0" anchor="ctr"/>
          <a:lstStyle>
            <a:lvl1pPr algn="l" fontAlgn="t">
              <a:defRPr sz="1000">
                <a:solidFill>
                  <a:schemeClr val="tx1">
                    <a:tint val="75000"/>
                  </a:schemeClr>
                </a:solidFill>
              </a:defRPr>
            </a:lvl1pPr>
          </a:lstStyle>
          <a:p>
            <a:fld id="{07877FD6-306E-4787-AC20-4F0061D7C2B5}" type="datetime1">
              <a:rPr lang="en-GB" smtClean="0"/>
              <a:t>24/04/2025</a:t>
            </a:fld>
            <a:endParaRPr lang="en-GB" dirty="0"/>
          </a:p>
        </p:txBody>
      </p:sp>
      <p:sp>
        <p:nvSpPr>
          <p:cNvPr id="8" name="Footer Placeholder 4">
            <a:extLst>
              <a:ext uri="{FF2B5EF4-FFF2-40B4-BE49-F238E27FC236}">
                <a16:creationId xmlns:a16="http://schemas.microsoft.com/office/drawing/2014/main" id="{AF9E27A2-87EC-45AA-902D-31AA918DD44E}"/>
              </a:ext>
            </a:extLst>
          </p:cNvPr>
          <p:cNvSpPr>
            <a:spLocks noGrp="1"/>
          </p:cNvSpPr>
          <p:nvPr>
            <p:ph type="ftr" sz="quarter" idx="3"/>
          </p:nvPr>
        </p:nvSpPr>
        <p:spPr>
          <a:xfrm>
            <a:off x="4797512" y="6530073"/>
            <a:ext cx="8071022"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CONFIDENTIAL                                                                                                             KARACHAGANAK PETROLEUM OPERATING B.V.</a:t>
            </a:r>
            <a:endParaRPr lang="en-GB"/>
          </a:p>
          <a:p>
            <a:r>
              <a:rPr lang="en-US"/>
              <a:t> </a:t>
            </a:r>
            <a:endParaRPr lang="en-GB" dirty="0"/>
          </a:p>
        </p:txBody>
      </p:sp>
      <p:sp>
        <p:nvSpPr>
          <p:cNvPr id="11" name="Slide Number Placeholder 5">
            <a:extLst>
              <a:ext uri="{FF2B5EF4-FFF2-40B4-BE49-F238E27FC236}">
                <a16:creationId xmlns:a16="http://schemas.microsoft.com/office/drawing/2014/main" id="{102A44DB-F395-4A25-91A5-3D41C0F9E304}"/>
              </a:ext>
            </a:extLst>
          </p:cNvPr>
          <p:cNvSpPr>
            <a:spLocks noGrp="1"/>
          </p:cNvSpPr>
          <p:nvPr>
            <p:ph type="sldNum" sz="quarter" idx="4"/>
          </p:nvPr>
        </p:nvSpPr>
        <p:spPr>
          <a:xfrm>
            <a:off x="-2275609" y="6455206"/>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1EA0EE8-F7EB-4374-9F2A-CCC72ADA4E99}" type="slidenum">
              <a:rPr lang="en-GB" smtClean="0"/>
              <a:pPr/>
              <a:t>‹#›</a:t>
            </a:fld>
            <a:endParaRPr lang="en-GB" dirty="0"/>
          </a:p>
        </p:txBody>
      </p:sp>
      <p:pic>
        <p:nvPicPr>
          <p:cNvPr id="6" name="Picture 5"/>
          <p:cNvPicPr/>
          <p:nvPr userDrawn="1"/>
        </p:nvPicPr>
        <p:blipFill rotWithShape="1">
          <a:blip r:embed="rId2"/>
          <a:srcRect l="476" t="4361" r="29449" b="23037"/>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20262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BD951BEC-6D24-4D80-BDEE-5778CEABCB2E}"/>
              </a:ext>
            </a:extLst>
          </p:cNvPr>
          <p:cNvSpPr>
            <a:spLocks noGrp="1"/>
          </p:cNvSpPr>
          <p:nvPr>
            <p:ph type="dt" sz="half" idx="2"/>
          </p:nvPr>
        </p:nvSpPr>
        <p:spPr>
          <a:xfrm>
            <a:off x="838200" y="6443447"/>
            <a:ext cx="2743200" cy="365125"/>
          </a:xfrm>
          <a:prstGeom prst="rect">
            <a:avLst/>
          </a:prstGeom>
        </p:spPr>
        <p:txBody>
          <a:bodyPr vert="horz" lIns="91440" tIns="45720" rIns="91440" bIns="45720" rtlCol="0" anchor="ctr"/>
          <a:lstStyle>
            <a:lvl1pPr algn="l" fontAlgn="t">
              <a:defRPr sz="1000">
                <a:solidFill>
                  <a:schemeClr val="tx1">
                    <a:tint val="75000"/>
                  </a:schemeClr>
                </a:solidFill>
              </a:defRPr>
            </a:lvl1pPr>
          </a:lstStyle>
          <a:p>
            <a:fld id="{07877FD6-306E-4787-AC20-4F0061D7C2B5}" type="datetime1">
              <a:rPr lang="en-GB" smtClean="0"/>
              <a:t>24/04/2025</a:t>
            </a:fld>
            <a:endParaRPr lang="en-GB" dirty="0"/>
          </a:p>
        </p:txBody>
      </p:sp>
      <p:sp>
        <p:nvSpPr>
          <p:cNvPr id="8" name="Footer Placeholder 4">
            <a:extLst>
              <a:ext uri="{FF2B5EF4-FFF2-40B4-BE49-F238E27FC236}">
                <a16:creationId xmlns:a16="http://schemas.microsoft.com/office/drawing/2014/main" id="{AF9E27A2-87EC-45AA-902D-31AA918DD44E}"/>
              </a:ext>
            </a:extLst>
          </p:cNvPr>
          <p:cNvSpPr>
            <a:spLocks noGrp="1"/>
          </p:cNvSpPr>
          <p:nvPr>
            <p:ph type="ftr" sz="quarter" idx="3"/>
          </p:nvPr>
        </p:nvSpPr>
        <p:spPr>
          <a:xfrm>
            <a:off x="4797512" y="6530073"/>
            <a:ext cx="8071022"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t>CONFIDENTIAL                                                                                                             KARACHAGANAK PETROLEUM OPERATING B.V.</a:t>
            </a:r>
            <a:endParaRPr lang="en-GB" dirty="0"/>
          </a:p>
          <a:p>
            <a:r>
              <a:rPr lang="en-US" dirty="0"/>
              <a:t> </a:t>
            </a:r>
            <a:endParaRPr lang="en-GB" dirty="0"/>
          </a:p>
        </p:txBody>
      </p:sp>
      <p:sp>
        <p:nvSpPr>
          <p:cNvPr id="11" name="Slide Number Placeholder 5">
            <a:extLst>
              <a:ext uri="{FF2B5EF4-FFF2-40B4-BE49-F238E27FC236}">
                <a16:creationId xmlns:a16="http://schemas.microsoft.com/office/drawing/2014/main" id="{102A44DB-F395-4A25-91A5-3D41C0F9E304}"/>
              </a:ext>
            </a:extLst>
          </p:cNvPr>
          <p:cNvSpPr>
            <a:spLocks noGrp="1"/>
          </p:cNvSpPr>
          <p:nvPr>
            <p:ph type="sldNum" sz="quarter" idx="4"/>
          </p:nvPr>
        </p:nvSpPr>
        <p:spPr>
          <a:xfrm>
            <a:off x="-2275609" y="6455206"/>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1EA0EE8-F7EB-4374-9F2A-CCC72ADA4E99}" type="slidenum">
              <a:rPr lang="en-GB" smtClean="0"/>
              <a:pPr/>
              <a:t>‹#›</a:t>
            </a:fld>
            <a:endParaRPr lang="en-GB" dirty="0"/>
          </a:p>
        </p:txBody>
      </p:sp>
      <p:pic>
        <p:nvPicPr>
          <p:cNvPr id="12" name="Content Placeholder 7">
            <a:extLst>
              <a:ext uri="{FF2B5EF4-FFF2-40B4-BE49-F238E27FC236}">
                <a16:creationId xmlns:a16="http://schemas.microsoft.com/office/drawing/2014/main" id="{8264A752-70D9-434A-94B7-FF2C86E32A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effectLst/>
        </p:spPr>
      </p:pic>
      <p:sp>
        <p:nvSpPr>
          <p:cNvPr id="13" name="Rectangle 12">
            <a:extLst>
              <a:ext uri="{FF2B5EF4-FFF2-40B4-BE49-F238E27FC236}">
                <a16:creationId xmlns:a16="http://schemas.microsoft.com/office/drawing/2014/main" id="{C76136EA-776E-4BBF-B0C3-A2681D1066F7}"/>
              </a:ext>
            </a:extLst>
          </p:cNvPr>
          <p:cNvSpPr/>
          <p:nvPr userDrawn="1"/>
        </p:nvSpPr>
        <p:spPr>
          <a:xfrm>
            <a:off x="-1" y="4244083"/>
            <a:ext cx="9757038" cy="1536700"/>
          </a:xfrm>
          <a:prstGeom prst="rect">
            <a:avLst/>
          </a:prstGeom>
          <a:solidFill>
            <a:srgbClr val="00ABC5">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14" name="Rectangle 13">
            <a:extLst>
              <a:ext uri="{FF2B5EF4-FFF2-40B4-BE49-F238E27FC236}">
                <a16:creationId xmlns:a16="http://schemas.microsoft.com/office/drawing/2014/main" id="{60FE704E-4644-43BF-B6A7-320FC061E47B}"/>
              </a:ext>
            </a:extLst>
          </p:cNvPr>
          <p:cNvSpPr/>
          <p:nvPr userDrawn="1"/>
        </p:nvSpPr>
        <p:spPr>
          <a:xfrm>
            <a:off x="-1" y="5765296"/>
            <a:ext cx="8089643" cy="126853"/>
          </a:xfrm>
          <a:prstGeom prst="rect">
            <a:avLst/>
          </a:prstGeom>
          <a:solidFill>
            <a:srgbClr val="FBD741">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17" name="Rectangle 16">
            <a:extLst>
              <a:ext uri="{FF2B5EF4-FFF2-40B4-BE49-F238E27FC236}">
                <a16:creationId xmlns:a16="http://schemas.microsoft.com/office/drawing/2014/main" id="{1425D9C2-03A7-4921-A754-89324102A227}"/>
              </a:ext>
            </a:extLst>
          </p:cNvPr>
          <p:cNvSpPr/>
          <p:nvPr userDrawn="1"/>
        </p:nvSpPr>
        <p:spPr>
          <a:xfrm>
            <a:off x="613037" y="5726867"/>
            <a:ext cx="2154757" cy="215444"/>
          </a:xfrm>
          <a:prstGeom prst="rect">
            <a:avLst/>
          </a:prstGeom>
        </p:spPr>
        <p:txBody>
          <a:bodyPr wrap="none">
            <a:spAutoFit/>
          </a:bodyPr>
          <a:lstStyle/>
          <a:p>
            <a:r>
              <a:rPr lang="en-GB" sz="800" dirty="0"/>
              <a:t>© 2021 Karachaganak Petroleum Operating </a:t>
            </a:r>
            <a:r>
              <a:rPr lang="en-GB" sz="800" dirty="0" err="1"/>
              <a:t>b.v</a:t>
            </a:r>
            <a:endParaRPr lang="en-GB" sz="800" dirty="0"/>
          </a:p>
        </p:txBody>
      </p:sp>
      <p:sp>
        <p:nvSpPr>
          <p:cNvPr id="18" name="Content Placeholder 1">
            <a:extLst>
              <a:ext uri="{FF2B5EF4-FFF2-40B4-BE49-F238E27FC236}">
                <a16:creationId xmlns:a16="http://schemas.microsoft.com/office/drawing/2014/main" id="{E10B9D07-1445-4D84-B94A-B4A83DA45098}"/>
              </a:ext>
            </a:extLst>
          </p:cNvPr>
          <p:cNvSpPr>
            <a:spLocks noGrp="1"/>
          </p:cNvSpPr>
          <p:nvPr>
            <p:ph sz="quarter" idx="10" hasCustomPrompt="1"/>
          </p:nvPr>
        </p:nvSpPr>
        <p:spPr>
          <a:xfrm>
            <a:off x="228599" y="4731905"/>
            <a:ext cx="8848726" cy="952154"/>
          </a:xfrm>
          <a:prstGeom prst="rect">
            <a:avLst/>
          </a:prstGeom>
        </p:spPr>
        <p:txBody>
          <a:bodyPr/>
          <a:lstStyle>
            <a:lvl1pPr marL="0" indent="0">
              <a:buNone/>
              <a:defRPr>
                <a:solidFill>
                  <a:schemeClr val="accent2"/>
                </a:solidFill>
              </a:defRPr>
            </a:lvl1pPr>
          </a:lstStyle>
          <a:p>
            <a:r>
              <a:rPr lang="en-US" dirty="0">
                <a:latin typeface="Calibri" panose="020F0502020204030204" pitchFamily="34" charset="0"/>
                <a:cs typeface="Calibri" panose="020F0502020204030204" pitchFamily="34" charset="0"/>
              </a:rPr>
              <a:t>OpCom/ConCom/JOC and/or any other external/internal meetings/forums/sessions </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1772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82AA-6A3C-4B7E-8611-DE58C42447AC}"/>
              </a:ext>
            </a:extLst>
          </p:cNvPr>
          <p:cNvSpPr>
            <a:spLocks noGrp="1"/>
          </p:cNvSpPr>
          <p:nvPr>
            <p:ph type="title"/>
          </p:nvPr>
        </p:nvSpPr>
        <p:spPr>
          <a:xfrm>
            <a:off x="1836235" y="403225"/>
            <a:ext cx="9708994" cy="473075"/>
          </a:xfrm>
          <a:prstGeom prst="rect">
            <a:avLst/>
          </a:prstGeom>
        </p:spPr>
        <p:txBody>
          <a:bodyPr/>
          <a:lstStyle>
            <a:lvl1pPr algn="ctr">
              <a:defRPr sz="3200" b="1">
                <a:solidFill>
                  <a:schemeClr val="accent1"/>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AF8DEA17-3889-4D77-AD3E-7CA42BD25B8A}"/>
              </a:ext>
            </a:extLst>
          </p:cNvPr>
          <p:cNvSpPr>
            <a:spLocks noGrp="1"/>
          </p:cNvSpPr>
          <p:nvPr>
            <p:ph type="dt" sz="half" idx="10"/>
          </p:nvPr>
        </p:nvSpPr>
        <p:spPr/>
        <p:txBody>
          <a:bodyPr/>
          <a:lstStyle/>
          <a:p>
            <a:fld id="{D00A0AF6-E3A1-46D2-A4E3-F374DCDE6AA2}" type="datetime1">
              <a:rPr lang="en-GB" smtClean="0"/>
              <a:t>24/04/2025</a:t>
            </a:fld>
            <a:endParaRPr lang="en-GB" dirty="0"/>
          </a:p>
        </p:txBody>
      </p:sp>
      <p:sp>
        <p:nvSpPr>
          <p:cNvPr id="4" name="Footer Placeholder 3">
            <a:extLst>
              <a:ext uri="{FF2B5EF4-FFF2-40B4-BE49-F238E27FC236}">
                <a16:creationId xmlns:a16="http://schemas.microsoft.com/office/drawing/2014/main" id="{A2862E90-CA0C-4467-8A15-A230BBAA45D7}"/>
              </a:ext>
            </a:extLst>
          </p:cNvPr>
          <p:cNvSpPr>
            <a:spLocks noGrp="1"/>
          </p:cNvSpPr>
          <p:nvPr>
            <p:ph type="ftr" sz="quarter" idx="11"/>
          </p:nvPr>
        </p:nvSpPr>
        <p:spPr/>
        <p:txBody>
          <a:bodyPr/>
          <a:lstStyle/>
          <a:p>
            <a:r>
              <a:rPr lang="en-US"/>
              <a:t>CONFIDENTIAL                                                                                                             KARACHAGANAK PETROLEUM OPERATING B.V.</a:t>
            </a:r>
            <a:endParaRPr lang="en-GB"/>
          </a:p>
          <a:p>
            <a:r>
              <a:rPr lang="en-US"/>
              <a:t> </a:t>
            </a:r>
            <a:endParaRPr lang="en-GB" dirty="0"/>
          </a:p>
        </p:txBody>
      </p:sp>
      <p:sp>
        <p:nvSpPr>
          <p:cNvPr id="5" name="Slide Number Placeholder 4">
            <a:extLst>
              <a:ext uri="{FF2B5EF4-FFF2-40B4-BE49-F238E27FC236}">
                <a16:creationId xmlns:a16="http://schemas.microsoft.com/office/drawing/2014/main" id="{259A4455-E56D-4A2B-AC9E-10EA0546D557}"/>
              </a:ext>
            </a:extLst>
          </p:cNvPr>
          <p:cNvSpPr>
            <a:spLocks noGrp="1"/>
          </p:cNvSpPr>
          <p:nvPr>
            <p:ph type="sldNum" sz="quarter" idx="12"/>
          </p:nvPr>
        </p:nvSpPr>
        <p:spPr/>
        <p:txBody>
          <a:bodyPr/>
          <a:lstStyle/>
          <a:p>
            <a:fld id="{A1EA0EE8-F7EB-4374-9F2A-CCC72ADA4E99}" type="slidenum">
              <a:rPr lang="en-GB" smtClean="0"/>
              <a:pPr/>
              <a:t>‹#›</a:t>
            </a:fld>
            <a:endParaRPr lang="en-GB" dirty="0"/>
          </a:p>
        </p:txBody>
      </p:sp>
    </p:spTree>
    <p:extLst>
      <p:ext uri="{BB962C8B-B14F-4D97-AF65-F5344CB8AC3E}">
        <p14:creationId xmlns:p14="http://schemas.microsoft.com/office/powerpoint/2010/main" val="4187776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55B43B8-51EA-423C-AA9B-BDFD3D5151AC}"/>
              </a:ext>
            </a:extLst>
          </p:cNvPr>
          <p:cNvSpPr/>
          <p:nvPr userDrawn="1"/>
        </p:nvSpPr>
        <p:spPr>
          <a:xfrm>
            <a:off x="0" y="3535062"/>
            <a:ext cx="12192000" cy="3314700"/>
          </a:xfrm>
          <a:prstGeom prst="rect">
            <a:avLst/>
          </a:prstGeom>
          <a:solidFill>
            <a:srgbClr val="00A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7728B678-13FB-4938-8058-8E21911E9D7A}"/>
              </a:ext>
            </a:extLst>
          </p:cNvPr>
          <p:cNvSpPr/>
          <p:nvPr userDrawn="1"/>
        </p:nvSpPr>
        <p:spPr>
          <a:xfrm>
            <a:off x="683568" y="4149194"/>
            <a:ext cx="770350" cy="1334334"/>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rgbClr val="00B5C9"/>
              </a:solidFill>
            </a:endParaRPr>
          </a:p>
        </p:txBody>
      </p:sp>
      <p:sp>
        <p:nvSpPr>
          <p:cNvPr id="19" name="Rectangle 18">
            <a:extLst>
              <a:ext uri="{FF2B5EF4-FFF2-40B4-BE49-F238E27FC236}">
                <a16:creationId xmlns:a16="http://schemas.microsoft.com/office/drawing/2014/main" id="{E91F3C88-6932-43FB-B127-883BE07E4F68}"/>
              </a:ext>
            </a:extLst>
          </p:cNvPr>
          <p:cNvSpPr/>
          <p:nvPr userDrawn="1"/>
        </p:nvSpPr>
        <p:spPr>
          <a:xfrm>
            <a:off x="0" y="-8238"/>
            <a:ext cx="12192000" cy="3543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5AC5782-9956-4A28-9090-97585E3C4EA4}"/>
              </a:ext>
            </a:extLst>
          </p:cNvPr>
          <p:cNvSpPr/>
          <p:nvPr userDrawn="1"/>
        </p:nvSpPr>
        <p:spPr>
          <a:xfrm>
            <a:off x="0" y="3429000"/>
            <a:ext cx="6096000" cy="114300"/>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0" name="Rectangle 19">
            <a:extLst>
              <a:ext uri="{FF2B5EF4-FFF2-40B4-BE49-F238E27FC236}">
                <a16:creationId xmlns:a16="http://schemas.microsoft.com/office/drawing/2014/main" id="{43F1AA14-047E-49CB-B7E7-5567060E5078}"/>
              </a:ext>
            </a:extLst>
          </p:cNvPr>
          <p:cNvSpPr/>
          <p:nvPr userDrawn="1"/>
        </p:nvSpPr>
        <p:spPr>
          <a:xfrm>
            <a:off x="6096000" y="6751938"/>
            <a:ext cx="6096000" cy="114300"/>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18" name="Picture 17">
            <a:extLst>
              <a:ext uri="{FF2B5EF4-FFF2-40B4-BE49-F238E27FC236}">
                <a16:creationId xmlns:a16="http://schemas.microsoft.com/office/drawing/2014/main" id="{B2B8C3BD-09D3-490C-8BB3-D8CC55BA09E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02693" y="1367471"/>
            <a:ext cx="2098907" cy="1581570"/>
          </a:xfrm>
          <a:prstGeom prst="rect">
            <a:avLst/>
          </a:prstGeom>
        </p:spPr>
      </p:pic>
      <p:sp>
        <p:nvSpPr>
          <p:cNvPr id="21" name="Titolo 1">
            <a:extLst>
              <a:ext uri="{FF2B5EF4-FFF2-40B4-BE49-F238E27FC236}">
                <a16:creationId xmlns:a16="http://schemas.microsoft.com/office/drawing/2014/main" id="{F0BB45C6-8760-4DFF-A3EC-4E4CEFF26E04}"/>
              </a:ext>
            </a:extLst>
          </p:cNvPr>
          <p:cNvSpPr>
            <a:spLocks noGrp="1"/>
          </p:cNvSpPr>
          <p:nvPr>
            <p:ph type="ctrTitle" hasCustomPrompt="1"/>
          </p:nvPr>
        </p:nvSpPr>
        <p:spPr>
          <a:xfrm>
            <a:off x="430699" y="3268740"/>
            <a:ext cx="1276088" cy="1866057"/>
          </a:xfrm>
          <a:prstGeom prst="rect">
            <a:avLst/>
          </a:prstGeom>
          <a:noFill/>
        </p:spPr>
        <p:txBody>
          <a:bodyPr anchor="b">
            <a:noAutofit/>
          </a:bodyPr>
          <a:lstStyle>
            <a:lvl1pPr algn="ctr" eaLnBrk="1" hangingPunct="1">
              <a:defRPr lang="it-IT" sz="4000" b="1" kern="1200" dirty="0">
                <a:solidFill>
                  <a:srgbClr val="FFFFFF"/>
                </a:solidFill>
                <a:latin typeface="+mn-lt"/>
                <a:ea typeface="+mj-ea"/>
                <a:cs typeface="+mj-cs"/>
              </a:defRPr>
            </a:lvl1pPr>
          </a:lstStyle>
          <a:p>
            <a:pPr eaLnBrk="1" hangingPunct="1"/>
            <a:r>
              <a:rPr lang="en-US" altLang="en-US" sz="3600" b="1" dirty="0">
                <a:solidFill>
                  <a:srgbClr val="FFFFFF"/>
                </a:solidFill>
                <a:cs typeface="Arial" charset="0"/>
              </a:rPr>
              <a:t>1</a:t>
            </a:r>
          </a:p>
        </p:txBody>
      </p:sp>
    </p:spTree>
    <p:extLst>
      <p:ext uri="{BB962C8B-B14F-4D97-AF65-F5344CB8AC3E}">
        <p14:creationId xmlns:p14="http://schemas.microsoft.com/office/powerpoint/2010/main" val="8958069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Photo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44F85D4-350A-4934-94C2-B0CF17F119D8}"/>
              </a:ext>
            </a:extLst>
          </p:cNvPr>
          <p:cNvSpPr>
            <a:spLocks noGrp="1"/>
          </p:cNvSpPr>
          <p:nvPr>
            <p:ph type="dt" sz="half" idx="10"/>
          </p:nvPr>
        </p:nvSpPr>
        <p:spPr/>
        <p:txBody>
          <a:bodyPr/>
          <a:lstStyle/>
          <a:p>
            <a:fld id="{3C5ACA7A-E45D-454A-AFEE-88D14AAC514F}" type="datetime1">
              <a:rPr lang="en-GB" smtClean="0"/>
              <a:t>24/04/2025</a:t>
            </a:fld>
            <a:endParaRPr lang="en-GB" dirty="0"/>
          </a:p>
        </p:txBody>
      </p:sp>
      <p:sp>
        <p:nvSpPr>
          <p:cNvPr id="4" name="Footer Placeholder 3">
            <a:extLst>
              <a:ext uri="{FF2B5EF4-FFF2-40B4-BE49-F238E27FC236}">
                <a16:creationId xmlns:a16="http://schemas.microsoft.com/office/drawing/2014/main" id="{E6805AC1-3FF1-4AF9-8803-3CBBBFF911D6}"/>
              </a:ext>
            </a:extLst>
          </p:cNvPr>
          <p:cNvSpPr>
            <a:spLocks noGrp="1"/>
          </p:cNvSpPr>
          <p:nvPr>
            <p:ph type="ftr" sz="quarter" idx="11"/>
          </p:nvPr>
        </p:nvSpPr>
        <p:spPr/>
        <p:txBody>
          <a:bodyPr/>
          <a:lstStyle/>
          <a:p>
            <a:r>
              <a:rPr lang="en-US"/>
              <a:t>CONFIDENTIAL                                                                                                             KARACHAGANAK PETROLEUM OPERATING B.V.</a:t>
            </a:r>
            <a:endParaRPr lang="en-GB"/>
          </a:p>
          <a:p>
            <a:r>
              <a:rPr lang="en-US"/>
              <a:t> </a:t>
            </a:r>
            <a:endParaRPr lang="en-GB" dirty="0"/>
          </a:p>
        </p:txBody>
      </p:sp>
      <p:sp>
        <p:nvSpPr>
          <p:cNvPr id="5" name="Slide Number Placeholder 4">
            <a:extLst>
              <a:ext uri="{FF2B5EF4-FFF2-40B4-BE49-F238E27FC236}">
                <a16:creationId xmlns:a16="http://schemas.microsoft.com/office/drawing/2014/main" id="{A84EB158-BBFC-43BB-8377-A5774A8AE0A5}"/>
              </a:ext>
            </a:extLst>
          </p:cNvPr>
          <p:cNvSpPr>
            <a:spLocks noGrp="1"/>
          </p:cNvSpPr>
          <p:nvPr>
            <p:ph type="sldNum" sz="quarter" idx="12"/>
          </p:nvPr>
        </p:nvSpPr>
        <p:spPr/>
        <p:txBody>
          <a:bodyPr/>
          <a:lstStyle/>
          <a:p>
            <a:fld id="{A1EA0EE8-F7EB-4374-9F2A-CCC72ADA4E99}" type="slidenum">
              <a:rPr lang="en-GB" smtClean="0"/>
              <a:pPr/>
              <a:t>‹#›</a:t>
            </a:fld>
            <a:endParaRPr lang="en-GB" dirty="0"/>
          </a:p>
        </p:txBody>
      </p:sp>
      <p:sp>
        <p:nvSpPr>
          <p:cNvPr id="6" name="Picture Placeholder 20">
            <a:extLst>
              <a:ext uri="{FF2B5EF4-FFF2-40B4-BE49-F238E27FC236}">
                <a16:creationId xmlns:a16="http://schemas.microsoft.com/office/drawing/2014/main" id="{11C1103D-CEF6-4A34-BB84-9CD9D6AF06B9}"/>
              </a:ext>
            </a:extLst>
          </p:cNvPr>
          <p:cNvSpPr>
            <a:spLocks noGrp="1"/>
          </p:cNvSpPr>
          <p:nvPr>
            <p:ph type="pic" idx="13" hasCustomPrompt="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18">
            <a:extLst>
              <a:ext uri="{FF2B5EF4-FFF2-40B4-BE49-F238E27FC236}">
                <a16:creationId xmlns:a16="http://schemas.microsoft.com/office/drawing/2014/main" id="{B10DB224-1BDC-4CBE-90F4-38C848316105}"/>
              </a:ext>
            </a:extLst>
          </p:cNvPr>
          <p:cNvSpPr>
            <a:spLocks noGrp="1"/>
          </p:cNvSpPr>
          <p:nvPr>
            <p:ph type="pic" idx="14" hasCustomPrompt="1"/>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19">
            <a:extLst>
              <a:ext uri="{FF2B5EF4-FFF2-40B4-BE49-F238E27FC236}">
                <a16:creationId xmlns:a16="http://schemas.microsoft.com/office/drawing/2014/main" id="{0451E06C-C20B-4542-80E3-B5BF078B8A87}"/>
              </a:ext>
            </a:extLst>
          </p:cNvPr>
          <p:cNvSpPr>
            <a:spLocks noGrp="1"/>
          </p:cNvSpPr>
          <p:nvPr>
            <p:ph type="pic" idx="15" hasCustomPrompt="1"/>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9909321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hoto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9FA7A-FCC0-44E8-ADF7-832DF1328D86}"/>
              </a:ext>
            </a:extLst>
          </p:cNvPr>
          <p:cNvSpPr>
            <a:spLocks noGrp="1"/>
          </p:cNvSpPr>
          <p:nvPr>
            <p:ph type="title"/>
          </p:nvPr>
        </p:nvSpPr>
        <p:spPr>
          <a:xfrm>
            <a:off x="2381296" y="402794"/>
            <a:ext cx="5568950" cy="582613"/>
          </a:xfrm>
          <a:prstGeom prst="rect">
            <a:avLst/>
          </a:prstGeom>
        </p:spPr>
        <p:txBody>
          <a:bodyPr/>
          <a:lstStyle>
            <a:lvl1pPr algn="ctr">
              <a:defRPr sz="3200"/>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99A6C748-72DD-4C78-861F-A78C0222C947}"/>
              </a:ext>
            </a:extLst>
          </p:cNvPr>
          <p:cNvSpPr>
            <a:spLocks noGrp="1"/>
          </p:cNvSpPr>
          <p:nvPr>
            <p:ph type="dt" sz="half" idx="10"/>
          </p:nvPr>
        </p:nvSpPr>
        <p:spPr/>
        <p:txBody>
          <a:bodyPr/>
          <a:lstStyle/>
          <a:p>
            <a:fld id="{6AB8E457-AB31-43BD-AB15-FFD9B62AF2FC}" type="datetime1">
              <a:rPr lang="en-GB" smtClean="0"/>
              <a:t>24/04/2025</a:t>
            </a:fld>
            <a:endParaRPr lang="en-GB" dirty="0"/>
          </a:p>
        </p:txBody>
      </p:sp>
      <p:sp>
        <p:nvSpPr>
          <p:cNvPr id="5" name="Slide Number Placeholder 4">
            <a:extLst>
              <a:ext uri="{FF2B5EF4-FFF2-40B4-BE49-F238E27FC236}">
                <a16:creationId xmlns:a16="http://schemas.microsoft.com/office/drawing/2014/main" id="{5CEC9F04-8F47-4F4F-A1CD-7BA9AE005E50}"/>
              </a:ext>
            </a:extLst>
          </p:cNvPr>
          <p:cNvSpPr>
            <a:spLocks noGrp="1"/>
          </p:cNvSpPr>
          <p:nvPr>
            <p:ph type="sldNum" sz="quarter" idx="12"/>
          </p:nvPr>
        </p:nvSpPr>
        <p:spPr/>
        <p:txBody>
          <a:bodyPr/>
          <a:lstStyle/>
          <a:p>
            <a:fld id="{A1EA0EE8-F7EB-4374-9F2A-CCC72ADA4E99}" type="slidenum">
              <a:rPr lang="en-GB" smtClean="0"/>
              <a:pPr/>
              <a:t>‹#›</a:t>
            </a:fld>
            <a:endParaRPr lang="en-GB" dirty="0"/>
          </a:p>
        </p:txBody>
      </p:sp>
      <p:sp>
        <p:nvSpPr>
          <p:cNvPr id="6" name="직사각형 7">
            <a:extLst>
              <a:ext uri="{FF2B5EF4-FFF2-40B4-BE49-F238E27FC236}">
                <a16:creationId xmlns:a16="http://schemas.microsoft.com/office/drawing/2014/main" id="{8B5DE974-BFF0-4731-95F9-6EEFBA0F11BE}"/>
              </a:ext>
            </a:extLst>
          </p:cNvPr>
          <p:cNvSpPr/>
          <p:nvPr userDrawn="1"/>
        </p:nvSpPr>
        <p:spPr>
          <a:xfrm>
            <a:off x="0" y="2362200"/>
            <a:ext cx="12191999"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그림 개체 틀 6">
            <a:extLst>
              <a:ext uri="{FF2B5EF4-FFF2-40B4-BE49-F238E27FC236}">
                <a16:creationId xmlns:a16="http://schemas.microsoft.com/office/drawing/2014/main" id="{069EA79A-7C3E-4577-896A-2E9E2230893C}"/>
              </a:ext>
            </a:extLst>
          </p:cNvPr>
          <p:cNvSpPr>
            <a:spLocks noGrp="1"/>
          </p:cNvSpPr>
          <p:nvPr>
            <p:ph type="pic" sz="quarter" idx="65" hasCustomPrompt="1"/>
          </p:nvPr>
        </p:nvSpPr>
        <p:spPr>
          <a:xfrm>
            <a:off x="5534029" y="2"/>
            <a:ext cx="6657973" cy="6857999"/>
          </a:xfrm>
          <a:custGeom>
            <a:avLst/>
            <a:gdLst>
              <a:gd name="connsiteX0" fmla="*/ 2362199 w 6657973"/>
              <a:gd name="connsiteY0" fmla="*/ 0 h 6857999"/>
              <a:gd name="connsiteX1" fmla="*/ 6657973 w 6657973"/>
              <a:gd name="connsiteY1" fmla="*/ 0 h 6857999"/>
              <a:gd name="connsiteX2" fmla="*/ 6657973 w 6657973"/>
              <a:gd name="connsiteY2" fmla="*/ 3630706 h 6857999"/>
              <a:gd name="connsiteX3" fmla="*/ 6657972 w 6657973"/>
              <a:gd name="connsiteY3" fmla="*/ 6857999 h 6857999"/>
              <a:gd name="connsiteX4" fmla="*/ 2362198 w 6657973"/>
              <a:gd name="connsiteY4" fmla="*/ 6857999 h 6857999"/>
              <a:gd name="connsiteX5" fmla="*/ 2362198 w 6657973"/>
              <a:gd name="connsiteY5" fmla="*/ 6857999 h 6857999"/>
              <a:gd name="connsiteX6" fmla="*/ 0 w 6657973"/>
              <a:gd name="connsiteY6" fmla="*/ 34385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7973" h="6857999">
                <a:moveTo>
                  <a:pt x="2362199" y="0"/>
                </a:moveTo>
                <a:lnTo>
                  <a:pt x="6657973" y="0"/>
                </a:lnTo>
                <a:lnTo>
                  <a:pt x="6657973" y="3630706"/>
                </a:lnTo>
                <a:lnTo>
                  <a:pt x="6657972" y="6857999"/>
                </a:lnTo>
                <a:lnTo>
                  <a:pt x="2362198" y="6857999"/>
                </a:lnTo>
                <a:lnTo>
                  <a:pt x="2362198" y="6857999"/>
                </a:lnTo>
                <a:lnTo>
                  <a:pt x="0" y="3438532"/>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4" name="Footer Placeholder 3">
            <a:extLst>
              <a:ext uri="{FF2B5EF4-FFF2-40B4-BE49-F238E27FC236}">
                <a16:creationId xmlns:a16="http://schemas.microsoft.com/office/drawing/2014/main" id="{B2D550EE-67B9-43DA-9CFD-4C1DCE163AF7}"/>
              </a:ext>
            </a:extLst>
          </p:cNvPr>
          <p:cNvSpPr>
            <a:spLocks noGrp="1"/>
          </p:cNvSpPr>
          <p:nvPr>
            <p:ph type="ftr" sz="quarter" idx="11"/>
          </p:nvPr>
        </p:nvSpPr>
        <p:spPr/>
        <p:txBody>
          <a:bodyPr/>
          <a:lstStyle/>
          <a:p>
            <a:r>
              <a:rPr lang="en-US"/>
              <a:t>CONFIDENTIAL                                                                                                             KARACHAGANAK PETROLEUM OPERATING B.V.</a:t>
            </a:r>
            <a:endParaRPr lang="en-GB"/>
          </a:p>
          <a:p>
            <a:r>
              <a:rPr lang="en-US"/>
              <a:t> </a:t>
            </a:r>
            <a:endParaRPr lang="en-GB" dirty="0"/>
          </a:p>
        </p:txBody>
      </p:sp>
    </p:spTree>
    <p:extLst>
      <p:ext uri="{BB962C8B-B14F-4D97-AF65-F5344CB8AC3E}">
        <p14:creationId xmlns:p14="http://schemas.microsoft.com/office/powerpoint/2010/main" val="23942090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241F4F-C16C-4747-B37C-642EF39ECC44}"/>
              </a:ext>
            </a:extLst>
          </p:cNvPr>
          <p:cNvSpPr/>
          <p:nvPr userDrawn="1"/>
        </p:nvSpPr>
        <p:spPr>
          <a:xfrm>
            <a:off x="0" y="3543300"/>
            <a:ext cx="12192000" cy="3314700"/>
          </a:xfrm>
          <a:prstGeom prst="rect">
            <a:avLst/>
          </a:prstGeom>
          <a:solidFill>
            <a:srgbClr val="00A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D1AFE592-FBF3-49A2-95E7-8917B7DD4DF4}"/>
              </a:ext>
            </a:extLst>
          </p:cNvPr>
          <p:cNvSpPr/>
          <p:nvPr userDrawn="1"/>
        </p:nvSpPr>
        <p:spPr>
          <a:xfrm>
            <a:off x="6096000" y="6754812"/>
            <a:ext cx="6096000" cy="103188"/>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 name="Rectangle 9">
            <a:extLst>
              <a:ext uri="{FF2B5EF4-FFF2-40B4-BE49-F238E27FC236}">
                <a16:creationId xmlns:a16="http://schemas.microsoft.com/office/drawing/2014/main" id="{3AF9BB6F-1977-43D2-802F-64D37E3FB1DE}"/>
              </a:ext>
            </a:extLst>
          </p:cNvPr>
          <p:cNvSpPr/>
          <p:nvPr userDrawn="1"/>
        </p:nvSpPr>
        <p:spPr>
          <a:xfrm>
            <a:off x="0" y="0"/>
            <a:ext cx="12192000" cy="3543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C1F5FAC-9DE8-4A62-BF70-AD6851D91F31}"/>
              </a:ext>
            </a:extLst>
          </p:cNvPr>
          <p:cNvSpPr txBox="1"/>
          <p:nvPr userDrawn="1"/>
        </p:nvSpPr>
        <p:spPr>
          <a:xfrm>
            <a:off x="4378777" y="2584036"/>
            <a:ext cx="4552043" cy="1754326"/>
          </a:xfrm>
          <a:prstGeom prst="rect">
            <a:avLst/>
          </a:prstGeom>
          <a:noFill/>
        </p:spPr>
        <p:txBody>
          <a:bodyPr wrap="square" rtlCol="0">
            <a:spAutoFit/>
          </a:bodyPr>
          <a:lstStyle/>
          <a:p>
            <a:r>
              <a:rPr lang="en-US" altLang="ko-KR" sz="5400" dirty="0">
                <a:solidFill>
                  <a:schemeClr val="accent1"/>
                </a:solidFill>
                <a:cs typeface="Arial" pitchFamily="34" charset="0"/>
              </a:rPr>
              <a:t>Thank You!</a:t>
            </a:r>
            <a:endParaRPr lang="ko-KR" altLang="en-US" sz="5400" dirty="0">
              <a:solidFill>
                <a:schemeClr val="accent1"/>
              </a:solidFill>
              <a:cs typeface="Arial" pitchFamily="34" charset="0"/>
            </a:endParaRPr>
          </a:p>
          <a:p>
            <a:endParaRPr lang="en-GB" sz="5400" dirty="0">
              <a:solidFill>
                <a:schemeClr val="accent1"/>
              </a:solidFill>
            </a:endParaRPr>
          </a:p>
        </p:txBody>
      </p:sp>
      <p:sp>
        <p:nvSpPr>
          <p:cNvPr id="8" name="Rectangle 7">
            <a:extLst>
              <a:ext uri="{FF2B5EF4-FFF2-40B4-BE49-F238E27FC236}">
                <a16:creationId xmlns:a16="http://schemas.microsoft.com/office/drawing/2014/main" id="{1B0FD7B9-2459-4D74-A331-FD4317680EC7}"/>
              </a:ext>
            </a:extLst>
          </p:cNvPr>
          <p:cNvSpPr/>
          <p:nvPr userDrawn="1"/>
        </p:nvSpPr>
        <p:spPr>
          <a:xfrm>
            <a:off x="0" y="3441700"/>
            <a:ext cx="6096000" cy="114300"/>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487467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0B0C8"/>
                </a:solidFill>
                <a:latin typeface="Calibri"/>
                <a:cs typeface="Calibri"/>
              </a:defRPr>
            </a:lvl1pPr>
          </a:lstStyle>
          <a:p>
            <a:endParaRPr/>
          </a:p>
        </p:txBody>
      </p:sp>
      <p:sp>
        <p:nvSpPr>
          <p:cNvPr id="3" name="Holder 3"/>
          <p:cNvSpPr>
            <a:spLocks noGrp="1"/>
          </p:cNvSpPr>
          <p:nvPr>
            <p:ph type="ftr" sz="quarter" idx="5"/>
          </p:nvPr>
        </p:nvSpPr>
        <p:spPr>
          <a:xfrm>
            <a:off x="5331333" y="6574256"/>
            <a:ext cx="638810" cy="127634"/>
          </a:xfrm>
          <a:prstGeom prst="rect">
            <a:avLst/>
          </a:prstGeom>
        </p:spPr>
        <p:txBody>
          <a:bodyPr lIns="0" tIns="0" rIns="0" bIns="0"/>
          <a:lstStyle>
            <a:lvl1pPr>
              <a:defRPr sz="800" b="0" i="0">
                <a:solidFill>
                  <a:srgbClr val="7E7E7E"/>
                </a:solidFill>
                <a:latin typeface="Calibri"/>
                <a:cs typeface="Calibri"/>
              </a:defRPr>
            </a:lvl1pPr>
          </a:lstStyle>
          <a:p>
            <a:pPr marL="12700">
              <a:lnSpc>
                <a:spcPts val="865"/>
              </a:lnSpc>
            </a:pPr>
            <a:r>
              <a:rPr spc="-5" dirty="0"/>
              <a:t>CONFIDENTIAL</a:t>
            </a:r>
          </a:p>
        </p:txBody>
      </p:sp>
      <p:sp>
        <p:nvSpPr>
          <p:cNvPr id="4" name="Holder 4"/>
          <p:cNvSpPr>
            <a:spLocks noGrp="1"/>
          </p:cNvSpPr>
          <p:nvPr>
            <p:ph type="dt" sz="half" idx="6"/>
          </p:nvPr>
        </p:nvSpPr>
        <p:spPr>
          <a:xfrm>
            <a:off x="9096247" y="6574256"/>
            <a:ext cx="1933575" cy="127634"/>
          </a:xfrm>
          <a:prstGeom prst="rect">
            <a:avLst/>
          </a:prstGeom>
        </p:spPr>
        <p:txBody>
          <a:bodyPr lIns="0" tIns="0" rIns="0" bIns="0"/>
          <a:lstStyle>
            <a:lvl1pPr>
              <a:defRPr sz="800" b="0" i="0">
                <a:solidFill>
                  <a:srgbClr val="7E7E7E"/>
                </a:solidFill>
                <a:latin typeface="Calibri"/>
                <a:cs typeface="Calibri"/>
              </a:defRPr>
            </a:lvl1pPr>
          </a:lstStyle>
          <a:p>
            <a:pPr marL="12700">
              <a:lnSpc>
                <a:spcPts val="865"/>
              </a:lnSpc>
            </a:pPr>
            <a:r>
              <a:rPr dirty="0"/>
              <a:t>KA</a:t>
            </a:r>
            <a:r>
              <a:rPr spc="-5" dirty="0"/>
              <a:t>R</a:t>
            </a:r>
            <a:r>
              <a:rPr dirty="0"/>
              <a:t>ACHA</a:t>
            </a:r>
            <a:r>
              <a:rPr spc="-5" dirty="0"/>
              <a:t>G</a:t>
            </a:r>
            <a:r>
              <a:rPr dirty="0"/>
              <a:t>A</a:t>
            </a:r>
            <a:r>
              <a:rPr spc="-5" dirty="0"/>
              <a:t>N</a:t>
            </a:r>
            <a:r>
              <a:rPr spc="-10" dirty="0"/>
              <a:t>A</a:t>
            </a:r>
            <a:r>
              <a:rPr dirty="0"/>
              <a:t>K</a:t>
            </a:r>
            <a:r>
              <a:rPr spc="-50" dirty="0"/>
              <a:t> </a:t>
            </a:r>
            <a:r>
              <a:rPr dirty="0"/>
              <a:t>PET</a:t>
            </a:r>
            <a:r>
              <a:rPr spc="-5" dirty="0"/>
              <a:t>ROLEU</a:t>
            </a:r>
            <a:r>
              <a:rPr dirty="0"/>
              <a:t>M</a:t>
            </a:r>
            <a:r>
              <a:rPr spc="-30" dirty="0"/>
              <a:t> </a:t>
            </a:r>
            <a:r>
              <a:rPr spc="-5" dirty="0"/>
              <a:t>O</a:t>
            </a:r>
            <a:r>
              <a:rPr dirty="0"/>
              <a:t>PE</a:t>
            </a:r>
            <a:r>
              <a:rPr spc="-5" dirty="0"/>
              <a:t>R</a:t>
            </a:r>
            <a:r>
              <a:rPr dirty="0"/>
              <a:t>ATING</a:t>
            </a:r>
            <a:r>
              <a:rPr spc="-55" dirty="0"/>
              <a:t> </a:t>
            </a:r>
            <a:r>
              <a:rPr spc="-10" dirty="0"/>
              <a:t>B</a:t>
            </a:r>
            <a:r>
              <a:rPr spc="-5" dirty="0"/>
              <a:t>.V</a:t>
            </a:r>
          </a:p>
        </p:txBody>
      </p:sp>
      <p:sp>
        <p:nvSpPr>
          <p:cNvPr id="5" name="Holder 5"/>
          <p:cNvSpPr>
            <a:spLocks noGrp="1"/>
          </p:cNvSpPr>
          <p:nvPr>
            <p:ph type="sldNum" sz="quarter" idx="7"/>
          </p:nvPr>
        </p:nvSpPr>
        <p:spPr/>
        <p:txBody>
          <a:bodyPr lIns="0" tIns="0" rIns="0" bIns="0"/>
          <a:lstStyle>
            <a:lvl1pPr>
              <a:defRPr sz="800" b="0" i="0">
                <a:solidFill>
                  <a:srgbClr val="7E7E7E"/>
                </a:solidFill>
                <a:latin typeface="Calibri"/>
                <a:cs typeface="Calibri"/>
              </a:defRPr>
            </a:lvl1pPr>
          </a:lstStyle>
          <a:p>
            <a:pPr marL="38100">
              <a:lnSpc>
                <a:spcPts val="865"/>
              </a:lnSpc>
            </a:pPr>
            <a:fld id="{81D60167-4931-47E6-BA6A-407CBD079E47}" type="slidenum">
              <a:rPr dirty="0"/>
              <a:t>‹#›</a:t>
            </a:fld>
            <a:endParaRPr dirty="0"/>
          </a:p>
        </p:txBody>
      </p:sp>
    </p:spTree>
    <p:extLst>
      <p:ext uri="{BB962C8B-B14F-4D97-AF65-F5344CB8AC3E}">
        <p14:creationId xmlns:p14="http://schemas.microsoft.com/office/powerpoint/2010/main" val="32090595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Blank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82AA-6A3C-4B7E-8611-DE58C42447AC}"/>
              </a:ext>
            </a:extLst>
          </p:cNvPr>
          <p:cNvSpPr>
            <a:spLocks noGrp="1"/>
          </p:cNvSpPr>
          <p:nvPr>
            <p:ph type="title"/>
          </p:nvPr>
        </p:nvSpPr>
        <p:spPr>
          <a:xfrm>
            <a:off x="3635229" y="403225"/>
            <a:ext cx="4921541" cy="473075"/>
          </a:xfrm>
          <a:prstGeom prst="rect">
            <a:avLst/>
          </a:prstGeom>
        </p:spPr>
        <p:txBody>
          <a:bodyPr/>
          <a:lstStyle>
            <a:lvl1pPr algn="ctr">
              <a:defRPr sz="3200" b="1">
                <a:solidFill>
                  <a:schemeClr val="accent1"/>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AF8DEA17-3889-4D77-AD3E-7CA42BD25B8A}"/>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A2862E90-CA0C-4467-8A15-A230BBAA45D7}"/>
              </a:ext>
            </a:extLst>
          </p:cNvPr>
          <p:cNvSpPr>
            <a:spLocks noGrp="1"/>
          </p:cNvSpPr>
          <p:nvPr>
            <p:ph type="ftr" sz="quarter" idx="11"/>
          </p:nvPr>
        </p:nvSpPr>
        <p:spPr/>
        <p:txBody>
          <a:bodyPr/>
          <a:lstStyle/>
          <a:p>
            <a:r>
              <a:rPr lang="en-US" dirty="0"/>
              <a:t> </a:t>
            </a:r>
            <a:endParaRPr lang="en-GB" dirty="0"/>
          </a:p>
        </p:txBody>
      </p:sp>
      <p:sp>
        <p:nvSpPr>
          <p:cNvPr id="5" name="Slide Number Placeholder 4">
            <a:extLst>
              <a:ext uri="{FF2B5EF4-FFF2-40B4-BE49-F238E27FC236}">
                <a16:creationId xmlns:a16="http://schemas.microsoft.com/office/drawing/2014/main" id="{259A4455-E56D-4A2B-AC9E-10EA0546D557}"/>
              </a:ext>
            </a:extLst>
          </p:cNvPr>
          <p:cNvSpPr>
            <a:spLocks noGrp="1"/>
          </p:cNvSpPr>
          <p:nvPr>
            <p:ph type="sldNum" sz="quarter" idx="12"/>
          </p:nvPr>
        </p:nvSpPr>
        <p:spPr/>
        <p:txBody>
          <a:bodyPr/>
          <a:lstStyle/>
          <a:p>
            <a:fld id="{A1EA0EE8-F7EB-4374-9F2A-CCC72ADA4E99}" type="slidenum">
              <a:rPr lang="en-GB" smtClean="0"/>
              <a:pPr/>
              <a:t>‹#›</a:t>
            </a:fld>
            <a:endParaRPr lang="en-GB" dirty="0"/>
          </a:p>
        </p:txBody>
      </p:sp>
    </p:spTree>
    <p:extLst>
      <p:ext uri="{BB962C8B-B14F-4D97-AF65-F5344CB8AC3E}">
        <p14:creationId xmlns:p14="http://schemas.microsoft.com/office/powerpoint/2010/main" val="1993336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7C981FE-A801-4FF1-8F20-E5072BE11772}"/>
              </a:ext>
            </a:extLst>
          </p:cNvPr>
          <p:cNvSpPr>
            <a:spLocks noGrp="1"/>
          </p:cNvSpPr>
          <p:nvPr>
            <p:ph type="title"/>
          </p:nvPr>
        </p:nvSpPr>
        <p:spPr>
          <a:xfrm>
            <a:off x="0" y="0"/>
            <a:ext cx="12192000" cy="832023"/>
          </a:xfrm>
          <a:prstGeom prst="rect">
            <a:avLst/>
          </a:prstGeom>
        </p:spPr>
        <p:txBody>
          <a:bodyPr/>
          <a:lstStyle>
            <a:lvl1pPr>
              <a:defRPr sz="3200" b="0" cap="none" spc="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defRPr>
            </a:lvl1pPr>
          </a:lstStyle>
          <a:p>
            <a:endParaRPr lang="en-GB" dirty="0">
              <a:solidFill>
                <a:schemeClr val="accent3"/>
              </a:solidFill>
            </a:endParaRPr>
          </a:p>
        </p:txBody>
      </p:sp>
      <p:sp>
        <p:nvSpPr>
          <p:cNvPr id="8" name="Slide Number Placeholder 1">
            <a:extLst>
              <a:ext uri="{FF2B5EF4-FFF2-40B4-BE49-F238E27FC236}">
                <a16:creationId xmlns:a16="http://schemas.microsoft.com/office/drawing/2014/main" id="{F8CEE3DB-810A-49DE-ACD1-191C20D09982}"/>
              </a:ext>
            </a:extLst>
          </p:cNvPr>
          <p:cNvSpPr>
            <a:spLocks noGrp="1"/>
          </p:cNvSpPr>
          <p:nvPr>
            <p:ph type="sldNum" sz="quarter" idx="4"/>
          </p:nvPr>
        </p:nvSpPr>
        <p:spPr>
          <a:xfrm>
            <a:off x="-2250057" y="6501925"/>
            <a:ext cx="2743200" cy="365125"/>
          </a:xfrm>
          <a:prstGeom prst="rect">
            <a:avLst/>
          </a:prstGeom>
        </p:spPr>
        <p:txBody>
          <a:bodyPr vert="horz" lIns="91440" tIns="45720" rIns="91440" bIns="45720" rtlCol="0" anchor="t"/>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33AD7C01-B994-4A99-BE98-CE15A6753CE3}" type="slidenum">
              <a:rPr lang="en-GB" smtClean="0"/>
              <a:pPr/>
              <a:t>‹#›</a:t>
            </a:fld>
            <a:endParaRPr lang="en-GB" dirty="0"/>
          </a:p>
        </p:txBody>
      </p:sp>
      <p:sp>
        <p:nvSpPr>
          <p:cNvPr id="7" name="Segnaposto piè di pagina 2">
            <a:extLst>
              <a:ext uri="{FF2B5EF4-FFF2-40B4-BE49-F238E27FC236}">
                <a16:creationId xmlns:a16="http://schemas.microsoft.com/office/drawing/2014/main" id="{D10514F8-844A-4E46-B992-14F53EF08F19}"/>
              </a:ext>
            </a:extLst>
          </p:cNvPr>
          <p:cNvSpPr>
            <a:spLocks noGrp="1"/>
          </p:cNvSpPr>
          <p:nvPr>
            <p:ph type="ftr" sz="quarter" idx="3"/>
          </p:nvPr>
        </p:nvSpPr>
        <p:spPr>
          <a:xfrm>
            <a:off x="7210" y="6513725"/>
            <a:ext cx="12184790" cy="332474"/>
          </a:xfrm>
          <a:prstGeom prst="rect">
            <a:avLst/>
          </a:prstGeom>
        </p:spPr>
        <p:txBody>
          <a:bodyPr/>
          <a:lstStyle>
            <a:lvl1pPr>
              <a:defRPr>
                <a:solidFill>
                  <a:schemeClr val="bg1">
                    <a:lumMod val="50000"/>
                  </a:schemeClr>
                </a:solidFill>
                <a:latin typeface="Calibri" panose="020F0502020204030204" pitchFamily="34" charset="0"/>
                <a:cs typeface="Calibri" panose="020F0502020204030204" pitchFamily="34" charset="0"/>
              </a:defRPr>
            </a:lvl1pPr>
          </a:lstStyle>
          <a:p>
            <a:pPr algn="ctr"/>
            <a:r>
              <a:rPr lang="ru-RU" sz="800" dirty="0"/>
              <a:t>15/09/2023                                                                                                                                                                                    КОНФИДЕНЦИАЛЬНО                                                                                                                         КАРАЧАГАНАК ПЕТРОЛИУМ ОПЕРЕЙТИНГ Б.В.</a:t>
            </a:r>
            <a:endParaRPr lang="en-GB" sz="800" dirty="0"/>
          </a:p>
        </p:txBody>
      </p:sp>
    </p:spTree>
    <p:extLst>
      <p:ext uri="{BB962C8B-B14F-4D97-AF65-F5344CB8AC3E}">
        <p14:creationId xmlns:p14="http://schemas.microsoft.com/office/powerpoint/2010/main" val="7254836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agenda bullet list">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D035CA7A-2C80-4B66-A321-94AC2CCCAB67}"/>
              </a:ext>
            </a:extLst>
          </p:cNvPr>
          <p:cNvSpPr>
            <a:spLocks noGrp="1"/>
          </p:cNvSpPr>
          <p:nvPr>
            <p:ph type="sldNum" sz="quarter" idx="4"/>
          </p:nvPr>
        </p:nvSpPr>
        <p:spPr>
          <a:xfrm>
            <a:off x="-2250057" y="6501925"/>
            <a:ext cx="2743200" cy="365125"/>
          </a:xfrm>
          <a:prstGeom prst="rect">
            <a:avLst/>
          </a:prstGeom>
        </p:spPr>
        <p:txBody>
          <a:bodyPr vert="horz" lIns="91440" tIns="45720" rIns="91440" bIns="45720" rtlCol="0" anchor="t"/>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33AD7C01-B994-4A99-BE98-CE15A6753CE3}" type="slidenum">
              <a:rPr lang="en-GB" smtClean="0"/>
              <a:pPr/>
              <a:t>‹#›</a:t>
            </a:fld>
            <a:endParaRPr lang="en-GB" dirty="0"/>
          </a:p>
        </p:txBody>
      </p:sp>
      <p:sp>
        <p:nvSpPr>
          <p:cNvPr id="6" name="Segnaposto piè di pagina 2">
            <a:extLst>
              <a:ext uri="{FF2B5EF4-FFF2-40B4-BE49-F238E27FC236}">
                <a16:creationId xmlns:a16="http://schemas.microsoft.com/office/drawing/2014/main" id="{ED46E444-0A06-4AEE-A1E8-654360E9B08F}"/>
              </a:ext>
            </a:extLst>
          </p:cNvPr>
          <p:cNvSpPr>
            <a:spLocks noGrp="1"/>
          </p:cNvSpPr>
          <p:nvPr>
            <p:ph type="ftr" sz="quarter" idx="3"/>
          </p:nvPr>
        </p:nvSpPr>
        <p:spPr>
          <a:xfrm>
            <a:off x="7210" y="6513725"/>
            <a:ext cx="12184790" cy="332474"/>
          </a:xfrm>
          <a:prstGeom prst="rect">
            <a:avLst/>
          </a:prstGeom>
        </p:spPr>
        <p:txBody>
          <a:bodyPr/>
          <a:lstStyle>
            <a:lvl1pPr>
              <a:defRPr>
                <a:solidFill>
                  <a:schemeClr val="bg1">
                    <a:lumMod val="50000"/>
                  </a:schemeClr>
                </a:solidFill>
                <a:latin typeface="Calibri" panose="020F0502020204030204" pitchFamily="34" charset="0"/>
                <a:cs typeface="Calibri" panose="020F0502020204030204" pitchFamily="34" charset="0"/>
              </a:defRPr>
            </a:lvl1pPr>
          </a:lstStyle>
          <a:p>
            <a:pPr algn="ctr"/>
            <a:r>
              <a:rPr lang="ru-RU" sz="800" dirty="0"/>
              <a:t>DD/MM/YY                                                                                                                                                                                            КОНФИДЕНЦИАЛЬНО                                                                                                                         КАРАЧАГАНАК ПЕТРОЛИУМ ОПЕРЕЙТИНГ Б.В.</a:t>
            </a:r>
            <a:endParaRPr lang="en-GB" sz="800" dirty="0"/>
          </a:p>
        </p:txBody>
      </p:sp>
    </p:spTree>
    <p:extLst>
      <p:ext uri="{BB962C8B-B14F-4D97-AF65-F5344CB8AC3E}">
        <p14:creationId xmlns:p14="http://schemas.microsoft.com/office/powerpoint/2010/main" val="19073556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ide - 2 blocks seperate titles AND shaded NO line split">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715992" y="2113472"/>
            <a:ext cx="5167223" cy="4076191"/>
          </a:xfrm>
          <a:prstGeom prst="rect">
            <a:avLst/>
          </a:prstGeom>
        </p:spPr>
        <p:txBody>
          <a:bodyPr>
            <a:normAutofit/>
          </a:bodyPr>
          <a:lstStyle>
            <a:lvl1pPr>
              <a:defRPr sz="2400">
                <a:latin typeface="+mn-lt"/>
              </a:defRPr>
            </a:lvl1pPr>
            <a:lvl2pPr>
              <a:buClr>
                <a:srgbClr val="01B1C9"/>
              </a:buClr>
              <a:defRPr sz="2000">
                <a:latin typeface="+mn-lt"/>
              </a:defRPr>
            </a:lvl2pPr>
            <a:lvl3pPr>
              <a:defRPr sz="1800">
                <a:latin typeface="+mn-lt"/>
              </a:defRPr>
            </a:lvl3pPr>
            <a:lvl4pPr>
              <a:defRPr sz="1600">
                <a:latin typeface="+mn-lt"/>
              </a:defRPr>
            </a:lvl4pPr>
            <a:lvl5pPr marL="2057349" indent="-228594">
              <a:buFont typeface="Arial" panose="020B0604020202020204" pitchFamily="34" charset="0"/>
              <a:buChar cha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dirty="0"/>
          </a:p>
        </p:txBody>
      </p:sp>
      <p:sp>
        <p:nvSpPr>
          <p:cNvPr id="6" name="Segnaposto contenuto 5"/>
          <p:cNvSpPr>
            <a:spLocks noGrp="1"/>
          </p:cNvSpPr>
          <p:nvPr>
            <p:ph sz="quarter" idx="4"/>
          </p:nvPr>
        </p:nvSpPr>
        <p:spPr>
          <a:xfrm>
            <a:off x="6206400" y="2113472"/>
            <a:ext cx="5259380" cy="4076191"/>
          </a:xfrm>
          <a:prstGeom prst="rect">
            <a:avLst/>
          </a:prstGeom>
        </p:spPr>
        <p:txBody>
          <a:bodyPr/>
          <a:lstStyle>
            <a:lvl2pPr>
              <a:buClr>
                <a:srgbClr val="01B1C9"/>
              </a:buClr>
              <a:defRPr/>
            </a:lvl2pPr>
            <a:lvl5pPr marL="2057349" indent="-228594">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dirty="0"/>
          </a:p>
        </p:txBody>
      </p:sp>
      <p:sp>
        <p:nvSpPr>
          <p:cNvPr id="5" name="Segnaposto testo 4"/>
          <p:cNvSpPr>
            <a:spLocks noGrp="1"/>
          </p:cNvSpPr>
          <p:nvPr>
            <p:ph type="body" sz="quarter" idx="13"/>
          </p:nvPr>
        </p:nvSpPr>
        <p:spPr>
          <a:xfrm>
            <a:off x="1289095" y="1408026"/>
            <a:ext cx="4021016" cy="369332"/>
          </a:xfrm>
          <a:prstGeom prst="rect">
            <a:avLst/>
          </a:prstGeom>
          <a:solidFill>
            <a:schemeClr val="bg1"/>
          </a:solidFill>
          <a:effectLst>
            <a:outerShdw dist="101600" dir="8100000" algn="tr" rotWithShape="0">
              <a:srgbClr val="FFD500"/>
            </a:outerShdw>
          </a:effectLst>
        </p:spPr>
        <p:txBody>
          <a:bodyPr anchor="b" anchorCtr="1">
            <a:spAutoFit/>
          </a:bodyPr>
          <a:lstStyle>
            <a:lvl1pPr marL="0" indent="0" algn="ctr">
              <a:lnSpc>
                <a:spcPct val="100000"/>
              </a:lnSpc>
              <a:buFont typeface="Arial" panose="020B0604020202020204" pitchFamily="34" charset="0"/>
              <a:buNone/>
              <a:defRPr sz="1800" b="1" i="0">
                <a:solidFill>
                  <a:schemeClr val="tx1"/>
                </a:solidFill>
                <a:latin typeface="+mn-lt"/>
              </a:defRPr>
            </a:lvl1pPr>
            <a:lvl2pPr marL="285750" indent="-285750">
              <a:lnSpc>
                <a:spcPct val="100000"/>
              </a:lnSpc>
              <a:buSzPct val="400000"/>
              <a:buFontTx/>
              <a:buBlip>
                <a:blip r:embed="rId2"/>
              </a:buBlip>
              <a:defRPr sz="1200">
                <a:latin typeface="+mn-lt"/>
              </a:defRPr>
            </a:lvl2pPr>
          </a:lstStyle>
          <a:p>
            <a:pPr lvl="0"/>
            <a:r>
              <a:rPr lang="en-US"/>
              <a:t>Edit Master text styles</a:t>
            </a:r>
          </a:p>
        </p:txBody>
      </p:sp>
      <p:sp>
        <p:nvSpPr>
          <p:cNvPr id="11" name="Segnaposto testo 4"/>
          <p:cNvSpPr>
            <a:spLocks noGrp="1"/>
          </p:cNvSpPr>
          <p:nvPr>
            <p:ph type="body" sz="quarter" idx="14"/>
          </p:nvPr>
        </p:nvSpPr>
        <p:spPr>
          <a:xfrm>
            <a:off x="6778892" y="1408026"/>
            <a:ext cx="4021016" cy="369332"/>
          </a:xfrm>
          <a:prstGeom prst="rect">
            <a:avLst/>
          </a:prstGeom>
          <a:solidFill>
            <a:schemeClr val="bg1"/>
          </a:solidFill>
          <a:effectLst>
            <a:outerShdw dist="101600" dir="8100000" algn="tr" rotWithShape="0">
              <a:srgbClr val="01B1C9"/>
            </a:outerShdw>
          </a:effectLst>
        </p:spPr>
        <p:txBody>
          <a:bodyPr anchor="b" anchorCtr="1">
            <a:spAutoFit/>
          </a:bodyPr>
          <a:lstStyle>
            <a:lvl1pPr marL="0" indent="0" algn="ctr">
              <a:lnSpc>
                <a:spcPct val="100000"/>
              </a:lnSpc>
              <a:buFont typeface="Arial" panose="020B0604020202020204" pitchFamily="34" charset="0"/>
              <a:buNone/>
              <a:defRPr sz="1800" b="1" i="0">
                <a:solidFill>
                  <a:schemeClr val="tx1"/>
                </a:solidFill>
                <a:latin typeface="+mn-lt"/>
              </a:defRPr>
            </a:lvl1pPr>
            <a:lvl2pPr marL="285750" indent="-285750">
              <a:lnSpc>
                <a:spcPct val="100000"/>
              </a:lnSpc>
              <a:buSzPct val="400000"/>
              <a:buFontTx/>
              <a:buBlip>
                <a:blip r:embed="rId2"/>
              </a:buBlip>
              <a:defRPr sz="1200">
                <a:latin typeface="+mn-lt"/>
              </a:defRPr>
            </a:lvl2pPr>
          </a:lstStyle>
          <a:p>
            <a:pPr lvl="0"/>
            <a:r>
              <a:rPr lang="en-US"/>
              <a:t>Edit Master text styles</a:t>
            </a:r>
          </a:p>
        </p:txBody>
      </p:sp>
      <p:sp>
        <p:nvSpPr>
          <p:cNvPr id="12" name="Title 1">
            <a:extLst>
              <a:ext uri="{FF2B5EF4-FFF2-40B4-BE49-F238E27FC236}">
                <a16:creationId xmlns:a16="http://schemas.microsoft.com/office/drawing/2014/main" id="{76AECEC4-CA18-4F9C-AD5A-AE47FDBBED68}"/>
              </a:ext>
            </a:extLst>
          </p:cNvPr>
          <p:cNvSpPr>
            <a:spLocks noGrp="1"/>
          </p:cNvSpPr>
          <p:nvPr>
            <p:ph type="title"/>
          </p:nvPr>
        </p:nvSpPr>
        <p:spPr>
          <a:xfrm>
            <a:off x="1249954" y="179889"/>
            <a:ext cx="9604323" cy="777600"/>
          </a:xfrm>
          <a:prstGeom prst="rect">
            <a:avLst/>
          </a:prstGeom>
        </p:spPr>
        <p:txBody>
          <a:bodyPr/>
          <a:lstStyle>
            <a:lvl1pPr>
              <a:defRPr sz="3200"/>
            </a:lvl1pPr>
          </a:lstStyle>
          <a:p>
            <a:endParaRPr lang="en-GB" dirty="0">
              <a:solidFill>
                <a:schemeClr val="accent3"/>
              </a:solidFill>
            </a:endParaRPr>
          </a:p>
        </p:txBody>
      </p:sp>
      <p:sp>
        <p:nvSpPr>
          <p:cNvPr id="10" name="Slide Number Placeholder 1">
            <a:extLst>
              <a:ext uri="{FF2B5EF4-FFF2-40B4-BE49-F238E27FC236}">
                <a16:creationId xmlns:a16="http://schemas.microsoft.com/office/drawing/2014/main" id="{B1EBAD1B-C8F9-42F7-9045-A425ED5A8EEB}"/>
              </a:ext>
            </a:extLst>
          </p:cNvPr>
          <p:cNvSpPr>
            <a:spLocks noGrp="1"/>
          </p:cNvSpPr>
          <p:nvPr>
            <p:ph type="sldNum" sz="quarter" idx="15"/>
          </p:nvPr>
        </p:nvSpPr>
        <p:spPr>
          <a:xfrm>
            <a:off x="-2250057" y="6501925"/>
            <a:ext cx="2743200" cy="365125"/>
          </a:xfrm>
          <a:prstGeom prst="rect">
            <a:avLst/>
          </a:prstGeom>
        </p:spPr>
        <p:txBody>
          <a:bodyPr vert="horz" lIns="91440" tIns="45720" rIns="91440" bIns="45720" rtlCol="0" anchor="t"/>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33AD7C01-B994-4A99-BE98-CE15A6753CE3}" type="slidenum">
              <a:rPr lang="en-GB" smtClean="0"/>
              <a:pPr/>
              <a:t>‹#›</a:t>
            </a:fld>
            <a:endParaRPr lang="en-GB" dirty="0"/>
          </a:p>
        </p:txBody>
      </p:sp>
      <p:sp>
        <p:nvSpPr>
          <p:cNvPr id="13" name="Segnaposto piè di pagina 2">
            <a:extLst>
              <a:ext uri="{FF2B5EF4-FFF2-40B4-BE49-F238E27FC236}">
                <a16:creationId xmlns:a16="http://schemas.microsoft.com/office/drawing/2014/main" id="{DB2EEC1D-FF36-4B27-B3B0-B5AA39F48FE3}"/>
              </a:ext>
            </a:extLst>
          </p:cNvPr>
          <p:cNvSpPr>
            <a:spLocks noGrp="1"/>
          </p:cNvSpPr>
          <p:nvPr>
            <p:ph type="ftr" sz="quarter" idx="3"/>
          </p:nvPr>
        </p:nvSpPr>
        <p:spPr>
          <a:xfrm>
            <a:off x="7210" y="6513725"/>
            <a:ext cx="12184790" cy="332474"/>
          </a:xfrm>
          <a:prstGeom prst="rect">
            <a:avLst/>
          </a:prstGeom>
        </p:spPr>
        <p:txBody>
          <a:bodyPr/>
          <a:lstStyle>
            <a:lvl1pPr>
              <a:defRPr>
                <a:solidFill>
                  <a:schemeClr val="bg1">
                    <a:lumMod val="50000"/>
                  </a:schemeClr>
                </a:solidFill>
                <a:latin typeface="Calibri" panose="020F0502020204030204" pitchFamily="34" charset="0"/>
                <a:cs typeface="Calibri" panose="020F0502020204030204" pitchFamily="34" charset="0"/>
              </a:defRPr>
            </a:lvl1pPr>
          </a:lstStyle>
          <a:p>
            <a:pPr algn="ctr"/>
            <a:r>
              <a:rPr lang="ru-RU" sz="800" dirty="0"/>
              <a:t>DD/MM/YY                                                                                                                                                                                            КОНФИДЕНЦИАЛЬНО                                                                                                                         КАРАЧАГАНАК ПЕТРОЛИУМ ОПЕРЕЙТИНГ Б.В.</a:t>
            </a:r>
            <a:endParaRPr lang="en-GB" sz="800" dirty="0"/>
          </a:p>
        </p:txBody>
      </p:sp>
    </p:spTree>
    <p:extLst>
      <p:ext uri="{BB962C8B-B14F-4D97-AF65-F5344CB8AC3E}">
        <p14:creationId xmlns:p14="http://schemas.microsoft.com/office/powerpoint/2010/main" val="32021008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s ">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11495315" y="6456066"/>
            <a:ext cx="0" cy="0"/>
          </a:xfrm>
        </p:spPr>
        <p:txBody>
          <a:bodyPr/>
          <a:lstStyle/>
          <a:p>
            <a:endParaRPr lang="en-GB" dirty="0"/>
          </a:p>
        </p:txBody>
      </p:sp>
      <p:sp>
        <p:nvSpPr>
          <p:cNvPr id="10" name="Title 1">
            <a:extLst>
              <a:ext uri="{FF2B5EF4-FFF2-40B4-BE49-F238E27FC236}">
                <a16:creationId xmlns:a16="http://schemas.microsoft.com/office/drawing/2014/main" id="{98A0D947-5931-4227-AE62-D40527E3E145}"/>
              </a:ext>
            </a:extLst>
          </p:cNvPr>
          <p:cNvSpPr>
            <a:spLocks noGrp="1"/>
          </p:cNvSpPr>
          <p:nvPr>
            <p:ph type="title"/>
          </p:nvPr>
        </p:nvSpPr>
        <p:spPr>
          <a:xfrm>
            <a:off x="1249954" y="179889"/>
            <a:ext cx="9604323" cy="777600"/>
          </a:xfrm>
          <a:prstGeom prst="rect">
            <a:avLst/>
          </a:prstGeom>
        </p:spPr>
        <p:txBody>
          <a:bodyPr/>
          <a:lstStyle>
            <a:lvl1pPr>
              <a:defRPr sz="3200"/>
            </a:lvl1pPr>
          </a:lstStyle>
          <a:p>
            <a:endParaRPr lang="en-GB" dirty="0">
              <a:solidFill>
                <a:schemeClr val="accent3"/>
              </a:solidFill>
            </a:endParaRPr>
          </a:p>
        </p:txBody>
      </p:sp>
      <p:sp>
        <p:nvSpPr>
          <p:cNvPr id="8" name="Picture Placeholder 20">
            <a:extLst>
              <a:ext uri="{FF2B5EF4-FFF2-40B4-BE49-F238E27FC236}">
                <a16:creationId xmlns:a16="http://schemas.microsoft.com/office/drawing/2014/main" id="{96AD8E23-45D7-4015-82F4-4F1D08D2ECEE}"/>
              </a:ext>
            </a:extLst>
          </p:cNvPr>
          <p:cNvSpPr>
            <a:spLocks noGrp="1"/>
          </p:cNvSpPr>
          <p:nvPr>
            <p:ph type="pic" idx="13" hasCustomPrompt="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18">
            <a:extLst>
              <a:ext uri="{FF2B5EF4-FFF2-40B4-BE49-F238E27FC236}">
                <a16:creationId xmlns:a16="http://schemas.microsoft.com/office/drawing/2014/main" id="{8093A54E-85BE-4508-BF9A-913B28F2A189}"/>
              </a:ext>
            </a:extLst>
          </p:cNvPr>
          <p:cNvSpPr>
            <a:spLocks noGrp="1"/>
          </p:cNvSpPr>
          <p:nvPr>
            <p:ph type="pic" idx="14" hasCustomPrompt="1"/>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19">
            <a:extLst>
              <a:ext uri="{FF2B5EF4-FFF2-40B4-BE49-F238E27FC236}">
                <a16:creationId xmlns:a16="http://schemas.microsoft.com/office/drawing/2014/main" id="{31980FD1-C947-46A3-8D90-A079E14193C0}"/>
              </a:ext>
            </a:extLst>
          </p:cNvPr>
          <p:cNvSpPr>
            <a:spLocks noGrp="1"/>
          </p:cNvSpPr>
          <p:nvPr>
            <p:ph type="pic" idx="15" hasCustomPrompt="1"/>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Slide Number Placeholder 1">
            <a:extLst>
              <a:ext uri="{FF2B5EF4-FFF2-40B4-BE49-F238E27FC236}">
                <a16:creationId xmlns:a16="http://schemas.microsoft.com/office/drawing/2014/main" id="{A8D2DAEB-66F2-4129-A652-4A3243251D95}"/>
              </a:ext>
            </a:extLst>
          </p:cNvPr>
          <p:cNvSpPr>
            <a:spLocks noGrp="1"/>
          </p:cNvSpPr>
          <p:nvPr>
            <p:ph type="sldNum" sz="quarter" idx="4"/>
          </p:nvPr>
        </p:nvSpPr>
        <p:spPr>
          <a:xfrm>
            <a:off x="-2250057" y="6501925"/>
            <a:ext cx="2743200" cy="365125"/>
          </a:xfrm>
          <a:prstGeom prst="rect">
            <a:avLst/>
          </a:prstGeom>
        </p:spPr>
        <p:txBody>
          <a:bodyPr vert="horz" lIns="91440" tIns="45720" rIns="91440" bIns="45720" rtlCol="0" anchor="t"/>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33AD7C01-B994-4A99-BE98-CE15A6753CE3}" type="slidenum">
              <a:rPr lang="en-GB" smtClean="0"/>
              <a:pPr/>
              <a:t>‹#›</a:t>
            </a:fld>
            <a:endParaRPr lang="en-GB" dirty="0"/>
          </a:p>
        </p:txBody>
      </p:sp>
      <p:sp>
        <p:nvSpPr>
          <p:cNvPr id="14" name="Segnaposto piè di pagina 2">
            <a:extLst>
              <a:ext uri="{FF2B5EF4-FFF2-40B4-BE49-F238E27FC236}">
                <a16:creationId xmlns:a16="http://schemas.microsoft.com/office/drawing/2014/main" id="{58DB64D0-F8CD-41A0-A690-13BFE43EE75A}"/>
              </a:ext>
            </a:extLst>
          </p:cNvPr>
          <p:cNvSpPr>
            <a:spLocks noGrp="1"/>
          </p:cNvSpPr>
          <p:nvPr>
            <p:ph type="ftr" sz="quarter" idx="3"/>
          </p:nvPr>
        </p:nvSpPr>
        <p:spPr>
          <a:xfrm>
            <a:off x="7210" y="6513725"/>
            <a:ext cx="12184790" cy="332474"/>
          </a:xfrm>
          <a:prstGeom prst="rect">
            <a:avLst/>
          </a:prstGeom>
        </p:spPr>
        <p:txBody>
          <a:bodyPr/>
          <a:lstStyle>
            <a:lvl1pPr>
              <a:defRPr>
                <a:solidFill>
                  <a:schemeClr val="bg1">
                    <a:lumMod val="50000"/>
                  </a:schemeClr>
                </a:solidFill>
                <a:latin typeface="Calibri" panose="020F0502020204030204" pitchFamily="34" charset="0"/>
                <a:cs typeface="Calibri" panose="020F0502020204030204" pitchFamily="34" charset="0"/>
              </a:defRPr>
            </a:lvl1pPr>
          </a:lstStyle>
          <a:p>
            <a:pPr algn="ctr"/>
            <a:r>
              <a:rPr lang="ru-RU" sz="800" dirty="0"/>
              <a:t>DD/MM/YY                                                                                                                                                                                            КОНФИДЕНЦИАЛЬНО                                                                                                                         КАРАЧАГАНАК ПЕТРОЛИУМ ОПЕРЕЙТИНГ Б.В.</a:t>
            </a:r>
            <a:endParaRPr lang="en-GB" sz="800" dirty="0"/>
          </a:p>
        </p:txBody>
      </p:sp>
    </p:spTree>
    <p:extLst>
      <p:ext uri="{BB962C8B-B14F-4D97-AF65-F5344CB8AC3E}">
        <p14:creationId xmlns:p14="http://schemas.microsoft.com/office/powerpoint/2010/main" val="3420383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ter separator 50% transparent">
    <p:spTree>
      <p:nvGrpSpPr>
        <p:cNvPr id="1" name=""/>
        <p:cNvGrpSpPr/>
        <p:nvPr/>
      </p:nvGrpSpPr>
      <p:grpSpPr>
        <a:xfrm>
          <a:off x="0" y="0"/>
          <a:ext cx="0" cy="0"/>
          <a:chOff x="0" y="0"/>
          <a:chExt cx="0" cy="0"/>
        </a:xfrm>
      </p:grpSpPr>
      <p:sp>
        <p:nvSpPr>
          <p:cNvPr id="5" name="Segnaposto immagine 4"/>
          <p:cNvSpPr>
            <a:spLocks noGrp="1"/>
          </p:cNvSpPr>
          <p:nvPr>
            <p:ph type="pic" sz="quarter" idx="11"/>
          </p:nvPr>
        </p:nvSpPr>
        <p:spPr>
          <a:xfrm>
            <a:off x="0" y="858414"/>
            <a:ext cx="12192000" cy="5989320"/>
          </a:xfrm>
          <a:prstGeom prst="rect">
            <a:avLst/>
          </a:prstGeom>
          <a:solidFill>
            <a:srgbClr val="F3BF00">
              <a:alpha val="49804"/>
            </a:srgbClr>
          </a:solidFill>
        </p:spPr>
        <p:txBody>
          <a:bodyPr/>
          <a:lstStyle>
            <a:lvl1pPr marL="0" indent="0">
              <a:buNone/>
              <a:defRPr/>
            </a:lvl1pPr>
          </a:lstStyle>
          <a:p>
            <a:r>
              <a:rPr lang="en-US" dirty="0"/>
              <a:t>Click icon to add picture</a:t>
            </a:r>
            <a:endParaRPr lang="it-IT" dirty="0"/>
          </a:p>
        </p:txBody>
      </p:sp>
      <p:sp>
        <p:nvSpPr>
          <p:cNvPr id="6" name="Title 1">
            <a:extLst>
              <a:ext uri="{FF2B5EF4-FFF2-40B4-BE49-F238E27FC236}">
                <a16:creationId xmlns:a16="http://schemas.microsoft.com/office/drawing/2014/main" id="{76826B66-8BF2-45BB-AE23-4E8194445E90}"/>
              </a:ext>
            </a:extLst>
          </p:cNvPr>
          <p:cNvSpPr>
            <a:spLocks noGrp="1"/>
          </p:cNvSpPr>
          <p:nvPr>
            <p:ph type="title"/>
          </p:nvPr>
        </p:nvSpPr>
        <p:spPr>
          <a:xfrm>
            <a:off x="1249954" y="179889"/>
            <a:ext cx="9604323" cy="777600"/>
          </a:xfrm>
          <a:prstGeom prst="rect">
            <a:avLst/>
          </a:prstGeom>
        </p:spPr>
        <p:txBody>
          <a:bodyPr/>
          <a:lstStyle>
            <a:lvl1pPr>
              <a:defRPr sz="3200"/>
            </a:lvl1pPr>
          </a:lstStyle>
          <a:p>
            <a:endParaRPr lang="en-GB" dirty="0">
              <a:solidFill>
                <a:schemeClr val="accent3"/>
              </a:solidFill>
            </a:endParaRPr>
          </a:p>
        </p:txBody>
      </p:sp>
      <p:sp>
        <p:nvSpPr>
          <p:cNvPr id="7" name="Slide Number Placeholder 1">
            <a:extLst>
              <a:ext uri="{FF2B5EF4-FFF2-40B4-BE49-F238E27FC236}">
                <a16:creationId xmlns:a16="http://schemas.microsoft.com/office/drawing/2014/main" id="{B6034F4E-F965-4C0D-8959-4A78D83A0EAF}"/>
              </a:ext>
            </a:extLst>
          </p:cNvPr>
          <p:cNvSpPr>
            <a:spLocks noGrp="1"/>
          </p:cNvSpPr>
          <p:nvPr>
            <p:ph type="sldNum" sz="quarter" idx="4"/>
          </p:nvPr>
        </p:nvSpPr>
        <p:spPr>
          <a:xfrm>
            <a:off x="-2250057" y="6501925"/>
            <a:ext cx="2743200" cy="365125"/>
          </a:xfrm>
          <a:prstGeom prst="rect">
            <a:avLst/>
          </a:prstGeom>
        </p:spPr>
        <p:txBody>
          <a:bodyPr vert="horz" lIns="91440" tIns="45720" rIns="91440" bIns="45720" rtlCol="0" anchor="t"/>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33AD7C01-B994-4A99-BE98-CE15A6753CE3}" type="slidenum">
              <a:rPr lang="en-GB" smtClean="0"/>
              <a:pPr/>
              <a:t>‹#›</a:t>
            </a:fld>
            <a:endParaRPr lang="en-GB" dirty="0"/>
          </a:p>
        </p:txBody>
      </p:sp>
      <p:sp>
        <p:nvSpPr>
          <p:cNvPr id="8" name="Segnaposto piè di pagina 2">
            <a:extLst>
              <a:ext uri="{FF2B5EF4-FFF2-40B4-BE49-F238E27FC236}">
                <a16:creationId xmlns:a16="http://schemas.microsoft.com/office/drawing/2014/main" id="{7F36440E-FEAF-43AC-B20E-05887B2558B9}"/>
              </a:ext>
            </a:extLst>
          </p:cNvPr>
          <p:cNvSpPr>
            <a:spLocks noGrp="1"/>
          </p:cNvSpPr>
          <p:nvPr>
            <p:ph type="ftr" sz="quarter" idx="3"/>
          </p:nvPr>
        </p:nvSpPr>
        <p:spPr>
          <a:xfrm>
            <a:off x="7210" y="6513725"/>
            <a:ext cx="12184790" cy="332474"/>
          </a:xfrm>
          <a:prstGeom prst="rect">
            <a:avLst/>
          </a:prstGeom>
        </p:spPr>
        <p:txBody>
          <a:bodyPr/>
          <a:lstStyle>
            <a:lvl1pPr>
              <a:defRPr>
                <a:solidFill>
                  <a:schemeClr val="bg1">
                    <a:lumMod val="50000"/>
                  </a:schemeClr>
                </a:solidFill>
                <a:latin typeface="Calibri" panose="020F0502020204030204" pitchFamily="34" charset="0"/>
                <a:cs typeface="Calibri" panose="020F0502020204030204" pitchFamily="34" charset="0"/>
              </a:defRPr>
            </a:lvl1pPr>
          </a:lstStyle>
          <a:p>
            <a:pPr algn="ctr"/>
            <a:r>
              <a:rPr lang="ru-RU" sz="800" dirty="0"/>
              <a:t>DD/MM/YY                                                                                                                                                                                            КОНФИДЕНЦИАЛЬНО                                                                                                                         КАРАЧАГАНАК ПЕТРОЛИУМ ОПЕРЕЙТИНГ Б.В.</a:t>
            </a:r>
            <a:endParaRPr lang="en-GB" sz="800" dirty="0"/>
          </a:p>
        </p:txBody>
      </p:sp>
    </p:spTree>
    <p:extLst>
      <p:ext uri="{BB962C8B-B14F-4D97-AF65-F5344CB8AC3E}">
        <p14:creationId xmlns:p14="http://schemas.microsoft.com/office/powerpoint/2010/main" val="23925577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ogress charts 1">
    <p:spTree>
      <p:nvGrpSpPr>
        <p:cNvPr id="1" name=""/>
        <p:cNvGrpSpPr/>
        <p:nvPr/>
      </p:nvGrpSpPr>
      <p:grpSpPr>
        <a:xfrm>
          <a:off x="0" y="0"/>
          <a:ext cx="0" cy="0"/>
          <a:chOff x="0" y="0"/>
          <a:chExt cx="0" cy="0"/>
        </a:xfrm>
      </p:grpSpPr>
      <p:pic>
        <p:nvPicPr>
          <p:cNvPr id="13" name="Immagine 8">
            <a:extLst>
              <a:ext uri="{FF2B5EF4-FFF2-40B4-BE49-F238E27FC236}">
                <a16:creationId xmlns:a16="http://schemas.microsoft.com/office/drawing/2014/main" id="{708B99D3-A207-45CD-ACBC-0C0401B2C5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Segnaposto immagine 2"/>
          <p:cNvSpPr>
            <a:spLocks noGrp="1"/>
          </p:cNvSpPr>
          <p:nvPr>
            <p:ph type="pic" sz="quarter" idx="14"/>
          </p:nvPr>
        </p:nvSpPr>
        <p:spPr>
          <a:xfrm>
            <a:off x="0" y="857091"/>
            <a:ext cx="6209955" cy="59893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21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21 w 10000"/>
              <a:gd name="connsiteY4" fmla="*/ 0 h 10000"/>
              <a:gd name="connsiteX0" fmla="*/ 2 w 10002"/>
              <a:gd name="connsiteY0" fmla="*/ 0 h 10000"/>
              <a:gd name="connsiteX1" fmla="*/ 10002 w 10002"/>
              <a:gd name="connsiteY1" fmla="*/ 0 h 10000"/>
              <a:gd name="connsiteX2" fmla="*/ 10002 w 10002"/>
              <a:gd name="connsiteY2" fmla="*/ 10000 h 10000"/>
              <a:gd name="connsiteX3" fmla="*/ 2 w 10002"/>
              <a:gd name="connsiteY3" fmla="*/ 10000 h 10000"/>
              <a:gd name="connsiteX4" fmla="*/ 2 w 10002"/>
              <a:gd name="connsiteY4" fmla="*/ 0 h 10000"/>
              <a:gd name="connsiteX0" fmla="*/ 2 w 10002"/>
              <a:gd name="connsiteY0" fmla="*/ 0 h 10038"/>
              <a:gd name="connsiteX1" fmla="*/ 10002 w 10002"/>
              <a:gd name="connsiteY1" fmla="*/ 0 h 10038"/>
              <a:gd name="connsiteX2" fmla="*/ 7814 w 10002"/>
              <a:gd name="connsiteY2" fmla="*/ 10038 h 10038"/>
              <a:gd name="connsiteX3" fmla="*/ 2 w 10002"/>
              <a:gd name="connsiteY3" fmla="*/ 10000 h 10038"/>
              <a:gd name="connsiteX4" fmla="*/ 2 w 10002"/>
              <a:gd name="connsiteY4" fmla="*/ 0 h 10038"/>
              <a:gd name="connsiteX0" fmla="*/ 2 w 10002"/>
              <a:gd name="connsiteY0" fmla="*/ 0 h 10038"/>
              <a:gd name="connsiteX1" fmla="*/ 10002 w 10002"/>
              <a:gd name="connsiteY1" fmla="*/ 0 h 10038"/>
              <a:gd name="connsiteX2" fmla="*/ 7814 w 10002"/>
              <a:gd name="connsiteY2" fmla="*/ 10038 h 10038"/>
              <a:gd name="connsiteX3" fmla="*/ 2 w 10002"/>
              <a:gd name="connsiteY3" fmla="*/ 10000 h 10038"/>
              <a:gd name="connsiteX4" fmla="*/ 2 w 10002"/>
              <a:gd name="connsiteY4" fmla="*/ 0 h 10038"/>
              <a:gd name="connsiteX0" fmla="*/ 2 w 10002"/>
              <a:gd name="connsiteY0" fmla="*/ 0 h 10000"/>
              <a:gd name="connsiteX1" fmla="*/ 10002 w 10002"/>
              <a:gd name="connsiteY1" fmla="*/ 0 h 10000"/>
              <a:gd name="connsiteX2" fmla="*/ 7751 w 10002"/>
              <a:gd name="connsiteY2" fmla="*/ 10000 h 10000"/>
              <a:gd name="connsiteX3" fmla="*/ 2 w 10002"/>
              <a:gd name="connsiteY3" fmla="*/ 10000 h 10000"/>
              <a:gd name="connsiteX4" fmla="*/ 2 w 1000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00">
                <a:moveTo>
                  <a:pt x="2" y="0"/>
                </a:moveTo>
                <a:lnTo>
                  <a:pt x="10002" y="0"/>
                </a:lnTo>
                <a:lnTo>
                  <a:pt x="7751" y="10000"/>
                </a:lnTo>
                <a:lnTo>
                  <a:pt x="2" y="10000"/>
                </a:lnTo>
                <a:cubicBezTo>
                  <a:pt x="9" y="6667"/>
                  <a:pt x="-5" y="3333"/>
                  <a:pt x="2" y="0"/>
                </a:cubicBezTo>
                <a:close/>
              </a:path>
            </a:pathLst>
          </a:custGeom>
          <a:solidFill>
            <a:srgbClr val="FFD500">
              <a:alpha val="50000"/>
            </a:srgbClr>
          </a:solidFill>
        </p:spPr>
        <p:txBody>
          <a:bodyPr/>
          <a:lstStyle>
            <a:lvl1pPr marL="0" indent="0">
              <a:buNone/>
              <a:defRPr/>
            </a:lvl1pPr>
          </a:lstStyle>
          <a:p>
            <a:r>
              <a:rPr lang="en-US"/>
              <a:t>Click icon to add picture</a:t>
            </a:r>
            <a:endParaRPr lang="it-IT" dirty="0"/>
          </a:p>
        </p:txBody>
      </p:sp>
      <p:sp>
        <p:nvSpPr>
          <p:cNvPr id="4" name="Segnaposto contenuto 3"/>
          <p:cNvSpPr>
            <a:spLocks noGrp="1"/>
          </p:cNvSpPr>
          <p:nvPr>
            <p:ph sz="half" idx="2"/>
          </p:nvPr>
        </p:nvSpPr>
        <p:spPr>
          <a:xfrm>
            <a:off x="3313667" y="1969732"/>
            <a:ext cx="3682800" cy="3682800"/>
          </a:xfrm>
          <a:prstGeom prst="ellipse">
            <a:avLst/>
          </a:prstGeom>
          <a:solidFill>
            <a:srgbClr val="C6C6C6"/>
          </a:solidFill>
        </p:spPr>
        <p:txBody>
          <a:bodyPr/>
          <a:lstStyle>
            <a:lvl1pPr marL="0" indent="0">
              <a:buNone/>
              <a:defRPr/>
            </a:lvl1pPr>
          </a:lstStyle>
          <a:p>
            <a:pPr lvl="0"/>
            <a:r>
              <a:rPr lang="en-US"/>
              <a:t>Edit Master text styles</a:t>
            </a:r>
          </a:p>
        </p:txBody>
      </p:sp>
      <p:sp>
        <p:nvSpPr>
          <p:cNvPr id="8" name="Segnaposto tabella 7"/>
          <p:cNvSpPr>
            <a:spLocks noGrp="1"/>
          </p:cNvSpPr>
          <p:nvPr>
            <p:ph type="tbl" sz="quarter" idx="15"/>
          </p:nvPr>
        </p:nvSpPr>
        <p:spPr>
          <a:xfrm>
            <a:off x="7249886" y="950400"/>
            <a:ext cx="4354125" cy="3826800"/>
          </a:xfrm>
          <a:prstGeom prst="rect">
            <a:avLst/>
          </a:prstGeom>
        </p:spPr>
        <p:txBody>
          <a:bodyPr anchor="ctr" anchorCtr="0">
            <a:normAutofit/>
          </a:bodyPr>
          <a:lstStyle>
            <a:lvl1pPr>
              <a:defRPr sz="1300">
                <a:latin typeface="Calibri" panose="020F0502020204030204" pitchFamily="34" charset="0"/>
              </a:defRPr>
            </a:lvl1pPr>
          </a:lstStyle>
          <a:p>
            <a:r>
              <a:rPr lang="en-US"/>
              <a:t>Click icon to add table</a:t>
            </a:r>
            <a:endParaRPr lang="it-IT" dirty="0"/>
          </a:p>
        </p:txBody>
      </p:sp>
      <p:sp>
        <p:nvSpPr>
          <p:cNvPr id="12" name="Segnaposto grafico 11"/>
          <p:cNvSpPr>
            <a:spLocks noGrp="1"/>
          </p:cNvSpPr>
          <p:nvPr>
            <p:ph type="chart" sz="quarter" idx="16"/>
          </p:nvPr>
        </p:nvSpPr>
        <p:spPr>
          <a:xfrm>
            <a:off x="7249887" y="5652532"/>
            <a:ext cx="4354124" cy="763587"/>
          </a:xfrm>
          <a:prstGeom prst="rect">
            <a:avLst/>
          </a:prstGeom>
        </p:spPr>
        <p:txBody>
          <a:bodyPr anchor="ctr" anchorCtr="0">
            <a:normAutofit/>
          </a:bodyPr>
          <a:lstStyle>
            <a:lvl1pPr>
              <a:defRPr sz="1300">
                <a:latin typeface="Calibri" panose="020F0502020204030204" pitchFamily="34" charset="0"/>
              </a:defRPr>
            </a:lvl1pPr>
          </a:lstStyle>
          <a:p>
            <a:r>
              <a:rPr lang="en-US"/>
              <a:t>Click icon to add chart</a:t>
            </a:r>
            <a:endParaRPr lang="it-IT"/>
          </a:p>
        </p:txBody>
      </p:sp>
      <p:sp>
        <p:nvSpPr>
          <p:cNvPr id="14" name="Segnaposto tabella 13"/>
          <p:cNvSpPr>
            <a:spLocks noGrp="1"/>
          </p:cNvSpPr>
          <p:nvPr>
            <p:ph type="tbl" sz="quarter" idx="17"/>
          </p:nvPr>
        </p:nvSpPr>
        <p:spPr>
          <a:xfrm>
            <a:off x="7250566" y="4934575"/>
            <a:ext cx="4354124" cy="557213"/>
          </a:xfrm>
          <a:prstGeom prst="rect">
            <a:avLst/>
          </a:prstGeom>
        </p:spPr>
        <p:txBody>
          <a:bodyPr anchor="ctr" anchorCtr="0">
            <a:normAutofit/>
          </a:bodyPr>
          <a:lstStyle>
            <a:lvl1pPr>
              <a:defRPr sz="1300">
                <a:latin typeface="Calibri" panose="020F0502020204030204" pitchFamily="34" charset="0"/>
              </a:defRPr>
            </a:lvl1pPr>
          </a:lstStyle>
          <a:p>
            <a:r>
              <a:rPr lang="en-US"/>
              <a:t>Click icon to add table</a:t>
            </a:r>
            <a:endParaRPr lang="it-IT" dirty="0"/>
          </a:p>
        </p:txBody>
      </p:sp>
      <p:sp>
        <p:nvSpPr>
          <p:cNvPr id="10" name="Title 1">
            <a:extLst>
              <a:ext uri="{FF2B5EF4-FFF2-40B4-BE49-F238E27FC236}">
                <a16:creationId xmlns:a16="http://schemas.microsoft.com/office/drawing/2014/main" id="{AE64CCC5-F333-41FC-861A-7DBFE58CE963}"/>
              </a:ext>
            </a:extLst>
          </p:cNvPr>
          <p:cNvSpPr>
            <a:spLocks noGrp="1"/>
          </p:cNvSpPr>
          <p:nvPr>
            <p:ph type="title"/>
          </p:nvPr>
        </p:nvSpPr>
        <p:spPr>
          <a:xfrm>
            <a:off x="1249954" y="179889"/>
            <a:ext cx="9604323" cy="777600"/>
          </a:xfrm>
          <a:prstGeom prst="rect">
            <a:avLst/>
          </a:prstGeom>
        </p:spPr>
        <p:txBody>
          <a:bodyPr/>
          <a:lstStyle>
            <a:lvl1pPr>
              <a:defRPr sz="3200"/>
            </a:lvl1pPr>
          </a:lstStyle>
          <a:p>
            <a:endParaRPr lang="en-GB" dirty="0">
              <a:solidFill>
                <a:schemeClr val="accent3"/>
              </a:solidFill>
            </a:endParaRPr>
          </a:p>
        </p:txBody>
      </p:sp>
      <p:sp>
        <p:nvSpPr>
          <p:cNvPr id="16" name="Slide Number Placeholder 1">
            <a:extLst>
              <a:ext uri="{FF2B5EF4-FFF2-40B4-BE49-F238E27FC236}">
                <a16:creationId xmlns:a16="http://schemas.microsoft.com/office/drawing/2014/main" id="{66A996D4-EE76-4DED-B897-6C00607B9EC4}"/>
              </a:ext>
            </a:extLst>
          </p:cNvPr>
          <p:cNvSpPr>
            <a:spLocks noGrp="1"/>
          </p:cNvSpPr>
          <p:nvPr>
            <p:ph type="sldNum" sz="quarter" idx="4"/>
          </p:nvPr>
        </p:nvSpPr>
        <p:spPr>
          <a:xfrm>
            <a:off x="-2250057" y="6501925"/>
            <a:ext cx="2743200" cy="365125"/>
          </a:xfrm>
          <a:prstGeom prst="rect">
            <a:avLst/>
          </a:prstGeom>
        </p:spPr>
        <p:txBody>
          <a:bodyPr vert="horz" lIns="91440" tIns="45720" rIns="91440" bIns="45720" rtlCol="0" anchor="t"/>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33AD7C01-B994-4A99-BE98-CE15A6753CE3}" type="slidenum">
              <a:rPr lang="en-GB" smtClean="0"/>
              <a:pPr/>
              <a:t>‹#›</a:t>
            </a:fld>
            <a:endParaRPr lang="en-GB" dirty="0"/>
          </a:p>
        </p:txBody>
      </p:sp>
      <p:sp>
        <p:nvSpPr>
          <p:cNvPr id="11" name="Segnaposto piè di pagina 2">
            <a:extLst>
              <a:ext uri="{FF2B5EF4-FFF2-40B4-BE49-F238E27FC236}">
                <a16:creationId xmlns:a16="http://schemas.microsoft.com/office/drawing/2014/main" id="{4438986E-B419-4E39-B1D0-14417F0E6B10}"/>
              </a:ext>
            </a:extLst>
          </p:cNvPr>
          <p:cNvSpPr>
            <a:spLocks noGrp="1"/>
          </p:cNvSpPr>
          <p:nvPr>
            <p:ph type="ftr" sz="quarter" idx="3"/>
          </p:nvPr>
        </p:nvSpPr>
        <p:spPr>
          <a:xfrm>
            <a:off x="7210" y="6513725"/>
            <a:ext cx="12184790" cy="332474"/>
          </a:xfrm>
          <a:prstGeom prst="rect">
            <a:avLst/>
          </a:prstGeom>
        </p:spPr>
        <p:txBody>
          <a:bodyPr/>
          <a:lstStyle>
            <a:lvl1pPr>
              <a:defRPr>
                <a:solidFill>
                  <a:schemeClr val="bg1">
                    <a:lumMod val="50000"/>
                  </a:schemeClr>
                </a:solidFill>
                <a:latin typeface="Calibri" panose="020F0502020204030204" pitchFamily="34" charset="0"/>
                <a:cs typeface="Calibri" panose="020F0502020204030204" pitchFamily="34" charset="0"/>
              </a:defRPr>
            </a:lvl1pPr>
          </a:lstStyle>
          <a:p>
            <a:pPr algn="ctr"/>
            <a:r>
              <a:rPr lang="ru-RU" sz="800" dirty="0"/>
              <a:t>DD/MM/YY                                                                                                                                                                                            КОНФИДЕНЦИАЛЬНО                                                                                                                         КАРАЧАГАНАК ПЕТРОЛИУМ ОПЕРЕЙТИНГ Б.В.</a:t>
            </a:r>
            <a:endParaRPr lang="en-GB" sz="800" dirty="0"/>
          </a:p>
        </p:txBody>
      </p:sp>
    </p:spTree>
    <p:extLst>
      <p:ext uri="{BB962C8B-B14F-4D97-AF65-F5344CB8AC3E}">
        <p14:creationId xmlns:p14="http://schemas.microsoft.com/office/powerpoint/2010/main" val="25064532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ogress charts 2">
    <p:spTree>
      <p:nvGrpSpPr>
        <p:cNvPr id="1" name=""/>
        <p:cNvGrpSpPr/>
        <p:nvPr/>
      </p:nvGrpSpPr>
      <p:grpSpPr>
        <a:xfrm>
          <a:off x="0" y="0"/>
          <a:ext cx="0" cy="0"/>
          <a:chOff x="0" y="0"/>
          <a:chExt cx="0" cy="0"/>
        </a:xfrm>
      </p:grpSpPr>
      <p:sp>
        <p:nvSpPr>
          <p:cNvPr id="3" name="Segnaposto immagine 2"/>
          <p:cNvSpPr>
            <a:spLocks noGrp="1"/>
          </p:cNvSpPr>
          <p:nvPr>
            <p:ph type="pic" sz="quarter" idx="14"/>
          </p:nvPr>
        </p:nvSpPr>
        <p:spPr>
          <a:xfrm>
            <a:off x="0" y="785257"/>
            <a:ext cx="6209955" cy="59893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21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21 w 10000"/>
              <a:gd name="connsiteY4" fmla="*/ 0 h 10000"/>
              <a:gd name="connsiteX0" fmla="*/ 2 w 10002"/>
              <a:gd name="connsiteY0" fmla="*/ 0 h 10000"/>
              <a:gd name="connsiteX1" fmla="*/ 10002 w 10002"/>
              <a:gd name="connsiteY1" fmla="*/ 0 h 10000"/>
              <a:gd name="connsiteX2" fmla="*/ 10002 w 10002"/>
              <a:gd name="connsiteY2" fmla="*/ 10000 h 10000"/>
              <a:gd name="connsiteX3" fmla="*/ 2 w 10002"/>
              <a:gd name="connsiteY3" fmla="*/ 10000 h 10000"/>
              <a:gd name="connsiteX4" fmla="*/ 2 w 10002"/>
              <a:gd name="connsiteY4" fmla="*/ 0 h 10000"/>
              <a:gd name="connsiteX0" fmla="*/ 2 w 10002"/>
              <a:gd name="connsiteY0" fmla="*/ 0 h 10038"/>
              <a:gd name="connsiteX1" fmla="*/ 10002 w 10002"/>
              <a:gd name="connsiteY1" fmla="*/ 0 h 10038"/>
              <a:gd name="connsiteX2" fmla="*/ 7814 w 10002"/>
              <a:gd name="connsiteY2" fmla="*/ 10038 h 10038"/>
              <a:gd name="connsiteX3" fmla="*/ 2 w 10002"/>
              <a:gd name="connsiteY3" fmla="*/ 10000 h 10038"/>
              <a:gd name="connsiteX4" fmla="*/ 2 w 10002"/>
              <a:gd name="connsiteY4" fmla="*/ 0 h 10038"/>
              <a:gd name="connsiteX0" fmla="*/ 2 w 10002"/>
              <a:gd name="connsiteY0" fmla="*/ 0 h 10038"/>
              <a:gd name="connsiteX1" fmla="*/ 10002 w 10002"/>
              <a:gd name="connsiteY1" fmla="*/ 0 h 10038"/>
              <a:gd name="connsiteX2" fmla="*/ 7814 w 10002"/>
              <a:gd name="connsiteY2" fmla="*/ 10038 h 10038"/>
              <a:gd name="connsiteX3" fmla="*/ 2 w 10002"/>
              <a:gd name="connsiteY3" fmla="*/ 10000 h 10038"/>
              <a:gd name="connsiteX4" fmla="*/ 2 w 10002"/>
              <a:gd name="connsiteY4" fmla="*/ 0 h 10038"/>
              <a:gd name="connsiteX0" fmla="*/ 2 w 10002"/>
              <a:gd name="connsiteY0" fmla="*/ 0 h 10000"/>
              <a:gd name="connsiteX1" fmla="*/ 10002 w 10002"/>
              <a:gd name="connsiteY1" fmla="*/ 0 h 10000"/>
              <a:gd name="connsiteX2" fmla="*/ 7751 w 10002"/>
              <a:gd name="connsiteY2" fmla="*/ 10000 h 10000"/>
              <a:gd name="connsiteX3" fmla="*/ 2 w 10002"/>
              <a:gd name="connsiteY3" fmla="*/ 10000 h 10000"/>
              <a:gd name="connsiteX4" fmla="*/ 2 w 1000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00">
                <a:moveTo>
                  <a:pt x="2" y="0"/>
                </a:moveTo>
                <a:lnTo>
                  <a:pt x="10002" y="0"/>
                </a:lnTo>
                <a:lnTo>
                  <a:pt x="7751" y="10000"/>
                </a:lnTo>
                <a:lnTo>
                  <a:pt x="2" y="10000"/>
                </a:lnTo>
                <a:cubicBezTo>
                  <a:pt x="9" y="6667"/>
                  <a:pt x="-5" y="3333"/>
                  <a:pt x="2" y="0"/>
                </a:cubicBezTo>
                <a:close/>
              </a:path>
            </a:pathLst>
          </a:custGeom>
          <a:solidFill>
            <a:srgbClr val="F3BF00">
              <a:alpha val="49804"/>
            </a:srgbClr>
          </a:solidFill>
        </p:spPr>
        <p:txBody>
          <a:bodyPr/>
          <a:lstStyle>
            <a:lvl1pPr marL="0" indent="0">
              <a:buNone/>
              <a:defRPr/>
            </a:lvl1pPr>
          </a:lstStyle>
          <a:p>
            <a:r>
              <a:rPr lang="en-US"/>
              <a:t>Click icon to add picture</a:t>
            </a:r>
            <a:endParaRPr lang="it-IT" dirty="0"/>
          </a:p>
        </p:txBody>
      </p:sp>
      <p:sp>
        <p:nvSpPr>
          <p:cNvPr id="4" name="Segnaposto contenuto 3"/>
          <p:cNvSpPr>
            <a:spLocks noGrp="1"/>
          </p:cNvSpPr>
          <p:nvPr>
            <p:ph sz="half" idx="2"/>
          </p:nvPr>
        </p:nvSpPr>
        <p:spPr>
          <a:xfrm>
            <a:off x="1135965" y="1138334"/>
            <a:ext cx="5333529" cy="5297529"/>
          </a:xfrm>
          <a:prstGeom prst="ellipse">
            <a:avLst/>
          </a:prstGeom>
          <a:solidFill>
            <a:srgbClr val="C6C6C6"/>
          </a:solidFill>
        </p:spPr>
        <p:txBody>
          <a:bodyPr/>
          <a:lstStyle>
            <a:lvl1pPr marL="0" indent="0">
              <a:buNone/>
              <a:defRPr/>
            </a:lvl1pPr>
          </a:lstStyle>
          <a:p>
            <a:pPr lvl="0"/>
            <a:r>
              <a:rPr lang="en-US"/>
              <a:t>Edit Master text styles</a:t>
            </a:r>
          </a:p>
        </p:txBody>
      </p:sp>
      <p:sp>
        <p:nvSpPr>
          <p:cNvPr id="8" name="Segnaposto tabella 7"/>
          <p:cNvSpPr>
            <a:spLocks noGrp="1"/>
          </p:cNvSpPr>
          <p:nvPr>
            <p:ph type="tbl" sz="quarter" idx="15"/>
          </p:nvPr>
        </p:nvSpPr>
        <p:spPr>
          <a:xfrm>
            <a:off x="6587411" y="4273984"/>
            <a:ext cx="5016599" cy="2209733"/>
          </a:xfrm>
          <a:prstGeom prst="rect">
            <a:avLst/>
          </a:prstGeom>
        </p:spPr>
        <p:txBody>
          <a:bodyPr anchor="ctr" anchorCtr="0">
            <a:normAutofit/>
          </a:bodyPr>
          <a:lstStyle>
            <a:lvl1pPr>
              <a:defRPr sz="1300">
                <a:latin typeface="Calibri" panose="020F0502020204030204" pitchFamily="34" charset="0"/>
              </a:defRPr>
            </a:lvl1pPr>
          </a:lstStyle>
          <a:p>
            <a:r>
              <a:rPr lang="en-US"/>
              <a:t>Click icon to add table</a:t>
            </a:r>
            <a:endParaRPr lang="it-IT" dirty="0"/>
          </a:p>
        </p:txBody>
      </p:sp>
      <p:sp>
        <p:nvSpPr>
          <p:cNvPr id="12" name="Segnaposto grafico 11"/>
          <p:cNvSpPr>
            <a:spLocks noGrp="1"/>
          </p:cNvSpPr>
          <p:nvPr>
            <p:ph type="chart" sz="quarter" idx="16"/>
          </p:nvPr>
        </p:nvSpPr>
        <p:spPr>
          <a:xfrm>
            <a:off x="6587413" y="964413"/>
            <a:ext cx="5016598" cy="3237737"/>
          </a:xfrm>
          <a:prstGeom prst="rect">
            <a:avLst/>
          </a:prstGeom>
        </p:spPr>
        <p:txBody>
          <a:bodyPr anchor="ctr" anchorCtr="0">
            <a:normAutofit/>
          </a:bodyPr>
          <a:lstStyle>
            <a:lvl1pPr>
              <a:defRPr sz="1300">
                <a:latin typeface="Calibri" panose="020F0502020204030204" pitchFamily="34" charset="0"/>
              </a:defRPr>
            </a:lvl1pPr>
          </a:lstStyle>
          <a:p>
            <a:r>
              <a:rPr lang="en-US"/>
              <a:t>Click icon to add chart</a:t>
            </a:r>
            <a:endParaRPr lang="it-IT"/>
          </a:p>
        </p:txBody>
      </p:sp>
      <p:sp>
        <p:nvSpPr>
          <p:cNvPr id="10" name="Title 1">
            <a:extLst>
              <a:ext uri="{FF2B5EF4-FFF2-40B4-BE49-F238E27FC236}">
                <a16:creationId xmlns:a16="http://schemas.microsoft.com/office/drawing/2014/main" id="{E42EF16D-AB05-4D59-8925-A96DDA1D8162}"/>
              </a:ext>
            </a:extLst>
          </p:cNvPr>
          <p:cNvSpPr>
            <a:spLocks noGrp="1"/>
          </p:cNvSpPr>
          <p:nvPr>
            <p:ph type="title"/>
          </p:nvPr>
        </p:nvSpPr>
        <p:spPr>
          <a:xfrm>
            <a:off x="1249954" y="179889"/>
            <a:ext cx="9604323" cy="777600"/>
          </a:xfrm>
          <a:prstGeom prst="rect">
            <a:avLst/>
          </a:prstGeom>
        </p:spPr>
        <p:txBody>
          <a:bodyPr/>
          <a:lstStyle>
            <a:lvl1pPr>
              <a:defRPr sz="3200"/>
            </a:lvl1pPr>
          </a:lstStyle>
          <a:p>
            <a:endParaRPr lang="en-GB" dirty="0">
              <a:solidFill>
                <a:schemeClr val="accent3"/>
              </a:solidFill>
            </a:endParaRPr>
          </a:p>
        </p:txBody>
      </p:sp>
      <p:sp>
        <p:nvSpPr>
          <p:cNvPr id="13" name="Slide Number Placeholder 1">
            <a:extLst>
              <a:ext uri="{FF2B5EF4-FFF2-40B4-BE49-F238E27FC236}">
                <a16:creationId xmlns:a16="http://schemas.microsoft.com/office/drawing/2014/main" id="{89F81EA2-163D-4735-A09D-358415874337}"/>
              </a:ext>
            </a:extLst>
          </p:cNvPr>
          <p:cNvSpPr>
            <a:spLocks noGrp="1"/>
          </p:cNvSpPr>
          <p:nvPr>
            <p:ph type="sldNum" sz="quarter" idx="4"/>
          </p:nvPr>
        </p:nvSpPr>
        <p:spPr>
          <a:xfrm>
            <a:off x="-2250057" y="6501925"/>
            <a:ext cx="2743200" cy="365125"/>
          </a:xfrm>
          <a:prstGeom prst="rect">
            <a:avLst/>
          </a:prstGeom>
        </p:spPr>
        <p:txBody>
          <a:bodyPr vert="horz" lIns="91440" tIns="45720" rIns="91440" bIns="45720" rtlCol="0" anchor="t"/>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33AD7C01-B994-4A99-BE98-CE15A6753CE3}" type="slidenum">
              <a:rPr lang="en-GB" smtClean="0"/>
              <a:pPr/>
              <a:t>‹#›</a:t>
            </a:fld>
            <a:endParaRPr lang="en-GB" dirty="0"/>
          </a:p>
        </p:txBody>
      </p:sp>
      <p:sp>
        <p:nvSpPr>
          <p:cNvPr id="15" name="Segnaposto piè di pagina 2">
            <a:extLst>
              <a:ext uri="{FF2B5EF4-FFF2-40B4-BE49-F238E27FC236}">
                <a16:creationId xmlns:a16="http://schemas.microsoft.com/office/drawing/2014/main" id="{5FA46802-9E8C-4C96-A969-1CD1253B5AC5}"/>
              </a:ext>
            </a:extLst>
          </p:cNvPr>
          <p:cNvSpPr>
            <a:spLocks noGrp="1"/>
          </p:cNvSpPr>
          <p:nvPr>
            <p:ph type="ftr" sz="quarter" idx="3"/>
          </p:nvPr>
        </p:nvSpPr>
        <p:spPr>
          <a:xfrm>
            <a:off x="7210" y="6513725"/>
            <a:ext cx="12184790" cy="332474"/>
          </a:xfrm>
          <a:prstGeom prst="rect">
            <a:avLst/>
          </a:prstGeom>
        </p:spPr>
        <p:txBody>
          <a:bodyPr/>
          <a:lstStyle>
            <a:lvl1pPr>
              <a:defRPr>
                <a:solidFill>
                  <a:schemeClr val="bg1">
                    <a:lumMod val="50000"/>
                  </a:schemeClr>
                </a:solidFill>
                <a:latin typeface="Calibri" panose="020F0502020204030204" pitchFamily="34" charset="0"/>
                <a:cs typeface="Calibri" panose="020F0502020204030204" pitchFamily="34" charset="0"/>
              </a:defRPr>
            </a:lvl1pPr>
          </a:lstStyle>
          <a:p>
            <a:pPr algn="ctr"/>
            <a:r>
              <a:rPr lang="ru-RU" sz="800" dirty="0"/>
              <a:t>DD/MM/YY                                                                                                                                                                                            КОНФИДЕНЦИАЛЬНО                                                                                                                         КАРАЧАГАНАК ПЕТРОЛИУМ ОПЕРЕЙТИНГ Б.В.</a:t>
            </a:r>
            <a:endParaRPr lang="en-GB" sz="800" dirty="0"/>
          </a:p>
        </p:txBody>
      </p:sp>
    </p:spTree>
    <p:extLst>
      <p:ext uri="{BB962C8B-B14F-4D97-AF65-F5344CB8AC3E}">
        <p14:creationId xmlns:p14="http://schemas.microsoft.com/office/powerpoint/2010/main" val="3474054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boxes with line separation and shades">
    <p:bg>
      <p:bgPr>
        <a:solidFill>
          <a:schemeClr val="bg1"/>
        </a:solidFill>
        <a:effectLst/>
      </p:bgPr>
    </p:bg>
    <p:spTree>
      <p:nvGrpSpPr>
        <p:cNvPr id="1" name=""/>
        <p:cNvGrpSpPr/>
        <p:nvPr/>
      </p:nvGrpSpPr>
      <p:grpSpPr>
        <a:xfrm>
          <a:off x="0" y="0"/>
          <a:ext cx="0" cy="0"/>
          <a:chOff x="0" y="0"/>
          <a:chExt cx="0" cy="0"/>
        </a:xfrm>
      </p:grpSpPr>
      <p:sp>
        <p:nvSpPr>
          <p:cNvPr id="12" name="Segnaposto testo 11"/>
          <p:cNvSpPr>
            <a:spLocks noGrp="1"/>
          </p:cNvSpPr>
          <p:nvPr>
            <p:ph type="body" sz="quarter" idx="10"/>
          </p:nvPr>
        </p:nvSpPr>
        <p:spPr>
          <a:xfrm>
            <a:off x="640799" y="1123200"/>
            <a:ext cx="3096000" cy="727200"/>
          </a:xfrm>
          <a:prstGeom prst="rect">
            <a:avLst/>
          </a:prstGeom>
          <a:solidFill>
            <a:srgbClr val="E3E3E3"/>
          </a:solidFill>
          <a:effectLst>
            <a:outerShdw dist="101600" dir="8100000" algn="ctr" rotWithShape="0">
              <a:srgbClr val="01B1C9"/>
            </a:outerShdw>
          </a:effectLst>
        </p:spPr>
        <p:txBody>
          <a:bodyPr anchor="ctr" anchorCtr="0">
            <a:normAutofit/>
          </a:bodyPr>
          <a:lstStyle>
            <a:lvl1pPr>
              <a:buNone/>
              <a:defRPr sz="1600" b="1" i="0">
                <a:solidFill>
                  <a:schemeClr val="tx1"/>
                </a:solidFill>
              </a:defRPr>
            </a:lvl1pPr>
          </a:lstStyle>
          <a:p>
            <a:pPr lvl="0"/>
            <a:r>
              <a:rPr lang="en-US"/>
              <a:t>Edit Master text styles</a:t>
            </a:r>
          </a:p>
        </p:txBody>
      </p:sp>
      <p:sp>
        <p:nvSpPr>
          <p:cNvPr id="14" name="Segnaposto testo 13"/>
          <p:cNvSpPr>
            <a:spLocks noGrp="1"/>
          </p:cNvSpPr>
          <p:nvPr>
            <p:ph type="body" sz="quarter" idx="11"/>
          </p:nvPr>
        </p:nvSpPr>
        <p:spPr>
          <a:xfrm>
            <a:off x="4460400" y="1123200"/>
            <a:ext cx="3096000" cy="727200"/>
          </a:xfrm>
          <a:prstGeom prst="rect">
            <a:avLst/>
          </a:prstGeom>
          <a:solidFill>
            <a:srgbClr val="E3E3E3"/>
          </a:solidFill>
          <a:effectLst>
            <a:outerShdw dist="101600" dir="8100000" algn="ctr" rotWithShape="0">
              <a:srgbClr val="FFD500"/>
            </a:outerShdw>
          </a:effectLst>
        </p:spPr>
        <p:txBody>
          <a:bodyPr anchor="ctr" anchorCtr="0">
            <a:normAutofit/>
          </a:bodyPr>
          <a:lstStyle>
            <a:lvl1pPr>
              <a:buNone/>
              <a:defRPr sz="1600" b="1" i="0">
                <a:solidFill>
                  <a:schemeClr val="tx1"/>
                </a:solidFill>
              </a:defRPr>
            </a:lvl1pPr>
          </a:lstStyle>
          <a:p>
            <a:pPr lvl="0"/>
            <a:r>
              <a:rPr lang="en-US"/>
              <a:t>Edit Master text styles</a:t>
            </a:r>
          </a:p>
        </p:txBody>
      </p:sp>
      <p:sp>
        <p:nvSpPr>
          <p:cNvPr id="17" name="Segnaposto testo 16"/>
          <p:cNvSpPr>
            <a:spLocks noGrp="1"/>
          </p:cNvSpPr>
          <p:nvPr>
            <p:ph type="body" sz="quarter" idx="12"/>
          </p:nvPr>
        </p:nvSpPr>
        <p:spPr>
          <a:xfrm>
            <a:off x="8276400" y="1123200"/>
            <a:ext cx="3096000" cy="727200"/>
          </a:xfrm>
          <a:prstGeom prst="rect">
            <a:avLst/>
          </a:prstGeom>
          <a:solidFill>
            <a:srgbClr val="E3E3E3"/>
          </a:solidFill>
          <a:effectLst>
            <a:outerShdw dist="101600" dir="8100000" algn="ctr" rotWithShape="0">
              <a:schemeClr val="bg1">
                <a:lumMod val="75000"/>
              </a:schemeClr>
            </a:outerShdw>
          </a:effectLst>
        </p:spPr>
        <p:txBody>
          <a:bodyPr anchor="ctr" anchorCtr="0">
            <a:normAutofit/>
          </a:bodyPr>
          <a:lstStyle>
            <a:lvl1pPr>
              <a:buNone/>
              <a:defRPr sz="1600" b="1" i="0">
                <a:solidFill>
                  <a:schemeClr val="tx1"/>
                </a:solidFill>
              </a:defRPr>
            </a:lvl1pPr>
          </a:lstStyle>
          <a:p>
            <a:pPr lvl="0"/>
            <a:r>
              <a:rPr lang="en-US"/>
              <a:t>Edit Master text styles</a:t>
            </a:r>
          </a:p>
        </p:txBody>
      </p:sp>
      <p:cxnSp>
        <p:nvCxnSpPr>
          <p:cNvPr id="18" name="Connettore 1 13"/>
          <p:cNvCxnSpPr/>
          <p:nvPr userDrawn="1"/>
        </p:nvCxnSpPr>
        <p:spPr>
          <a:xfrm>
            <a:off x="4070685" y="1131070"/>
            <a:ext cx="0" cy="24840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Connettore 1 13"/>
          <p:cNvCxnSpPr/>
          <p:nvPr userDrawn="1"/>
        </p:nvCxnSpPr>
        <p:spPr>
          <a:xfrm>
            <a:off x="7880684" y="1130400"/>
            <a:ext cx="0" cy="24840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Segnaposto testo 31"/>
          <p:cNvSpPr>
            <a:spLocks noGrp="1"/>
          </p:cNvSpPr>
          <p:nvPr>
            <p:ph type="body" sz="quarter" idx="16"/>
          </p:nvPr>
        </p:nvSpPr>
        <p:spPr>
          <a:xfrm>
            <a:off x="1389600" y="5407200"/>
            <a:ext cx="9486000" cy="730800"/>
          </a:xfrm>
          <a:prstGeom prst="rect">
            <a:avLst/>
          </a:prstGeom>
          <a:solidFill>
            <a:srgbClr val="E3E3E3"/>
          </a:solidFill>
          <a:effectLst>
            <a:outerShdw dist="101600" dir="8100000" algn="ctr" rotWithShape="0">
              <a:srgbClr val="FFD500"/>
            </a:outerShdw>
          </a:effectLst>
        </p:spPr>
        <p:txBody>
          <a:bodyPr anchor="ctr">
            <a:normAutofit/>
          </a:bodyPr>
          <a:lstStyle>
            <a:lvl1pPr algn="ctr">
              <a:buNone/>
              <a:defRPr sz="1600" b="1" i="0" baseline="0">
                <a:solidFill>
                  <a:schemeClr val="tx1"/>
                </a:solidFill>
                <a:effectLst/>
                <a:latin typeface="+mj-lt"/>
              </a:defRPr>
            </a:lvl1pPr>
          </a:lstStyle>
          <a:p>
            <a:pPr lvl="0"/>
            <a:r>
              <a:rPr lang="en-US"/>
              <a:t>Edit Master text styles</a:t>
            </a:r>
          </a:p>
        </p:txBody>
      </p:sp>
      <p:sp>
        <p:nvSpPr>
          <p:cNvPr id="20" name="Segnaposto testo 19"/>
          <p:cNvSpPr>
            <a:spLocks noGrp="1"/>
          </p:cNvSpPr>
          <p:nvPr>
            <p:ph type="body" sz="quarter" idx="17" hasCustomPrompt="1"/>
          </p:nvPr>
        </p:nvSpPr>
        <p:spPr>
          <a:xfrm>
            <a:off x="640800" y="2209575"/>
            <a:ext cx="3155950" cy="2720975"/>
          </a:xfrm>
          <a:prstGeom prst="rect">
            <a:avLst/>
          </a:prstGeom>
        </p:spPr>
        <p:txBody>
          <a:bodyPr/>
          <a:lstStyle>
            <a:lvl1pPr>
              <a:buClr>
                <a:srgbClr val="FFD500"/>
              </a:buClr>
              <a:buFont typeface="Wingdings" pitchFamily="2" charset="2"/>
              <a:buChar char="§"/>
              <a:defRPr sz="1600" i="0">
                <a:solidFill>
                  <a:schemeClr val="tx1"/>
                </a:solidFill>
              </a:defRPr>
            </a:lvl1pPr>
            <a:lvl2pPr>
              <a:buClr>
                <a:srgbClr val="E3E3E3"/>
              </a:buClr>
              <a:buFont typeface="Wingdings" pitchFamily="2" charset="2"/>
              <a:buChar char="§"/>
              <a:defRPr sz="1400" i="0"/>
            </a:lvl2pPr>
            <a:lvl3pPr>
              <a:buFont typeface="Wingdings" pitchFamily="2" charset="2"/>
              <a:buChar char="§"/>
              <a:defRPr sz="1200" i="0"/>
            </a:lvl3pPr>
          </a:lstStyle>
          <a:p>
            <a:pPr lvl="0"/>
            <a:r>
              <a:rPr lang="it-IT" dirty="0"/>
              <a:t>Fare clic per modificare stili del testo dello schema</a:t>
            </a:r>
          </a:p>
          <a:p>
            <a:pPr lvl="1"/>
            <a:r>
              <a:rPr lang="it-IT" dirty="0"/>
              <a:t>Second level</a:t>
            </a:r>
          </a:p>
          <a:p>
            <a:pPr lvl="2"/>
            <a:r>
              <a:rPr lang="it-IT" dirty="0"/>
              <a:t>Third level</a:t>
            </a:r>
          </a:p>
        </p:txBody>
      </p:sp>
      <p:sp>
        <p:nvSpPr>
          <p:cNvPr id="21" name="Segnaposto testo 19"/>
          <p:cNvSpPr>
            <a:spLocks noGrp="1"/>
          </p:cNvSpPr>
          <p:nvPr>
            <p:ph type="body" sz="quarter" idx="18" hasCustomPrompt="1"/>
          </p:nvPr>
        </p:nvSpPr>
        <p:spPr>
          <a:xfrm>
            <a:off x="4460400" y="2242232"/>
            <a:ext cx="3155950" cy="2720975"/>
          </a:xfrm>
          <a:prstGeom prst="rect">
            <a:avLst/>
          </a:prstGeom>
        </p:spPr>
        <p:txBody>
          <a:bodyPr/>
          <a:lstStyle>
            <a:lvl1pPr>
              <a:buClr>
                <a:srgbClr val="FFD500"/>
              </a:buClr>
              <a:buFont typeface="Wingdings" pitchFamily="2" charset="2"/>
              <a:buChar char="§"/>
              <a:defRPr sz="1600" i="0">
                <a:solidFill>
                  <a:schemeClr val="tx1"/>
                </a:solidFill>
              </a:defRPr>
            </a:lvl1pPr>
            <a:lvl2pPr>
              <a:buClr>
                <a:srgbClr val="E3E3E3"/>
              </a:buClr>
              <a:buFont typeface="Wingdings" pitchFamily="2" charset="2"/>
              <a:buChar char="§"/>
              <a:defRPr sz="1400" i="0"/>
            </a:lvl2pPr>
            <a:lvl3pPr>
              <a:buFont typeface="Wingdings" pitchFamily="2" charset="2"/>
              <a:buChar char="§"/>
              <a:defRPr sz="1200" i="0"/>
            </a:lvl3pPr>
          </a:lstStyle>
          <a:p>
            <a:pPr lvl="0"/>
            <a:r>
              <a:rPr lang="it-IT" dirty="0"/>
              <a:t>Fare clic per modificare stili del testo dello schema</a:t>
            </a:r>
          </a:p>
          <a:p>
            <a:pPr lvl="1"/>
            <a:r>
              <a:rPr lang="it-IT" dirty="0"/>
              <a:t>Second level</a:t>
            </a:r>
          </a:p>
          <a:p>
            <a:pPr lvl="2"/>
            <a:r>
              <a:rPr lang="it-IT" dirty="0"/>
              <a:t>Third level</a:t>
            </a:r>
          </a:p>
        </p:txBody>
      </p:sp>
      <p:sp>
        <p:nvSpPr>
          <p:cNvPr id="22" name="Segnaposto testo 19"/>
          <p:cNvSpPr>
            <a:spLocks noGrp="1"/>
          </p:cNvSpPr>
          <p:nvPr>
            <p:ph type="body" sz="quarter" idx="19" hasCustomPrompt="1"/>
          </p:nvPr>
        </p:nvSpPr>
        <p:spPr>
          <a:xfrm>
            <a:off x="8276400" y="2264004"/>
            <a:ext cx="3155950" cy="2720975"/>
          </a:xfrm>
          <a:prstGeom prst="rect">
            <a:avLst/>
          </a:prstGeom>
        </p:spPr>
        <p:txBody>
          <a:bodyPr/>
          <a:lstStyle>
            <a:lvl1pPr>
              <a:buClr>
                <a:srgbClr val="FFD500"/>
              </a:buClr>
              <a:buFont typeface="Wingdings" pitchFamily="2" charset="2"/>
              <a:buChar char="§"/>
              <a:defRPr sz="1600" i="0">
                <a:solidFill>
                  <a:schemeClr val="tx1"/>
                </a:solidFill>
              </a:defRPr>
            </a:lvl1pPr>
            <a:lvl2pPr>
              <a:buClr>
                <a:srgbClr val="E3E3E3"/>
              </a:buClr>
              <a:buFont typeface="Wingdings" pitchFamily="2" charset="2"/>
              <a:buChar char="§"/>
              <a:defRPr sz="1400" i="0"/>
            </a:lvl2pPr>
            <a:lvl3pPr>
              <a:buFont typeface="Wingdings" pitchFamily="2" charset="2"/>
              <a:buChar char="§"/>
              <a:defRPr sz="1200" i="0"/>
            </a:lvl3pPr>
          </a:lstStyle>
          <a:p>
            <a:pPr lvl="0"/>
            <a:r>
              <a:rPr lang="it-IT" dirty="0"/>
              <a:t>Fare clic per modificare stili del testo dello schema</a:t>
            </a:r>
          </a:p>
          <a:p>
            <a:pPr lvl="1"/>
            <a:r>
              <a:rPr lang="it-IT" dirty="0"/>
              <a:t>Second level</a:t>
            </a:r>
          </a:p>
          <a:p>
            <a:pPr lvl="2"/>
            <a:r>
              <a:rPr lang="it-IT" dirty="0"/>
              <a:t>Third level</a:t>
            </a:r>
          </a:p>
        </p:txBody>
      </p:sp>
      <p:sp>
        <p:nvSpPr>
          <p:cNvPr id="16" name="Title 1">
            <a:extLst>
              <a:ext uri="{FF2B5EF4-FFF2-40B4-BE49-F238E27FC236}">
                <a16:creationId xmlns:a16="http://schemas.microsoft.com/office/drawing/2014/main" id="{86942CEC-B03D-4250-8A31-6750985414D3}"/>
              </a:ext>
            </a:extLst>
          </p:cNvPr>
          <p:cNvSpPr>
            <a:spLocks noGrp="1"/>
          </p:cNvSpPr>
          <p:nvPr>
            <p:ph type="title"/>
          </p:nvPr>
        </p:nvSpPr>
        <p:spPr>
          <a:xfrm>
            <a:off x="1249954" y="179889"/>
            <a:ext cx="9604323" cy="777600"/>
          </a:xfrm>
          <a:prstGeom prst="rect">
            <a:avLst/>
          </a:prstGeom>
        </p:spPr>
        <p:txBody>
          <a:bodyPr/>
          <a:lstStyle>
            <a:lvl1pPr>
              <a:defRPr sz="3200"/>
            </a:lvl1pPr>
          </a:lstStyle>
          <a:p>
            <a:endParaRPr lang="en-GB" dirty="0">
              <a:solidFill>
                <a:schemeClr val="accent3"/>
              </a:solidFill>
            </a:endParaRPr>
          </a:p>
        </p:txBody>
      </p:sp>
      <p:sp>
        <p:nvSpPr>
          <p:cNvPr id="23" name="Slide Number Placeholder 1">
            <a:extLst>
              <a:ext uri="{FF2B5EF4-FFF2-40B4-BE49-F238E27FC236}">
                <a16:creationId xmlns:a16="http://schemas.microsoft.com/office/drawing/2014/main" id="{A1D48FB2-020C-4551-B180-A17C44539C5E}"/>
              </a:ext>
            </a:extLst>
          </p:cNvPr>
          <p:cNvSpPr>
            <a:spLocks noGrp="1"/>
          </p:cNvSpPr>
          <p:nvPr>
            <p:ph type="sldNum" sz="quarter" idx="4"/>
          </p:nvPr>
        </p:nvSpPr>
        <p:spPr>
          <a:xfrm>
            <a:off x="-2250057" y="6501925"/>
            <a:ext cx="2743200" cy="365125"/>
          </a:xfrm>
          <a:prstGeom prst="rect">
            <a:avLst/>
          </a:prstGeom>
        </p:spPr>
        <p:txBody>
          <a:bodyPr vert="horz" lIns="91440" tIns="45720" rIns="91440" bIns="45720" rtlCol="0" anchor="t"/>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33AD7C01-B994-4A99-BE98-CE15A6753CE3}" type="slidenum">
              <a:rPr lang="en-GB" smtClean="0"/>
              <a:pPr/>
              <a:t>‹#›</a:t>
            </a:fld>
            <a:endParaRPr lang="en-GB" dirty="0"/>
          </a:p>
        </p:txBody>
      </p:sp>
      <p:sp>
        <p:nvSpPr>
          <p:cNvPr id="19" name="Segnaposto piè di pagina 2">
            <a:extLst>
              <a:ext uri="{FF2B5EF4-FFF2-40B4-BE49-F238E27FC236}">
                <a16:creationId xmlns:a16="http://schemas.microsoft.com/office/drawing/2014/main" id="{589678A9-5C82-4F51-912E-824310E0C146}"/>
              </a:ext>
            </a:extLst>
          </p:cNvPr>
          <p:cNvSpPr>
            <a:spLocks noGrp="1"/>
          </p:cNvSpPr>
          <p:nvPr>
            <p:ph type="ftr" sz="quarter" idx="3"/>
          </p:nvPr>
        </p:nvSpPr>
        <p:spPr>
          <a:xfrm>
            <a:off x="7210" y="6513725"/>
            <a:ext cx="12184790" cy="332474"/>
          </a:xfrm>
          <a:prstGeom prst="rect">
            <a:avLst/>
          </a:prstGeom>
        </p:spPr>
        <p:txBody>
          <a:bodyPr/>
          <a:lstStyle>
            <a:lvl1pPr>
              <a:defRPr>
                <a:solidFill>
                  <a:schemeClr val="bg1">
                    <a:lumMod val="50000"/>
                  </a:schemeClr>
                </a:solidFill>
                <a:latin typeface="Calibri" panose="020F0502020204030204" pitchFamily="34" charset="0"/>
                <a:cs typeface="Calibri" panose="020F0502020204030204" pitchFamily="34" charset="0"/>
              </a:defRPr>
            </a:lvl1pPr>
          </a:lstStyle>
          <a:p>
            <a:pPr algn="ctr"/>
            <a:r>
              <a:rPr lang="ru-RU" sz="800" dirty="0"/>
              <a:t>DD/MM/YY                                                                                                                                                                                            КОНФИДЕНЦИАЛЬНО                                                                                                                         КАРАЧАГАНАК ПЕТРОЛИУМ ОПЕРЕЙТИНГ Б.В.</a:t>
            </a:r>
            <a:endParaRPr lang="en-GB" sz="800" dirty="0"/>
          </a:p>
        </p:txBody>
      </p:sp>
    </p:spTree>
    <p:extLst>
      <p:ext uri="{BB962C8B-B14F-4D97-AF65-F5344CB8AC3E}">
        <p14:creationId xmlns:p14="http://schemas.microsoft.com/office/powerpoint/2010/main" val="8466823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3 boxes with line separation and shades">
    <p:bg>
      <p:bgPr>
        <a:solidFill>
          <a:schemeClr val="bg1"/>
        </a:solidFill>
        <a:effectLst/>
      </p:bgPr>
    </p:bg>
    <p:spTree>
      <p:nvGrpSpPr>
        <p:cNvPr id="1" name=""/>
        <p:cNvGrpSpPr/>
        <p:nvPr/>
      </p:nvGrpSpPr>
      <p:grpSpPr>
        <a:xfrm>
          <a:off x="0" y="0"/>
          <a:ext cx="0" cy="0"/>
          <a:chOff x="0" y="0"/>
          <a:chExt cx="0" cy="0"/>
        </a:xfrm>
      </p:grpSpPr>
      <p:sp>
        <p:nvSpPr>
          <p:cNvPr id="12" name="Segnaposto testo 11"/>
          <p:cNvSpPr>
            <a:spLocks noGrp="1"/>
          </p:cNvSpPr>
          <p:nvPr>
            <p:ph type="body" sz="quarter" idx="10"/>
          </p:nvPr>
        </p:nvSpPr>
        <p:spPr>
          <a:xfrm>
            <a:off x="640799" y="1123200"/>
            <a:ext cx="3096000" cy="727200"/>
          </a:xfrm>
          <a:prstGeom prst="rect">
            <a:avLst/>
          </a:prstGeom>
          <a:solidFill>
            <a:srgbClr val="E3E3E3"/>
          </a:solidFill>
          <a:effectLst>
            <a:outerShdw dist="101600" dir="8100000" algn="ctr" rotWithShape="0">
              <a:srgbClr val="01B1C9"/>
            </a:outerShdw>
          </a:effectLst>
        </p:spPr>
        <p:txBody>
          <a:bodyPr anchor="ctr" anchorCtr="0">
            <a:normAutofit/>
          </a:bodyPr>
          <a:lstStyle>
            <a:lvl1pPr>
              <a:buNone/>
              <a:defRPr sz="1600" b="1" i="0">
                <a:solidFill>
                  <a:schemeClr val="tx1"/>
                </a:solidFill>
              </a:defRPr>
            </a:lvl1pPr>
          </a:lstStyle>
          <a:p>
            <a:pPr lvl="0"/>
            <a:r>
              <a:rPr lang="en-US"/>
              <a:t>Edit Master text styles</a:t>
            </a:r>
          </a:p>
        </p:txBody>
      </p:sp>
      <p:sp>
        <p:nvSpPr>
          <p:cNvPr id="14" name="Segnaposto testo 13"/>
          <p:cNvSpPr>
            <a:spLocks noGrp="1"/>
          </p:cNvSpPr>
          <p:nvPr>
            <p:ph type="body" sz="quarter" idx="11"/>
          </p:nvPr>
        </p:nvSpPr>
        <p:spPr>
          <a:xfrm>
            <a:off x="4460400" y="1123200"/>
            <a:ext cx="3096000" cy="727200"/>
          </a:xfrm>
          <a:prstGeom prst="rect">
            <a:avLst/>
          </a:prstGeom>
          <a:solidFill>
            <a:srgbClr val="E3E3E3"/>
          </a:solidFill>
          <a:effectLst>
            <a:outerShdw dist="101600" dir="8100000" algn="ctr" rotWithShape="0">
              <a:srgbClr val="FFD500"/>
            </a:outerShdw>
          </a:effectLst>
        </p:spPr>
        <p:txBody>
          <a:bodyPr anchor="ctr" anchorCtr="0">
            <a:normAutofit/>
          </a:bodyPr>
          <a:lstStyle>
            <a:lvl1pPr>
              <a:buNone/>
              <a:defRPr sz="1600" b="1" i="0">
                <a:solidFill>
                  <a:schemeClr val="tx1"/>
                </a:solidFill>
              </a:defRPr>
            </a:lvl1pPr>
          </a:lstStyle>
          <a:p>
            <a:pPr lvl="0"/>
            <a:r>
              <a:rPr lang="en-US"/>
              <a:t>Edit Master text styles</a:t>
            </a:r>
          </a:p>
        </p:txBody>
      </p:sp>
      <p:sp>
        <p:nvSpPr>
          <p:cNvPr id="17" name="Segnaposto testo 16"/>
          <p:cNvSpPr>
            <a:spLocks noGrp="1"/>
          </p:cNvSpPr>
          <p:nvPr>
            <p:ph type="body" sz="quarter" idx="12"/>
          </p:nvPr>
        </p:nvSpPr>
        <p:spPr>
          <a:xfrm>
            <a:off x="8276400" y="1123200"/>
            <a:ext cx="3096000" cy="727200"/>
          </a:xfrm>
          <a:prstGeom prst="rect">
            <a:avLst/>
          </a:prstGeom>
          <a:solidFill>
            <a:srgbClr val="E3E3E3"/>
          </a:solidFill>
          <a:effectLst>
            <a:outerShdw dist="101600" dir="8100000" algn="ctr" rotWithShape="0">
              <a:schemeClr val="bg1">
                <a:lumMod val="75000"/>
              </a:schemeClr>
            </a:outerShdw>
          </a:effectLst>
        </p:spPr>
        <p:txBody>
          <a:bodyPr anchor="ctr" anchorCtr="0">
            <a:normAutofit/>
          </a:bodyPr>
          <a:lstStyle>
            <a:lvl1pPr>
              <a:buNone/>
              <a:defRPr sz="1600" b="1" i="0">
                <a:solidFill>
                  <a:schemeClr val="tx1"/>
                </a:solidFill>
              </a:defRPr>
            </a:lvl1pPr>
          </a:lstStyle>
          <a:p>
            <a:pPr lvl="0"/>
            <a:r>
              <a:rPr lang="en-US"/>
              <a:t>Edit Master text styles</a:t>
            </a:r>
          </a:p>
        </p:txBody>
      </p:sp>
      <p:cxnSp>
        <p:nvCxnSpPr>
          <p:cNvPr id="18" name="Connettore 1 13"/>
          <p:cNvCxnSpPr/>
          <p:nvPr userDrawn="1"/>
        </p:nvCxnSpPr>
        <p:spPr>
          <a:xfrm>
            <a:off x="4070685" y="1131070"/>
            <a:ext cx="0" cy="24840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Connettore 1 13"/>
          <p:cNvCxnSpPr/>
          <p:nvPr userDrawn="1"/>
        </p:nvCxnSpPr>
        <p:spPr>
          <a:xfrm>
            <a:off x="7880684" y="1130400"/>
            <a:ext cx="0" cy="24840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Segnaposto testo 31"/>
          <p:cNvSpPr>
            <a:spLocks noGrp="1"/>
          </p:cNvSpPr>
          <p:nvPr>
            <p:ph type="body" sz="quarter" idx="16"/>
          </p:nvPr>
        </p:nvSpPr>
        <p:spPr>
          <a:xfrm>
            <a:off x="1389600" y="5407200"/>
            <a:ext cx="9486000" cy="730800"/>
          </a:xfrm>
          <a:prstGeom prst="rect">
            <a:avLst/>
          </a:prstGeom>
          <a:solidFill>
            <a:srgbClr val="E3E3E3"/>
          </a:solidFill>
          <a:effectLst>
            <a:outerShdw dist="101600" dir="8100000" algn="ctr" rotWithShape="0">
              <a:srgbClr val="FFD500"/>
            </a:outerShdw>
          </a:effectLst>
        </p:spPr>
        <p:txBody>
          <a:bodyPr anchor="ctr">
            <a:normAutofit/>
          </a:bodyPr>
          <a:lstStyle>
            <a:lvl1pPr algn="ctr">
              <a:buNone/>
              <a:defRPr sz="1600" b="1" i="0" baseline="0">
                <a:solidFill>
                  <a:schemeClr val="tx1"/>
                </a:solidFill>
                <a:effectLst/>
                <a:latin typeface="+mj-lt"/>
              </a:defRPr>
            </a:lvl1pPr>
          </a:lstStyle>
          <a:p>
            <a:pPr lvl="0"/>
            <a:r>
              <a:rPr lang="en-US"/>
              <a:t>Edit Master text styles</a:t>
            </a:r>
          </a:p>
        </p:txBody>
      </p:sp>
      <p:sp>
        <p:nvSpPr>
          <p:cNvPr id="20" name="Segnaposto testo 19"/>
          <p:cNvSpPr>
            <a:spLocks noGrp="1"/>
          </p:cNvSpPr>
          <p:nvPr>
            <p:ph type="body" sz="quarter" idx="17" hasCustomPrompt="1"/>
          </p:nvPr>
        </p:nvSpPr>
        <p:spPr>
          <a:xfrm>
            <a:off x="640800" y="2209575"/>
            <a:ext cx="3155950" cy="2720975"/>
          </a:xfrm>
          <a:prstGeom prst="rect">
            <a:avLst/>
          </a:prstGeom>
        </p:spPr>
        <p:txBody>
          <a:bodyPr/>
          <a:lstStyle>
            <a:lvl1pPr>
              <a:buClr>
                <a:srgbClr val="FFD500"/>
              </a:buClr>
              <a:buFont typeface="Wingdings" pitchFamily="2" charset="2"/>
              <a:buChar char="§"/>
              <a:defRPr sz="1600" i="0">
                <a:solidFill>
                  <a:schemeClr val="tx1"/>
                </a:solidFill>
              </a:defRPr>
            </a:lvl1pPr>
            <a:lvl2pPr>
              <a:buClr>
                <a:srgbClr val="E3E3E3"/>
              </a:buClr>
              <a:buFont typeface="Wingdings" pitchFamily="2" charset="2"/>
              <a:buChar char="§"/>
              <a:defRPr sz="1400" i="0"/>
            </a:lvl2pPr>
            <a:lvl3pPr>
              <a:buFont typeface="Wingdings" pitchFamily="2" charset="2"/>
              <a:buChar char="§"/>
              <a:defRPr sz="1200" i="0"/>
            </a:lvl3pPr>
          </a:lstStyle>
          <a:p>
            <a:pPr lvl="0"/>
            <a:r>
              <a:rPr lang="it-IT" dirty="0"/>
              <a:t>Fare clic per modificare stili del testo dello schema</a:t>
            </a:r>
          </a:p>
          <a:p>
            <a:pPr lvl="1"/>
            <a:r>
              <a:rPr lang="it-IT" dirty="0"/>
              <a:t>Second level</a:t>
            </a:r>
          </a:p>
          <a:p>
            <a:pPr lvl="2"/>
            <a:r>
              <a:rPr lang="it-IT" dirty="0"/>
              <a:t>Third level</a:t>
            </a:r>
          </a:p>
        </p:txBody>
      </p:sp>
      <p:sp>
        <p:nvSpPr>
          <p:cNvPr id="21" name="Segnaposto testo 19"/>
          <p:cNvSpPr>
            <a:spLocks noGrp="1"/>
          </p:cNvSpPr>
          <p:nvPr>
            <p:ph type="body" sz="quarter" idx="18" hasCustomPrompt="1"/>
          </p:nvPr>
        </p:nvSpPr>
        <p:spPr>
          <a:xfrm>
            <a:off x="4460400" y="2242232"/>
            <a:ext cx="3155950" cy="2720975"/>
          </a:xfrm>
          <a:prstGeom prst="rect">
            <a:avLst/>
          </a:prstGeom>
        </p:spPr>
        <p:txBody>
          <a:bodyPr/>
          <a:lstStyle>
            <a:lvl1pPr>
              <a:buClr>
                <a:srgbClr val="FFD500"/>
              </a:buClr>
              <a:buFont typeface="Wingdings" pitchFamily="2" charset="2"/>
              <a:buChar char="§"/>
              <a:defRPr sz="1600" i="0">
                <a:solidFill>
                  <a:schemeClr val="tx1"/>
                </a:solidFill>
              </a:defRPr>
            </a:lvl1pPr>
            <a:lvl2pPr>
              <a:buClr>
                <a:srgbClr val="E3E3E3"/>
              </a:buClr>
              <a:buFont typeface="Wingdings" pitchFamily="2" charset="2"/>
              <a:buChar char="§"/>
              <a:defRPr sz="1400" i="0"/>
            </a:lvl2pPr>
            <a:lvl3pPr>
              <a:buFont typeface="Wingdings" pitchFamily="2" charset="2"/>
              <a:buChar char="§"/>
              <a:defRPr sz="1200" i="0"/>
            </a:lvl3pPr>
          </a:lstStyle>
          <a:p>
            <a:pPr lvl="0"/>
            <a:r>
              <a:rPr lang="it-IT" dirty="0"/>
              <a:t>Fare clic per modificare stili del testo dello schema</a:t>
            </a:r>
          </a:p>
          <a:p>
            <a:pPr lvl="1"/>
            <a:r>
              <a:rPr lang="it-IT" dirty="0"/>
              <a:t>Second level</a:t>
            </a:r>
          </a:p>
          <a:p>
            <a:pPr lvl="2"/>
            <a:r>
              <a:rPr lang="it-IT" dirty="0"/>
              <a:t>Third level</a:t>
            </a:r>
          </a:p>
        </p:txBody>
      </p:sp>
      <p:sp>
        <p:nvSpPr>
          <p:cNvPr id="22" name="Segnaposto testo 19"/>
          <p:cNvSpPr>
            <a:spLocks noGrp="1"/>
          </p:cNvSpPr>
          <p:nvPr>
            <p:ph type="body" sz="quarter" idx="19" hasCustomPrompt="1"/>
          </p:nvPr>
        </p:nvSpPr>
        <p:spPr>
          <a:xfrm>
            <a:off x="8276400" y="2264004"/>
            <a:ext cx="3155950" cy="2720975"/>
          </a:xfrm>
          <a:prstGeom prst="rect">
            <a:avLst/>
          </a:prstGeom>
        </p:spPr>
        <p:txBody>
          <a:bodyPr/>
          <a:lstStyle>
            <a:lvl1pPr>
              <a:buClr>
                <a:srgbClr val="FFD500"/>
              </a:buClr>
              <a:buFont typeface="Wingdings" pitchFamily="2" charset="2"/>
              <a:buChar char="§"/>
              <a:defRPr sz="1600" i="0">
                <a:solidFill>
                  <a:schemeClr val="tx1"/>
                </a:solidFill>
              </a:defRPr>
            </a:lvl1pPr>
            <a:lvl2pPr>
              <a:buClr>
                <a:srgbClr val="E3E3E3"/>
              </a:buClr>
              <a:buFont typeface="Wingdings" pitchFamily="2" charset="2"/>
              <a:buChar char="§"/>
              <a:defRPr sz="1400" i="0"/>
            </a:lvl2pPr>
            <a:lvl3pPr>
              <a:buFont typeface="Wingdings" pitchFamily="2" charset="2"/>
              <a:buChar char="§"/>
              <a:defRPr sz="1200" i="0"/>
            </a:lvl3pPr>
          </a:lstStyle>
          <a:p>
            <a:pPr lvl="0"/>
            <a:r>
              <a:rPr lang="it-IT" dirty="0"/>
              <a:t>Fare clic per modificare stili del testo dello schema</a:t>
            </a:r>
          </a:p>
          <a:p>
            <a:pPr lvl="1"/>
            <a:r>
              <a:rPr lang="it-IT" dirty="0"/>
              <a:t>Second level</a:t>
            </a:r>
          </a:p>
          <a:p>
            <a:pPr lvl="2"/>
            <a:r>
              <a:rPr lang="it-IT" dirty="0"/>
              <a:t>Third level</a:t>
            </a:r>
          </a:p>
        </p:txBody>
      </p:sp>
      <p:sp>
        <p:nvSpPr>
          <p:cNvPr id="16" name="Title 1">
            <a:extLst>
              <a:ext uri="{FF2B5EF4-FFF2-40B4-BE49-F238E27FC236}">
                <a16:creationId xmlns:a16="http://schemas.microsoft.com/office/drawing/2014/main" id="{4F38597D-6639-4651-9FC9-D2811A24DC3A}"/>
              </a:ext>
            </a:extLst>
          </p:cNvPr>
          <p:cNvSpPr>
            <a:spLocks noGrp="1"/>
          </p:cNvSpPr>
          <p:nvPr>
            <p:ph type="title"/>
          </p:nvPr>
        </p:nvSpPr>
        <p:spPr>
          <a:xfrm>
            <a:off x="1249954" y="179889"/>
            <a:ext cx="9604323" cy="777600"/>
          </a:xfrm>
          <a:prstGeom prst="rect">
            <a:avLst/>
          </a:prstGeom>
        </p:spPr>
        <p:txBody>
          <a:bodyPr/>
          <a:lstStyle>
            <a:lvl1pPr>
              <a:defRPr sz="3200">
                <a:solidFill>
                  <a:schemeClr val="tx1"/>
                </a:solidFill>
              </a:defRPr>
            </a:lvl1pPr>
          </a:lstStyle>
          <a:p>
            <a:endParaRPr lang="en-GB" dirty="0">
              <a:solidFill>
                <a:schemeClr val="accent3"/>
              </a:solidFill>
            </a:endParaRPr>
          </a:p>
        </p:txBody>
      </p:sp>
      <p:sp>
        <p:nvSpPr>
          <p:cNvPr id="23" name="Slide Number Placeholder 1">
            <a:extLst>
              <a:ext uri="{FF2B5EF4-FFF2-40B4-BE49-F238E27FC236}">
                <a16:creationId xmlns:a16="http://schemas.microsoft.com/office/drawing/2014/main" id="{D9FCB306-347F-4B5E-A5EF-BA9AE0B6D2A9}"/>
              </a:ext>
            </a:extLst>
          </p:cNvPr>
          <p:cNvSpPr>
            <a:spLocks noGrp="1"/>
          </p:cNvSpPr>
          <p:nvPr>
            <p:ph type="sldNum" sz="quarter" idx="4"/>
          </p:nvPr>
        </p:nvSpPr>
        <p:spPr>
          <a:xfrm>
            <a:off x="-2250057" y="6501925"/>
            <a:ext cx="2743200" cy="365125"/>
          </a:xfrm>
          <a:prstGeom prst="rect">
            <a:avLst/>
          </a:prstGeom>
        </p:spPr>
        <p:txBody>
          <a:bodyPr vert="horz" lIns="91440" tIns="45720" rIns="91440" bIns="45720" rtlCol="0" anchor="t"/>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33AD7C01-B994-4A99-BE98-CE15A6753CE3}" type="slidenum">
              <a:rPr lang="en-GB" smtClean="0"/>
              <a:pPr/>
              <a:t>‹#›</a:t>
            </a:fld>
            <a:endParaRPr lang="en-GB" dirty="0"/>
          </a:p>
        </p:txBody>
      </p:sp>
      <p:sp>
        <p:nvSpPr>
          <p:cNvPr id="19" name="Segnaposto piè di pagina 2">
            <a:extLst>
              <a:ext uri="{FF2B5EF4-FFF2-40B4-BE49-F238E27FC236}">
                <a16:creationId xmlns:a16="http://schemas.microsoft.com/office/drawing/2014/main" id="{6895FDA5-9843-400E-8C05-AD352E26421F}"/>
              </a:ext>
            </a:extLst>
          </p:cNvPr>
          <p:cNvSpPr>
            <a:spLocks noGrp="1"/>
          </p:cNvSpPr>
          <p:nvPr>
            <p:ph type="ftr" sz="quarter" idx="3"/>
          </p:nvPr>
        </p:nvSpPr>
        <p:spPr>
          <a:xfrm>
            <a:off x="7210" y="6513725"/>
            <a:ext cx="12184790" cy="332474"/>
          </a:xfrm>
          <a:prstGeom prst="rect">
            <a:avLst/>
          </a:prstGeom>
        </p:spPr>
        <p:txBody>
          <a:bodyPr/>
          <a:lstStyle>
            <a:lvl1pPr>
              <a:defRPr>
                <a:solidFill>
                  <a:schemeClr val="bg1">
                    <a:lumMod val="50000"/>
                  </a:schemeClr>
                </a:solidFill>
                <a:latin typeface="Calibri" panose="020F0502020204030204" pitchFamily="34" charset="0"/>
                <a:cs typeface="Calibri" panose="020F0502020204030204" pitchFamily="34" charset="0"/>
              </a:defRPr>
            </a:lvl1pPr>
          </a:lstStyle>
          <a:p>
            <a:pPr algn="ctr"/>
            <a:r>
              <a:rPr lang="ru-RU" sz="800" dirty="0"/>
              <a:t>DD/MM/YY                                                                                                                                                                                            КОНФИДЕНЦИАЛЬНО                                                                                                                         КАРАЧАГАНАК ПЕТРОЛИУМ ОПЕРЕЙТИНГ Б.В.</a:t>
            </a:r>
            <a:endParaRPr lang="en-GB" sz="800" dirty="0"/>
          </a:p>
        </p:txBody>
      </p:sp>
    </p:spTree>
    <p:extLst>
      <p:ext uri="{BB962C8B-B14F-4D97-AF65-F5344CB8AC3E}">
        <p14:creationId xmlns:p14="http://schemas.microsoft.com/office/powerpoint/2010/main" val="41742666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 1">
    <p:spTree>
      <p:nvGrpSpPr>
        <p:cNvPr id="1" name=""/>
        <p:cNvGrpSpPr/>
        <p:nvPr/>
      </p:nvGrpSpPr>
      <p:grpSpPr>
        <a:xfrm>
          <a:off x="0" y="0"/>
          <a:ext cx="0" cy="0"/>
          <a:chOff x="0" y="0"/>
          <a:chExt cx="0" cy="0"/>
        </a:xfrm>
      </p:grpSpPr>
      <p:sp>
        <p:nvSpPr>
          <p:cNvPr id="3" name="직사각형 7">
            <a:extLst>
              <a:ext uri="{FF2B5EF4-FFF2-40B4-BE49-F238E27FC236}">
                <a16:creationId xmlns:a16="http://schemas.microsoft.com/office/drawing/2014/main" id="{1AAD491E-1EA0-47EE-9B38-C36879304DBF}"/>
              </a:ext>
            </a:extLst>
          </p:cNvPr>
          <p:cNvSpPr/>
          <p:nvPr userDrawn="1"/>
        </p:nvSpPr>
        <p:spPr>
          <a:xfrm>
            <a:off x="0" y="2362200"/>
            <a:ext cx="12191999"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그림 개체 틀 6">
            <a:extLst>
              <a:ext uri="{FF2B5EF4-FFF2-40B4-BE49-F238E27FC236}">
                <a16:creationId xmlns:a16="http://schemas.microsoft.com/office/drawing/2014/main" id="{ADA58810-BEDD-4D33-B6DF-414C92F116C0}"/>
              </a:ext>
            </a:extLst>
          </p:cNvPr>
          <p:cNvSpPr>
            <a:spLocks noGrp="1"/>
          </p:cNvSpPr>
          <p:nvPr>
            <p:ph type="pic" sz="quarter" idx="65" hasCustomPrompt="1"/>
          </p:nvPr>
        </p:nvSpPr>
        <p:spPr>
          <a:xfrm>
            <a:off x="5534029" y="2"/>
            <a:ext cx="6657973" cy="6857999"/>
          </a:xfrm>
          <a:custGeom>
            <a:avLst/>
            <a:gdLst>
              <a:gd name="connsiteX0" fmla="*/ 2362199 w 6657973"/>
              <a:gd name="connsiteY0" fmla="*/ 0 h 6857999"/>
              <a:gd name="connsiteX1" fmla="*/ 6657973 w 6657973"/>
              <a:gd name="connsiteY1" fmla="*/ 0 h 6857999"/>
              <a:gd name="connsiteX2" fmla="*/ 6657973 w 6657973"/>
              <a:gd name="connsiteY2" fmla="*/ 3630706 h 6857999"/>
              <a:gd name="connsiteX3" fmla="*/ 6657972 w 6657973"/>
              <a:gd name="connsiteY3" fmla="*/ 6857999 h 6857999"/>
              <a:gd name="connsiteX4" fmla="*/ 2362198 w 6657973"/>
              <a:gd name="connsiteY4" fmla="*/ 6857999 h 6857999"/>
              <a:gd name="connsiteX5" fmla="*/ 2362198 w 6657973"/>
              <a:gd name="connsiteY5" fmla="*/ 6857999 h 6857999"/>
              <a:gd name="connsiteX6" fmla="*/ 0 w 6657973"/>
              <a:gd name="connsiteY6" fmla="*/ 34385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7973" h="6857999">
                <a:moveTo>
                  <a:pt x="2362199" y="0"/>
                </a:moveTo>
                <a:lnTo>
                  <a:pt x="6657973" y="0"/>
                </a:lnTo>
                <a:lnTo>
                  <a:pt x="6657973" y="3630706"/>
                </a:lnTo>
                <a:lnTo>
                  <a:pt x="6657972" y="6857999"/>
                </a:lnTo>
                <a:lnTo>
                  <a:pt x="2362198" y="6857999"/>
                </a:lnTo>
                <a:lnTo>
                  <a:pt x="2362198" y="6857999"/>
                </a:lnTo>
                <a:lnTo>
                  <a:pt x="0" y="3438532"/>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pic>
        <p:nvPicPr>
          <p:cNvPr id="5" name="Immagine 8">
            <a:extLst>
              <a:ext uri="{FF2B5EF4-FFF2-40B4-BE49-F238E27FC236}">
                <a16:creationId xmlns:a16="http://schemas.microsoft.com/office/drawing/2014/main" id="{C902A94B-F441-4C44-A590-8C0E54C089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0" y="0"/>
            <a:ext cx="12192000" cy="6857999"/>
          </a:xfrm>
          <a:prstGeom prst="rect">
            <a:avLst/>
          </a:prstGeom>
        </p:spPr>
      </p:pic>
      <p:sp>
        <p:nvSpPr>
          <p:cNvPr id="6" name="Slide Number Placeholder 1">
            <a:extLst>
              <a:ext uri="{FF2B5EF4-FFF2-40B4-BE49-F238E27FC236}">
                <a16:creationId xmlns:a16="http://schemas.microsoft.com/office/drawing/2014/main" id="{AD044C03-8874-4992-AEF9-F9FDB6A37B4D}"/>
              </a:ext>
            </a:extLst>
          </p:cNvPr>
          <p:cNvSpPr>
            <a:spLocks noGrp="1"/>
          </p:cNvSpPr>
          <p:nvPr>
            <p:ph type="sldNum" sz="quarter" idx="4"/>
          </p:nvPr>
        </p:nvSpPr>
        <p:spPr>
          <a:xfrm>
            <a:off x="-2250057" y="6501925"/>
            <a:ext cx="2743200" cy="365125"/>
          </a:xfrm>
          <a:prstGeom prst="rect">
            <a:avLst/>
          </a:prstGeom>
        </p:spPr>
        <p:txBody>
          <a:bodyPr vert="horz" lIns="91440" tIns="45720" rIns="91440" bIns="45720" rtlCol="0" anchor="t"/>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33AD7C01-B994-4A99-BE98-CE15A6753CE3}" type="slidenum">
              <a:rPr lang="en-GB" smtClean="0"/>
              <a:pPr/>
              <a:t>‹#›</a:t>
            </a:fld>
            <a:endParaRPr lang="en-GB" dirty="0"/>
          </a:p>
        </p:txBody>
      </p:sp>
    </p:spTree>
    <p:extLst>
      <p:ext uri="{BB962C8B-B14F-4D97-AF65-F5344CB8AC3E}">
        <p14:creationId xmlns:p14="http://schemas.microsoft.com/office/powerpoint/2010/main" val="24328204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Thank you">
    <p:spTree>
      <p:nvGrpSpPr>
        <p:cNvPr id="1" name=""/>
        <p:cNvGrpSpPr/>
        <p:nvPr/>
      </p:nvGrpSpPr>
      <p:grpSpPr>
        <a:xfrm>
          <a:off x="0" y="0"/>
          <a:ext cx="0" cy="0"/>
          <a:chOff x="0" y="0"/>
          <a:chExt cx="0" cy="0"/>
        </a:xfrm>
      </p:grpSpPr>
      <p:pic>
        <p:nvPicPr>
          <p:cNvPr id="4" name="Picture 6" descr="Klogo.wmf"/>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71322" y="6381038"/>
            <a:ext cx="734521" cy="421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1"/>
          <p:cNvSpPr>
            <a:spLocks noGrp="1" noChangeArrowheads="1"/>
          </p:cNvSpPr>
          <p:nvPr>
            <p:ph type="sldNum" sz="quarter" idx="10"/>
          </p:nvPr>
        </p:nvSpPr>
        <p:spPr>
          <a:xfrm>
            <a:off x="11568608" y="6326186"/>
            <a:ext cx="539751" cy="476250"/>
          </a:xfrm>
        </p:spPr>
        <p:txBody>
          <a:bodyPr/>
          <a:lstStyle>
            <a:lvl1pPr>
              <a:defRPr sz="1000" b="0">
                <a:solidFill>
                  <a:schemeClr val="bg1">
                    <a:lumMod val="50000"/>
                  </a:schemeClr>
                </a:solidFill>
                <a:latin typeface="Arial" panose="020B0604020202020204" pitchFamily="34" charset="0"/>
                <a:cs typeface="Arial" panose="020B0604020202020204" pitchFamily="34" charset="0"/>
              </a:defRPr>
            </a:lvl1pPr>
          </a:lstStyle>
          <a:p>
            <a:pPr>
              <a:defRPr/>
            </a:pPr>
            <a:fld id="{62296AE5-B6D8-430E-ABF9-0697BCADBFBB}" type="slidenum">
              <a:rPr lang="en-GB" smtClean="0"/>
              <a:pPr>
                <a:defRPr/>
              </a:pPr>
              <a:t>‹#›</a:t>
            </a:fld>
            <a:endParaRPr lang="en-GB" dirty="0"/>
          </a:p>
        </p:txBody>
      </p:sp>
      <p:sp>
        <p:nvSpPr>
          <p:cNvPr id="7" name="TextBox 6">
            <a:extLst>
              <a:ext uri="{FF2B5EF4-FFF2-40B4-BE49-F238E27FC236}">
                <a16:creationId xmlns:a16="http://schemas.microsoft.com/office/drawing/2014/main" id="{FE533937-0045-4FB6-AB8A-A1E2869FDFDD}"/>
              </a:ext>
            </a:extLst>
          </p:cNvPr>
          <p:cNvSpPr txBox="1"/>
          <p:nvPr userDrawn="1"/>
        </p:nvSpPr>
        <p:spPr>
          <a:xfrm>
            <a:off x="4378777" y="2584036"/>
            <a:ext cx="4552043" cy="1754326"/>
          </a:xfrm>
          <a:prstGeom prst="rect">
            <a:avLst/>
          </a:prstGeom>
          <a:noFill/>
        </p:spPr>
        <p:txBody>
          <a:bodyPr wrap="square" rtlCol="0">
            <a:spAutoFit/>
          </a:bodyPr>
          <a:lstStyle/>
          <a:p>
            <a:r>
              <a:rPr lang="ru-RU" altLang="ko-KR" sz="5400" dirty="0">
                <a:solidFill>
                  <a:schemeClr val="accent1"/>
                </a:solidFill>
                <a:cs typeface="Arial" pitchFamily="34" charset="0"/>
              </a:rPr>
              <a:t>Спасибо!</a:t>
            </a:r>
            <a:endParaRPr lang="ko-KR" altLang="en-US" sz="5400" dirty="0">
              <a:solidFill>
                <a:schemeClr val="accent1"/>
              </a:solidFill>
              <a:cs typeface="Arial" pitchFamily="34" charset="0"/>
            </a:endParaRPr>
          </a:p>
          <a:p>
            <a:endParaRPr lang="en-GB" sz="5400" dirty="0">
              <a:solidFill>
                <a:schemeClr val="accent1"/>
              </a:solidFill>
            </a:endParaRPr>
          </a:p>
        </p:txBody>
      </p:sp>
      <p:sp>
        <p:nvSpPr>
          <p:cNvPr id="8" name="Rectangle 7">
            <a:extLst>
              <a:ext uri="{FF2B5EF4-FFF2-40B4-BE49-F238E27FC236}">
                <a16:creationId xmlns:a16="http://schemas.microsoft.com/office/drawing/2014/main" id="{36F7AF97-04AE-40B9-A11F-A4C8C07CE5C7}"/>
              </a:ext>
            </a:extLst>
          </p:cNvPr>
          <p:cNvSpPr/>
          <p:nvPr userDrawn="1"/>
        </p:nvSpPr>
        <p:spPr>
          <a:xfrm>
            <a:off x="0" y="3543300"/>
            <a:ext cx="12192000" cy="3314700"/>
          </a:xfrm>
          <a:prstGeom prst="rect">
            <a:avLst/>
          </a:prstGeom>
          <a:solidFill>
            <a:srgbClr val="00A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696060A9-32BC-4881-8401-DCF921156793}"/>
              </a:ext>
            </a:extLst>
          </p:cNvPr>
          <p:cNvSpPr/>
          <p:nvPr userDrawn="1"/>
        </p:nvSpPr>
        <p:spPr>
          <a:xfrm>
            <a:off x="0" y="3429000"/>
            <a:ext cx="6096000" cy="114300"/>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 name="Rectangle 10">
            <a:extLst>
              <a:ext uri="{FF2B5EF4-FFF2-40B4-BE49-F238E27FC236}">
                <a16:creationId xmlns:a16="http://schemas.microsoft.com/office/drawing/2014/main" id="{D8711E5A-4231-477B-B957-50662A3E4921}"/>
              </a:ext>
            </a:extLst>
          </p:cNvPr>
          <p:cNvSpPr/>
          <p:nvPr userDrawn="1"/>
        </p:nvSpPr>
        <p:spPr>
          <a:xfrm>
            <a:off x="6096000" y="6754812"/>
            <a:ext cx="6096000" cy="103188"/>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2387883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 2 blocks seperate titles AND shaded NO line split">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715992" y="2113472"/>
            <a:ext cx="5167223" cy="4076191"/>
          </a:xfrm>
          <a:prstGeom prst="rect">
            <a:avLst/>
          </a:prstGeom>
        </p:spPr>
        <p:txBody>
          <a:bodyPr>
            <a:normAutofit/>
          </a:bodyPr>
          <a:lstStyle>
            <a:lvl1pPr>
              <a:defRPr sz="2400">
                <a:latin typeface="+mn-lt"/>
              </a:defRPr>
            </a:lvl1pPr>
            <a:lvl2pPr>
              <a:buClr>
                <a:srgbClr val="01B1C9"/>
              </a:buClr>
              <a:defRPr sz="2000">
                <a:latin typeface="+mn-lt"/>
              </a:defRPr>
            </a:lvl2pPr>
            <a:lvl3pPr>
              <a:defRPr sz="1800">
                <a:latin typeface="+mn-lt"/>
              </a:defRPr>
            </a:lvl3pPr>
            <a:lvl4pPr>
              <a:defRPr sz="1600">
                <a:latin typeface="+mn-lt"/>
              </a:defRPr>
            </a:lvl4pPr>
            <a:lvl5pPr marL="2057349" indent="-228594">
              <a:buFont typeface="Arial" panose="020B0604020202020204" pitchFamily="34" charset="0"/>
              <a:buChar cha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dirty="0"/>
          </a:p>
        </p:txBody>
      </p:sp>
      <p:sp>
        <p:nvSpPr>
          <p:cNvPr id="6" name="Segnaposto contenuto 5"/>
          <p:cNvSpPr>
            <a:spLocks noGrp="1"/>
          </p:cNvSpPr>
          <p:nvPr>
            <p:ph sz="quarter" idx="4"/>
          </p:nvPr>
        </p:nvSpPr>
        <p:spPr>
          <a:xfrm>
            <a:off x="6206400" y="2113472"/>
            <a:ext cx="5259380" cy="4076191"/>
          </a:xfrm>
          <a:prstGeom prst="rect">
            <a:avLst/>
          </a:prstGeom>
        </p:spPr>
        <p:txBody>
          <a:bodyPr/>
          <a:lstStyle>
            <a:lvl2pPr>
              <a:buClr>
                <a:srgbClr val="01B1C9"/>
              </a:buClr>
              <a:defRPr/>
            </a:lvl2pPr>
            <a:lvl5pPr marL="2057349" indent="-228594">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dirty="0"/>
          </a:p>
        </p:txBody>
      </p:sp>
      <p:sp>
        <p:nvSpPr>
          <p:cNvPr id="5" name="Segnaposto testo 4"/>
          <p:cNvSpPr>
            <a:spLocks noGrp="1"/>
          </p:cNvSpPr>
          <p:nvPr>
            <p:ph type="body" sz="quarter" idx="13"/>
          </p:nvPr>
        </p:nvSpPr>
        <p:spPr>
          <a:xfrm>
            <a:off x="1289095" y="1408026"/>
            <a:ext cx="4021016" cy="369332"/>
          </a:xfrm>
          <a:prstGeom prst="rect">
            <a:avLst/>
          </a:prstGeom>
          <a:solidFill>
            <a:schemeClr val="bg1"/>
          </a:solidFill>
          <a:effectLst>
            <a:outerShdw dist="101600" dir="8100000" algn="tr" rotWithShape="0">
              <a:srgbClr val="FFD500"/>
            </a:outerShdw>
          </a:effectLst>
        </p:spPr>
        <p:txBody>
          <a:bodyPr anchor="b" anchorCtr="1">
            <a:spAutoFit/>
          </a:bodyPr>
          <a:lstStyle>
            <a:lvl1pPr marL="0" indent="0" algn="ctr">
              <a:lnSpc>
                <a:spcPct val="100000"/>
              </a:lnSpc>
              <a:buFont typeface="Arial" panose="020B0604020202020204" pitchFamily="34" charset="0"/>
              <a:buNone/>
              <a:defRPr sz="1800" b="1" i="0">
                <a:solidFill>
                  <a:schemeClr val="tx1"/>
                </a:solidFill>
                <a:latin typeface="+mn-lt"/>
              </a:defRPr>
            </a:lvl1pPr>
            <a:lvl2pPr marL="285750" indent="-285750">
              <a:lnSpc>
                <a:spcPct val="100000"/>
              </a:lnSpc>
              <a:buSzPct val="400000"/>
              <a:buFontTx/>
              <a:buBlip>
                <a:blip r:embed="rId2"/>
              </a:buBlip>
              <a:defRPr sz="1200">
                <a:latin typeface="+mn-lt"/>
              </a:defRPr>
            </a:lvl2pPr>
          </a:lstStyle>
          <a:p>
            <a:pPr lvl="0"/>
            <a:r>
              <a:rPr lang="en-US"/>
              <a:t>Edit Master text styles</a:t>
            </a:r>
          </a:p>
        </p:txBody>
      </p:sp>
      <p:sp>
        <p:nvSpPr>
          <p:cNvPr id="11" name="Segnaposto testo 4"/>
          <p:cNvSpPr>
            <a:spLocks noGrp="1"/>
          </p:cNvSpPr>
          <p:nvPr>
            <p:ph type="body" sz="quarter" idx="14"/>
          </p:nvPr>
        </p:nvSpPr>
        <p:spPr>
          <a:xfrm>
            <a:off x="6778892" y="1408026"/>
            <a:ext cx="4021016" cy="369332"/>
          </a:xfrm>
          <a:prstGeom prst="rect">
            <a:avLst/>
          </a:prstGeom>
          <a:solidFill>
            <a:schemeClr val="bg1"/>
          </a:solidFill>
          <a:effectLst>
            <a:outerShdw dist="101600" dir="8100000" algn="tr" rotWithShape="0">
              <a:srgbClr val="01B1C9"/>
            </a:outerShdw>
          </a:effectLst>
        </p:spPr>
        <p:txBody>
          <a:bodyPr anchor="b" anchorCtr="1">
            <a:spAutoFit/>
          </a:bodyPr>
          <a:lstStyle>
            <a:lvl1pPr marL="0" indent="0" algn="ctr">
              <a:lnSpc>
                <a:spcPct val="100000"/>
              </a:lnSpc>
              <a:buFont typeface="Arial" panose="020B0604020202020204" pitchFamily="34" charset="0"/>
              <a:buNone/>
              <a:defRPr sz="1800" b="1" i="0">
                <a:solidFill>
                  <a:schemeClr val="tx1"/>
                </a:solidFill>
                <a:latin typeface="+mn-lt"/>
              </a:defRPr>
            </a:lvl1pPr>
            <a:lvl2pPr marL="285750" indent="-285750">
              <a:lnSpc>
                <a:spcPct val="100000"/>
              </a:lnSpc>
              <a:buSzPct val="400000"/>
              <a:buFontTx/>
              <a:buBlip>
                <a:blip r:embed="rId2"/>
              </a:buBlip>
              <a:defRPr sz="1200">
                <a:latin typeface="+mn-lt"/>
              </a:defRPr>
            </a:lvl2pPr>
          </a:lstStyle>
          <a:p>
            <a:pPr lvl="0"/>
            <a:r>
              <a:rPr lang="en-US"/>
              <a:t>Edit Master text styles</a:t>
            </a:r>
          </a:p>
        </p:txBody>
      </p:sp>
      <p:sp>
        <p:nvSpPr>
          <p:cNvPr id="12" name="Title 1">
            <a:extLst>
              <a:ext uri="{FF2B5EF4-FFF2-40B4-BE49-F238E27FC236}">
                <a16:creationId xmlns:a16="http://schemas.microsoft.com/office/drawing/2014/main" id="{76AECEC4-CA18-4F9C-AD5A-AE47FDBBED68}"/>
              </a:ext>
            </a:extLst>
          </p:cNvPr>
          <p:cNvSpPr>
            <a:spLocks noGrp="1"/>
          </p:cNvSpPr>
          <p:nvPr>
            <p:ph type="title"/>
          </p:nvPr>
        </p:nvSpPr>
        <p:spPr>
          <a:xfrm>
            <a:off x="1249954" y="179889"/>
            <a:ext cx="9604323" cy="777600"/>
          </a:xfrm>
          <a:prstGeom prst="rect">
            <a:avLst/>
          </a:prstGeom>
        </p:spPr>
        <p:txBody>
          <a:bodyPr/>
          <a:lstStyle>
            <a:lvl1pPr>
              <a:defRPr sz="3200"/>
            </a:lvl1pPr>
          </a:lstStyle>
          <a:p>
            <a:endParaRPr lang="en-GB" dirty="0">
              <a:solidFill>
                <a:schemeClr val="accent3"/>
              </a:solidFill>
            </a:endParaRPr>
          </a:p>
        </p:txBody>
      </p:sp>
      <p:sp>
        <p:nvSpPr>
          <p:cNvPr id="10" name="Slide Number Placeholder 1">
            <a:extLst>
              <a:ext uri="{FF2B5EF4-FFF2-40B4-BE49-F238E27FC236}">
                <a16:creationId xmlns:a16="http://schemas.microsoft.com/office/drawing/2014/main" id="{B1EBAD1B-C8F9-42F7-9045-A425ED5A8EEB}"/>
              </a:ext>
            </a:extLst>
          </p:cNvPr>
          <p:cNvSpPr>
            <a:spLocks noGrp="1"/>
          </p:cNvSpPr>
          <p:nvPr>
            <p:ph type="sldNum" sz="quarter" idx="15"/>
          </p:nvPr>
        </p:nvSpPr>
        <p:spPr>
          <a:xfrm>
            <a:off x="-2250057" y="6501925"/>
            <a:ext cx="2743200" cy="365125"/>
          </a:xfrm>
          <a:prstGeom prst="rect">
            <a:avLst/>
          </a:prstGeom>
        </p:spPr>
        <p:txBody>
          <a:bodyPr vert="horz" lIns="91440" tIns="45720" rIns="91440" bIns="45720" rtlCol="0" anchor="t"/>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33AD7C01-B994-4A99-BE98-CE15A6753CE3}" type="slidenum">
              <a:rPr lang="en-GB" smtClean="0"/>
              <a:pPr/>
              <a:t>‹#›</a:t>
            </a:fld>
            <a:endParaRPr lang="en-GB" dirty="0"/>
          </a:p>
        </p:txBody>
      </p:sp>
      <p:sp>
        <p:nvSpPr>
          <p:cNvPr id="13" name="Segnaposto piè di pagina 2">
            <a:extLst>
              <a:ext uri="{FF2B5EF4-FFF2-40B4-BE49-F238E27FC236}">
                <a16:creationId xmlns:a16="http://schemas.microsoft.com/office/drawing/2014/main" id="{DB2EEC1D-FF36-4B27-B3B0-B5AA39F48FE3}"/>
              </a:ext>
            </a:extLst>
          </p:cNvPr>
          <p:cNvSpPr>
            <a:spLocks noGrp="1"/>
          </p:cNvSpPr>
          <p:nvPr>
            <p:ph type="ftr" sz="quarter" idx="3"/>
          </p:nvPr>
        </p:nvSpPr>
        <p:spPr>
          <a:xfrm>
            <a:off x="7210" y="6513725"/>
            <a:ext cx="12184790" cy="332474"/>
          </a:xfrm>
          <a:prstGeom prst="rect">
            <a:avLst/>
          </a:prstGeom>
        </p:spPr>
        <p:txBody>
          <a:bodyPr/>
          <a:lstStyle>
            <a:lvl1pPr>
              <a:defRPr>
                <a:solidFill>
                  <a:schemeClr val="bg1">
                    <a:lumMod val="50000"/>
                  </a:schemeClr>
                </a:solidFill>
                <a:latin typeface="Calibri" panose="020F0502020204030204" pitchFamily="34" charset="0"/>
                <a:cs typeface="Calibri" panose="020F0502020204030204" pitchFamily="34" charset="0"/>
              </a:defRPr>
            </a:lvl1pPr>
          </a:lstStyle>
          <a:p>
            <a:pPr algn="ctr"/>
            <a:r>
              <a:rPr lang="ru-RU" sz="800" dirty="0"/>
              <a:t>15/09/2023                                                                                                                                                                                    КОНФИДЕНЦИАЛЬНО                                                                                                                         КАРАЧАГАНАК ПЕТРОЛИУМ ОПЕРЕЙТИНГ Б.В.</a:t>
            </a:r>
            <a:endParaRPr lang="en-GB" sz="800" dirty="0"/>
          </a:p>
        </p:txBody>
      </p:sp>
    </p:spTree>
    <p:extLst>
      <p:ext uri="{BB962C8B-B14F-4D97-AF65-F5344CB8AC3E}">
        <p14:creationId xmlns:p14="http://schemas.microsoft.com/office/powerpoint/2010/main" val="30782187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BD951BEC-6D24-4D80-BDEE-5778CEABCB2E}"/>
              </a:ext>
            </a:extLst>
          </p:cNvPr>
          <p:cNvSpPr>
            <a:spLocks noGrp="1"/>
          </p:cNvSpPr>
          <p:nvPr>
            <p:ph type="dt" sz="half" idx="2"/>
          </p:nvPr>
        </p:nvSpPr>
        <p:spPr>
          <a:xfrm>
            <a:off x="838200" y="6443447"/>
            <a:ext cx="2743200" cy="365125"/>
          </a:xfrm>
          <a:prstGeom prst="rect">
            <a:avLst/>
          </a:prstGeom>
        </p:spPr>
        <p:txBody>
          <a:bodyPr vert="horz" lIns="91440" tIns="45720" rIns="91440" bIns="45720" rtlCol="0" anchor="ctr"/>
          <a:lstStyle>
            <a:lvl1pPr algn="l" fontAlgn="t">
              <a:defRPr sz="1000">
                <a:solidFill>
                  <a:schemeClr val="tx1">
                    <a:tint val="75000"/>
                  </a:schemeClr>
                </a:solidFill>
              </a:defRPr>
            </a:lvl1pPr>
          </a:lstStyle>
          <a:p>
            <a:fld id="{07877FD6-306E-4787-AC20-4F0061D7C2B5}" type="datetime1">
              <a:rPr lang="en-GB" smtClean="0"/>
              <a:t>24/04/2025</a:t>
            </a:fld>
            <a:endParaRPr lang="en-GB" dirty="0"/>
          </a:p>
        </p:txBody>
      </p:sp>
      <p:sp>
        <p:nvSpPr>
          <p:cNvPr id="8" name="Footer Placeholder 4">
            <a:extLst>
              <a:ext uri="{FF2B5EF4-FFF2-40B4-BE49-F238E27FC236}">
                <a16:creationId xmlns:a16="http://schemas.microsoft.com/office/drawing/2014/main" id="{AF9E27A2-87EC-45AA-902D-31AA918DD44E}"/>
              </a:ext>
            </a:extLst>
          </p:cNvPr>
          <p:cNvSpPr>
            <a:spLocks noGrp="1"/>
          </p:cNvSpPr>
          <p:nvPr>
            <p:ph type="ftr" sz="quarter" idx="3"/>
          </p:nvPr>
        </p:nvSpPr>
        <p:spPr>
          <a:xfrm>
            <a:off x="4797512" y="6530073"/>
            <a:ext cx="8071022"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CONFIDENTIAL                                                                                                             KARACHAGANAK PETROLEUM OPERATING B.V.</a:t>
            </a:r>
            <a:endParaRPr lang="en-GB"/>
          </a:p>
          <a:p>
            <a:r>
              <a:rPr lang="en-US"/>
              <a:t> </a:t>
            </a:r>
            <a:endParaRPr lang="en-GB" dirty="0"/>
          </a:p>
        </p:txBody>
      </p:sp>
      <p:sp>
        <p:nvSpPr>
          <p:cNvPr id="11" name="Slide Number Placeholder 5">
            <a:extLst>
              <a:ext uri="{FF2B5EF4-FFF2-40B4-BE49-F238E27FC236}">
                <a16:creationId xmlns:a16="http://schemas.microsoft.com/office/drawing/2014/main" id="{102A44DB-F395-4A25-91A5-3D41C0F9E304}"/>
              </a:ext>
            </a:extLst>
          </p:cNvPr>
          <p:cNvSpPr>
            <a:spLocks noGrp="1"/>
          </p:cNvSpPr>
          <p:nvPr>
            <p:ph type="sldNum" sz="quarter" idx="4"/>
          </p:nvPr>
        </p:nvSpPr>
        <p:spPr>
          <a:xfrm>
            <a:off x="-2275609" y="6455206"/>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1EA0EE8-F7EB-4374-9F2A-CCC72ADA4E99}" type="slidenum">
              <a:rPr lang="en-GB" smtClean="0"/>
              <a:pPr/>
              <a:t>‹#›</a:t>
            </a:fld>
            <a:endParaRPr lang="en-GB" dirty="0"/>
          </a:p>
        </p:txBody>
      </p:sp>
      <p:pic>
        <p:nvPicPr>
          <p:cNvPr id="6" name="Picture 5"/>
          <p:cNvPicPr/>
          <p:nvPr userDrawn="1"/>
        </p:nvPicPr>
        <p:blipFill rotWithShape="1">
          <a:blip r:embed="rId2"/>
          <a:srcRect l="476" t="4361" r="29449" b="23037"/>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695248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BD951BEC-6D24-4D80-BDEE-5778CEABCB2E}"/>
              </a:ext>
            </a:extLst>
          </p:cNvPr>
          <p:cNvSpPr>
            <a:spLocks noGrp="1"/>
          </p:cNvSpPr>
          <p:nvPr>
            <p:ph type="dt" sz="half" idx="2"/>
          </p:nvPr>
        </p:nvSpPr>
        <p:spPr>
          <a:xfrm>
            <a:off x="838200" y="6443447"/>
            <a:ext cx="2743200" cy="365125"/>
          </a:xfrm>
          <a:prstGeom prst="rect">
            <a:avLst/>
          </a:prstGeom>
        </p:spPr>
        <p:txBody>
          <a:bodyPr vert="horz" lIns="91440" tIns="45720" rIns="91440" bIns="45720" rtlCol="0" anchor="ctr"/>
          <a:lstStyle>
            <a:lvl1pPr algn="l" fontAlgn="t">
              <a:defRPr sz="1000">
                <a:solidFill>
                  <a:schemeClr val="tx1">
                    <a:tint val="75000"/>
                  </a:schemeClr>
                </a:solidFill>
              </a:defRPr>
            </a:lvl1pPr>
          </a:lstStyle>
          <a:p>
            <a:fld id="{07877FD6-306E-4787-AC20-4F0061D7C2B5}" type="datetime1">
              <a:rPr lang="en-GB" smtClean="0"/>
              <a:t>24/04/2025</a:t>
            </a:fld>
            <a:endParaRPr lang="en-GB" dirty="0"/>
          </a:p>
        </p:txBody>
      </p:sp>
      <p:sp>
        <p:nvSpPr>
          <p:cNvPr id="8" name="Footer Placeholder 4">
            <a:extLst>
              <a:ext uri="{FF2B5EF4-FFF2-40B4-BE49-F238E27FC236}">
                <a16:creationId xmlns:a16="http://schemas.microsoft.com/office/drawing/2014/main" id="{AF9E27A2-87EC-45AA-902D-31AA918DD44E}"/>
              </a:ext>
            </a:extLst>
          </p:cNvPr>
          <p:cNvSpPr>
            <a:spLocks noGrp="1"/>
          </p:cNvSpPr>
          <p:nvPr>
            <p:ph type="ftr" sz="quarter" idx="3"/>
          </p:nvPr>
        </p:nvSpPr>
        <p:spPr>
          <a:xfrm>
            <a:off x="4797512" y="6530073"/>
            <a:ext cx="8071022"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t>CONFIDENTIAL                                                                                                             KARACHAGANAK PETROLEUM OPERATING B.V.</a:t>
            </a:r>
            <a:endParaRPr lang="en-GB" dirty="0"/>
          </a:p>
          <a:p>
            <a:r>
              <a:rPr lang="en-US" dirty="0"/>
              <a:t> </a:t>
            </a:r>
            <a:endParaRPr lang="en-GB" dirty="0"/>
          </a:p>
        </p:txBody>
      </p:sp>
      <p:sp>
        <p:nvSpPr>
          <p:cNvPr id="11" name="Slide Number Placeholder 5">
            <a:extLst>
              <a:ext uri="{FF2B5EF4-FFF2-40B4-BE49-F238E27FC236}">
                <a16:creationId xmlns:a16="http://schemas.microsoft.com/office/drawing/2014/main" id="{102A44DB-F395-4A25-91A5-3D41C0F9E304}"/>
              </a:ext>
            </a:extLst>
          </p:cNvPr>
          <p:cNvSpPr>
            <a:spLocks noGrp="1"/>
          </p:cNvSpPr>
          <p:nvPr>
            <p:ph type="sldNum" sz="quarter" idx="4"/>
          </p:nvPr>
        </p:nvSpPr>
        <p:spPr>
          <a:xfrm>
            <a:off x="-2275609" y="6455206"/>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1EA0EE8-F7EB-4374-9F2A-CCC72ADA4E99}" type="slidenum">
              <a:rPr lang="en-GB" smtClean="0"/>
              <a:pPr/>
              <a:t>‹#›</a:t>
            </a:fld>
            <a:endParaRPr lang="en-GB" dirty="0"/>
          </a:p>
        </p:txBody>
      </p:sp>
      <p:pic>
        <p:nvPicPr>
          <p:cNvPr id="12" name="Content Placeholder 7">
            <a:extLst>
              <a:ext uri="{FF2B5EF4-FFF2-40B4-BE49-F238E27FC236}">
                <a16:creationId xmlns:a16="http://schemas.microsoft.com/office/drawing/2014/main" id="{8264A752-70D9-434A-94B7-FF2C86E32A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p:spPr>
      </p:pic>
      <p:sp>
        <p:nvSpPr>
          <p:cNvPr id="13" name="Rectangle 12">
            <a:extLst>
              <a:ext uri="{FF2B5EF4-FFF2-40B4-BE49-F238E27FC236}">
                <a16:creationId xmlns:a16="http://schemas.microsoft.com/office/drawing/2014/main" id="{C76136EA-776E-4BBF-B0C3-A2681D1066F7}"/>
              </a:ext>
            </a:extLst>
          </p:cNvPr>
          <p:cNvSpPr/>
          <p:nvPr userDrawn="1"/>
        </p:nvSpPr>
        <p:spPr>
          <a:xfrm>
            <a:off x="-1" y="4244083"/>
            <a:ext cx="9757038" cy="1536700"/>
          </a:xfrm>
          <a:prstGeom prst="rect">
            <a:avLst/>
          </a:prstGeom>
          <a:solidFill>
            <a:srgbClr val="00ABC5">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14" name="Rectangle 13">
            <a:extLst>
              <a:ext uri="{FF2B5EF4-FFF2-40B4-BE49-F238E27FC236}">
                <a16:creationId xmlns:a16="http://schemas.microsoft.com/office/drawing/2014/main" id="{60FE704E-4644-43BF-B6A7-320FC061E47B}"/>
              </a:ext>
            </a:extLst>
          </p:cNvPr>
          <p:cNvSpPr/>
          <p:nvPr userDrawn="1"/>
        </p:nvSpPr>
        <p:spPr>
          <a:xfrm>
            <a:off x="-1" y="5765296"/>
            <a:ext cx="8089643" cy="126853"/>
          </a:xfrm>
          <a:prstGeom prst="rect">
            <a:avLst/>
          </a:prstGeom>
          <a:solidFill>
            <a:srgbClr val="FBD741">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17" name="Rectangle 16">
            <a:extLst>
              <a:ext uri="{FF2B5EF4-FFF2-40B4-BE49-F238E27FC236}">
                <a16:creationId xmlns:a16="http://schemas.microsoft.com/office/drawing/2014/main" id="{1425D9C2-03A7-4921-A754-89324102A227}"/>
              </a:ext>
            </a:extLst>
          </p:cNvPr>
          <p:cNvSpPr/>
          <p:nvPr userDrawn="1"/>
        </p:nvSpPr>
        <p:spPr>
          <a:xfrm>
            <a:off x="613037" y="5726867"/>
            <a:ext cx="2154757" cy="215444"/>
          </a:xfrm>
          <a:prstGeom prst="rect">
            <a:avLst/>
          </a:prstGeom>
        </p:spPr>
        <p:txBody>
          <a:bodyPr wrap="none">
            <a:spAutoFit/>
          </a:bodyPr>
          <a:lstStyle/>
          <a:p>
            <a:r>
              <a:rPr lang="en-GB" sz="800" dirty="0"/>
              <a:t>© 2022 Karachaganak Petroleum Operating </a:t>
            </a:r>
            <a:r>
              <a:rPr lang="en-GB" sz="800" dirty="0" err="1"/>
              <a:t>b.v</a:t>
            </a:r>
            <a:endParaRPr lang="en-GB" sz="800" dirty="0"/>
          </a:p>
        </p:txBody>
      </p:sp>
      <p:sp>
        <p:nvSpPr>
          <p:cNvPr id="18" name="Content Placeholder 1">
            <a:extLst>
              <a:ext uri="{FF2B5EF4-FFF2-40B4-BE49-F238E27FC236}">
                <a16:creationId xmlns:a16="http://schemas.microsoft.com/office/drawing/2014/main" id="{E10B9D07-1445-4D84-B94A-B4A83DA45098}"/>
              </a:ext>
            </a:extLst>
          </p:cNvPr>
          <p:cNvSpPr>
            <a:spLocks noGrp="1"/>
          </p:cNvSpPr>
          <p:nvPr>
            <p:ph sz="quarter" idx="10" hasCustomPrompt="1"/>
          </p:nvPr>
        </p:nvSpPr>
        <p:spPr>
          <a:xfrm>
            <a:off x="228599" y="4731905"/>
            <a:ext cx="8848726" cy="952154"/>
          </a:xfrm>
          <a:prstGeom prst="rect">
            <a:avLst/>
          </a:prstGeom>
        </p:spPr>
        <p:txBody>
          <a:bodyPr/>
          <a:lstStyle>
            <a:lvl1pPr marL="0" indent="0">
              <a:buNone/>
              <a:defRPr>
                <a:solidFill>
                  <a:schemeClr val="accent2"/>
                </a:solidFill>
              </a:defRPr>
            </a:lvl1pPr>
          </a:lstStyle>
          <a:p>
            <a:r>
              <a:rPr lang="en-US" dirty="0">
                <a:latin typeface="Calibri" panose="020F0502020204030204" pitchFamily="34" charset="0"/>
                <a:cs typeface="Calibri" panose="020F0502020204030204" pitchFamily="34" charset="0"/>
              </a:rPr>
              <a:t>OpCom/ConCom/JOC and/or any other external/internal meetings/forums/sessions </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07420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82AA-6A3C-4B7E-8611-DE58C42447AC}"/>
              </a:ext>
            </a:extLst>
          </p:cNvPr>
          <p:cNvSpPr>
            <a:spLocks noGrp="1"/>
          </p:cNvSpPr>
          <p:nvPr>
            <p:ph type="title"/>
          </p:nvPr>
        </p:nvSpPr>
        <p:spPr>
          <a:xfrm>
            <a:off x="3635229" y="403225"/>
            <a:ext cx="4921541" cy="473075"/>
          </a:xfrm>
          <a:prstGeom prst="rect">
            <a:avLst/>
          </a:prstGeom>
        </p:spPr>
        <p:txBody>
          <a:bodyPr/>
          <a:lstStyle>
            <a:lvl1pPr algn="ctr">
              <a:defRPr sz="3200" b="1">
                <a:solidFill>
                  <a:schemeClr val="accent1"/>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AF8DEA17-3889-4D77-AD3E-7CA42BD25B8A}"/>
              </a:ext>
            </a:extLst>
          </p:cNvPr>
          <p:cNvSpPr>
            <a:spLocks noGrp="1"/>
          </p:cNvSpPr>
          <p:nvPr>
            <p:ph type="dt" sz="half" idx="10"/>
          </p:nvPr>
        </p:nvSpPr>
        <p:spPr/>
        <p:txBody>
          <a:bodyPr/>
          <a:lstStyle/>
          <a:p>
            <a:fld id="{D00A0AF6-E3A1-46D2-A4E3-F374DCDE6AA2}" type="datetime1">
              <a:rPr lang="en-GB" smtClean="0"/>
              <a:t>24/04/2025</a:t>
            </a:fld>
            <a:endParaRPr lang="en-GB" dirty="0"/>
          </a:p>
        </p:txBody>
      </p:sp>
      <p:sp>
        <p:nvSpPr>
          <p:cNvPr id="4" name="Footer Placeholder 3">
            <a:extLst>
              <a:ext uri="{FF2B5EF4-FFF2-40B4-BE49-F238E27FC236}">
                <a16:creationId xmlns:a16="http://schemas.microsoft.com/office/drawing/2014/main" id="{A2862E90-CA0C-4467-8A15-A230BBAA45D7}"/>
              </a:ext>
            </a:extLst>
          </p:cNvPr>
          <p:cNvSpPr>
            <a:spLocks noGrp="1"/>
          </p:cNvSpPr>
          <p:nvPr>
            <p:ph type="ftr" sz="quarter" idx="11"/>
          </p:nvPr>
        </p:nvSpPr>
        <p:spPr/>
        <p:txBody>
          <a:bodyPr/>
          <a:lstStyle/>
          <a:p>
            <a:r>
              <a:rPr lang="en-US"/>
              <a:t>CONFIDENTIAL                                                                                                             KARACHAGANAK PETROLEUM OPERATING B.V.</a:t>
            </a:r>
            <a:endParaRPr lang="en-GB"/>
          </a:p>
          <a:p>
            <a:r>
              <a:rPr lang="en-US"/>
              <a:t> </a:t>
            </a:r>
            <a:endParaRPr lang="en-GB" dirty="0"/>
          </a:p>
        </p:txBody>
      </p:sp>
      <p:sp>
        <p:nvSpPr>
          <p:cNvPr id="5" name="Slide Number Placeholder 4">
            <a:extLst>
              <a:ext uri="{FF2B5EF4-FFF2-40B4-BE49-F238E27FC236}">
                <a16:creationId xmlns:a16="http://schemas.microsoft.com/office/drawing/2014/main" id="{259A4455-E56D-4A2B-AC9E-10EA0546D557}"/>
              </a:ext>
            </a:extLst>
          </p:cNvPr>
          <p:cNvSpPr>
            <a:spLocks noGrp="1"/>
          </p:cNvSpPr>
          <p:nvPr>
            <p:ph type="sldNum" sz="quarter" idx="12"/>
          </p:nvPr>
        </p:nvSpPr>
        <p:spPr/>
        <p:txBody>
          <a:bodyPr/>
          <a:lstStyle/>
          <a:p>
            <a:fld id="{A1EA0EE8-F7EB-4374-9F2A-CCC72ADA4E99}" type="slidenum">
              <a:rPr lang="en-GB" smtClean="0"/>
              <a:pPr/>
              <a:t>‹#›</a:t>
            </a:fld>
            <a:endParaRPr lang="en-GB" dirty="0"/>
          </a:p>
        </p:txBody>
      </p:sp>
    </p:spTree>
    <p:extLst>
      <p:ext uri="{BB962C8B-B14F-4D97-AF65-F5344CB8AC3E}">
        <p14:creationId xmlns:p14="http://schemas.microsoft.com/office/powerpoint/2010/main" val="1490770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55B43B8-51EA-423C-AA9B-BDFD3D5151AC}"/>
              </a:ext>
            </a:extLst>
          </p:cNvPr>
          <p:cNvSpPr/>
          <p:nvPr userDrawn="1"/>
        </p:nvSpPr>
        <p:spPr>
          <a:xfrm>
            <a:off x="0" y="3535062"/>
            <a:ext cx="12192000" cy="3314700"/>
          </a:xfrm>
          <a:prstGeom prst="rect">
            <a:avLst/>
          </a:prstGeom>
          <a:solidFill>
            <a:srgbClr val="00A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7728B678-13FB-4938-8058-8E21911E9D7A}"/>
              </a:ext>
            </a:extLst>
          </p:cNvPr>
          <p:cNvSpPr/>
          <p:nvPr userDrawn="1"/>
        </p:nvSpPr>
        <p:spPr>
          <a:xfrm>
            <a:off x="683568" y="4149194"/>
            <a:ext cx="770350" cy="1334334"/>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rgbClr val="00B5C9"/>
              </a:solidFill>
            </a:endParaRPr>
          </a:p>
        </p:txBody>
      </p:sp>
      <p:sp>
        <p:nvSpPr>
          <p:cNvPr id="19" name="Rectangle 18">
            <a:extLst>
              <a:ext uri="{FF2B5EF4-FFF2-40B4-BE49-F238E27FC236}">
                <a16:creationId xmlns:a16="http://schemas.microsoft.com/office/drawing/2014/main" id="{E91F3C88-6932-43FB-B127-883BE07E4F68}"/>
              </a:ext>
            </a:extLst>
          </p:cNvPr>
          <p:cNvSpPr/>
          <p:nvPr userDrawn="1"/>
        </p:nvSpPr>
        <p:spPr>
          <a:xfrm>
            <a:off x="0" y="-8238"/>
            <a:ext cx="12192000" cy="3543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5AC5782-9956-4A28-9090-97585E3C4EA4}"/>
              </a:ext>
            </a:extLst>
          </p:cNvPr>
          <p:cNvSpPr/>
          <p:nvPr userDrawn="1"/>
        </p:nvSpPr>
        <p:spPr>
          <a:xfrm>
            <a:off x="0" y="3429000"/>
            <a:ext cx="6096000" cy="114300"/>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0" name="Rectangle 19">
            <a:extLst>
              <a:ext uri="{FF2B5EF4-FFF2-40B4-BE49-F238E27FC236}">
                <a16:creationId xmlns:a16="http://schemas.microsoft.com/office/drawing/2014/main" id="{43F1AA14-047E-49CB-B7E7-5567060E5078}"/>
              </a:ext>
            </a:extLst>
          </p:cNvPr>
          <p:cNvSpPr/>
          <p:nvPr userDrawn="1"/>
        </p:nvSpPr>
        <p:spPr>
          <a:xfrm>
            <a:off x="6096000" y="6751938"/>
            <a:ext cx="6096000" cy="114300"/>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18" name="Picture 17">
            <a:extLst>
              <a:ext uri="{FF2B5EF4-FFF2-40B4-BE49-F238E27FC236}">
                <a16:creationId xmlns:a16="http://schemas.microsoft.com/office/drawing/2014/main" id="{B2B8C3BD-09D3-490C-8BB3-D8CC55BA09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2693" y="1367471"/>
            <a:ext cx="2098907" cy="1581570"/>
          </a:xfrm>
          <a:prstGeom prst="rect">
            <a:avLst/>
          </a:prstGeom>
        </p:spPr>
      </p:pic>
      <p:sp>
        <p:nvSpPr>
          <p:cNvPr id="21" name="Titolo 1">
            <a:extLst>
              <a:ext uri="{FF2B5EF4-FFF2-40B4-BE49-F238E27FC236}">
                <a16:creationId xmlns:a16="http://schemas.microsoft.com/office/drawing/2014/main" id="{F0BB45C6-8760-4DFF-A3EC-4E4CEFF26E04}"/>
              </a:ext>
            </a:extLst>
          </p:cNvPr>
          <p:cNvSpPr>
            <a:spLocks noGrp="1"/>
          </p:cNvSpPr>
          <p:nvPr>
            <p:ph type="ctrTitle" hasCustomPrompt="1"/>
          </p:nvPr>
        </p:nvSpPr>
        <p:spPr>
          <a:xfrm>
            <a:off x="430699" y="3268740"/>
            <a:ext cx="1276088" cy="1866057"/>
          </a:xfrm>
          <a:prstGeom prst="rect">
            <a:avLst/>
          </a:prstGeom>
          <a:noFill/>
        </p:spPr>
        <p:txBody>
          <a:bodyPr anchor="b">
            <a:noAutofit/>
          </a:bodyPr>
          <a:lstStyle>
            <a:lvl1pPr algn="ctr" eaLnBrk="1" hangingPunct="1">
              <a:defRPr lang="it-IT" sz="4000" b="1" kern="1200" dirty="0">
                <a:solidFill>
                  <a:srgbClr val="FFFFFF"/>
                </a:solidFill>
                <a:latin typeface="+mn-lt"/>
                <a:ea typeface="+mj-ea"/>
                <a:cs typeface="+mj-cs"/>
              </a:defRPr>
            </a:lvl1pPr>
          </a:lstStyle>
          <a:p>
            <a:pPr eaLnBrk="1" hangingPunct="1"/>
            <a:r>
              <a:rPr lang="en-US" altLang="en-US" sz="3600" b="1" dirty="0">
                <a:solidFill>
                  <a:srgbClr val="FFFFFF"/>
                </a:solidFill>
                <a:cs typeface="Arial" charset="0"/>
              </a:rPr>
              <a:t>1</a:t>
            </a:r>
          </a:p>
        </p:txBody>
      </p:sp>
    </p:spTree>
    <p:extLst>
      <p:ext uri="{BB962C8B-B14F-4D97-AF65-F5344CB8AC3E}">
        <p14:creationId xmlns:p14="http://schemas.microsoft.com/office/powerpoint/2010/main" val="1594502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Photo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44F85D4-350A-4934-94C2-B0CF17F119D8}"/>
              </a:ext>
            </a:extLst>
          </p:cNvPr>
          <p:cNvSpPr>
            <a:spLocks noGrp="1"/>
          </p:cNvSpPr>
          <p:nvPr>
            <p:ph type="dt" sz="half" idx="10"/>
          </p:nvPr>
        </p:nvSpPr>
        <p:spPr/>
        <p:txBody>
          <a:bodyPr/>
          <a:lstStyle/>
          <a:p>
            <a:fld id="{3C5ACA7A-E45D-454A-AFEE-88D14AAC514F}" type="datetime1">
              <a:rPr lang="en-GB" smtClean="0"/>
              <a:t>24/04/2025</a:t>
            </a:fld>
            <a:endParaRPr lang="en-GB" dirty="0"/>
          </a:p>
        </p:txBody>
      </p:sp>
      <p:sp>
        <p:nvSpPr>
          <p:cNvPr id="4" name="Footer Placeholder 3">
            <a:extLst>
              <a:ext uri="{FF2B5EF4-FFF2-40B4-BE49-F238E27FC236}">
                <a16:creationId xmlns:a16="http://schemas.microsoft.com/office/drawing/2014/main" id="{E6805AC1-3FF1-4AF9-8803-3CBBBFF911D6}"/>
              </a:ext>
            </a:extLst>
          </p:cNvPr>
          <p:cNvSpPr>
            <a:spLocks noGrp="1"/>
          </p:cNvSpPr>
          <p:nvPr>
            <p:ph type="ftr" sz="quarter" idx="11"/>
          </p:nvPr>
        </p:nvSpPr>
        <p:spPr/>
        <p:txBody>
          <a:bodyPr/>
          <a:lstStyle/>
          <a:p>
            <a:r>
              <a:rPr lang="en-US"/>
              <a:t>CONFIDENTIAL                                                                                                             KARACHAGANAK PETROLEUM OPERATING B.V.</a:t>
            </a:r>
            <a:endParaRPr lang="en-GB"/>
          </a:p>
          <a:p>
            <a:r>
              <a:rPr lang="en-US"/>
              <a:t> </a:t>
            </a:r>
            <a:endParaRPr lang="en-GB" dirty="0"/>
          </a:p>
        </p:txBody>
      </p:sp>
      <p:sp>
        <p:nvSpPr>
          <p:cNvPr id="5" name="Slide Number Placeholder 4">
            <a:extLst>
              <a:ext uri="{FF2B5EF4-FFF2-40B4-BE49-F238E27FC236}">
                <a16:creationId xmlns:a16="http://schemas.microsoft.com/office/drawing/2014/main" id="{A84EB158-BBFC-43BB-8377-A5774A8AE0A5}"/>
              </a:ext>
            </a:extLst>
          </p:cNvPr>
          <p:cNvSpPr>
            <a:spLocks noGrp="1"/>
          </p:cNvSpPr>
          <p:nvPr>
            <p:ph type="sldNum" sz="quarter" idx="12"/>
          </p:nvPr>
        </p:nvSpPr>
        <p:spPr/>
        <p:txBody>
          <a:bodyPr/>
          <a:lstStyle/>
          <a:p>
            <a:fld id="{A1EA0EE8-F7EB-4374-9F2A-CCC72ADA4E99}" type="slidenum">
              <a:rPr lang="en-GB" smtClean="0"/>
              <a:pPr/>
              <a:t>‹#›</a:t>
            </a:fld>
            <a:endParaRPr lang="en-GB" dirty="0"/>
          </a:p>
        </p:txBody>
      </p:sp>
      <p:sp>
        <p:nvSpPr>
          <p:cNvPr id="6" name="Picture Placeholder 20">
            <a:extLst>
              <a:ext uri="{FF2B5EF4-FFF2-40B4-BE49-F238E27FC236}">
                <a16:creationId xmlns:a16="http://schemas.microsoft.com/office/drawing/2014/main" id="{11C1103D-CEF6-4A34-BB84-9CD9D6AF06B9}"/>
              </a:ext>
            </a:extLst>
          </p:cNvPr>
          <p:cNvSpPr>
            <a:spLocks noGrp="1"/>
          </p:cNvSpPr>
          <p:nvPr>
            <p:ph type="pic" idx="13" hasCustomPrompt="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18">
            <a:extLst>
              <a:ext uri="{FF2B5EF4-FFF2-40B4-BE49-F238E27FC236}">
                <a16:creationId xmlns:a16="http://schemas.microsoft.com/office/drawing/2014/main" id="{B10DB224-1BDC-4CBE-90F4-38C848316105}"/>
              </a:ext>
            </a:extLst>
          </p:cNvPr>
          <p:cNvSpPr>
            <a:spLocks noGrp="1"/>
          </p:cNvSpPr>
          <p:nvPr>
            <p:ph type="pic" idx="14" hasCustomPrompt="1"/>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19">
            <a:extLst>
              <a:ext uri="{FF2B5EF4-FFF2-40B4-BE49-F238E27FC236}">
                <a16:creationId xmlns:a16="http://schemas.microsoft.com/office/drawing/2014/main" id="{0451E06C-C20B-4542-80E3-B5BF078B8A87}"/>
              </a:ext>
            </a:extLst>
          </p:cNvPr>
          <p:cNvSpPr>
            <a:spLocks noGrp="1"/>
          </p:cNvSpPr>
          <p:nvPr>
            <p:ph type="pic" idx="15" hasCustomPrompt="1"/>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525281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Photo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9FA7A-FCC0-44E8-ADF7-832DF1328D86}"/>
              </a:ext>
            </a:extLst>
          </p:cNvPr>
          <p:cNvSpPr>
            <a:spLocks noGrp="1"/>
          </p:cNvSpPr>
          <p:nvPr>
            <p:ph type="title"/>
          </p:nvPr>
        </p:nvSpPr>
        <p:spPr>
          <a:xfrm>
            <a:off x="2381296" y="402794"/>
            <a:ext cx="5568950" cy="582613"/>
          </a:xfrm>
          <a:prstGeom prst="rect">
            <a:avLst/>
          </a:prstGeom>
        </p:spPr>
        <p:txBody>
          <a:bodyPr/>
          <a:lstStyle>
            <a:lvl1pPr algn="ctr">
              <a:defRPr sz="3200"/>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99A6C748-72DD-4C78-861F-A78C0222C947}"/>
              </a:ext>
            </a:extLst>
          </p:cNvPr>
          <p:cNvSpPr>
            <a:spLocks noGrp="1"/>
          </p:cNvSpPr>
          <p:nvPr>
            <p:ph type="dt" sz="half" idx="10"/>
          </p:nvPr>
        </p:nvSpPr>
        <p:spPr/>
        <p:txBody>
          <a:bodyPr/>
          <a:lstStyle/>
          <a:p>
            <a:fld id="{6AB8E457-AB31-43BD-AB15-FFD9B62AF2FC}" type="datetime1">
              <a:rPr lang="en-GB" smtClean="0"/>
              <a:t>24/04/2025</a:t>
            </a:fld>
            <a:endParaRPr lang="en-GB" dirty="0"/>
          </a:p>
        </p:txBody>
      </p:sp>
      <p:sp>
        <p:nvSpPr>
          <p:cNvPr id="5" name="Slide Number Placeholder 4">
            <a:extLst>
              <a:ext uri="{FF2B5EF4-FFF2-40B4-BE49-F238E27FC236}">
                <a16:creationId xmlns:a16="http://schemas.microsoft.com/office/drawing/2014/main" id="{5CEC9F04-8F47-4F4F-A1CD-7BA9AE005E50}"/>
              </a:ext>
            </a:extLst>
          </p:cNvPr>
          <p:cNvSpPr>
            <a:spLocks noGrp="1"/>
          </p:cNvSpPr>
          <p:nvPr>
            <p:ph type="sldNum" sz="quarter" idx="12"/>
          </p:nvPr>
        </p:nvSpPr>
        <p:spPr/>
        <p:txBody>
          <a:bodyPr/>
          <a:lstStyle/>
          <a:p>
            <a:fld id="{A1EA0EE8-F7EB-4374-9F2A-CCC72ADA4E99}" type="slidenum">
              <a:rPr lang="en-GB" smtClean="0"/>
              <a:pPr/>
              <a:t>‹#›</a:t>
            </a:fld>
            <a:endParaRPr lang="en-GB" dirty="0"/>
          </a:p>
        </p:txBody>
      </p:sp>
      <p:sp>
        <p:nvSpPr>
          <p:cNvPr id="6" name="직사각형 7">
            <a:extLst>
              <a:ext uri="{FF2B5EF4-FFF2-40B4-BE49-F238E27FC236}">
                <a16:creationId xmlns:a16="http://schemas.microsoft.com/office/drawing/2014/main" id="{8B5DE974-BFF0-4731-95F9-6EEFBA0F11BE}"/>
              </a:ext>
            </a:extLst>
          </p:cNvPr>
          <p:cNvSpPr/>
          <p:nvPr userDrawn="1"/>
        </p:nvSpPr>
        <p:spPr>
          <a:xfrm>
            <a:off x="0" y="2362200"/>
            <a:ext cx="12191999"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그림 개체 틀 6">
            <a:extLst>
              <a:ext uri="{FF2B5EF4-FFF2-40B4-BE49-F238E27FC236}">
                <a16:creationId xmlns:a16="http://schemas.microsoft.com/office/drawing/2014/main" id="{069EA79A-7C3E-4577-896A-2E9E2230893C}"/>
              </a:ext>
            </a:extLst>
          </p:cNvPr>
          <p:cNvSpPr>
            <a:spLocks noGrp="1"/>
          </p:cNvSpPr>
          <p:nvPr>
            <p:ph type="pic" sz="quarter" idx="65" hasCustomPrompt="1"/>
          </p:nvPr>
        </p:nvSpPr>
        <p:spPr>
          <a:xfrm>
            <a:off x="5534029" y="2"/>
            <a:ext cx="6657973" cy="6857999"/>
          </a:xfrm>
          <a:custGeom>
            <a:avLst/>
            <a:gdLst>
              <a:gd name="connsiteX0" fmla="*/ 2362199 w 6657973"/>
              <a:gd name="connsiteY0" fmla="*/ 0 h 6857999"/>
              <a:gd name="connsiteX1" fmla="*/ 6657973 w 6657973"/>
              <a:gd name="connsiteY1" fmla="*/ 0 h 6857999"/>
              <a:gd name="connsiteX2" fmla="*/ 6657973 w 6657973"/>
              <a:gd name="connsiteY2" fmla="*/ 3630706 h 6857999"/>
              <a:gd name="connsiteX3" fmla="*/ 6657972 w 6657973"/>
              <a:gd name="connsiteY3" fmla="*/ 6857999 h 6857999"/>
              <a:gd name="connsiteX4" fmla="*/ 2362198 w 6657973"/>
              <a:gd name="connsiteY4" fmla="*/ 6857999 h 6857999"/>
              <a:gd name="connsiteX5" fmla="*/ 2362198 w 6657973"/>
              <a:gd name="connsiteY5" fmla="*/ 6857999 h 6857999"/>
              <a:gd name="connsiteX6" fmla="*/ 0 w 6657973"/>
              <a:gd name="connsiteY6" fmla="*/ 34385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7973" h="6857999">
                <a:moveTo>
                  <a:pt x="2362199" y="0"/>
                </a:moveTo>
                <a:lnTo>
                  <a:pt x="6657973" y="0"/>
                </a:lnTo>
                <a:lnTo>
                  <a:pt x="6657973" y="3630706"/>
                </a:lnTo>
                <a:lnTo>
                  <a:pt x="6657972" y="6857999"/>
                </a:lnTo>
                <a:lnTo>
                  <a:pt x="2362198" y="6857999"/>
                </a:lnTo>
                <a:lnTo>
                  <a:pt x="2362198" y="6857999"/>
                </a:lnTo>
                <a:lnTo>
                  <a:pt x="0" y="3438532"/>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4" name="Footer Placeholder 3">
            <a:extLst>
              <a:ext uri="{FF2B5EF4-FFF2-40B4-BE49-F238E27FC236}">
                <a16:creationId xmlns:a16="http://schemas.microsoft.com/office/drawing/2014/main" id="{B2D550EE-67B9-43DA-9CFD-4C1DCE163AF7}"/>
              </a:ext>
            </a:extLst>
          </p:cNvPr>
          <p:cNvSpPr>
            <a:spLocks noGrp="1"/>
          </p:cNvSpPr>
          <p:nvPr>
            <p:ph type="ftr" sz="quarter" idx="11"/>
          </p:nvPr>
        </p:nvSpPr>
        <p:spPr/>
        <p:txBody>
          <a:bodyPr/>
          <a:lstStyle/>
          <a:p>
            <a:r>
              <a:rPr lang="en-US"/>
              <a:t>CONFIDENTIAL                                                                                                             KARACHAGANAK PETROLEUM OPERATING B.V.</a:t>
            </a:r>
            <a:endParaRPr lang="en-GB"/>
          </a:p>
          <a:p>
            <a:r>
              <a:rPr lang="en-US"/>
              <a:t> </a:t>
            </a:r>
            <a:endParaRPr lang="en-GB" dirty="0"/>
          </a:p>
        </p:txBody>
      </p:sp>
    </p:spTree>
    <p:extLst>
      <p:ext uri="{BB962C8B-B14F-4D97-AF65-F5344CB8AC3E}">
        <p14:creationId xmlns:p14="http://schemas.microsoft.com/office/powerpoint/2010/main" val="20165281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241F4F-C16C-4747-B37C-642EF39ECC44}"/>
              </a:ext>
            </a:extLst>
          </p:cNvPr>
          <p:cNvSpPr/>
          <p:nvPr userDrawn="1"/>
        </p:nvSpPr>
        <p:spPr>
          <a:xfrm>
            <a:off x="0" y="3543300"/>
            <a:ext cx="12192000" cy="3314700"/>
          </a:xfrm>
          <a:prstGeom prst="rect">
            <a:avLst/>
          </a:prstGeom>
          <a:solidFill>
            <a:srgbClr val="00A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D1AFE592-FBF3-49A2-95E7-8917B7DD4DF4}"/>
              </a:ext>
            </a:extLst>
          </p:cNvPr>
          <p:cNvSpPr/>
          <p:nvPr userDrawn="1"/>
        </p:nvSpPr>
        <p:spPr>
          <a:xfrm>
            <a:off x="6096000" y="6754812"/>
            <a:ext cx="6096000" cy="103188"/>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 name="Rectangle 9">
            <a:extLst>
              <a:ext uri="{FF2B5EF4-FFF2-40B4-BE49-F238E27FC236}">
                <a16:creationId xmlns:a16="http://schemas.microsoft.com/office/drawing/2014/main" id="{3AF9BB6F-1977-43D2-802F-64D37E3FB1DE}"/>
              </a:ext>
            </a:extLst>
          </p:cNvPr>
          <p:cNvSpPr/>
          <p:nvPr userDrawn="1"/>
        </p:nvSpPr>
        <p:spPr>
          <a:xfrm>
            <a:off x="0" y="0"/>
            <a:ext cx="12192000" cy="3543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C1F5FAC-9DE8-4A62-BF70-AD6851D91F31}"/>
              </a:ext>
            </a:extLst>
          </p:cNvPr>
          <p:cNvSpPr txBox="1"/>
          <p:nvPr userDrawn="1"/>
        </p:nvSpPr>
        <p:spPr>
          <a:xfrm>
            <a:off x="4378777" y="2584036"/>
            <a:ext cx="4552043" cy="1754326"/>
          </a:xfrm>
          <a:prstGeom prst="rect">
            <a:avLst/>
          </a:prstGeom>
          <a:noFill/>
        </p:spPr>
        <p:txBody>
          <a:bodyPr wrap="square" rtlCol="0">
            <a:spAutoFit/>
          </a:bodyPr>
          <a:lstStyle/>
          <a:p>
            <a:r>
              <a:rPr lang="en-US" altLang="ko-KR" sz="5400" dirty="0">
                <a:solidFill>
                  <a:schemeClr val="accent1"/>
                </a:solidFill>
                <a:cs typeface="Arial" pitchFamily="34" charset="0"/>
              </a:rPr>
              <a:t>Thank You!</a:t>
            </a:r>
            <a:endParaRPr lang="ko-KR" altLang="en-US" sz="5400" dirty="0">
              <a:solidFill>
                <a:schemeClr val="accent1"/>
              </a:solidFill>
              <a:cs typeface="Arial" pitchFamily="34" charset="0"/>
            </a:endParaRPr>
          </a:p>
          <a:p>
            <a:endParaRPr lang="en-GB" sz="5400" dirty="0">
              <a:solidFill>
                <a:schemeClr val="accent1"/>
              </a:solidFill>
            </a:endParaRPr>
          </a:p>
        </p:txBody>
      </p:sp>
      <p:sp>
        <p:nvSpPr>
          <p:cNvPr id="8" name="Rectangle 7">
            <a:extLst>
              <a:ext uri="{FF2B5EF4-FFF2-40B4-BE49-F238E27FC236}">
                <a16:creationId xmlns:a16="http://schemas.microsoft.com/office/drawing/2014/main" id="{1B0FD7B9-2459-4D74-A331-FD4317680EC7}"/>
              </a:ext>
            </a:extLst>
          </p:cNvPr>
          <p:cNvSpPr/>
          <p:nvPr userDrawn="1"/>
        </p:nvSpPr>
        <p:spPr>
          <a:xfrm>
            <a:off x="0" y="3441700"/>
            <a:ext cx="6096000" cy="114300"/>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16588398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agenda bullet list">
    <p:spTree>
      <p:nvGrpSpPr>
        <p:cNvPr id="1" name=""/>
        <p:cNvGrpSpPr/>
        <p:nvPr/>
      </p:nvGrpSpPr>
      <p:grpSpPr>
        <a:xfrm>
          <a:off x="0" y="0"/>
          <a:ext cx="0" cy="0"/>
          <a:chOff x="0" y="0"/>
          <a:chExt cx="0" cy="0"/>
        </a:xfrm>
      </p:grpSpPr>
      <p:sp>
        <p:nvSpPr>
          <p:cNvPr id="5" name="Segnaposto piè di pagina 2">
            <a:extLst>
              <a:ext uri="{FF2B5EF4-FFF2-40B4-BE49-F238E27FC236}">
                <a16:creationId xmlns:a16="http://schemas.microsoft.com/office/drawing/2014/main" id="{C47BF2F4-F75C-4921-AC8D-AB8937033F7B}"/>
              </a:ext>
            </a:extLst>
          </p:cNvPr>
          <p:cNvSpPr>
            <a:spLocks noGrp="1"/>
          </p:cNvSpPr>
          <p:nvPr>
            <p:ph type="ftr" sz="quarter" idx="3"/>
          </p:nvPr>
        </p:nvSpPr>
        <p:spPr>
          <a:xfrm>
            <a:off x="7210" y="6521963"/>
            <a:ext cx="12184790" cy="332474"/>
          </a:xfrm>
          <a:prstGeom prst="rect">
            <a:avLst/>
          </a:prstGeom>
        </p:spPr>
        <p:txBody>
          <a:bodyPr/>
          <a:lstStyle>
            <a:lvl1pPr>
              <a:defRPr>
                <a:solidFill>
                  <a:srgbClr val="767171"/>
                </a:solidFill>
                <a:latin typeface="Calibri" panose="020F0502020204030204" pitchFamily="34" charset="0"/>
                <a:cs typeface="Calibri" panose="020F0502020204030204" pitchFamily="34" charset="0"/>
              </a:defRPr>
            </a:lvl1pPr>
          </a:lstStyle>
          <a:p>
            <a:pPr algn="ctr"/>
            <a:r>
              <a:rPr lang="en-GB" sz="800" dirty="0"/>
              <a:t> DD/MM/YYYY                                                                                                                                                                                                          CONFIDENTIAL                                                                                                                                              KARACHAGANAK PETROLEUM OPERATING B.V</a:t>
            </a:r>
          </a:p>
        </p:txBody>
      </p:sp>
      <p:sp>
        <p:nvSpPr>
          <p:cNvPr id="6" name="Slide Number Placeholder 2">
            <a:extLst>
              <a:ext uri="{FF2B5EF4-FFF2-40B4-BE49-F238E27FC236}">
                <a16:creationId xmlns:a16="http://schemas.microsoft.com/office/drawing/2014/main" id="{765365F8-0B0F-4281-A808-D81027A1374B}"/>
              </a:ext>
            </a:extLst>
          </p:cNvPr>
          <p:cNvSpPr>
            <a:spLocks noGrp="1"/>
          </p:cNvSpPr>
          <p:nvPr>
            <p:ph type="sldNum" sz="quarter" idx="10"/>
          </p:nvPr>
        </p:nvSpPr>
        <p:spPr>
          <a:xfrm>
            <a:off x="104274" y="6525526"/>
            <a:ext cx="616226" cy="332474"/>
          </a:xfrm>
          <a:prstGeom prst="rect">
            <a:avLst/>
          </a:prstGeom>
        </p:spPr>
        <p:txBody>
          <a:bodyPr/>
          <a:lstStyle>
            <a:lvl1pPr>
              <a:defRPr sz="1000">
                <a:solidFill>
                  <a:schemeClr val="accent3">
                    <a:lumMod val="50000"/>
                    <a:lumOff val="50000"/>
                  </a:schemeClr>
                </a:solidFill>
              </a:defRPr>
            </a:lvl1pPr>
          </a:lstStyle>
          <a:p>
            <a:pPr fontAlgn="base">
              <a:spcBef>
                <a:spcPct val="0"/>
              </a:spcBef>
              <a:spcAft>
                <a:spcPct val="0"/>
              </a:spcAft>
              <a:defRPr/>
            </a:pPr>
            <a:fld id="{DC8EB68E-E012-4BA0-8FC2-4838E88C4766}" type="slidenum">
              <a:rPr lang="it-IT" smtClean="0"/>
              <a:pPr fontAlgn="base">
                <a:spcBef>
                  <a:spcPct val="0"/>
                </a:spcBef>
                <a:spcAft>
                  <a:spcPct val="0"/>
                </a:spcAft>
                <a:defRPr/>
              </a:pPr>
              <a:t>‹#›</a:t>
            </a:fld>
            <a:endParaRPr lang="it-IT" dirty="0"/>
          </a:p>
        </p:txBody>
      </p:sp>
      <p:sp>
        <p:nvSpPr>
          <p:cNvPr id="7" name="Title 1">
            <a:extLst>
              <a:ext uri="{FF2B5EF4-FFF2-40B4-BE49-F238E27FC236}">
                <a16:creationId xmlns:a16="http://schemas.microsoft.com/office/drawing/2014/main" id="{57E05C84-CEB4-4490-9EB6-4D732264EA83}"/>
              </a:ext>
            </a:extLst>
          </p:cNvPr>
          <p:cNvSpPr>
            <a:spLocks noGrp="1"/>
          </p:cNvSpPr>
          <p:nvPr>
            <p:ph type="title"/>
          </p:nvPr>
        </p:nvSpPr>
        <p:spPr>
          <a:xfrm>
            <a:off x="0" y="197491"/>
            <a:ext cx="12192000" cy="832023"/>
          </a:xfrm>
          <a:prstGeom prst="rect">
            <a:avLst/>
          </a:prstGeom>
        </p:spPr>
        <p:txBody>
          <a:bodyPr/>
          <a:lstStyle>
            <a:lvl1pPr>
              <a:defRPr sz="3200" b="0" cap="none" spc="0">
                <a:ln w="0"/>
                <a:solidFill>
                  <a:schemeClr val="tx2"/>
                </a:solidFill>
                <a:effectLst/>
                <a:latin typeface="Calibri" panose="020F0502020204030204" pitchFamily="34" charset="0"/>
                <a:cs typeface="Calibri" panose="020F0502020204030204" pitchFamily="34" charset="0"/>
              </a:defRPr>
            </a:lvl1pPr>
          </a:lstStyle>
          <a:p>
            <a:endParaRPr lang="en-GB" dirty="0">
              <a:solidFill>
                <a:schemeClr val="accent3"/>
              </a:solidFill>
            </a:endParaRPr>
          </a:p>
        </p:txBody>
      </p:sp>
    </p:spTree>
    <p:extLst>
      <p:ext uri="{BB962C8B-B14F-4D97-AF65-F5344CB8AC3E}">
        <p14:creationId xmlns:p14="http://schemas.microsoft.com/office/powerpoint/2010/main" val="3191850543"/>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BD951BEC-6D24-4D80-BDEE-5778CEABCB2E}"/>
              </a:ext>
            </a:extLst>
          </p:cNvPr>
          <p:cNvSpPr>
            <a:spLocks noGrp="1"/>
          </p:cNvSpPr>
          <p:nvPr>
            <p:ph type="dt" sz="half" idx="2"/>
          </p:nvPr>
        </p:nvSpPr>
        <p:spPr>
          <a:xfrm>
            <a:off x="838200" y="6443447"/>
            <a:ext cx="2743200" cy="365125"/>
          </a:xfrm>
          <a:prstGeom prst="rect">
            <a:avLst/>
          </a:prstGeom>
        </p:spPr>
        <p:txBody>
          <a:bodyPr vert="horz" lIns="91440" tIns="45720" rIns="91440" bIns="45720" rtlCol="0" anchor="ctr"/>
          <a:lstStyle>
            <a:lvl1pPr algn="l" fontAlgn="t">
              <a:defRPr sz="1000">
                <a:solidFill>
                  <a:schemeClr val="tx1">
                    <a:tint val="75000"/>
                  </a:schemeClr>
                </a:solidFill>
              </a:defRPr>
            </a:lvl1pPr>
          </a:lstStyle>
          <a:p>
            <a:fld id="{07877FD6-306E-4787-AC20-4F0061D7C2B5}" type="datetime1">
              <a:rPr lang="en-GB" smtClean="0"/>
              <a:t>24/04/2025</a:t>
            </a:fld>
            <a:endParaRPr lang="en-GB" dirty="0"/>
          </a:p>
        </p:txBody>
      </p:sp>
      <p:sp>
        <p:nvSpPr>
          <p:cNvPr id="8" name="Footer Placeholder 4">
            <a:extLst>
              <a:ext uri="{FF2B5EF4-FFF2-40B4-BE49-F238E27FC236}">
                <a16:creationId xmlns:a16="http://schemas.microsoft.com/office/drawing/2014/main" id="{AF9E27A2-87EC-45AA-902D-31AA918DD44E}"/>
              </a:ext>
            </a:extLst>
          </p:cNvPr>
          <p:cNvSpPr>
            <a:spLocks noGrp="1"/>
          </p:cNvSpPr>
          <p:nvPr>
            <p:ph type="ftr" sz="quarter" idx="3"/>
          </p:nvPr>
        </p:nvSpPr>
        <p:spPr>
          <a:xfrm>
            <a:off x="4797512" y="6530073"/>
            <a:ext cx="8071022"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CONFIDENTIAL                                                                                                             KARACHAGANAK PETROLEUM OPERATING B.V.</a:t>
            </a:r>
            <a:endParaRPr lang="en-GB"/>
          </a:p>
          <a:p>
            <a:r>
              <a:rPr lang="en-US"/>
              <a:t> </a:t>
            </a:r>
            <a:endParaRPr lang="en-GB" dirty="0"/>
          </a:p>
        </p:txBody>
      </p:sp>
      <p:sp>
        <p:nvSpPr>
          <p:cNvPr id="11" name="Slide Number Placeholder 5">
            <a:extLst>
              <a:ext uri="{FF2B5EF4-FFF2-40B4-BE49-F238E27FC236}">
                <a16:creationId xmlns:a16="http://schemas.microsoft.com/office/drawing/2014/main" id="{102A44DB-F395-4A25-91A5-3D41C0F9E304}"/>
              </a:ext>
            </a:extLst>
          </p:cNvPr>
          <p:cNvSpPr>
            <a:spLocks noGrp="1"/>
          </p:cNvSpPr>
          <p:nvPr>
            <p:ph type="sldNum" sz="quarter" idx="4"/>
          </p:nvPr>
        </p:nvSpPr>
        <p:spPr>
          <a:xfrm>
            <a:off x="-2275609" y="6455206"/>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1EA0EE8-F7EB-4374-9F2A-CCC72ADA4E99}" type="slidenum">
              <a:rPr lang="en-GB" smtClean="0"/>
              <a:pPr/>
              <a:t>‹#›</a:t>
            </a:fld>
            <a:endParaRPr lang="en-GB" dirty="0"/>
          </a:p>
        </p:txBody>
      </p:sp>
      <p:pic>
        <p:nvPicPr>
          <p:cNvPr id="6" name="Picture 5"/>
          <p:cNvPicPr/>
          <p:nvPr userDrawn="1"/>
        </p:nvPicPr>
        <p:blipFill rotWithShape="1">
          <a:blip r:embed="rId2"/>
          <a:srcRect l="476" t="4361" r="29449" b="23037"/>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5284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BD951BEC-6D24-4D80-BDEE-5778CEABCB2E}"/>
              </a:ext>
            </a:extLst>
          </p:cNvPr>
          <p:cNvSpPr>
            <a:spLocks noGrp="1"/>
          </p:cNvSpPr>
          <p:nvPr>
            <p:ph type="dt" sz="half" idx="2"/>
          </p:nvPr>
        </p:nvSpPr>
        <p:spPr>
          <a:xfrm>
            <a:off x="838200" y="6443447"/>
            <a:ext cx="2743200" cy="365125"/>
          </a:xfrm>
          <a:prstGeom prst="rect">
            <a:avLst/>
          </a:prstGeom>
        </p:spPr>
        <p:txBody>
          <a:bodyPr vert="horz" lIns="91440" tIns="45720" rIns="91440" bIns="45720" rtlCol="0" anchor="ctr"/>
          <a:lstStyle>
            <a:lvl1pPr algn="l" fontAlgn="t">
              <a:defRPr sz="1000">
                <a:solidFill>
                  <a:schemeClr val="tx1">
                    <a:tint val="75000"/>
                  </a:schemeClr>
                </a:solidFill>
              </a:defRPr>
            </a:lvl1pPr>
          </a:lstStyle>
          <a:p>
            <a:fld id="{9CF02590-5B9A-433C-8E74-2EA3995C0DAF}" type="datetime1">
              <a:rPr lang="ru-RU" smtClean="0"/>
              <a:t>24.04.2025</a:t>
            </a:fld>
            <a:endParaRPr lang="en-GB" dirty="0"/>
          </a:p>
        </p:txBody>
      </p:sp>
      <p:sp>
        <p:nvSpPr>
          <p:cNvPr id="8" name="Footer Placeholder 4">
            <a:extLst>
              <a:ext uri="{FF2B5EF4-FFF2-40B4-BE49-F238E27FC236}">
                <a16:creationId xmlns:a16="http://schemas.microsoft.com/office/drawing/2014/main" id="{AF9E27A2-87EC-45AA-902D-31AA918DD44E}"/>
              </a:ext>
            </a:extLst>
          </p:cNvPr>
          <p:cNvSpPr>
            <a:spLocks noGrp="1"/>
          </p:cNvSpPr>
          <p:nvPr>
            <p:ph type="ftr" sz="quarter" idx="3"/>
          </p:nvPr>
        </p:nvSpPr>
        <p:spPr>
          <a:xfrm>
            <a:off x="4797512" y="6530073"/>
            <a:ext cx="8071022"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JOC 18 March 2014 </a:t>
            </a:r>
            <a:endParaRPr lang="en-GB" dirty="0"/>
          </a:p>
        </p:txBody>
      </p:sp>
      <p:sp>
        <p:nvSpPr>
          <p:cNvPr id="11" name="Slide Number Placeholder 5">
            <a:extLst>
              <a:ext uri="{FF2B5EF4-FFF2-40B4-BE49-F238E27FC236}">
                <a16:creationId xmlns:a16="http://schemas.microsoft.com/office/drawing/2014/main" id="{102A44DB-F395-4A25-91A5-3D41C0F9E304}"/>
              </a:ext>
            </a:extLst>
          </p:cNvPr>
          <p:cNvSpPr>
            <a:spLocks noGrp="1"/>
          </p:cNvSpPr>
          <p:nvPr>
            <p:ph type="sldNum" sz="quarter" idx="4"/>
          </p:nvPr>
        </p:nvSpPr>
        <p:spPr>
          <a:xfrm>
            <a:off x="-2275609" y="6455206"/>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1EA0EE8-F7EB-4374-9F2A-CCC72ADA4E99}" type="slidenum">
              <a:rPr lang="en-GB" smtClean="0"/>
              <a:pPr/>
              <a:t>‹#›</a:t>
            </a:fld>
            <a:endParaRPr lang="en-GB" dirty="0"/>
          </a:p>
        </p:txBody>
      </p:sp>
      <p:pic>
        <p:nvPicPr>
          <p:cNvPr id="12" name="Content Placeholder 7">
            <a:extLst>
              <a:ext uri="{FF2B5EF4-FFF2-40B4-BE49-F238E27FC236}">
                <a16:creationId xmlns:a16="http://schemas.microsoft.com/office/drawing/2014/main" id="{8264A752-70D9-434A-94B7-FF2C86E32A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p:spPr>
      </p:pic>
      <p:sp>
        <p:nvSpPr>
          <p:cNvPr id="13" name="Rectangle 12">
            <a:extLst>
              <a:ext uri="{FF2B5EF4-FFF2-40B4-BE49-F238E27FC236}">
                <a16:creationId xmlns:a16="http://schemas.microsoft.com/office/drawing/2014/main" id="{C76136EA-776E-4BBF-B0C3-A2681D1066F7}"/>
              </a:ext>
            </a:extLst>
          </p:cNvPr>
          <p:cNvSpPr/>
          <p:nvPr userDrawn="1"/>
        </p:nvSpPr>
        <p:spPr>
          <a:xfrm>
            <a:off x="-1" y="4244083"/>
            <a:ext cx="9757038" cy="1536700"/>
          </a:xfrm>
          <a:prstGeom prst="rect">
            <a:avLst/>
          </a:prstGeom>
          <a:solidFill>
            <a:srgbClr val="00ABC5">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14" name="Rectangle 13">
            <a:extLst>
              <a:ext uri="{FF2B5EF4-FFF2-40B4-BE49-F238E27FC236}">
                <a16:creationId xmlns:a16="http://schemas.microsoft.com/office/drawing/2014/main" id="{60FE704E-4644-43BF-B6A7-320FC061E47B}"/>
              </a:ext>
            </a:extLst>
          </p:cNvPr>
          <p:cNvSpPr/>
          <p:nvPr userDrawn="1"/>
        </p:nvSpPr>
        <p:spPr>
          <a:xfrm>
            <a:off x="-1" y="5765296"/>
            <a:ext cx="8089643" cy="126853"/>
          </a:xfrm>
          <a:prstGeom prst="rect">
            <a:avLst/>
          </a:prstGeom>
          <a:solidFill>
            <a:srgbClr val="FBD741">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17" name="Rectangle 16">
            <a:extLst>
              <a:ext uri="{FF2B5EF4-FFF2-40B4-BE49-F238E27FC236}">
                <a16:creationId xmlns:a16="http://schemas.microsoft.com/office/drawing/2014/main" id="{1425D9C2-03A7-4921-A754-89324102A227}"/>
              </a:ext>
            </a:extLst>
          </p:cNvPr>
          <p:cNvSpPr/>
          <p:nvPr userDrawn="1"/>
        </p:nvSpPr>
        <p:spPr>
          <a:xfrm>
            <a:off x="613037" y="5726867"/>
            <a:ext cx="2154757" cy="215444"/>
          </a:xfrm>
          <a:prstGeom prst="rect">
            <a:avLst/>
          </a:prstGeom>
        </p:spPr>
        <p:txBody>
          <a:bodyPr wrap="none">
            <a:spAutoFit/>
          </a:bodyPr>
          <a:lstStyle/>
          <a:p>
            <a:r>
              <a:rPr lang="en-GB" sz="800" dirty="0"/>
              <a:t>© 2022 Karachaganak Petroleum Operating </a:t>
            </a:r>
            <a:r>
              <a:rPr lang="en-GB" sz="800" dirty="0" err="1"/>
              <a:t>b.v</a:t>
            </a:r>
            <a:endParaRPr lang="en-GB" sz="800" dirty="0"/>
          </a:p>
        </p:txBody>
      </p:sp>
      <p:sp>
        <p:nvSpPr>
          <p:cNvPr id="18" name="Content Placeholder 1">
            <a:extLst>
              <a:ext uri="{FF2B5EF4-FFF2-40B4-BE49-F238E27FC236}">
                <a16:creationId xmlns:a16="http://schemas.microsoft.com/office/drawing/2014/main" id="{E10B9D07-1445-4D84-B94A-B4A83DA45098}"/>
              </a:ext>
            </a:extLst>
          </p:cNvPr>
          <p:cNvSpPr>
            <a:spLocks noGrp="1"/>
          </p:cNvSpPr>
          <p:nvPr>
            <p:ph sz="quarter" idx="10" hasCustomPrompt="1"/>
          </p:nvPr>
        </p:nvSpPr>
        <p:spPr>
          <a:xfrm>
            <a:off x="228599" y="4731905"/>
            <a:ext cx="8848726" cy="952154"/>
          </a:xfrm>
          <a:prstGeom prst="rect">
            <a:avLst/>
          </a:prstGeom>
        </p:spPr>
        <p:txBody>
          <a:bodyPr/>
          <a:lstStyle>
            <a:lvl1pPr marL="0" indent="0">
              <a:buNone/>
              <a:defRPr>
                <a:solidFill>
                  <a:schemeClr val="accent2"/>
                </a:solidFill>
              </a:defRPr>
            </a:lvl1pPr>
          </a:lstStyle>
          <a:p>
            <a:r>
              <a:rPr lang="en-US" dirty="0">
                <a:latin typeface="Calibri" panose="020F0502020204030204" pitchFamily="34" charset="0"/>
                <a:cs typeface="Calibri" panose="020F0502020204030204" pitchFamily="34" charset="0"/>
              </a:rPr>
              <a:t>OpCom/ConCom/JOC and/or any other external/internal meetings/forums/sessions </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7349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s ">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11495315" y="6456066"/>
            <a:ext cx="0" cy="0"/>
          </a:xfrm>
        </p:spPr>
        <p:txBody>
          <a:bodyPr/>
          <a:lstStyle/>
          <a:p>
            <a:r>
              <a:rPr lang="en-US"/>
              <a:t>15/09/2023</a:t>
            </a:r>
            <a:endParaRPr lang="en-GB" dirty="0"/>
          </a:p>
        </p:txBody>
      </p:sp>
      <p:sp>
        <p:nvSpPr>
          <p:cNvPr id="10" name="Title 1">
            <a:extLst>
              <a:ext uri="{FF2B5EF4-FFF2-40B4-BE49-F238E27FC236}">
                <a16:creationId xmlns:a16="http://schemas.microsoft.com/office/drawing/2014/main" id="{98A0D947-5931-4227-AE62-D40527E3E145}"/>
              </a:ext>
            </a:extLst>
          </p:cNvPr>
          <p:cNvSpPr>
            <a:spLocks noGrp="1"/>
          </p:cNvSpPr>
          <p:nvPr>
            <p:ph type="title"/>
          </p:nvPr>
        </p:nvSpPr>
        <p:spPr>
          <a:xfrm>
            <a:off x="1249954" y="179889"/>
            <a:ext cx="9604323" cy="777600"/>
          </a:xfrm>
          <a:prstGeom prst="rect">
            <a:avLst/>
          </a:prstGeom>
        </p:spPr>
        <p:txBody>
          <a:bodyPr/>
          <a:lstStyle>
            <a:lvl1pPr>
              <a:defRPr sz="3200"/>
            </a:lvl1pPr>
          </a:lstStyle>
          <a:p>
            <a:endParaRPr lang="en-GB" dirty="0">
              <a:solidFill>
                <a:schemeClr val="accent3"/>
              </a:solidFill>
            </a:endParaRPr>
          </a:p>
        </p:txBody>
      </p:sp>
      <p:sp>
        <p:nvSpPr>
          <p:cNvPr id="8" name="Picture Placeholder 20">
            <a:extLst>
              <a:ext uri="{FF2B5EF4-FFF2-40B4-BE49-F238E27FC236}">
                <a16:creationId xmlns:a16="http://schemas.microsoft.com/office/drawing/2014/main" id="{96AD8E23-45D7-4015-82F4-4F1D08D2ECEE}"/>
              </a:ext>
            </a:extLst>
          </p:cNvPr>
          <p:cNvSpPr>
            <a:spLocks noGrp="1"/>
          </p:cNvSpPr>
          <p:nvPr>
            <p:ph type="pic" idx="13" hasCustomPrompt="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18">
            <a:extLst>
              <a:ext uri="{FF2B5EF4-FFF2-40B4-BE49-F238E27FC236}">
                <a16:creationId xmlns:a16="http://schemas.microsoft.com/office/drawing/2014/main" id="{8093A54E-85BE-4508-BF9A-913B28F2A189}"/>
              </a:ext>
            </a:extLst>
          </p:cNvPr>
          <p:cNvSpPr>
            <a:spLocks noGrp="1"/>
          </p:cNvSpPr>
          <p:nvPr>
            <p:ph type="pic" idx="14" hasCustomPrompt="1"/>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19">
            <a:extLst>
              <a:ext uri="{FF2B5EF4-FFF2-40B4-BE49-F238E27FC236}">
                <a16:creationId xmlns:a16="http://schemas.microsoft.com/office/drawing/2014/main" id="{31980FD1-C947-46A3-8D90-A079E14193C0}"/>
              </a:ext>
            </a:extLst>
          </p:cNvPr>
          <p:cNvSpPr>
            <a:spLocks noGrp="1"/>
          </p:cNvSpPr>
          <p:nvPr>
            <p:ph type="pic" idx="15" hasCustomPrompt="1"/>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Slide Number Placeholder 1">
            <a:extLst>
              <a:ext uri="{FF2B5EF4-FFF2-40B4-BE49-F238E27FC236}">
                <a16:creationId xmlns:a16="http://schemas.microsoft.com/office/drawing/2014/main" id="{A8D2DAEB-66F2-4129-A652-4A3243251D95}"/>
              </a:ext>
            </a:extLst>
          </p:cNvPr>
          <p:cNvSpPr>
            <a:spLocks noGrp="1"/>
          </p:cNvSpPr>
          <p:nvPr>
            <p:ph type="sldNum" sz="quarter" idx="4"/>
          </p:nvPr>
        </p:nvSpPr>
        <p:spPr>
          <a:xfrm>
            <a:off x="-2250057" y="6501925"/>
            <a:ext cx="2743200" cy="365125"/>
          </a:xfrm>
          <a:prstGeom prst="rect">
            <a:avLst/>
          </a:prstGeom>
        </p:spPr>
        <p:txBody>
          <a:bodyPr vert="horz" lIns="91440" tIns="45720" rIns="91440" bIns="45720" rtlCol="0" anchor="t"/>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33AD7C01-B994-4A99-BE98-CE15A6753CE3}" type="slidenum">
              <a:rPr lang="en-GB" smtClean="0"/>
              <a:pPr/>
              <a:t>‹#›</a:t>
            </a:fld>
            <a:endParaRPr lang="en-GB" dirty="0"/>
          </a:p>
        </p:txBody>
      </p:sp>
      <p:sp>
        <p:nvSpPr>
          <p:cNvPr id="14" name="Segnaposto piè di pagina 2">
            <a:extLst>
              <a:ext uri="{FF2B5EF4-FFF2-40B4-BE49-F238E27FC236}">
                <a16:creationId xmlns:a16="http://schemas.microsoft.com/office/drawing/2014/main" id="{58DB64D0-F8CD-41A0-A690-13BFE43EE75A}"/>
              </a:ext>
            </a:extLst>
          </p:cNvPr>
          <p:cNvSpPr>
            <a:spLocks noGrp="1"/>
          </p:cNvSpPr>
          <p:nvPr>
            <p:ph type="ftr" sz="quarter" idx="3"/>
          </p:nvPr>
        </p:nvSpPr>
        <p:spPr>
          <a:xfrm>
            <a:off x="7210" y="6513725"/>
            <a:ext cx="12184790" cy="332474"/>
          </a:xfrm>
          <a:prstGeom prst="rect">
            <a:avLst/>
          </a:prstGeom>
        </p:spPr>
        <p:txBody>
          <a:bodyPr/>
          <a:lstStyle>
            <a:lvl1pPr>
              <a:defRPr>
                <a:solidFill>
                  <a:schemeClr val="bg1">
                    <a:lumMod val="50000"/>
                  </a:schemeClr>
                </a:solidFill>
                <a:latin typeface="Calibri" panose="020F0502020204030204" pitchFamily="34" charset="0"/>
                <a:cs typeface="Calibri" panose="020F0502020204030204" pitchFamily="34" charset="0"/>
              </a:defRPr>
            </a:lvl1pPr>
          </a:lstStyle>
          <a:p>
            <a:pPr algn="ctr"/>
            <a:r>
              <a:rPr lang="ru-RU" sz="800" dirty="0"/>
              <a:t>15/09/2023                                                                                                                                                                                    КОНФИДЕНЦИАЛЬНО                                                                                                                         КАРАЧАГАНАК ПЕТРОЛИУМ ОПЕРЕЙТИНГ Б.В.</a:t>
            </a:r>
            <a:endParaRPr lang="en-GB" sz="800" dirty="0"/>
          </a:p>
        </p:txBody>
      </p:sp>
    </p:spTree>
    <p:extLst>
      <p:ext uri="{BB962C8B-B14F-4D97-AF65-F5344CB8AC3E}">
        <p14:creationId xmlns:p14="http://schemas.microsoft.com/office/powerpoint/2010/main" val="35258923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82AA-6A3C-4B7E-8611-DE58C42447AC}"/>
              </a:ext>
            </a:extLst>
          </p:cNvPr>
          <p:cNvSpPr>
            <a:spLocks noGrp="1"/>
          </p:cNvSpPr>
          <p:nvPr>
            <p:ph type="title"/>
          </p:nvPr>
        </p:nvSpPr>
        <p:spPr>
          <a:xfrm>
            <a:off x="3635229" y="403225"/>
            <a:ext cx="4921541" cy="473075"/>
          </a:xfrm>
          <a:prstGeom prst="rect">
            <a:avLst/>
          </a:prstGeom>
        </p:spPr>
        <p:txBody>
          <a:bodyPr/>
          <a:lstStyle>
            <a:lvl1pPr algn="ctr">
              <a:defRPr sz="3200" b="1">
                <a:solidFill>
                  <a:schemeClr val="accent1"/>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AF8DEA17-3889-4D77-AD3E-7CA42BD25B8A}"/>
              </a:ext>
            </a:extLst>
          </p:cNvPr>
          <p:cNvSpPr>
            <a:spLocks noGrp="1"/>
          </p:cNvSpPr>
          <p:nvPr>
            <p:ph type="dt" sz="half" idx="10"/>
          </p:nvPr>
        </p:nvSpPr>
        <p:spPr/>
        <p:txBody>
          <a:bodyPr/>
          <a:lstStyle/>
          <a:p>
            <a:fld id="{C670540D-0FAC-4C1F-A3A5-5DA688D080E1}" type="datetime1">
              <a:rPr lang="ru-RU" smtClean="0"/>
              <a:t>24.04.2025</a:t>
            </a:fld>
            <a:endParaRPr lang="en-GB" dirty="0"/>
          </a:p>
        </p:txBody>
      </p:sp>
      <p:sp>
        <p:nvSpPr>
          <p:cNvPr id="4" name="Footer Placeholder 3">
            <a:extLst>
              <a:ext uri="{FF2B5EF4-FFF2-40B4-BE49-F238E27FC236}">
                <a16:creationId xmlns:a16="http://schemas.microsoft.com/office/drawing/2014/main" id="{A2862E90-CA0C-4467-8A15-A230BBAA45D7}"/>
              </a:ext>
            </a:extLst>
          </p:cNvPr>
          <p:cNvSpPr>
            <a:spLocks noGrp="1"/>
          </p:cNvSpPr>
          <p:nvPr>
            <p:ph type="ftr" sz="quarter" idx="11"/>
          </p:nvPr>
        </p:nvSpPr>
        <p:spPr/>
        <p:txBody>
          <a:bodyPr/>
          <a:lstStyle/>
          <a:p>
            <a:r>
              <a:rPr lang="en-US"/>
              <a:t>JOC 18 March 2014 </a:t>
            </a:r>
            <a:endParaRPr lang="en-GB" dirty="0"/>
          </a:p>
        </p:txBody>
      </p:sp>
      <p:sp>
        <p:nvSpPr>
          <p:cNvPr id="5" name="Slide Number Placeholder 4">
            <a:extLst>
              <a:ext uri="{FF2B5EF4-FFF2-40B4-BE49-F238E27FC236}">
                <a16:creationId xmlns:a16="http://schemas.microsoft.com/office/drawing/2014/main" id="{259A4455-E56D-4A2B-AC9E-10EA0546D557}"/>
              </a:ext>
            </a:extLst>
          </p:cNvPr>
          <p:cNvSpPr>
            <a:spLocks noGrp="1"/>
          </p:cNvSpPr>
          <p:nvPr>
            <p:ph type="sldNum" sz="quarter" idx="12"/>
          </p:nvPr>
        </p:nvSpPr>
        <p:spPr/>
        <p:txBody>
          <a:bodyPr/>
          <a:lstStyle/>
          <a:p>
            <a:fld id="{A1EA0EE8-F7EB-4374-9F2A-CCC72ADA4E99}" type="slidenum">
              <a:rPr lang="en-GB" smtClean="0"/>
              <a:pPr/>
              <a:t>‹#›</a:t>
            </a:fld>
            <a:endParaRPr lang="en-GB" dirty="0"/>
          </a:p>
        </p:txBody>
      </p:sp>
    </p:spTree>
    <p:extLst>
      <p:ext uri="{BB962C8B-B14F-4D97-AF65-F5344CB8AC3E}">
        <p14:creationId xmlns:p14="http://schemas.microsoft.com/office/powerpoint/2010/main" val="24940316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55B43B8-51EA-423C-AA9B-BDFD3D5151AC}"/>
              </a:ext>
            </a:extLst>
          </p:cNvPr>
          <p:cNvSpPr/>
          <p:nvPr userDrawn="1"/>
        </p:nvSpPr>
        <p:spPr>
          <a:xfrm>
            <a:off x="0" y="3535062"/>
            <a:ext cx="12192000" cy="3314700"/>
          </a:xfrm>
          <a:prstGeom prst="rect">
            <a:avLst/>
          </a:prstGeom>
          <a:solidFill>
            <a:srgbClr val="00A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7728B678-13FB-4938-8058-8E21911E9D7A}"/>
              </a:ext>
            </a:extLst>
          </p:cNvPr>
          <p:cNvSpPr/>
          <p:nvPr userDrawn="1"/>
        </p:nvSpPr>
        <p:spPr>
          <a:xfrm>
            <a:off x="683568" y="4149194"/>
            <a:ext cx="770350" cy="1334334"/>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rgbClr val="00B5C9"/>
              </a:solidFill>
            </a:endParaRPr>
          </a:p>
        </p:txBody>
      </p:sp>
      <p:sp>
        <p:nvSpPr>
          <p:cNvPr id="19" name="Rectangle 18">
            <a:extLst>
              <a:ext uri="{FF2B5EF4-FFF2-40B4-BE49-F238E27FC236}">
                <a16:creationId xmlns:a16="http://schemas.microsoft.com/office/drawing/2014/main" id="{E91F3C88-6932-43FB-B127-883BE07E4F68}"/>
              </a:ext>
            </a:extLst>
          </p:cNvPr>
          <p:cNvSpPr/>
          <p:nvPr userDrawn="1"/>
        </p:nvSpPr>
        <p:spPr>
          <a:xfrm>
            <a:off x="0" y="-8238"/>
            <a:ext cx="12192000" cy="3543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5AC5782-9956-4A28-9090-97585E3C4EA4}"/>
              </a:ext>
            </a:extLst>
          </p:cNvPr>
          <p:cNvSpPr/>
          <p:nvPr userDrawn="1"/>
        </p:nvSpPr>
        <p:spPr>
          <a:xfrm>
            <a:off x="0" y="3429000"/>
            <a:ext cx="6096000" cy="114300"/>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0" name="Rectangle 19">
            <a:extLst>
              <a:ext uri="{FF2B5EF4-FFF2-40B4-BE49-F238E27FC236}">
                <a16:creationId xmlns:a16="http://schemas.microsoft.com/office/drawing/2014/main" id="{43F1AA14-047E-49CB-B7E7-5567060E5078}"/>
              </a:ext>
            </a:extLst>
          </p:cNvPr>
          <p:cNvSpPr/>
          <p:nvPr userDrawn="1"/>
        </p:nvSpPr>
        <p:spPr>
          <a:xfrm>
            <a:off x="6096000" y="6751938"/>
            <a:ext cx="6096000" cy="114300"/>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18" name="Picture 17">
            <a:extLst>
              <a:ext uri="{FF2B5EF4-FFF2-40B4-BE49-F238E27FC236}">
                <a16:creationId xmlns:a16="http://schemas.microsoft.com/office/drawing/2014/main" id="{B2B8C3BD-09D3-490C-8BB3-D8CC55BA09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2693" y="1367471"/>
            <a:ext cx="2098907" cy="1581570"/>
          </a:xfrm>
          <a:prstGeom prst="rect">
            <a:avLst/>
          </a:prstGeom>
        </p:spPr>
      </p:pic>
      <p:sp>
        <p:nvSpPr>
          <p:cNvPr id="21" name="Titolo 1">
            <a:extLst>
              <a:ext uri="{FF2B5EF4-FFF2-40B4-BE49-F238E27FC236}">
                <a16:creationId xmlns:a16="http://schemas.microsoft.com/office/drawing/2014/main" id="{F0BB45C6-8760-4DFF-A3EC-4E4CEFF26E04}"/>
              </a:ext>
            </a:extLst>
          </p:cNvPr>
          <p:cNvSpPr>
            <a:spLocks noGrp="1"/>
          </p:cNvSpPr>
          <p:nvPr>
            <p:ph type="ctrTitle" hasCustomPrompt="1"/>
          </p:nvPr>
        </p:nvSpPr>
        <p:spPr>
          <a:xfrm>
            <a:off x="430699" y="3268740"/>
            <a:ext cx="1276088" cy="1866057"/>
          </a:xfrm>
          <a:prstGeom prst="rect">
            <a:avLst/>
          </a:prstGeom>
          <a:noFill/>
        </p:spPr>
        <p:txBody>
          <a:bodyPr anchor="b">
            <a:noAutofit/>
          </a:bodyPr>
          <a:lstStyle>
            <a:lvl1pPr algn="ctr" eaLnBrk="1" hangingPunct="1">
              <a:defRPr lang="it-IT" sz="4000" b="1" kern="1200" dirty="0">
                <a:solidFill>
                  <a:srgbClr val="FFFFFF"/>
                </a:solidFill>
                <a:latin typeface="+mn-lt"/>
                <a:ea typeface="+mj-ea"/>
                <a:cs typeface="+mj-cs"/>
              </a:defRPr>
            </a:lvl1pPr>
          </a:lstStyle>
          <a:p>
            <a:pPr eaLnBrk="1" hangingPunct="1"/>
            <a:r>
              <a:rPr lang="en-US" altLang="en-US" sz="3600" b="1" dirty="0">
                <a:solidFill>
                  <a:srgbClr val="FFFFFF"/>
                </a:solidFill>
                <a:cs typeface="Arial" charset="0"/>
              </a:rPr>
              <a:t>1</a:t>
            </a:r>
          </a:p>
        </p:txBody>
      </p:sp>
    </p:spTree>
    <p:extLst>
      <p:ext uri="{BB962C8B-B14F-4D97-AF65-F5344CB8AC3E}">
        <p14:creationId xmlns:p14="http://schemas.microsoft.com/office/powerpoint/2010/main" val="35338317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 Photo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44F85D4-350A-4934-94C2-B0CF17F119D8}"/>
              </a:ext>
            </a:extLst>
          </p:cNvPr>
          <p:cNvSpPr>
            <a:spLocks noGrp="1"/>
          </p:cNvSpPr>
          <p:nvPr>
            <p:ph type="dt" sz="half" idx="10"/>
          </p:nvPr>
        </p:nvSpPr>
        <p:spPr/>
        <p:txBody>
          <a:bodyPr/>
          <a:lstStyle/>
          <a:p>
            <a:fld id="{4BC7E120-79CA-414D-A8DA-F262BE5288FF}" type="datetime1">
              <a:rPr lang="ru-RU" smtClean="0"/>
              <a:t>24.04.2025</a:t>
            </a:fld>
            <a:endParaRPr lang="en-GB" dirty="0"/>
          </a:p>
        </p:txBody>
      </p:sp>
      <p:sp>
        <p:nvSpPr>
          <p:cNvPr id="4" name="Footer Placeholder 3">
            <a:extLst>
              <a:ext uri="{FF2B5EF4-FFF2-40B4-BE49-F238E27FC236}">
                <a16:creationId xmlns:a16="http://schemas.microsoft.com/office/drawing/2014/main" id="{E6805AC1-3FF1-4AF9-8803-3CBBBFF911D6}"/>
              </a:ext>
            </a:extLst>
          </p:cNvPr>
          <p:cNvSpPr>
            <a:spLocks noGrp="1"/>
          </p:cNvSpPr>
          <p:nvPr>
            <p:ph type="ftr" sz="quarter" idx="11"/>
          </p:nvPr>
        </p:nvSpPr>
        <p:spPr/>
        <p:txBody>
          <a:bodyPr/>
          <a:lstStyle/>
          <a:p>
            <a:r>
              <a:rPr lang="en-US"/>
              <a:t>JOC 18 March 2014 </a:t>
            </a:r>
            <a:endParaRPr lang="en-GB" dirty="0"/>
          </a:p>
        </p:txBody>
      </p:sp>
      <p:sp>
        <p:nvSpPr>
          <p:cNvPr id="5" name="Slide Number Placeholder 4">
            <a:extLst>
              <a:ext uri="{FF2B5EF4-FFF2-40B4-BE49-F238E27FC236}">
                <a16:creationId xmlns:a16="http://schemas.microsoft.com/office/drawing/2014/main" id="{A84EB158-BBFC-43BB-8377-A5774A8AE0A5}"/>
              </a:ext>
            </a:extLst>
          </p:cNvPr>
          <p:cNvSpPr>
            <a:spLocks noGrp="1"/>
          </p:cNvSpPr>
          <p:nvPr>
            <p:ph type="sldNum" sz="quarter" idx="12"/>
          </p:nvPr>
        </p:nvSpPr>
        <p:spPr/>
        <p:txBody>
          <a:bodyPr/>
          <a:lstStyle/>
          <a:p>
            <a:fld id="{A1EA0EE8-F7EB-4374-9F2A-CCC72ADA4E99}" type="slidenum">
              <a:rPr lang="en-GB" smtClean="0"/>
              <a:pPr/>
              <a:t>‹#›</a:t>
            </a:fld>
            <a:endParaRPr lang="en-GB" dirty="0"/>
          </a:p>
        </p:txBody>
      </p:sp>
      <p:sp>
        <p:nvSpPr>
          <p:cNvPr id="6" name="Picture Placeholder 20">
            <a:extLst>
              <a:ext uri="{FF2B5EF4-FFF2-40B4-BE49-F238E27FC236}">
                <a16:creationId xmlns:a16="http://schemas.microsoft.com/office/drawing/2014/main" id="{11C1103D-CEF6-4A34-BB84-9CD9D6AF06B9}"/>
              </a:ext>
            </a:extLst>
          </p:cNvPr>
          <p:cNvSpPr>
            <a:spLocks noGrp="1"/>
          </p:cNvSpPr>
          <p:nvPr>
            <p:ph type="pic" idx="13" hasCustomPrompt="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18">
            <a:extLst>
              <a:ext uri="{FF2B5EF4-FFF2-40B4-BE49-F238E27FC236}">
                <a16:creationId xmlns:a16="http://schemas.microsoft.com/office/drawing/2014/main" id="{B10DB224-1BDC-4CBE-90F4-38C848316105}"/>
              </a:ext>
            </a:extLst>
          </p:cNvPr>
          <p:cNvSpPr>
            <a:spLocks noGrp="1"/>
          </p:cNvSpPr>
          <p:nvPr>
            <p:ph type="pic" idx="14" hasCustomPrompt="1"/>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19">
            <a:extLst>
              <a:ext uri="{FF2B5EF4-FFF2-40B4-BE49-F238E27FC236}">
                <a16:creationId xmlns:a16="http://schemas.microsoft.com/office/drawing/2014/main" id="{0451E06C-C20B-4542-80E3-B5BF078B8A87}"/>
              </a:ext>
            </a:extLst>
          </p:cNvPr>
          <p:cNvSpPr>
            <a:spLocks noGrp="1"/>
          </p:cNvSpPr>
          <p:nvPr>
            <p:ph type="pic" idx="15" hasCustomPrompt="1"/>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3663335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Photo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9FA7A-FCC0-44E8-ADF7-832DF1328D86}"/>
              </a:ext>
            </a:extLst>
          </p:cNvPr>
          <p:cNvSpPr>
            <a:spLocks noGrp="1"/>
          </p:cNvSpPr>
          <p:nvPr>
            <p:ph type="title"/>
          </p:nvPr>
        </p:nvSpPr>
        <p:spPr>
          <a:xfrm>
            <a:off x="2381296" y="402794"/>
            <a:ext cx="5568950" cy="582613"/>
          </a:xfrm>
          <a:prstGeom prst="rect">
            <a:avLst/>
          </a:prstGeom>
        </p:spPr>
        <p:txBody>
          <a:bodyPr/>
          <a:lstStyle>
            <a:lvl1pPr algn="ctr">
              <a:defRPr sz="3200"/>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99A6C748-72DD-4C78-861F-A78C0222C947}"/>
              </a:ext>
            </a:extLst>
          </p:cNvPr>
          <p:cNvSpPr>
            <a:spLocks noGrp="1"/>
          </p:cNvSpPr>
          <p:nvPr>
            <p:ph type="dt" sz="half" idx="10"/>
          </p:nvPr>
        </p:nvSpPr>
        <p:spPr/>
        <p:txBody>
          <a:bodyPr/>
          <a:lstStyle/>
          <a:p>
            <a:fld id="{457CD024-C8D6-4EA1-B633-B5D997E8196F}" type="datetime1">
              <a:rPr lang="ru-RU" smtClean="0"/>
              <a:t>24.04.2025</a:t>
            </a:fld>
            <a:endParaRPr lang="en-GB" dirty="0"/>
          </a:p>
        </p:txBody>
      </p:sp>
      <p:sp>
        <p:nvSpPr>
          <p:cNvPr id="5" name="Slide Number Placeholder 4">
            <a:extLst>
              <a:ext uri="{FF2B5EF4-FFF2-40B4-BE49-F238E27FC236}">
                <a16:creationId xmlns:a16="http://schemas.microsoft.com/office/drawing/2014/main" id="{5CEC9F04-8F47-4F4F-A1CD-7BA9AE005E50}"/>
              </a:ext>
            </a:extLst>
          </p:cNvPr>
          <p:cNvSpPr>
            <a:spLocks noGrp="1"/>
          </p:cNvSpPr>
          <p:nvPr>
            <p:ph type="sldNum" sz="quarter" idx="12"/>
          </p:nvPr>
        </p:nvSpPr>
        <p:spPr/>
        <p:txBody>
          <a:bodyPr/>
          <a:lstStyle/>
          <a:p>
            <a:fld id="{A1EA0EE8-F7EB-4374-9F2A-CCC72ADA4E99}" type="slidenum">
              <a:rPr lang="en-GB" smtClean="0"/>
              <a:pPr/>
              <a:t>‹#›</a:t>
            </a:fld>
            <a:endParaRPr lang="en-GB" dirty="0"/>
          </a:p>
        </p:txBody>
      </p:sp>
      <p:sp>
        <p:nvSpPr>
          <p:cNvPr id="6" name="직사각형 7">
            <a:extLst>
              <a:ext uri="{FF2B5EF4-FFF2-40B4-BE49-F238E27FC236}">
                <a16:creationId xmlns:a16="http://schemas.microsoft.com/office/drawing/2014/main" id="{8B5DE974-BFF0-4731-95F9-6EEFBA0F11BE}"/>
              </a:ext>
            </a:extLst>
          </p:cNvPr>
          <p:cNvSpPr/>
          <p:nvPr userDrawn="1"/>
        </p:nvSpPr>
        <p:spPr>
          <a:xfrm>
            <a:off x="0" y="2362200"/>
            <a:ext cx="12191999"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그림 개체 틀 6">
            <a:extLst>
              <a:ext uri="{FF2B5EF4-FFF2-40B4-BE49-F238E27FC236}">
                <a16:creationId xmlns:a16="http://schemas.microsoft.com/office/drawing/2014/main" id="{069EA79A-7C3E-4577-896A-2E9E2230893C}"/>
              </a:ext>
            </a:extLst>
          </p:cNvPr>
          <p:cNvSpPr>
            <a:spLocks noGrp="1"/>
          </p:cNvSpPr>
          <p:nvPr>
            <p:ph type="pic" sz="quarter" idx="65" hasCustomPrompt="1"/>
          </p:nvPr>
        </p:nvSpPr>
        <p:spPr>
          <a:xfrm>
            <a:off x="5534029" y="2"/>
            <a:ext cx="6657973" cy="6857999"/>
          </a:xfrm>
          <a:custGeom>
            <a:avLst/>
            <a:gdLst>
              <a:gd name="connsiteX0" fmla="*/ 2362199 w 6657973"/>
              <a:gd name="connsiteY0" fmla="*/ 0 h 6857999"/>
              <a:gd name="connsiteX1" fmla="*/ 6657973 w 6657973"/>
              <a:gd name="connsiteY1" fmla="*/ 0 h 6857999"/>
              <a:gd name="connsiteX2" fmla="*/ 6657973 w 6657973"/>
              <a:gd name="connsiteY2" fmla="*/ 3630706 h 6857999"/>
              <a:gd name="connsiteX3" fmla="*/ 6657972 w 6657973"/>
              <a:gd name="connsiteY3" fmla="*/ 6857999 h 6857999"/>
              <a:gd name="connsiteX4" fmla="*/ 2362198 w 6657973"/>
              <a:gd name="connsiteY4" fmla="*/ 6857999 h 6857999"/>
              <a:gd name="connsiteX5" fmla="*/ 2362198 w 6657973"/>
              <a:gd name="connsiteY5" fmla="*/ 6857999 h 6857999"/>
              <a:gd name="connsiteX6" fmla="*/ 0 w 6657973"/>
              <a:gd name="connsiteY6" fmla="*/ 34385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7973" h="6857999">
                <a:moveTo>
                  <a:pt x="2362199" y="0"/>
                </a:moveTo>
                <a:lnTo>
                  <a:pt x="6657973" y="0"/>
                </a:lnTo>
                <a:lnTo>
                  <a:pt x="6657973" y="3630706"/>
                </a:lnTo>
                <a:lnTo>
                  <a:pt x="6657972" y="6857999"/>
                </a:lnTo>
                <a:lnTo>
                  <a:pt x="2362198" y="6857999"/>
                </a:lnTo>
                <a:lnTo>
                  <a:pt x="2362198" y="6857999"/>
                </a:lnTo>
                <a:lnTo>
                  <a:pt x="0" y="3438532"/>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4" name="Footer Placeholder 3">
            <a:extLst>
              <a:ext uri="{FF2B5EF4-FFF2-40B4-BE49-F238E27FC236}">
                <a16:creationId xmlns:a16="http://schemas.microsoft.com/office/drawing/2014/main" id="{B2D550EE-67B9-43DA-9CFD-4C1DCE163AF7}"/>
              </a:ext>
            </a:extLst>
          </p:cNvPr>
          <p:cNvSpPr>
            <a:spLocks noGrp="1"/>
          </p:cNvSpPr>
          <p:nvPr>
            <p:ph type="ftr" sz="quarter" idx="11"/>
          </p:nvPr>
        </p:nvSpPr>
        <p:spPr/>
        <p:txBody>
          <a:bodyPr/>
          <a:lstStyle/>
          <a:p>
            <a:r>
              <a:rPr lang="en-US"/>
              <a:t>JOC 18 March 2014 </a:t>
            </a:r>
            <a:endParaRPr lang="en-GB" dirty="0"/>
          </a:p>
        </p:txBody>
      </p:sp>
    </p:spTree>
    <p:extLst>
      <p:ext uri="{BB962C8B-B14F-4D97-AF65-F5344CB8AC3E}">
        <p14:creationId xmlns:p14="http://schemas.microsoft.com/office/powerpoint/2010/main" val="32223626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241F4F-C16C-4747-B37C-642EF39ECC44}"/>
              </a:ext>
            </a:extLst>
          </p:cNvPr>
          <p:cNvSpPr/>
          <p:nvPr userDrawn="1"/>
        </p:nvSpPr>
        <p:spPr>
          <a:xfrm>
            <a:off x="0" y="3543300"/>
            <a:ext cx="12192000" cy="3314700"/>
          </a:xfrm>
          <a:prstGeom prst="rect">
            <a:avLst/>
          </a:prstGeom>
          <a:solidFill>
            <a:srgbClr val="00A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D1AFE592-FBF3-49A2-95E7-8917B7DD4DF4}"/>
              </a:ext>
            </a:extLst>
          </p:cNvPr>
          <p:cNvSpPr/>
          <p:nvPr userDrawn="1"/>
        </p:nvSpPr>
        <p:spPr>
          <a:xfrm>
            <a:off x="6096000" y="6754812"/>
            <a:ext cx="6096000" cy="103188"/>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 name="Rectangle 9">
            <a:extLst>
              <a:ext uri="{FF2B5EF4-FFF2-40B4-BE49-F238E27FC236}">
                <a16:creationId xmlns:a16="http://schemas.microsoft.com/office/drawing/2014/main" id="{3AF9BB6F-1977-43D2-802F-64D37E3FB1DE}"/>
              </a:ext>
            </a:extLst>
          </p:cNvPr>
          <p:cNvSpPr/>
          <p:nvPr userDrawn="1"/>
        </p:nvSpPr>
        <p:spPr>
          <a:xfrm>
            <a:off x="0" y="0"/>
            <a:ext cx="12192000" cy="3543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C1F5FAC-9DE8-4A62-BF70-AD6851D91F31}"/>
              </a:ext>
            </a:extLst>
          </p:cNvPr>
          <p:cNvSpPr txBox="1"/>
          <p:nvPr userDrawn="1"/>
        </p:nvSpPr>
        <p:spPr>
          <a:xfrm>
            <a:off x="4378777" y="2584036"/>
            <a:ext cx="4552043" cy="1754326"/>
          </a:xfrm>
          <a:prstGeom prst="rect">
            <a:avLst/>
          </a:prstGeom>
          <a:noFill/>
        </p:spPr>
        <p:txBody>
          <a:bodyPr wrap="square" rtlCol="0">
            <a:spAutoFit/>
          </a:bodyPr>
          <a:lstStyle/>
          <a:p>
            <a:r>
              <a:rPr lang="en-US" altLang="ko-KR" sz="5400" dirty="0">
                <a:solidFill>
                  <a:schemeClr val="accent1"/>
                </a:solidFill>
                <a:cs typeface="Arial" pitchFamily="34" charset="0"/>
              </a:rPr>
              <a:t>Thank You!</a:t>
            </a:r>
            <a:endParaRPr lang="ko-KR" altLang="en-US" sz="5400" dirty="0">
              <a:solidFill>
                <a:schemeClr val="accent1"/>
              </a:solidFill>
              <a:cs typeface="Arial" pitchFamily="34" charset="0"/>
            </a:endParaRPr>
          </a:p>
          <a:p>
            <a:endParaRPr lang="en-GB" sz="5400" dirty="0">
              <a:solidFill>
                <a:schemeClr val="accent1"/>
              </a:solidFill>
            </a:endParaRPr>
          </a:p>
        </p:txBody>
      </p:sp>
      <p:sp>
        <p:nvSpPr>
          <p:cNvPr id="8" name="Rectangle 7">
            <a:extLst>
              <a:ext uri="{FF2B5EF4-FFF2-40B4-BE49-F238E27FC236}">
                <a16:creationId xmlns:a16="http://schemas.microsoft.com/office/drawing/2014/main" id="{1B0FD7B9-2459-4D74-A331-FD4317680EC7}"/>
              </a:ext>
            </a:extLst>
          </p:cNvPr>
          <p:cNvSpPr/>
          <p:nvPr userDrawn="1"/>
        </p:nvSpPr>
        <p:spPr>
          <a:xfrm>
            <a:off x="0" y="3441700"/>
            <a:ext cx="6096000" cy="114300"/>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0276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agenda bullet list">
    <p:spTree>
      <p:nvGrpSpPr>
        <p:cNvPr id="1" name=""/>
        <p:cNvGrpSpPr/>
        <p:nvPr/>
      </p:nvGrpSpPr>
      <p:grpSpPr>
        <a:xfrm>
          <a:off x="0" y="0"/>
          <a:ext cx="0" cy="0"/>
          <a:chOff x="0" y="0"/>
          <a:chExt cx="0" cy="0"/>
        </a:xfrm>
      </p:grpSpPr>
      <p:sp>
        <p:nvSpPr>
          <p:cNvPr id="5" name="Segnaposto piè di pagina 2">
            <a:extLst>
              <a:ext uri="{FF2B5EF4-FFF2-40B4-BE49-F238E27FC236}">
                <a16:creationId xmlns:a16="http://schemas.microsoft.com/office/drawing/2014/main" id="{C47BF2F4-F75C-4921-AC8D-AB8937033F7B}"/>
              </a:ext>
            </a:extLst>
          </p:cNvPr>
          <p:cNvSpPr>
            <a:spLocks noGrp="1"/>
          </p:cNvSpPr>
          <p:nvPr>
            <p:ph type="ftr" sz="quarter" idx="3"/>
          </p:nvPr>
        </p:nvSpPr>
        <p:spPr>
          <a:xfrm>
            <a:off x="7210" y="6521963"/>
            <a:ext cx="12184790" cy="332474"/>
          </a:xfrm>
          <a:prstGeom prst="rect">
            <a:avLst/>
          </a:prstGeom>
        </p:spPr>
        <p:txBody>
          <a:bodyPr/>
          <a:lstStyle>
            <a:lvl1pPr>
              <a:defRPr>
                <a:solidFill>
                  <a:srgbClr val="767171"/>
                </a:solidFill>
                <a:latin typeface="Calibri" panose="020F0502020204030204" pitchFamily="34" charset="0"/>
                <a:cs typeface="Calibri" panose="020F0502020204030204" pitchFamily="34" charset="0"/>
              </a:defRPr>
            </a:lvl1pPr>
          </a:lstStyle>
          <a:p>
            <a:pPr algn="ctr"/>
            <a:r>
              <a:rPr lang="en-GB" sz="800"/>
              <a:t>JOC 18 March 2014 </a:t>
            </a:r>
            <a:endParaRPr lang="en-GB" sz="800" dirty="0"/>
          </a:p>
        </p:txBody>
      </p:sp>
      <p:sp>
        <p:nvSpPr>
          <p:cNvPr id="6" name="Slide Number Placeholder 2">
            <a:extLst>
              <a:ext uri="{FF2B5EF4-FFF2-40B4-BE49-F238E27FC236}">
                <a16:creationId xmlns:a16="http://schemas.microsoft.com/office/drawing/2014/main" id="{765365F8-0B0F-4281-A808-D81027A1374B}"/>
              </a:ext>
            </a:extLst>
          </p:cNvPr>
          <p:cNvSpPr>
            <a:spLocks noGrp="1"/>
          </p:cNvSpPr>
          <p:nvPr>
            <p:ph type="sldNum" sz="quarter" idx="10"/>
          </p:nvPr>
        </p:nvSpPr>
        <p:spPr>
          <a:xfrm>
            <a:off x="104274" y="6525526"/>
            <a:ext cx="616226" cy="332474"/>
          </a:xfrm>
          <a:prstGeom prst="rect">
            <a:avLst/>
          </a:prstGeom>
        </p:spPr>
        <p:txBody>
          <a:bodyPr/>
          <a:lstStyle>
            <a:lvl1pPr>
              <a:defRPr sz="1000">
                <a:solidFill>
                  <a:schemeClr val="accent3">
                    <a:lumMod val="50000"/>
                    <a:lumOff val="50000"/>
                  </a:schemeClr>
                </a:solidFill>
              </a:defRPr>
            </a:lvl1pPr>
          </a:lstStyle>
          <a:p>
            <a:pPr fontAlgn="base">
              <a:spcBef>
                <a:spcPct val="0"/>
              </a:spcBef>
              <a:spcAft>
                <a:spcPct val="0"/>
              </a:spcAft>
              <a:defRPr/>
            </a:pPr>
            <a:fld id="{DC8EB68E-E012-4BA0-8FC2-4838E88C4766}" type="slidenum">
              <a:rPr lang="it-IT" smtClean="0"/>
              <a:pPr fontAlgn="base">
                <a:spcBef>
                  <a:spcPct val="0"/>
                </a:spcBef>
                <a:spcAft>
                  <a:spcPct val="0"/>
                </a:spcAft>
                <a:defRPr/>
              </a:pPr>
              <a:t>‹#›</a:t>
            </a:fld>
            <a:endParaRPr lang="it-IT" dirty="0"/>
          </a:p>
        </p:txBody>
      </p:sp>
      <p:sp>
        <p:nvSpPr>
          <p:cNvPr id="7" name="Title 1">
            <a:extLst>
              <a:ext uri="{FF2B5EF4-FFF2-40B4-BE49-F238E27FC236}">
                <a16:creationId xmlns:a16="http://schemas.microsoft.com/office/drawing/2014/main" id="{57E05C84-CEB4-4490-9EB6-4D732264EA83}"/>
              </a:ext>
            </a:extLst>
          </p:cNvPr>
          <p:cNvSpPr>
            <a:spLocks noGrp="1"/>
          </p:cNvSpPr>
          <p:nvPr>
            <p:ph type="title"/>
          </p:nvPr>
        </p:nvSpPr>
        <p:spPr>
          <a:xfrm>
            <a:off x="0" y="197491"/>
            <a:ext cx="12192000" cy="832023"/>
          </a:xfrm>
          <a:prstGeom prst="rect">
            <a:avLst/>
          </a:prstGeom>
        </p:spPr>
        <p:txBody>
          <a:bodyPr/>
          <a:lstStyle>
            <a:lvl1pPr>
              <a:defRPr sz="3200" b="0" cap="none" spc="0">
                <a:ln w="0"/>
                <a:solidFill>
                  <a:schemeClr val="tx2"/>
                </a:solidFill>
                <a:effectLst/>
                <a:latin typeface="Calibri" panose="020F0502020204030204" pitchFamily="34" charset="0"/>
                <a:cs typeface="Calibri" panose="020F0502020204030204" pitchFamily="34" charset="0"/>
              </a:defRPr>
            </a:lvl1pPr>
          </a:lstStyle>
          <a:p>
            <a:endParaRPr lang="en-GB" dirty="0">
              <a:solidFill>
                <a:schemeClr val="accent3"/>
              </a:solidFill>
            </a:endParaRPr>
          </a:p>
        </p:txBody>
      </p:sp>
    </p:spTree>
    <p:extLst>
      <p:ext uri="{BB962C8B-B14F-4D97-AF65-F5344CB8AC3E}">
        <p14:creationId xmlns:p14="http://schemas.microsoft.com/office/powerpoint/2010/main" val="32651312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BD951BEC-6D24-4D80-BDEE-5778CEABCB2E}"/>
              </a:ext>
            </a:extLst>
          </p:cNvPr>
          <p:cNvSpPr>
            <a:spLocks noGrp="1"/>
          </p:cNvSpPr>
          <p:nvPr>
            <p:ph type="dt" sz="half" idx="2"/>
          </p:nvPr>
        </p:nvSpPr>
        <p:spPr>
          <a:xfrm>
            <a:off x="838200" y="6443447"/>
            <a:ext cx="2743200" cy="365125"/>
          </a:xfrm>
          <a:prstGeom prst="rect">
            <a:avLst/>
          </a:prstGeom>
        </p:spPr>
        <p:txBody>
          <a:bodyPr vert="horz" lIns="91440" tIns="45720" rIns="91440" bIns="45720" rtlCol="0" anchor="ctr"/>
          <a:lstStyle>
            <a:lvl1pPr algn="l" fontAlgn="t">
              <a:defRPr sz="1000">
                <a:solidFill>
                  <a:schemeClr val="tx1">
                    <a:tint val="75000"/>
                  </a:schemeClr>
                </a:solidFill>
              </a:defRPr>
            </a:lvl1pPr>
          </a:lstStyle>
          <a:p>
            <a:fld id="{AD34FCB8-5B5F-47BB-B15D-2E86DFDDD976}" type="datetime1">
              <a:rPr lang="ru-RU" smtClean="0"/>
              <a:t>24.04.2025</a:t>
            </a:fld>
            <a:endParaRPr lang="en-GB" dirty="0"/>
          </a:p>
        </p:txBody>
      </p:sp>
      <p:sp>
        <p:nvSpPr>
          <p:cNvPr id="8" name="Footer Placeholder 4">
            <a:extLst>
              <a:ext uri="{FF2B5EF4-FFF2-40B4-BE49-F238E27FC236}">
                <a16:creationId xmlns:a16="http://schemas.microsoft.com/office/drawing/2014/main" id="{AF9E27A2-87EC-45AA-902D-31AA918DD44E}"/>
              </a:ext>
            </a:extLst>
          </p:cNvPr>
          <p:cNvSpPr>
            <a:spLocks noGrp="1"/>
          </p:cNvSpPr>
          <p:nvPr>
            <p:ph type="ftr" sz="quarter" idx="3"/>
          </p:nvPr>
        </p:nvSpPr>
        <p:spPr>
          <a:xfrm>
            <a:off x="4797512" y="6530073"/>
            <a:ext cx="8071022"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JOC 18 March 2014 </a:t>
            </a:r>
            <a:endParaRPr lang="en-GB" dirty="0"/>
          </a:p>
        </p:txBody>
      </p:sp>
      <p:sp>
        <p:nvSpPr>
          <p:cNvPr id="11" name="Slide Number Placeholder 5">
            <a:extLst>
              <a:ext uri="{FF2B5EF4-FFF2-40B4-BE49-F238E27FC236}">
                <a16:creationId xmlns:a16="http://schemas.microsoft.com/office/drawing/2014/main" id="{102A44DB-F395-4A25-91A5-3D41C0F9E304}"/>
              </a:ext>
            </a:extLst>
          </p:cNvPr>
          <p:cNvSpPr>
            <a:spLocks noGrp="1"/>
          </p:cNvSpPr>
          <p:nvPr>
            <p:ph type="sldNum" sz="quarter" idx="4"/>
          </p:nvPr>
        </p:nvSpPr>
        <p:spPr>
          <a:xfrm>
            <a:off x="-2275609" y="6455206"/>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1EA0EE8-F7EB-4374-9F2A-CCC72ADA4E99}" type="slidenum">
              <a:rPr lang="en-GB" smtClean="0"/>
              <a:pPr/>
              <a:t>‹#›</a:t>
            </a:fld>
            <a:endParaRPr lang="en-GB" dirty="0"/>
          </a:p>
        </p:txBody>
      </p:sp>
      <p:pic>
        <p:nvPicPr>
          <p:cNvPr id="6" name="Picture 5"/>
          <p:cNvPicPr/>
          <p:nvPr userDrawn="1"/>
        </p:nvPicPr>
        <p:blipFill rotWithShape="1">
          <a:blip r:embed="rId2"/>
          <a:srcRect l="476" t="4361" r="29449" b="23037"/>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44879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Blank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7C981FE-A801-4FF1-8F20-E5072BE11772}"/>
              </a:ext>
            </a:extLst>
          </p:cNvPr>
          <p:cNvSpPr>
            <a:spLocks noGrp="1"/>
          </p:cNvSpPr>
          <p:nvPr>
            <p:ph type="title"/>
          </p:nvPr>
        </p:nvSpPr>
        <p:spPr>
          <a:xfrm>
            <a:off x="0" y="0"/>
            <a:ext cx="12192000" cy="832023"/>
          </a:xfrm>
          <a:prstGeom prst="rect">
            <a:avLst/>
          </a:prstGeom>
        </p:spPr>
        <p:txBody>
          <a:bodyPr/>
          <a:lstStyle>
            <a:lvl1pPr>
              <a:defRPr sz="3200" b="0" cap="none" spc="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defRPr>
            </a:lvl1pPr>
          </a:lstStyle>
          <a:p>
            <a:endParaRPr lang="en-GB" dirty="0">
              <a:solidFill>
                <a:schemeClr val="accent3"/>
              </a:solidFill>
            </a:endParaRPr>
          </a:p>
        </p:txBody>
      </p:sp>
      <p:sp>
        <p:nvSpPr>
          <p:cNvPr id="6" name="Segnaposto piè di pagina 2">
            <a:extLst>
              <a:ext uri="{FF2B5EF4-FFF2-40B4-BE49-F238E27FC236}">
                <a16:creationId xmlns:a16="http://schemas.microsoft.com/office/drawing/2014/main" id="{03937854-B971-4785-B88B-DBE80A153975}"/>
              </a:ext>
            </a:extLst>
          </p:cNvPr>
          <p:cNvSpPr>
            <a:spLocks noGrp="1"/>
          </p:cNvSpPr>
          <p:nvPr>
            <p:ph type="ftr" sz="quarter" idx="3"/>
          </p:nvPr>
        </p:nvSpPr>
        <p:spPr>
          <a:xfrm>
            <a:off x="7210" y="6513725"/>
            <a:ext cx="12184790" cy="332474"/>
          </a:xfrm>
          <a:prstGeom prst="rect">
            <a:avLst/>
          </a:prstGeom>
        </p:spPr>
        <p:txBody>
          <a:bodyPr/>
          <a:lstStyle>
            <a:lvl1pPr>
              <a:defRPr>
                <a:solidFill>
                  <a:schemeClr val="tx2"/>
                </a:solidFill>
                <a:latin typeface="Calibri" panose="020F0502020204030204" pitchFamily="34" charset="0"/>
                <a:cs typeface="Calibri" panose="020F0502020204030204" pitchFamily="34" charset="0"/>
              </a:defRPr>
            </a:lvl1pPr>
          </a:lstStyle>
          <a:p>
            <a:pPr algn="ctr"/>
            <a:r>
              <a:rPr lang="en-GB" sz="800"/>
              <a:t>JOC 18 March 2014 </a:t>
            </a:r>
            <a:endParaRPr lang="en-GB" sz="800" dirty="0"/>
          </a:p>
        </p:txBody>
      </p:sp>
    </p:spTree>
    <p:extLst>
      <p:ext uri="{BB962C8B-B14F-4D97-AF65-F5344CB8AC3E}">
        <p14:creationId xmlns:p14="http://schemas.microsoft.com/office/powerpoint/2010/main" val="2236446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cxnSp>
        <p:nvCxnSpPr>
          <p:cNvPr id="7" name="Straight Connector 6"/>
          <p:cNvCxnSpPr/>
          <p:nvPr userDrawn="1"/>
        </p:nvCxnSpPr>
        <p:spPr>
          <a:xfrm>
            <a:off x="0" y="838200"/>
            <a:ext cx="12192000" cy="1588"/>
          </a:xfrm>
          <a:prstGeom prst="line">
            <a:avLst/>
          </a:prstGeom>
          <a:ln>
            <a:solidFill>
              <a:srgbClr val="00B5C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a:p>
        </p:txBody>
      </p:sp>
      <p:sp>
        <p:nvSpPr>
          <p:cNvPr id="6" name="Content Placeholder 2"/>
          <p:cNvSpPr>
            <a:spLocks noGrp="1"/>
          </p:cNvSpPr>
          <p:nvPr>
            <p:ph idx="1"/>
          </p:nvPr>
        </p:nvSpPr>
        <p:spPr>
          <a:xfrm>
            <a:off x="609599" y="1066803"/>
            <a:ext cx="11121292" cy="464820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Date Placeholder 2"/>
          <p:cNvSpPr>
            <a:spLocks noGrp="1"/>
          </p:cNvSpPr>
          <p:nvPr>
            <p:ph type="dt" sz="half" idx="10"/>
          </p:nvPr>
        </p:nvSpPr>
        <p:spPr/>
        <p:txBody>
          <a:bodyPr/>
          <a:lstStyle>
            <a:lvl1pPr>
              <a:defRPr/>
            </a:lvl1pPr>
          </a:lstStyle>
          <a:p>
            <a:pPr>
              <a:defRPr/>
            </a:pPr>
            <a:fld id="{D28EB068-28A6-4297-88D5-DA61B3C42265}" type="datetime1">
              <a:rPr lang="ru-RU" smtClean="0"/>
              <a:t>24.04.2025</a:t>
            </a:fld>
            <a:r>
              <a:rPr lang="en-US"/>
              <a:t>29/01/2014</a:t>
            </a:r>
            <a:endParaRPr lang="en-US">
              <a:solidFill>
                <a:srgbClr val="7F7F7F"/>
              </a:solidFill>
            </a:endParaRPr>
          </a:p>
        </p:txBody>
      </p:sp>
      <p:sp>
        <p:nvSpPr>
          <p:cNvPr id="9" name="Footer Placeholder 3"/>
          <p:cNvSpPr>
            <a:spLocks noGrp="1"/>
          </p:cNvSpPr>
          <p:nvPr>
            <p:ph type="ftr" sz="quarter" idx="11"/>
          </p:nvPr>
        </p:nvSpPr>
        <p:spPr/>
        <p:txBody>
          <a:bodyPr/>
          <a:lstStyle>
            <a:lvl1pPr>
              <a:defRPr/>
            </a:lvl1pPr>
          </a:lstStyle>
          <a:p>
            <a:pPr>
              <a:defRPr/>
            </a:pPr>
            <a:r>
              <a:rPr lang="en-US"/>
              <a:t>JOC 18 March 2014</a:t>
            </a:r>
          </a:p>
          <a:p>
            <a:pPr>
              <a:defRPr/>
            </a:pPr>
            <a:endParaRPr lang="en-US"/>
          </a:p>
        </p:txBody>
      </p:sp>
      <p:sp>
        <p:nvSpPr>
          <p:cNvPr id="10" name="Slide Number Placeholder 4"/>
          <p:cNvSpPr>
            <a:spLocks noGrp="1"/>
          </p:cNvSpPr>
          <p:nvPr>
            <p:ph type="sldNum" sz="quarter" idx="12"/>
          </p:nvPr>
        </p:nvSpPr>
        <p:spPr/>
        <p:txBody>
          <a:bodyPr/>
          <a:lstStyle>
            <a:lvl1pPr>
              <a:defRPr/>
            </a:lvl1pPr>
          </a:lstStyle>
          <a:p>
            <a:pPr>
              <a:defRPr/>
            </a:pPr>
            <a:fld id="{FBC1FD74-B1F5-4706-9D9D-63638243D132}"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35107820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Photos ">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11495315" y="6456066"/>
            <a:ext cx="0" cy="0"/>
          </a:xfrm>
        </p:spPr>
        <p:txBody>
          <a:bodyPr/>
          <a:lstStyle/>
          <a:p>
            <a:endParaRPr lang="en-GB" dirty="0"/>
          </a:p>
        </p:txBody>
      </p:sp>
      <p:sp>
        <p:nvSpPr>
          <p:cNvPr id="7" name="Slide Number Placeholder 6"/>
          <p:cNvSpPr>
            <a:spLocks noGrp="1"/>
          </p:cNvSpPr>
          <p:nvPr>
            <p:ph type="sldNum" sz="quarter" idx="11"/>
          </p:nvPr>
        </p:nvSpPr>
        <p:spPr>
          <a:xfrm>
            <a:off x="11495315" y="6456066"/>
            <a:ext cx="0" cy="0"/>
          </a:xfrm>
        </p:spPr>
        <p:txBody>
          <a:bodyPr/>
          <a:lstStyle/>
          <a:p>
            <a:endParaRPr lang="en-GB" dirty="0"/>
          </a:p>
        </p:txBody>
      </p:sp>
      <p:sp>
        <p:nvSpPr>
          <p:cNvPr id="10" name="Title 1">
            <a:extLst>
              <a:ext uri="{FF2B5EF4-FFF2-40B4-BE49-F238E27FC236}">
                <a16:creationId xmlns:a16="http://schemas.microsoft.com/office/drawing/2014/main" id="{98A0D947-5931-4227-AE62-D40527E3E145}"/>
              </a:ext>
            </a:extLst>
          </p:cNvPr>
          <p:cNvSpPr>
            <a:spLocks noGrp="1"/>
          </p:cNvSpPr>
          <p:nvPr>
            <p:ph type="title"/>
          </p:nvPr>
        </p:nvSpPr>
        <p:spPr>
          <a:xfrm>
            <a:off x="1249954" y="179889"/>
            <a:ext cx="9604323" cy="777600"/>
          </a:xfrm>
          <a:prstGeom prst="rect">
            <a:avLst/>
          </a:prstGeom>
        </p:spPr>
        <p:txBody>
          <a:bodyPr/>
          <a:lstStyle>
            <a:lvl1pPr>
              <a:defRPr sz="3200"/>
            </a:lvl1pPr>
          </a:lstStyle>
          <a:p>
            <a:endParaRPr lang="en-GB" dirty="0">
              <a:solidFill>
                <a:schemeClr val="accent3"/>
              </a:solidFill>
            </a:endParaRPr>
          </a:p>
        </p:txBody>
      </p:sp>
      <p:sp>
        <p:nvSpPr>
          <p:cNvPr id="8" name="Picture Placeholder 20">
            <a:extLst>
              <a:ext uri="{FF2B5EF4-FFF2-40B4-BE49-F238E27FC236}">
                <a16:creationId xmlns:a16="http://schemas.microsoft.com/office/drawing/2014/main" id="{96AD8E23-45D7-4015-82F4-4F1D08D2ECEE}"/>
              </a:ext>
            </a:extLst>
          </p:cNvPr>
          <p:cNvSpPr>
            <a:spLocks noGrp="1"/>
          </p:cNvSpPr>
          <p:nvPr>
            <p:ph type="pic" idx="13" hasCustomPrompt="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18">
            <a:extLst>
              <a:ext uri="{FF2B5EF4-FFF2-40B4-BE49-F238E27FC236}">
                <a16:creationId xmlns:a16="http://schemas.microsoft.com/office/drawing/2014/main" id="{8093A54E-85BE-4508-BF9A-913B28F2A189}"/>
              </a:ext>
            </a:extLst>
          </p:cNvPr>
          <p:cNvSpPr>
            <a:spLocks noGrp="1"/>
          </p:cNvSpPr>
          <p:nvPr>
            <p:ph type="pic" idx="14" hasCustomPrompt="1"/>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19">
            <a:extLst>
              <a:ext uri="{FF2B5EF4-FFF2-40B4-BE49-F238E27FC236}">
                <a16:creationId xmlns:a16="http://schemas.microsoft.com/office/drawing/2014/main" id="{31980FD1-C947-46A3-8D90-A079E14193C0}"/>
              </a:ext>
            </a:extLst>
          </p:cNvPr>
          <p:cNvSpPr>
            <a:spLocks noGrp="1"/>
          </p:cNvSpPr>
          <p:nvPr>
            <p:ph type="pic" idx="15" hasCustomPrompt="1"/>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Segnaposto piè di pagina 2">
            <a:extLst>
              <a:ext uri="{FF2B5EF4-FFF2-40B4-BE49-F238E27FC236}">
                <a16:creationId xmlns:a16="http://schemas.microsoft.com/office/drawing/2014/main" id="{6C15E9EB-3445-41FE-AEDA-28F5B40B63D5}"/>
              </a:ext>
            </a:extLst>
          </p:cNvPr>
          <p:cNvSpPr>
            <a:spLocks noGrp="1"/>
          </p:cNvSpPr>
          <p:nvPr>
            <p:ph type="ftr" sz="quarter" idx="3"/>
          </p:nvPr>
        </p:nvSpPr>
        <p:spPr>
          <a:xfrm>
            <a:off x="7210" y="6513725"/>
            <a:ext cx="12184790" cy="332474"/>
          </a:xfrm>
          <a:prstGeom prst="rect">
            <a:avLst/>
          </a:prstGeom>
        </p:spPr>
        <p:txBody>
          <a:bodyPr/>
          <a:lstStyle>
            <a:lvl1pPr>
              <a:defRPr>
                <a:solidFill>
                  <a:schemeClr val="tx2"/>
                </a:solidFill>
                <a:latin typeface="Calibri" panose="020F0502020204030204" pitchFamily="34" charset="0"/>
                <a:cs typeface="Calibri" panose="020F0502020204030204" pitchFamily="34" charset="0"/>
              </a:defRPr>
            </a:lvl1pPr>
          </a:lstStyle>
          <a:p>
            <a:pPr algn="ctr"/>
            <a:endParaRPr lang="en-GB" sz="800" dirty="0"/>
          </a:p>
        </p:txBody>
      </p:sp>
    </p:spTree>
    <p:extLst>
      <p:ext uri="{BB962C8B-B14F-4D97-AF65-F5344CB8AC3E}">
        <p14:creationId xmlns:p14="http://schemas.microsoft.com/office/powerpoint/2010/main" val="3993536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separator 50% transparent">
    <p:spTree>
      <p:nvGrpSpPr>
        <p:cNvPr id="1" name=""/>
        <p:cNvGrpSpPr/>
        <p:nvPr/>
      </p:nvGrpSpPr>
      <p:grpSpPr>
        <a:xfrm>
          <a:off x="0" y="0"/>
          <a:ext cx="0" cy="0"/>
          <a:chOff x="0" y="0"/>
          <a:chExt cx="0" cy="0"/>
        </a:xfrm>
      </p:grpSpPr>
      <p:sp>
        <p:nvSpPr>
          <p:cNvPr id="5" name="Segnaposto immagine 4"/>
          <p:cNvSpPr>
            <a:spLocks noGrp="1"/>
          </p:cNvSpPr>
          <p:nvPr>
            <p:ph type="pic" sz="quarter" idx="11"/>
          </p:nvPr>
        </p:nvSpPr>
        <p:spPr>
          <a:xfrm>
            <a:off x="0" y="858414"/>
            <a:ext cx="12192000" cy="5989320"/>
          </a:xfrm>
          <a:prstGeom prst="rect">
            <a:avLst/>
          </a:prstGeom>
          <a:solidFill>
            <a:srgbClr val="F3BF00">
              <a:alpha val="49804"/>
            </a:srgbClr>
          </a:solidFill>
        </p:spPr>
        <p:txBody>
          <a:bodyPr/>
          <a:lstStyle>
            <a:lvl1pPr marL="0" indent="0">
              <a:buNone/>
              <a:defRPr/>
            </a:lvl1pPr>
          </a:lstStyle>
          <a:p>
            <a:r>
              <a:rPr lang="en-US" dirty="0"/>
              <a:t>Click icon to add picture</a:t>
            </a:r>
            <a:endParaRPr lang="it-IT" dirty="0"/>
          </a:p>
        </p:txBody>
      </p:sp>
      <p:sp>
        <p:nvSpPr>
          <p:cNvPr id="6" name="Title 1">
            <a:extLst>
              <a:ext uri="{FF2B5EF4-FFF2-40B4-BE49-F238E27FC236}">
                <a16:creationId xmlns:a16="http://schemas.microsoft.com/office/drawing/2014/main" id="{76826B66-8BF2-45BB-AE23-4E8194445E90}"/>
              </a:ext>
            </a:extLst>
          </p:cNvPr>
          <p:cNvSpPr>
            <a:spLocks noGrp="1"/>
          </p:cNvSpPr>
          <p:nvPr>
            <p:ph type="title"/>
          </p:nvPr>
        </p:nvSpPr>
        <p:spPr>
          <a:xfrm>
            <a:off x="1249954" y="179889"/>
            <a:ext cx="9604323" cy="777600"/>
          </a:xfrm>
          <a:prstGeom prst="rect">
            <a:avLst/>
          </a:prstGeom>
        </p:spPr>
        <p:txBody>
          <a:bodyPr/>
          <a:lstStyle>
            <a:lvl1pPr>
              <a:defRPr sz="3200"/>
            </a:lvl1pPr>
          </a:lstStyle>
          <a:p>
            <a:endParaRPr lang="en-GB" dirty="0">
              <a:solidFill>
                <a:schemeClr val="accent3"/>
              </a:solidFill>
            </a:endParaRPr>
          </a:p>
        </p:txBody>
      </p:sp>
      <p:sp>
        <p:nvSpPr>
          <p:cNvPr id="7" name="Slide Number Placeholder 1">
            <a:extLst>
              <a:ext uri="{FF2B5EF4-FFF2-40B4-BE49-F238E27FC236}">
                <a16:creationId xmlns:a16="http://schemas.microsoft.com/office/drawing/2014/main" id="{B6034F4E-F965-4C0D-8959-4A78D83A0EAF}"/>
              </a:ext>
            </a:extLst>
          </p:cNvPr>
          <p:cNvSpPr>
            <a:spLocks noGrp="1"/>
          </p:cNvSpPr>
          <p:nvPr>
            <p:ph type="sldNum" sz="quarter" idx="4"/>
          </p:nvPr>
        </p:nvSpPr>
        <p:spPr>
          <a:xfrm>
            <a:off x="-2250057" y="6501925"/>
            <a:ext cx="2743200" cy="365125"/>
          </a:xfrm>
          <a:prstGeom prst="rect">
            <a:avLst/>
          </a:prstGeom>
        </p:spPr>
        <p:txBody>
          <a:bodyPr vert="horz" lIns="91440" tIns="45720" rIns="91440" bIns="45720" rtlCol="0" anchor="t"/>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33AD7C01-B994-4A99-BE98-CE15A6753CE3}" type="slidenum">
              <a:rPr lang="en-GB" smtClean="0"/>
              <a:pPr/>
              <a:t>‹#›</a:t>
            </a:fld>
            <a:endParaRPr lang="en-GB" dirty="0"/>
          </a:p>
        </p:txBody>
      </p:sp>
      <p:sp>
        <p:nvSpPr>
          <p:cNvPr id="8" name="Segnaposto piè di pagina 2">
            <a:extLst>
              <a:ext uri="{FF2B5EF4-FFF2-40B4-BE49-F238E27FC236}">
                <a16:creationId xmlns:a16="http://schemas.microsoft.com/office/drawing/2014/main" id="{7F36440E-FEAF-43AC-B20E-05887B2558B9}"/>
              </a:ext>
            </a:extLst>
          </p:cNvPr>
          <p:cNvSpPr>
            <a:spLocks noGrp="1"/>
          </p:cNvSpPr>
          <p:nvPr>
            <p:ph type="ftr" sz="quarter" idx="3"/>
          </p:nvPr>
        </p:nvSpPr>
        <p:spPr>
          <a:xfrm>
            <a:off x="7210" y="6513725"/>
            <a:ext cx="12184790" cy="332474"/>
          </a:xfrm>
          <a:prstGeom prst="rect">
            <a:avLst/>
          </a:prstGeom>
        </p:spPr>
        <p:txBody>
          <a:bodyPr/>
          <a:lstStyle>
            <a:lvl1pPr>
              <a:defRPr>
                <a:solidFill>
                  <a:schemeClr val="bg1">
                    <a:lumMod val="50000"/>
                  </a:schemeClr>
                </a:solidFill>
                <a:latin typeface="Calibri" panose="020F0502020204030204" pitchFamily="34" charset="0"/>
                <a:cs typeface="Calibri" panose="020F0502020204030204" pitchFamily="34" charset="0"/>
              </a:defRPr>
            </a:lvl1pPr>
          </a:lstStyle>
          <a:p>
            <a:pPr algn="ctr"/>
            <a:r>
              <a:rPr lang="ru-RU" sz="800" dirty="0"/>
              <a:t>15/09/2023                                                                                                                                                                                    КОНФИДЕНЦИАЛЬНО                                                                                                                         КАРАЧАГАНАК ПЕТРОЛИУМ ОПЕРЕЙТИНГ Б.В.</a:t>
            </a:r>
            <a:endParaRPr lang="en-GB" sz="800" dirty="0"/>
          </a:p>
        </p:txBody>
      </p:sp>
    </p:spTree>
    <p:extLst>
      <p:ext uri="{BB962C8B-B14F-4D97-AF65-F5344CB8AC3E}">
        <p14:creationId xmlns:p14="http://schemas.microsoft.com/office/powerpoint/2010/main" val="947133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rogress charts 1">
    <p:spTree>
      <p:nvGrpSpPr>
        <p:cNvPr id="1" name=""/>
        <p:cNvGrpSpPr/>
        <p:nvPr/>
      </p:nvGrpSpPr>
      <p:grpSpPr>
        <a:xfrm>
          <a:off x="0" y="0"/>
          <a:ext cx="0" cy="0"/>
          <a:chOff x="0" y="0"/>
          <a:chExt cx="0" cy="0"/>
        </a:xfrm>
      </p:grpSpPr>
      <p:pic>
        <p:nvPicPr>
          <p:cNvPr id="13" name="Immagine 8">
            <a:extLst>
              <a:ext uri="{FF2B5EF4-FFF2-40B4-BE49-F238E27FC236}">
                <a16:creationId xmlns:a16="http://schemas.microsoft.com/office/drawing/2014/main" id="{708B99D3-A207-45CD-ACBC-0C0401B2C5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Segnaposto immagine 2"/>
          <p:cNvSpPr>
            <a:spLocks noGrp="1"/>
          </p:cNvSpPr>
          <p:nvPr>
            <p:ph type="pic" sz="quarter" idx="14"/>
          </p:nvPr>
        </p:nvSpPr>
        <p:spPr>
          <a:xfrm>
            <a:off x="0" y="857091"/>
            <a:ext cx="6209955" cy="59893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21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21 w 10000"/>
              <a:gd name="connsiteY4" fmla="*/ 0 h 10000"/>
              <a:gd name="connsiteX0" fmla="*/ 2 w 10002"/>
              <a:gd name="connsiteY0" fmla="*/ 0 h 10000"/>
              <a:gd name="connsiteX1" fmla="*/ 10002 w 10002"/>
              <a:gd name="connsiteY1" fmla="*/ 0 h 10000"/>
              <a:gd name="connsiteX2" fmla="*/ 10002 w 10002"/>
              <a:gd name="connsiteY2" fmla="*/ 10000 h 10000"/>
              <a:gd name="connsiteX3" fmla="*/ 2 w 10002"/>
              <a:gd name="connsiteY3" fmla="*/ 10000 h 10000"/>
              <a:gd name="connsiteX4" fmla="*/ 2 w 10002"/>
              <a:gd name="connsiteY4" fmla="*/ 0 h 10000"/>
              <a:gd name="connsiteX0" fmla="*/ 2 w 10002"/>
              <a:gd name="connsiteY0" fmla="*/ 0 h 10038"/>
              <a:gd name="connsiteX1" fmla="*/ 10002 w 10002"/>
              <a:gd name="connsiteY1" fmla="*/ 0 h 10038"/>
              <a:gd name="connsiteX2" fmla="*/ 7814 w 10002"/>
              <a:gd name="connsiteY2" fmla="*/ 10038 h 10038"/>
              <a:gd name="connsiteX3" fmla="*/ 2 w 10002"/>
              <a:gd name="connsiteY3" fmla="*/ 10000 h 10038"/>
              <a:gd name="connsiteX4" fmla="*/ 2 w 10002"/>
              <a:gd name="connsiteY4" fmla="*/ 0 h 10038"/>
              <a:gd name="connsiteX0" fmla="*/ 2 w 10002"/>
              <a:gd name="connsiteY0" fmla="*/ 0 h 10038"/>
              <a:gd name="connsiteX1" fmla="*/ 10002 w 10002"/>
              <a:gd name="connsiteY1" fmla="*/ 0 h 10038"/>
              <a:gd name="connsiteX2" fmla="*/ 7814 w 10002"/>
              <a:gd name="connsiteY2" fmla="*/ 10038 h 10038"/>
              <a:gd name="connsiteX3" fmla="*/ 2 w 10002"/>
              <a:gd name="connsiteY3" fmla="*/ 10000 h 10038"/>
              <a:gd name="connsiteX4" fmla="*/ 2 w 10002"/>
              <a:gd name="connsiteY4" fmla="*/ 0 h 10038"/>
              <a:gd name="connsiteX0" fmla="*/ 2 w 10002"/>
              <a:gd name="connsiteY0" fmla="*/ 0 h 10000"/>
              <a:gd name="connsiteX1" fmla="*/ 10002 w 10002"/>
              <a:gd name="connsiteY1" fmla="*/ 0 h 10000"/>
              <a:gd name="connsiteX2" fmla="*/ 7751 w 10002"/>
              <a:gd name="connsiteY2" fmla="*/ 10000 h 10000"/>
              <a:gd name="connsiteX3" fmla="*/ 2 w 10002"/>
              <a:gd name="connsiteY3" fmla="*/ 10000 h 10000"/>
              <a:gd name="connsiteX4" fmla="*/ 2 w 1000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00">
                <a:moveTo>
                  <a:pt x="2" y="0"/>
                </a:moveTo>
                <a:lnTo>
                  <a:pt x="10002" y="0"/>
                </a:lnTo>
                <a:lnTo>
                  <a:pt x="7751" y="10000"/>
                </a:lnTo>
                <a:lnTo>
                  <a:pt x="2" y="10000"/>
                </a:lnTo>
                <a:cubicBezTo>
                  <a:pt x="9" y="6667"/>
                  <a:pt x="-5" y="3333"/>
                  <a:pt x="2" y="0"/>
                </a:cubicBezTo>
                <a:close/>
              </a:path>
            </a:pathLst>
          </a:custGeom>
          <a:solidFill>
            <a:srgbClr val="FFD500">
              <a:alpha val="50000"/>
            </a:srgbClr>
          </a:solidFill>
        </p:spPr>
        <p:txBody>
          <a:bodyPr/>
          <a:lstStyle>
            <a:lvl1pPr marL="0" indent="0">
              <a:buNone/>
              <a:defRPr/>
            </a:lvl1pPr>
          </a:lstStyle>
          <a:p>
            <a:r>
              <a:rPr lang="en-US"/>
              <a:t>Click icon to add picture</a:t>
            </a:r>
            <a:endParaRPr lang="it-IT" dirty="0"/>
          </a:p>
        </p:txBody>
      </p:sp>
      <p:sp>
        <p:nvSpPr>
          <p:cNvPr id="4" name="Segnaposto contenuto 3"/>
          <p:cNvSpPr>
            <a:spLocks noGrp="1"/>
          </p:cNvSpPr>
          <p:nvPr>
            <p:ph sz="half" idx="2"/>
          </p:nvPr>
        </p:nvSpPr>
        <p:spPr>
          <a:xfrm>
            <a:off x="3313667" y="1969732"/>
            <a:ext cx="3682800" cy="3682800"/>
          </a:xfrm>
          <a:prstGeom prst="ellipse">
            <a:avLst/>
          </a:prstGeom>
          <a:solidFill>
            <a:srgbClr val="C6C6C6"/>
          </a:solidFill>
        </p:spPr>
        <p:txBody>
          <a:bodyPr/>
          <a:lstStyle>
            <a:lvl1pPr marL="0" indent="0">
              <a:buNone/>
              <a:defRPr/>
            </a:lvl1pPr>
          </a:lstStyle>
          <a:p>
            <a:pPr lvl="0"/>
            <a:r>
              <a:rPr lang="en-US"/>
              <a:t>Edit Master text styles</a:t>
            </a:r>
          </a:p>
        </p:txBody>
      </p:sp>
      <p:sp>
        <p:nvSpPr>
          <p:cNvPr id="8" name="Segnaposto tabella 7"/>
          <p:cNvSpPr>
            <a:spLocks noGrp="1"/>
          </p:cNvSpPr>
          <p:nvPr>
            <p:ph type="tbl" sz="quarter" idx="15"/>
          </p:nvPr>
        </p:nvSpPr>
        <p:spPr>
          <a:xfrm>
            <a:off x="7249886" y="950400"/>
            <a:ext cx="4354125" cy="3826800"/>
          </a:xfrm>
          <a:prstGeom prst="rect">
            <a:avLst/>
          </a:prstGeom>
        </p:spPr>
        <p:txBody>
          <a:bodyPr anchor="ctr" anchorCtr="0">
            <a:normAutofit/>
          </a:bodyPr>
          <a:lstStyle>
            <a:lvl1pPr>
              <a:defRPr sz="1300">
                <a:latin typeface="Calibri" panose="020F0502020204030204" pitchFamily="34" charset="0"/>
              </a:defRPr>
            </a:lvl1pPr>
          </a:lstStyle>
          <a:p>
            <a:r>
              <a:rPr lang="en-US"/>
              <a:t>Click icon to add table</a:t>
            </a:r>
            <a:endParaRPr lang="it-IT" dirty="0"/>
          </a:p>
        </p:txBody>
      </p:sp>
      <p:sp>
        <p:nvSpPr>
          <p:cNvPr id="12" name="Segnaposto grafico 11"/>
          <p:cNvSpPr>
            <a:spLocks noGrp="1"/>
          </p:cNvSpPr>
          <p:nvPr>
            <p:ph type="chart" sz="quarter" idx="16"/>
          </p:nvPr>
        </p:nvSpPr>
        <p:spPr>
          <a:xfrm>
            <a:off x="7249887" y="5652532"/>
            <a:ext cx="4354124" cy="763587"/>
          </a:xfrm>
          <a:prstGeom prst="rect">
            <a:avLst/>
          </a:prstGeom>
        </p:spPr>
        <p:txBody>
          <a:bodyPr anchor="ctr" anchorCtr="0">
            <a:normAutofit/>
          </a:bodyPr>
          <a:lstStyle>
            <a:lvl1pPr>
              <a:defRPr sz="1300">
                <a:latin typeface="Calibri" panose="020F0502020204030204" pitchFamily="34" charset="0"/>
              </a:defRPr>
            </a:lvl1pPr>
          </a:lstStyle>
          <a:p>
            <a:r>
              <a:rPr lang="en-US"/>
              <a:t>Click icon to add chart</a:t>
            </a:r>
            <a:endParaRPr lang="it-IT"/>
          </a:p>
        </p:txBody>
      </p:sp>
      <p:sp>
        <p:nvSpPr>
          <p:cNvPr id="14" name="Segnaposto tabella 13"/>
          <p:cNvSpPr>
            <a:spLocks noGrp="1"/>
          </p:cNvSpPr>
          <p:nvPr>
            <p:ph type="tbl" sz="quarter" idx="17"/>
          </p:nvPr>
        </p:nvSpPr>
        <p:spPr>
          <a:xfrm>
            <a:off x="7250566" y="4934575"/>
            <a:ext cx="4354124" cy="557213"/>
          </a:xfrm>
          <a:prstGeom prst="rect">
            <a:avLst/>
          </a:prstGeom>
        </p:spPr>
        <p:txBody>
          <a:bodyPr anchor="ctr" anchorCtr="0">
            <a:normAutofit/>
          </a:bodyPr>
          <a:lstStyle>
            <a:lvl1pPr>
              <a:defRPr sz="1300">
                <a:latin typeface="Calibri" panose="020F0502020204030204" pitchFamily="34" charset="0"/>
              </a:defRPr>
            </a:lvl1pPr>
          </a:lstStyle>
          <a:p>
            <a:r>
              <a:rPr lang="en-US"/>
              <a:t>Click icon to add table</a:t>
            </a:r>
            <a:endParaRPr lang="it-IT" dirty="0"/>
          </a:p>
        </p:txBody>
      </p:sp>
      <p:sp>
        <p:nvSpPr>
          <p:cNvPr id="10" name="Title 1">
            <a:extLst>
              <a:ext uri="{FF2B5EF4-FFF2-40B4-BE49-F238E27FC236}">
                <a16:creationId xmlns:a16="http://schemas.microsoft.com/office/drawing/2014/main" id="{AE64CCC5-F333-41FC-861A-7DBFE58CE963}"/>
              </a:ext>
            </a:extLst>
          </p:cNvPr>
          <p:cNvSpPr>
            <a:spLocks noGrp="1"/>
          </p:cNvSpPr>
          <p:nvPr>
            <p:ph type="title"/>
          </p:nvPr>
        </p:nvSpPr>
        <p:spPr>
          <a:xfrm>
            <a:off x="1249954" y="179889"/>
            <a:ext cx="9604323" cy="777600"/>
          </a:xfrm>
          <a:prstGeom prst="rect">
            <a:avLst/>
          </a:prstGeom>
        </p:spPr>
        <p:txBody>
          <a:bodyPr/>
          <a:lstStyle>
            <a:lvl1pPr>
              <a:defRPr sz="3200"/>
            </a:lvl1pPr>
          </a:lstStyle>
          <a:p>
            <a:endParaRPr lang="en-GB" dirty="0">
              <a:solidFill>
                <a:schemeClr val="accent3"/>
              </a:solidFill>
            </a:endParaRPr>
          </a:p>
        </p:txBody>
      </p:sp>
      <p:sp>
        <p:nvSpPr>
          <p:cNvPr id="16" name="Slide Number Placeholder 1">
            <a:extLst>
              <a:ext uri="{FF2B5EF4-FFF2-40B4-BE49-F238E27FC236}">
                <a16:creationId xmlns:a16="http://schemas.microsoft.com/office/drawing/2014/main" id="{66A996D4-EE76-4DED-B897-6C00607B9EC4}"/>
              </a:ext>
            </a:extLst>
          </p:cNvPr>
          <p:cNvSpPr>
            <a:spLocks noGrp="1"/>
          </p:cNvSpPr>
          <p:nvPr>
            <p:ph type="sldNum" sz="quarter" idx="4"/>
          </p:nvPr>
        </p:nvSpPr>
        <p:spPr>
          <a:xfrm>
            <a:off x="-2250057" y="6501925"/>
            <a:ext cx="2743200" cy="365125"/>
          </a:xfrm>
          <a:prstGeom prst="rect">
            <a:avLst/>
          </a:prstGeom>
        </p:spPr>
        <p:txBody>
          <a:bodyPr vert="horz" lIns="91440" tIns="45720" rIns="91440" bIns="45720" rtlCol="0" anchor="t"/>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33AD7C01-B994-4A99-BE98-CE15A6753CE3}" type="slidenum">
              <a:rPr lang="en-GB" smtClean="0"/>
              <a:pPr/>
              <a:t>‹#›</a:t>
            </a:fld>
            <a:endParaRPr lang="en-GB" dirty="0"/>
          </a:p>
        </p:txBody>
      </p:sp>
      <p:sp>
        <p:nvSpPr>
          <p:cNvPr id="11" name="Segnaposto piè di pagina 2">
            <a:extLst>
              <a:ext uri="{FF2B5EF4-FFF2-40B4-BE49-F238E27FC236}">
                <a16:creationId xmlns:a16="http://schemas.microsoft.com/office/drawing/2014/main" id="{4438986E-B419-4E39-B1D0-14417F0E6B10}"/>
              </a:ext>
            </a:extLst>
          </p:cNvPr>
          <p:cNvSpPr>
            <a:spLocks noGrp="1"/>
          </p:cNvSpPr>
          <p:nvPr>
            <p:ph type="ftr" sz="quarter" idx="3"/>
          </p:nvPr>
        </p:nvSpPr>
        <p:spPr>
          <a:xfrm>
            <a:off x="7210" y="6513725"/>
            <a:ext cx="12184790" cy="332474"/>
          </a:xfrm>
          <a:prstGeom prst="rect">
            <a:avLst/>
          </a:prstGeom>
        </p:spPr>
        <p:txBody>
          <a:bodyPr/>
          <a:lstStyle>
            <a:lvl1pPr>
              <a:defRPr>
                <a:solidFill>
                  <a:schemeClr val="bg1">
                    <a:lumMod val="50000"/>
                  </a:schemeClr>
                </a:solidFill>
                <a:latin typeface="Calibri" panose="020F0502020204030204" pitchFamily="34" charset="0"/>
                <a:cs typeface="Calibri" panose="020F0502020204030204" pitchFamily="34" charset="0"/>
              </a:defRPr>
            </a:lvl1pPr>
          </a:lstStyle>
          <a:p>
            <a:pPr algn="ctr"/>
            <a:r>
              <a:rPr lang="ru-RU" sz="800" dirty="0"/>
              <a:t>15/09/2023                                                                                                                                                                                    КОНФИДЕНЦИАЛЬНО                                                                                                                         КАРАЧАГАНАК ПЕТРОЛИУМ ОПЕРЕЙТИНГ Б.В.</a:t>
            </a:r>
            <a:endParaRPr lang="en-GB" sz="800" dirty="0"/>
          </a:p>
        </p:txBody>
      </p:sp>
    </p:spTree>
    <p:extLst>
      <p:ext uri="{BB962C8B-B14F-4D97-AF65-F5344CB8AC3E}">
        <p14:creationId xmlns:p14="http://schemas.microsoft.com/office/powerpoint/2010/main" val="3565124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rogress charts 2">
    <p:spTree>
      <p:nvGrpSpPr>
        <p:cNvPr id="1" name=""/>
        <p:cNvGrpSpPr/>
        <p:nvPr/>
      </p:nvGrpSpPr>
      <p:grpSpPr>
        <a:xfrm>
          <a:off x="0" y="0"/>
          <a:ext cx="0" cy="0"/>
          <a:chOff x="0" y="0"/>
          <a:chExt cx="0" cy="0"/>
        </a:xfrm>
      </p:grpSpPr>
      <p:sp>
        <p:nvSpPr>
          <p:cNvPr id="3" name="Segnaposto immagine 2"/>
          <p:cNvSpPr>
            <a:spLocks noGrp="1"/>
          </p:cNvSpPr>
          <p:nvPr>
            <p:ph type="pic" sz="quarter" idx="14"/>
          </p:nvPr>
        </p:nvSpPr>
        <p:spPr>
          <a:xfrm>
            <a:off x="0" y="785257"/>
            <a:ext cx="6209955" cy="59893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21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21 w 10000"/>
              <a:gd name="connsiteY4" fmla="*/ 0 h 10000"/>
              <a:gd name="connsiteX0" fmla="*/ 2 w 10002"/>
              <a:gd name="connsiteY0" fmla="*/ 0 h 10000"/>
              <a:gd name="connsiteX1" fmla="*/ 10002 w 10002"/>
              <a:gd name="connsiteY1" fmla="*/ 0 h 10000"/>
              <a:gd name="connsiteX2" fmla="*/ 10002 w 10002"/>
              <a:gd name="connsiteY2" fmla="*/ 10000 h 10000"/>
              <a:gd name="connsiteX3" fmla="*/ 2 w 10002"/>
              <a:gd name="connsiteY3" fmla="*/ 10000 h 10000"/>
              <a:gd name="connsiteX4" fmla="*/ 2 w 10002"/>
              <a:gd name="connsiteY4" fmla="*/ 0 h 10000"/>
              <a:gd name="connsiteX0" fmla="*/ 2 w 10002"/>
              <a:gd name="connsiteY0" fmla="*/ 0 h 10038"/>
              <a:gd name="connsiteX1" fmla="*/ 10002 w 10002"/>
              <a:gd name="connsiteY1" fmla="*/ 0 h 10038"/>
              <a:gd name="connsiteX2" fmla="*/ 7814 w 10002"/>
              <a:gd name="connsiteY2" fmla="*/ 10038 h 10038"/>
              <a:gd name="connsiteX3" fmla="*/ 2 w 10002"/>
              <a:gd name="connsiteY3" fmla="*/ 10000 h 10038"/>
              <a:gd name="connsiteX4" fmla="*/ 2 w 10002"/>
              <a:gd name="connsiteY4" fmla="*/ 0 h 10038"/>
              <a:gd name="connsiteX0" fmla="*/ 2 w 10002"/>
              <a:gd name="connsiteY0" fmla="*/ 0 h 10038"/>
              <a:gd name="connsiteX1" fmla="*/ 10002 w 10002"/>
              <a:gd name="connsiteY1" fmla="*/ 0 h 10038"/>
              <a:gd name="connsiteX2" fmla="*/ 7814 w 10002"/>
              <a:gd name="connsiteY2" fmla="*/ 10038 h 10038"/>
              <a:gd name="connsiteX3" fmla="*/ 2 w 10002"/>
              <a:gd name="connsiteY3" fmla="*/ 10000 h 10038"/>
              <a:gd name="connsiteX4" fmla="*/ 2 w 10002"/>
              <a:gd name="connsiteY4" fmla="*/ 0 h 10038"/>
              <a:gd name="connsiteX0" fmla="*/ 2 w 10002"/>
              <a:gd name="connsiteY0" fmla="*/ 0 h 10000"/>
              <a:gd name="connsiteX1" fmla="*/ 10002 w 10002"/>
              <a:gd name="connsiteY1" fmla="*/ 0 h 10000"/>
              <a:gd name="connsiteX2" fmla="*/ 7751 w 10002"/>
              <a:gd name="connsiteY2" fmla="*/ 10000 h 10000"/>
              <a:gd name="connsiteX3" fmla="*/ 2 w 10002"/>
              <a:gd name="connsiteY3" fmla="*/ 10000 h 10000"/>
              <a:gd name="connsiteX4" fmla="*/ 2 w 1000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00">
                <a:moveTo>
                  <a:pt x="2" y="0"/>
                </a:moveTo>
                <a:lnTo>
                  <a:pt x="10002" y="0"/>
                </a:lnTo>
                <a:lnTo>
                  <a:pt x="7751" y="10000"/>
                </a:lnTo>
                <a:lnTo>
                  <a:pt x="2" y="10000"/>
                </a:lnTo>
                <a:cubicBezTo>
                  <a:pt x="9" y="6667"/>
                  <a:pt x="-5" y="3333"/>
                  <a:pt x="2" y="0"/>
                </a:cubicBezTo>
                <a:close/>
              </a:path>
            </a:pathLst>
          </a:custGeom>
          <a:solidFill>
            <a:srgbClr val="F3BF00">
              <a:alpha val="49804"/>
            </a:srgbClr>
          </a:solidFill>
        </p:spPr>
        <p:txBody>
          <a:bodyPr/>
          <a:lstStyle>
            <a:lvl1pPr marL="0" indent="0">
              <a:buNone/>
              <a:defRPr/>
            </a:lvl1pPr>
          </a:lstStyle>
          <a:p>
            <a:r>
              <a:rPr lang="en-US"/>
              <a:t>Click icon to add picture</a:t>
            </a:r>
            <a:endParaRPr lang="it-IT" dirty="0"/>
          </a:p>
        </p:txBody>
      </p:sp>
      <p:sp>
        <p:nvSpPr>
          <p:cNvPr id="4" name="Segnaposto contenuto 3"/>
          <p:cNvSpPr>
            <a:spLocks noGrp="1"/>
          </p:cNvSpPr>
          <p:nvPr>
            <p:ph sz="half" idx="2"/>
          </p:nvPr>
        </p:nvSpPr>
        <p:spPr>
          <a:xfrm>
            <a:off x="1135965" y="1138334"/>
            <a:ext cx="5333529" cy="5297529"/>
          </a:xfrm>
          <a:prstGeom prst="ellipse">
            <a:avLst/>
          </a:prstGeom>
          <a:solidFill>
            <a:srgbClr val="C6C6C6"/>
          </a:solidFill>
        </p:spPr>
        <p:txBody>
          <a:bodyPr/>
          <a:lstStyle>
            <a:lvl1pPr marL="0" indent="0">
              <a:buNone/>
              <a:defRPr/>
            </a:lvl1pPr>
          </a:lstStyle>
          <a:p>
            <a:pPr lvl="0"/>
            <a:r>
              <a:rPr lang="en-US"/>
              <a:t>Edit Master text styles</a:t>
            </a:r>
          </a:p>
        </p:txBody>
      </p:sp>
      <p:sp>
        <p:nvSpPr>
          <p:cNvPr id="8" name="Segnaposto tabella 7"/>
          <p:cNvSpPr>
            <a:spLocks noGrp="1"/>
          </p:cNvSpPr>
          <p:nvPr>
            <p:ph type="tbl" sz="quarter" idx="15"/>
          </p:nvPr>
        </p:nvSpPr>
        <p:spPr>
          <a:xfrm>
            <a:off x="6587411" y="4273984"/>
            <a:ext cx="5016599" cy="2209733"/>
          </a:xfrm>
          <a:prstGeom prst="rect">
            <a:avLst/>
          </a:prstGeom>
        </p:spPr>
        <p:txBody>
          <a:bodyPr anchor="ctr" anchorCtr="0">
            <a:normAutofit/>
          </a:bodyPr>
          <a:lstStyle>
            <a:lvl1pPr>
              <a:defRPr sz="1300">
                <a:latin typeface="Calibri" panose="020F0502020204030204" pitchFamily="34" charset="0"/>
              </a:defRPr>
            </a:lvl1pPr>
          </a:lstStyle>
          <a:p>
            <a:r>
              <a:rPr lang="en-US"/>
              <a:t>Click icon to add table</a:t>
            </a:r>
            <a:endParaRPr lang="it-IT" dirty="0"/>
          </a:p>
        </p:txBody>
      </p:sp>
      <p:sp>
        <p:nvSpPr>
          <p:cNvPr id="12" name="Segnaposto grafico 11"/>
          <p:cNvSpPr>
            <a:spLocks noGrp="1"/>
          </p:cNvSpPr>
          <p:nvPr>
            <p:ph type="chart" sz="quarter" idx="16"/>
          </p:nvPr>
        </p:nvSpPr>
        <p:spPr>
          <a:xfrm>
            <a:off x="6587413" y="964413"/>
            <a:ext cx="5016598" cy="3237737"/>
          </a:xfrm>
          <a:prstGeom prst="rect">
            <a:avLst/>
          </a:prstGeom>
        </p:spPr>
        <p:txBody>
          <a:bodyPr anchor="ctr" anchorCtr="0">
            <a:normAutofit/>
          </a:bodyPr>
          <a:lstStyle>
            <a:lvl1pPr>
              <a:defRPr sz="1300">
                <a:latin typeface="Calibri" panose="020F0502020204030204" pitchFamily="34" charset="0"/>
              </a:defRPr>
            </a:lvl1pPr>
          </a:lstStyle>
          <a:p>
            <a:r>
              <a:rPr lang="en-US"/>
              <a:t>Click icon to add chart</a:t>
            </a:r>
            <a:endParaRPr lang="it-IT"/>
          </a:p>
        </p:txBody>
      </p:sp>
      <p:sp>
        <p:nvSpPr>
          <p:cNvPr id="10" name="Title 1">
            <a:extLst>
              <a:ext uri="{FF2B5EF4-FFF2-40B4-BE49-F238E27FC236}">
                <a16:creationId xmlns:a16="http://schemas.microsoft.com/office/drawing/2014/main" id="{E42EF16D-AB05-4D59-8925-A96DDA1D8162}"/>
              </a:ext>
            </a:extLst>
          </p:cNvPr>
          <p:cNvSpPr>
            <a:spLocks noGrp="1"/>
          </p:cNvSpPr>
          <p:nvPr>
            <p:ph type="title"/>
          </p:nvPr>
        </p:nvSpPr>
        <p:spPr>
          <a:xfrm>
            <a:off x="1249954" y="179889"/>
            <a:ext cx="9604323" cy="777600"/>
          </a:xfrm>
          <a:prstGeom prst="rect">
            <a:avLst/>
          </a:prstGeom>
        </p:spPr>
        <p:txBody>
          <a:bodyPr/>
          <a:lstStyle>
            <a:lvl1pPr>
              <a:defRPr sz="3200"/>
            </a:lvl1pPr>
          </a:lstStyle>
          <a:p>
            <a:endParaRPr lang="en-GB" dirty="0">
              <a:solidFill>
                <a:schemeClr val="accent3"/>
              </a:solidFill>
            </a:endParaRPr>
          </a:p>
        </p:txBody>
      </p:sp>
      <p:sp>
        <p:nvSpPr>
          <p:cNvPr id="13" name="Slide Number Placeholder 1">
            <a:extLst>
              <a:ext uri="{FF2B5EF4-FFF2-40B4-BE49-F238E27FC236}">
                <a16:creationId xmlns:a16="http://schemas.microsoft.com/office/drawing/2014/main" id="{89F81EA2-163D-4735-A09D-358415874337}"/>
              </a:ext>
            </a:extLst>
          </p:cNvPr>
          <p:cNvSpPr>
            <a:spLocks noGrp="1"/>
          </p:cNvSpPr>
          <p:nvPr>
            <p:ph type="sldNum" sz="quarter" idx="4"/>
          </p:nvPr>
        </p:nvSpPr>
        <p:spPr>
          <a:xfrm>
            <a:off x="-2250057" y="6501925"/>
            <a:ext cx="2743200" cy="365125"/>
          </a:xfrm>
          <a:prstGeom prst="rect">
            <a:avLst/>
          </a:prstGeom>
        </p:spPr>
        <p:txBody>
          <a:bodyPr vert="horz" lIns="91440" tIns="45720" rIns="91440" bIns="45720" rtlCol="0" anchor="t"/>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33AD7C01-B994-4A99-BE98-CE15A6753CE3}" type="slidenum">
              <a:rPr lang="en-GB" smtClean="0"/>
              <a:pPr/>
              <a:t>‹#›</a:t>
            </a:fld>
            <a:endParaRPr lang="en-GB" dirty="0"/>
          </a:p>
        </p:txBody>
      </p:sp>
      <p:sp>
        <p:nvSpPr>
          <p:cNvPr id="15" name="Segnaposto piè di pagina 2">
            <a:extLst>
              <a:ext uri="{FF2B5EF4-FFF2-40B4-BE49-F238E27FC236}">
                <a16:creationId xmlns:a16="http://schemas.microsoft.com/office/drawing/2014/main" id="{5FA46802-9E8C-4C96-A969-1CD1253B5AC5}"/>
              </a:ext>
            </a:extLst>
          </p:cNvPr>
          <p:cNvSpPr>
            <a:spLocks noGrp="1"/>
          </p:cNvSpPr>
          <p:nvPr>
            <p:ph type="ftr" sz="quarter" idx="3"/>
          </p:nvPr>
        </p:nvSpPr>
        <p:spPr>
          <a:xfrm>
            <a:off x="7210" y="6513725"/>
            <a:ext cx="12184790" cy="332474"/>
          </a:xfrm>
          <a:prstGeom prst="rect">
            <a:avLst/>
          </a:prstGeom>
        </p:spPr>
        <p:txBody>
          <a:bodyPr/>
          <a:lstStyle>
            <a:lvl1pPr>
              <a:defRPr>
                <a:solidFill>
                  <a:schemeClr val="bg1">
                    <a:lumMod val="50000"/>
                  </a:schemeClr>
                </a:solidFill>
                <a:latin typeface="Calibri" panose="020F0502020204030204" pitchFamily="34" charset="0"/>
                <a:cs typeface="Calibri" panose="020F0502020204030204" pitchFamily="34" charset="0"/>
              </a:defRPr>
            </a:lvl1pPr>
          </a:lstStyle>
          <a:p>
            <a:pPr algn="ctr"/>
            <a:r>
              <a:rPr lang="ru-RU" sz="800" dirty="0"/>
              <a:t>15/09/2023                                                                                                                                                                                    КОНФИДЕНЦИАЛЬНО                                                                                                                         КАРАЧАГАНАК ПЕТРОЛИУМ ОПЕРЕЙТИНГ Б.В.</a:t>
            </a:r>
            <a:endParaRPr lang="en-GB" sz="800" dirty="0"/>
          </a:p>
        </p:txBody>
      </p:sp>
    </p:spTree>
    <p:extLst>
      <p:ext uri="{BB962C8B-B14F-4D97-AF65-F5344CB8AC3E}">
        <p14:creationId xmlns:p14="http://schemas.microsoft.com/office/powerpoint/2010/main" val="1191378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boxes with line separation and shades">
    <p:bg>
      <p:bgPr>
        <a:solidFill>
          <a:schemeClr val="bg1"/>
        </a:solidFill>
        <a:effectLst/>
      </p:bgPr>
    </p:bg>
    <p:spTree>
      <p:nvGrpSpPr>
        <p:cNvPr id="1" name=""/>
        <p:cNvGrpSpPr/>
        <p:nvPr/>
      </p:nvGrpSpPr>
      <p:grpSpPr>
        <a:xfrm>
          <a:off x="0" y="0"/>
          <a:ext cx="0" cy="0"/>
          <a:chOff x="0" y="0"/>
          <a:chExt cx="0" cy="0"/>
        </a:xfrm>
      </p:grpSpPr>
      <p:sp>
        <p:nvSpPr>
          <p:cNvPr id="12" name="Segnaposto testo 11"/>
          <p:cNvSpPr>
            <a:spLocks noGrp="1"/>
          </p:cNvSpPr>
          <p:nvPr>
            <p:ph type="body" sz="quarter" idx="10"/>
          </p:nvPr>
        </p:nvSpPr>
        <p:spPr>
          <a:xfrm>
            <a:off x="640799" y="1123200"/>
            <a:ext cx="3096000" cy="727200"/>
          </a:xfrm>
          <a:prstGeom prst="rect">
            <a:avLst/>
          </a:prstGeom>
          <a:solidFill>
            <a:srgbClr val="E3E3E3"/>
          </a:solidFill>
          <a:effectLst>
            <a:outerShdw dist="101600" dir="8100000" algn="ctr" rotWithShape="0">
              <a:srgbClr val="01B1C9"/>
            </a:outerShdw>
          </a:effectLst>
        </p:spPr>
        <p:txBody>
          <a:bodyPr anchor="ctr" anchorCtr="0">
            <a:normAutofit/>
          </a:bodyPr>
          <a:lstStyle>
            <a:lvl1pPr>
              <a:buNone/>
              <a:defRPr sz="1600" b="1" i="0">
                <a:solidFill>
                  <a:schemeClr val="tx1"/>
                </a:solidFill>
              </a:defRPr>
            </a:lvl1pPr>
          </a:lstStyle>
          <a:p>
            <a:pPr lvl="0"/>
            <a:r>
              <a:rPr lang="en-US"/>
              <a:t>Edit Master text styles</a:t>
            </a:r>
          </a:p>
        </p:txBody>
      </p:sp>
      <p:sp>
        <p:nvSpPr>
          <p:cNvPr id="14" name="Segnaposto testo 13"/>
          <p:cNvSpPr>
            <a:spLocks noGrp="1"/>
          </p:cNvSpPr>
          <p:nvPr>
            <p:ph type="body" sz="quarter" idx="11"/>
          </p:nvPr>
        </p:nvSpPr>
        <p:spPr>
          <a:xfrm>
            <a:off x="4460400" y="1123200"/>
            <a:ext cx="3096000" cy="727200"/>
          </a:xfrm>
          <a:prstGeom prst="rect">
            <a:avLst/>
          </a:prstGeom>
          <a:solidFill>
            <a:srgbClr val="E3E3E3"/>
          </a:solidFill>
          <a:effectLst>
            <a:outerShdw dist="101600" dir="8100000" algn="ctr" rotWithShape="0">
              <a:srgbClr val="FFD500"/>
            </a:outerShdw>
          </a:effectLst>
        </p:spPr>
        <p:txBody>
          <a:bodyPr anchor="ctr" anchorCtr="0">
            <a:normAutofit/>
          </a:bodyPr>
          <a:lstStyle>
            <a:lvl1pPr>
              <a:buNone/>
              <a:defRPr sz="1600" b="1" i="0">
                <a:solidFill>
                  <a:schemeClr val="tx1"/>
                </a:solidFill>
              </a:defRPr>
            </a:lvl1pPr>
          </a:lstStyle>
          <a:p>
            <a:pPr lvl="0"/>
            <a:r>
              <a:rPr lang="en-US"/>
              <a:t>Edit Master text styles</a:t>
            </a:r>
          </a:p>
        </p:txBody>
      </p:sp>
      <p:sp>
        <p:nvSpPr>
          <p:cNvPr id="17" name="Segnaposto testo 16"/>
          <p:cNvSpPr>
            <a:spLocks noGrp="1"/>
          </p:cNvSpPr>
          <p:nvPr>
            <p:ph type="body" sz="quarter" idx="12"/>
          </p:nvPr>
        </p:nvSpPr>
        <p:spPr>
          <a:xfrm>
            <a:off x="8276400" y="1123200"/>
            <a:ext cx="3096000" cy="727200"/>
          </a:xfrm>
          <a:prstGeom prst="rect">
            <a:avLst/>
          </a:prstGeom>
          <a:solidFill>
            <a:srgbClr val="E3E3E3"/>
          </a:solidFill>
          <a:effectLst>
            <a:outerShdw dist="101600" dir="8100000" algn="ctr" rotWithShape="0">
              <a:schemeClr val="bg1">
                <a:lumMod val="75000"/>
              </a:schemeClr>
            </a:outerShdw>
          </a:effectLst>
        </p:spPr>
        <p:txBody>
          <a:bodyPr anchor="ctr" anchorCtr="0">
            <a:normAutofit/>
          </a:bodyPr>
          <a:lstStyle>
            <a:lvl1pPr>
              <a:buNone/>
              <a:defRPr sz="1600" b="1" i="0">
                <a:solidFill>
                  <a:schemeClr val="tx1"/>
                </a:solidFill>
              </a:defRPr>
            </a:lvl1pPr>
          </a:lstStyle>
          <a:p>
            <a:pPr lvl="0"/>
            <a:r>
              <a:rPr lang="en-US"/>
              <a:t>Edit Master text styles</a:t>
            </a:r>
          </a:p>
        </p:txBody>
      </p:sp>
      <p:cxnSp>
        <p:nvCxnSpPr>
          <p:cNvPr id="18" name="Connettore 1 13"/>
          <p:cNvCxnSpPr/>
          <p:nvPr userDrawn="1"/>
        </p:nvCxnSpPr>
        <p:spPr>
          <a:xfrm>
            <a:off x="4070685" y="1131070"/>
            <a:ext cx="0" cy="24840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Connettore 1 13"/>
          <p:cNvCxnSpPr/>
          <p:nvPr userDrawn="1"/>
        </p:nvCxnSpPr>
        <p:spPr>
          <a:xfrm>
            <a:off x="7880684" y="1130400"/>
            <a:ext cx="0" cy="24840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Segnaposto testo 31"/>
          <p:cNvSpPr>
            <a:spLocks noGrp="1"/>
          </p:cNvSpPr>
          <p:nvPr>
            <p:ph type="body" sz="quarter" idx="16"/>
          </p:nvPr>
        </p:nvSpPr>
        <p:spPr>
          <a:xfrm>
            <a:off x="1389600" y="5407200"/>
            <a:ext cx="9486000" cy="730800"/>
          </a:xfrm>
          <a:prstGeom prst="rect">
            <a:avLst/>
          </a:prstGeom>
          <a:solidFill>
            <a:srgbClr val="E3E3E3"/>
          </a:solidFill>
          <a:effectLst>
            <a:outerShdw dist="101600" dir="8100000" algn="ctr" rotWithShape="0">
              <a:srgbClr val="FFD500"/>
            </a:outerShdw>
          </a:effectLst>
        </p:spPr>
        <p:txBody>
          <a:bodyPr anchor="ctr">
            <a:normAutofit/>
          </a:bodyPr>
          <a:lstStyle>
            <a:lvl1pPr algn="ctr">
              <a:buNone/>
              <a:defRPr sz="1600" b="1" i="0" baseline="0">
                <a:solidFill>
                  <a:schemeClr val="tx1"/>
                </a:solidFill>
                <a:effectLst/>
                <a:latin typeface="+mj-lt"/>
              </a:defRPr>
            </a:lvl1pPr>
          </a:lstStyle>
          <a:p>
            <a:pPr lvl="0"/>
            <a:r>
              <a:rPr lang="en-US"/>
              <a:t>Edit Master text styles</a:t>
            </a:r>
          </a:p>
        </p:txBody>
      </p:sp>
      <p:sp>
        <p:nvSpPr>
          <p:cNvPr id="20" name="Segnaposto testo 19"/>
          <p:cNvSpPr>
            <a:spLocks noGrp="1"/>
          </p:cNvSpPr>
          <p:nvPr>
            <p:ph type="body" sz="quarter" idx="17" hasCustomPrompt="1"/>
          </p:nvPr>
        </p:nvSpPr>
        <p:spPr>
          <a:xfrm>
            <a:off x="640800" y="2209575"/>
            <a:ext cx="3155950" cy="2720975"/>
          </a:xfrm>
          <a:prstGeom prst="rect">
            <a:avLst/>
          </a:prstGeom>
        </p:spPr>
        <p:txBody>
          <a:bodyPr/>
          <a:lstStyle>
            <a:lvl1pPr>
              <a:buClr>
                <a:srgbClr val="FFD500"/>
              </a:buClr>
              <a:buFont typeface="Wingdings" pitchFamily="2" charset="2"/>
              <a:buChar char="§"/>
              <a:defRPr sz="1600" i="0">
                <a:solidFill>
                  <a:schemeClr val="tx1"/>
                </a:solidFill>
              </a:defRPr>
            </a:lvl1pPr>
            <a:lvl2pPr>
              <a:buClr>
                <a:srgbClr val="E3E3E3"/>
              </a:buClr>
              <a:buFont typeface="Wingdings" pitchFamily="2" charset="2"/>
              <a:buChar char="§"/>
              <a:defRPr sz="1400" i="0"/>
            </a:lvl2pPr>
            <a:lvl3pPr>
              <a:buFont typeface="Wingdings" pitchFamily="2" charset="2"/>
              <a:buChar char="§"/>
              <a:defRPr sz="1200" i="0"/>
            </a:lvl3pPr>
          </a:lstStyle>
          <a:p>
            <a:pPr lvl="0"/>
            <a:r>
              <a:rPr lang="it-IT" dirty="0"/>
              <a:t>Fare clic per modificare stili del testo dello schema</a:t>
            </a:r>
          </a:p>
          <a:p>
            <a:pPr lvl="1"/>
            <a:r>
              <a:rPr lang="it-IT" dirty="0"/>
              <a:t>Second level</a:t>
            </a:r>
          </a:p>
          <a:p>
            <a:pPr lvl="2"/>
            <a:r>
              <a:rPr lang="it-IT" dirty="0"/>
              <a:t>Third level</a:t>
            </a:r>
          </a:p>
        </p:txBody>
      </p:sp>
      <p:sp>
        <p:nvSpPr>
          <p:cNvPr id="21" name="Segnaposto testo 19"/>
          <p:cNvSpPr>
            <a:spLocks noGrp="1"/>
          </p:cNvSpPr>
          <p:nvPr>
            <p:ph type="body" sz="quarter" idx="18" hasCustomPrompt="1"/>
          </p:nvPr>
        </p:nvSpPr>
        <p:spPr>
          <a:xfrm>
            <a:off x="4460400" y="2242232"/>
            <a:ext cx="3155950" cy="2720975"/>
          </a:xfrm>
          <a:prstGeom prst="rect">
            <a:avLst/>
          </a:prstGeom>
        </p:spPr>
        <p:txBody>
          <a:bodyPr/>
          <a:lstStyle>
            <a:lvl1pPr>
              <a:buClr>
                <a:srgbClr val="FFD500"/>
              </a:buClr>
              <a:buFont typeface="Wingdings" pitchFamily="2" charset="2"/>
              <a:buChar char="§"/>
              <a:defRPr sz="1600" i="0">
                <a:solidFill>
                  <a:schemeClr val="tx1"/>
                </a:solidFill>
              </a:defRPr>
            </a:lvl1pPr>
            <a:lvl2pPr>
              <a:buClr>
                <a:srgbClr val="E3E3E3"/>
              </a:buClr>
              <a:buFont typeface="Wingdings" pitchFamily="2" charset="2"/>
              <a:buChar char="§"/>
              <a:defRPr sz="1400" i="0"/>
            </a:lvl2pPr>
            <a:lvl3pPr>
              <a:buFont typeface="Wingdings" pitchFamily="2" charset="2"/>
              <a:buChar char="§"/>
              <a:defRPr sz="1200" i="0"/>
            </a:lvl3pPr>
          </a:lstStyle>
          <a:p>
            <a:pPr lvl="0"/>
            <a:r>
              <a:rPr lang="it-IT" dirty="0"/>
              <a:t>Fare clic per modificare stili del testo dello schema</a:t>
            </a:r>
          </a:p>
          <a:p>
            <a:pPr lvl="1"/>
            <a:r>
              <a:rPr lang="it-IT" dirty="0"/>
              <a:t>Second level</a:t>
            </a:r>
          </a:p>
          <a:p>
            <a:pPr lvl="2"/>
            <a:r>
              <a:rPr lang="it-IT" dirty="0"/>
              <a:t>Third level</a:t>
            </a:r>
          </a:p>
        </p:txBody>
      </p:sp>
      <p:sp>
        <p:nvSpPr>
          <p:cNvPr id="22" name="Segnaposto testo 19"/>
          <p:cNvSpPr>
            <a:spLocks noGrp="1"/>
          </p:cNvSpPr>
          <p:nvPr>
            <p:ph type="body" sz="quarter" idx="19" hasCustomPrompt="1"/>
          </p:nvPr>
        </p:nvSpPr>
        <p:spPr>
          <a:xfrm>
            <a:off x="8276400" y="2264004"/>
            <a:ext cx="3155950" cy="2720975"/>
          </a:xfrm>
          <a:prstGeom prst="rect">
            <a:avLst/>
          </a:prstGeom>
        </p:spPr>
        <p:txBody>
          <a:bodyPr/>
          <a:lstStyle>
            <a:lvl1pPr>
              <a:buClr>
                <a:srgbClr val="FFD500"/>
              </a:buClr>
              <a:buFont typeface="Wingdings" pitchFamily="2" charset="2"/>
              <a:buChar char="§"/>
              <a:defRPr sz="1600" i="0">
                <a:solidFill>
                  <a:schemeClr val="tx1"/>
                </a:solidFill>
              </a:defRPr>
            </a:lvl1pPr>
            <a:lvl2pPr>
              <a:buClr>
                <a:srgbClr val="E3E3E3"/>
              </a:buClr>
              <a:buFont typeface="Wingdings" pitchFamily="2" charset="2"/>
              <a:buChar char="§"/>
              <a:defRPr sz="1400" i="0"/>
            </a:lvl2pPr>
            <a:lvl3pPr>
              <a:buFont typeface="Wingdings" pitchFamily="2" charset="2"/>
              <a:buChar char="§"/>
              <a:defRPr sz="1200" i="0"/>
            </a:lvl3pPr>
          </a:lstStyle>
          <a:p>
            <a:pPr lvl="0"/>
            <a:r>
              <a:rPr lang="it-IT" dirty="0"/>
              <a:t>Fare clic per modificare stili del testo dello schema</a:t>
            </a:r>
          </a:p>
          <a:p>
            <a:pPr lvl="1"/>
            <a:r>
              <a:rPr lang="it-IT" dirty="0"/>
              <a:t>Second level</a:t>
            </a:r>
          </a:p>
          <a:p>
            <a:pPr lvl="2"/>
            <a:r>
              <a:rPr lang="it-IT" dirty="0"/>
              <a:t>Third level</a:t>
            </a:r>
          </a:p>
        </p:txBody>
      </p:sp>
      <p:sp>
        <p:nvSpPr>
          <p:cNvPr id="16" name="Title 1">
            <a:extLst>
              <a:ext uri="{FF2B5EF4-FFF2-40B4-BE49-F238E27FC236}">
                <a16:creationId xmlns:a16="http://schemas.microsoft.com/office/drawing/2014/main" id="{86942CEC-B03D-4250-8A31-6750985414D3}"/>
              </a:ext>
            </a:extLst>
          </p:cNvPr>
          <p:cNvSpPr>
            <a:spLocks noGrp="1"/>
          </p:cNvSpPr>
          <p:nvPr>
            <p:ph type="title"/>
          </p:nvPr>
        </p:nvSpPr>
        <p:spPr>
          <a:xfrm>
            <a:off x="1249954" y="179889"/>
            <a:ext cx="9604323" cy="777600"/>
          </a:xfrm>
          <a:prstGeom prst="rect">
            <a:avLst/>
          </a:prstGeom>
        </p:spPr>
        <p:txBody>
          <a:bodyPr/>
          <a:lstStyle>
            <a:lvl1pPr>
              <a:defRPr sz="3200"/>
            </a:lvl1pPr>
          </a:lstStyle>
          <a:p>
            <a:endParaRPr lang="en-GB" dirty="0">
              <a:solidFill>
                <a:schemeClr val="accent3"/>
              </a:solidFill>
            </a:endParaRPr>
          </a:p>
        </p:txBody>
      </p:sp>
      <p:sp>
        <p:nvSpPr>
          <p:cNvPr id="23" name="Slide Number Placeholder 1">
            <a:extLst>
              <a:ext uri="{FF2B5EF4-FFF2-40B4-BE49-F238E27FC236}">
                <a16:creationId xmlns:a16="http://schemas.microsoft.com/office/drawing/2014/main" id="{A1D48FB2-020C-4551-B180-A17C44539C5E}"/>
              </a:ext>
            </a:extLst>
          </p:cNvPr>
          <p:cNvSpPr>
            <a:spLocks noGrp="1"/>
          </p:cNvSpPr>
          <p:nvPr>
            <p:ph type="sldNum" sz="quarter" idx="4"/>
          </p:nvPr>
        </p:nvSpPr>
        <p:spPr>
          <a:xfrm>
            <a:off x="-2250057" y="6501925"/>
            <a:ext cx="2743200" cy="365125"/>
          </a:xfrm>
          <a:prstGeom prst="rect">
            <a:avLst/>
          </a:prstGeom>
        </p:spPr>
        <p:txBody>
          <a:bodyPr vert="horz" lIns="91440" tIns="45720" rIns="91440" bIns="45720" rtlCol="0" anchor="t"/>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33AD7C01-B994-4A99-BE98-CE15A6753CE3}" type="slidenum">
              <a:rPr lang="en-GB" smtClean="0"/>
              <a:pPr/>
              <a:t>‹#›</a:t>
            </a:fld>
            <a:endParaRPr lang="en-GB" dirty="0"/>
          </a:p>
        </p:txBody>
      </p:sp>
      <p:sp>
        <p:nvSpPr>
          <p:cNvPr id="19" name="Segnaposto piè di pagina 2">
            <a:extLst>
              <a:ext uri="{FF2B5EF4-FFF2-40B4-BE49-F238E27FC236}">
                <a16:creationId xmlns:a16="http://schemas.microsoft.com/office/drawing/2014/main" id="{589678A9-5C82-4F51-912E-824310E0C146}"/>
              </a:ext>
            </a:extLst>
          </p:cNvPr>
          <p:cNvSpPr>
            <a:spLocks noGrp="1"/>
          </p:cNvSpPr>
          <p:nvPr>
            <p:ph type="ftr" sz="quarter" idx="3"/>
          </p:nvPr>
        </p:nvSpPr>
        <p:spPr>
          <a:xfrm>
            <a:off x="7210" y="6513725"/>
            <a:ext cx="12184790" cy="332474"/>
          </a:xfrm>
          <a:prstGeom prst="rect">
            <a:avLst/>
          </a:prstGeom>
        </p:spPr>
        <p:txBody>
          <a:bodyPr/>
          <a:lstStyle>
            <a:lvl1pPr>
              <a:defRPr>
                <a:solidFill>
                  <a:schemeClr val="bg1">
                    <a:lumMod val="50000"/>
                  </a:schemeClr>
                </a:solidFill>
                <a:latin typeface="Calibri" panose="020F0502020204030204" pitchFamily="34" charset="0"/>
                <a:cs typeface="Calibri" panose="020F0502020204030204" pitchFamily="34" charset="0"/>
              </a:defRPr>
            </a:lvl1pPr>
          </a:lstStyle>
          <a:p>
            <a:pPr algn="ctr"/>
            <a:r>
              <a:rPr lang="ru-RU" sz="800" dirty="0"/>
              <a:t>15/09/2023                                                                                                                                                                                    КОНФИДЕНЦИАЛЬНО                                                                                                                         КАРАЧАГАНАК ПЕТРОЛИУМ ОПЕРЕЙТИНГ Б.В.</a:t>
            </a:r>
            <a:endParaRPr lang="en-GB" sz="800" dirty="0"/>
          </a:p>
        </p:txBody>
      </p:sp>
    </p:spTree>
    <p:extLst>
      <p:ext uri="{BB962C8B-B14F-4D97-AF65-F5344CB8AC3E}">
        <p14:creationId xmlns:p14="http://schemas.microsoft.com/office/powerpoint/2010/main" val="1869604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3.png"/><Relationship Id="rId5" Type="http://schemas.openxmlformats.org/officeDocument/2006/relationships/slideLayout" Target="../slideLayouts/slideLayout19.xml"/><Relationship Id="rId10" Type="http://schemas.openxmlformats.org/officeDocument/2006/relationships/image" Target="../media/image2.png"/><Relationship Id="rId4" Type="http://schemas.openxmlformats.org/officeDocument/2006/relationships/slideLayout" Target="../slideLayouts/slideLayout18.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2.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10.png"/><Relationship Id="rId5" Type="http://schemas.openxmlformats.org/officeDocument/2006/relationships/slideLayout" Target="../slideLayouts/slideLayout26.xml"/><Relationship Id="rId10" Type="http://schemas.openxmlformats.org/officeDocument/2006/relationships/image" Target="../media/image9.png"/><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3.pn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image" Target="../media/image3.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image" Target="../media/image2.png"/><Relationship Id="rId5" Type="http://schemas.openxmlformats.org/officeDocument/2006/relationships/slideLayout" Target="../slideLayouts/slideLayout45.xml"/><Relationship Id="rId10" Type="http://schemas.openxmlformats.org/officeDocument/2006/relationships/image" Target="../media/image1.png"/><Relationship Id="rId4" Type="http://schemas.openxmlformats.org/officeDocument/2006/relationships/slideLayout" Target="../slideLayouts/slideLayout4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3.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562F73-A8CF-4AEC-957D-5ADF3A979B64}"/>
              </a:ext>
            </a:extLst>
          </p:cNvPr>
          <p:cNvSpPr>
            <a:spLocks noGrp="1"/>
          </p:cNvSpPr>
          <p:nvPr>
            <p:ph type="sldNum" sz="quarter" idx="4"/>
          </p:nvPr>
        </p:nvSpPr>
        <p:spPr>
          <a:xfrm>
            <a:off x="-2250057" y="6501925"/>
            <a:ext cx="2743200" cy="365125"/>
          </a:xfrm>
          <a:prstGeom prst="rect">
            <a:avLst/>
          </a:prstGeom>
        </p:spPr>
        <p:txBody>
          <a:bodyPr vert="horz" lIns="91440" tIns="45720" rIns="91440" bIns="45720" rtlCol="0" anchor="t"/>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33AD7C01-B994-4A99-BE98-CE15A6753CE3}" type="slidenum">
              <a:rPr lang="en-GB" smtClean="0"/>
              <a:pPr/>
              <a:t>‹#›</a:t>
            </a:fld>
            <a:endParaRPr lang="en-GB" dirty="0"/>
          </a:p>
        </p:txBody>
      </p:sp>
      <p:sp>
        <p:nvSpPr>
          <p:cNvPr id="12" name="Segnaposto piè di pagina 2">
            <a:extLst>
              <a:ext uri="{FF2B5EF4-FFF2-40B4-BE49-F238E27FC236}">
                <a16:creationId xmlns:a16="http://schemas.microsoft.com/office/drawing/2014/main" id="{3BB5AEEB-66CD-4D9D-9CC4-1B473620C844}"/>
              </a:ext>
            </a:extLst>
          </p:cNvPr>
          <p:cNvSpPr>
            <a:spLocks noGrp="1"/>
          </p:cNvSpPr>
          <p:nvPr>
            <p:ph type="ftr" sz="quarter" idx="3"/>
          </p:nvPr>
        </p:nvSpPr>
        <p:spPr>
          <a:xfrm>
            <a:off x="7210" y="6513725"/>
            <a:ext cx="12184790" cy="332474"/>
          </a:xfrm>
          <a:prstGeom prst="rect">
            <a:avLst/>
          </a:prstGeom>
        </p:spPr>
        <p:txBody>
          <a:bodyPr/>
          <a:lstStyle>
            <a:lvl1pPr>
              <a:defRPr>
                <a:solidFill>
                  <a:schemeClr val="bg1">
                    <a:lumMod val="50000"/>
                  </a:schemeClr>
                </a:solidFill>
                <a:latin typeface="Calibri" panose="020F0502020204030204" pitchFamily="34" charset="0"/>
                <a:cs typeface="Calibri" panose="020F0502020204030204" pitchFamily="34" charset="0"/>
              </a:defRPr>
            </a:lvl1pPr>
          </a:lstStyle>
          <a:p>
            <a:pPr algn="ctr"/>
            <a:r>
              <a:rPr lang="ru-RU" sz="800" dirty="0"/>
              <a:t>15/09/2023                                                                                                                                                                                    КОНФИДЕНЦИАЛЬНО                                                                                                                         КАРАЧАГАНАК ПЕТРОЛИУМ ОПЕРЕЙТИНГ Б.В.</a:t>
            </a:r>
            <a:endParaRPr lang="en-GB" sz="800" dirty="0"/>
          </a:p>
        </p:txBody>
      </p:sp>
      <p:pic>
        <p:nvPicPr>
          <p:cNvPr id="11" name="Picture 10">
            <a:extLst>
              <a:ext uri="{FF2B5EF4-FFF2-40B4-BE49-F238E27FC236}">
                <a16:creationId xmlns:a16="http://schemas.microsoft.com/office/drawing/2014/main" id="{2B148140-82EE-434D-8713-516477D451D6}"/>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161875" y="441940"/>
            <a:ext cx="610144" cy="459756"/>
          </a:xfrm>
          <a:prstGeom prst="rect">
            <a:avLst/>
          </a:prstGeom>
        </p:spPr>
      </p:pic>
      <p:pic>
        <p:nvPicPr>
          <p:cNvPr id="13" name="Picture 2">
            <a:extLst>
              <a:ext uri="{FF2B5EF4-FFF2-40B4-BE49-F238E27FC236}">
                <a16:creationId xmlns:a16="http://schemas.microsoft.com/office/drawing/2014/main" id="{A5452C74-CB5B-4186-ADFB-3129847B1959}"/>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588" y="978966"/>
            <a:ext cx="8185151" cy="4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a:extLst>
              <a:ext uri="{FF2B5EF4-FFF2-40B4-BE49-F238E27FC236}">
                <a16:creationId xmlns:a16="http://schemas.microsoft.com/office/drawing/2014/main" id="{00AD0064-D627-44BE-9211-EA388FE2E2FC}"/>
              </a:ext>
            </a:extLst>
          </p:cNvPr>
          <p:cNvPicPr>
            <a:picLocks noChangeAspect="1" noChangeArrowheads="1"/>
          </p:cNvPicPr>
          <p:nvPr userDrawn="1"/>
        </p:nvPicPr>
        <p:blipFill rotWithShape="1">
          <a:blip r:embed="rId17">
            <a:extLst>
              <a:ext uri="{28A0092B-C50C-407E-A947-70E740481C1C}">
                <a14:useLocalDpi xmlns:a14="http://schemas.microsoft.com/office/drawing/2010/main" val="0"/>
              </a:ext>
            </a:extLst>
          </a:blip>
          <a:srcRect l="34779" t="4" b="362"/>
          <a:stretch/>
        </p:blipFill>
        <p:spPr bwMode="auto">
          <a:xfrm rot="10800000">
            <a:off x="6853614" y="979133"/>
            <a:ext cx="5338385"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8">
            <a:extLst>
              <a:ext uri="{FF2B5EF4-FFF2-40B4-BE49-F238E27FC236}">
                <a16:creationId xmlns:a16="http://schemas.microsoft.com/office/drawing/2014/main" id="{66068087-53B7-4803-BDD2-33CC79F06140}"/>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1"/>
            <a:ext cx="12192000" cy="6895199"/>
          </a:xfrm>
          <a:prstGeom prst="rect">
            <a:avLst/>
          </a:prstGeom>
        </p:spPr>
      </p:pic>
    </p:spTree>
    <p:extLst>
      <p:ext uri="{BB962C8B-B14F-4D97-AF65-F5344CB8AC3E}">
        <p14:creationId xmlns:p14="http://schemas.microsoft.com/office/powerpoint/2010/main" val="3099799559"/>
      </p:ext>
    </p:extLst>
  </p:cSld>
  <p:clrMap bg1="lt1" tx1="dk1" bg2="lt2" tx2="dk2" accent1="accent1" accent2="accent2" accent3="accent3" accent4="accent4" accent5="accent5" accent6="accent6" hlink="hlink" folHlink="folHlink"/>
  <p:sldLayoutIdLst>
    <p:sldLayoutId id="2147483835" r:id="rId1"/>
    <p:sldLayoutId id="2147483838" r:id="rId2"/>
    <p:sldLayoutId id="2147483837" r:id="rId3"/>
    <p:sldLayoutId id="2147483801" r:id="rId4"/>
    <p:sldLayoutId id="2147483843" r:id="rId5"/>
    <p:sldLayoutId id="2147483804" r:id="rId6"/>
    <p:sldLayoutId id="2147483805" r:id="rId7"/>
    <p:sldLayoutId id="2147483806" r:id="rId8"/>
    <p:sldLayoutId id="2147483807" r:id="rId9"/>
    <p:sldLayoutId id="2147483716" r:id="rId10"/>
    <p:sldLayoutId id="2147483857" r:id="rId11"/>
    <p:sldLayoutId id="2147483858" r:id="rId12"/>
    <p:sldLayoutId id="2147483860" r:id="rId13"/>
    <p:sldLayoutId id="2147483933" r:id="rId14"/>
  </p:sldLayoutIdLst>
  <p:hf hdr="0"/>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EDC2D88-F756-409E-A6AD-5FB8AC61F740}"/>
              </a:ext>
            </a:extLst>
          </p:cNvPr>
          <p:cNvSpPr>
            <a:spLocks noGrp="1"/>
          </p:cNvSpPr>
          <p:nvPr>
            <p:ph type="dt" sz="half" idx="2"/>
          </p:nvPr>
        </p:nvSpPr>
        <p:spPr>
          <a:xfrm>
            <a:off x="838200" y="6443447"/>
            <a:ext cx="2743200" cy="365125"/>
          </a:xfrm>
          <a:prstGeom prst="rect">
            <a:avLst/>
          </a:prstGeom>
        </p:spPr>
        <p:txBody>
          <a:bodyPr vert="horz" lIns="91440" tIns="45720" rIns="91440" bIns="45720" rtlCol="0" anchor="ctr"/>
          <a:lstStyle>
            <a:lvl1pPr algn="l" fontAlgn="t">
              <a:defRPr sz="1000">
                <a:solidFill>
                  <a:schemeClr val="tx1">
                    <a:tint val="75000"/>
                  </a:schemeClr>
                </a:solidFill>
              </a:defRPr>
            </a:lvl1pPr>
          </a:lstStyle>
          <a:p>
            <a:fld id="{922A8635-A0BB-4D86-8B82-E94776279AB9}" type="datetime1">
              <a:rPr lang="en-GB" smtClean="0"/>
              <a:t>24/04/2025</a:t>
            </a:fld>
            <a:endParaRPr lang="en-GB" dirty="0"/>
          </a:p>
        </p:txBody>
      </p:sp>
      <p:sp>
        <p:nvSpPr>
          <p:cNvPr id="5" name="Footer Placeholder 4">
            <a:extLst>
              <a:ext uri="{FF2B5EF4-FFF2-40B4-BE49-F238E27FC236}">
                <a16:creationId xmlns:a16="http://schemas.microsoft.com/office/drawing/2014/main" id="{C230DAF9-2AB2-4D4C-86E8-4CB3AEEC01D4}"/>
              </a:ext>
            </a:extLst>
          </p:cNvPr>
          <p:cNvSpPr>
            <a:spLocks noGrp="1"/>
          </p:cNvSpPr>
          <p:nvPr>
            <p:ph type="ftr" sz="quarter" idx="3"/>
          </p:nvPr>
        </p:nvSpPr>
        <p:spPr>
          <a:xfrm>
            <a:off x="4797512" y="6530073"/>
            <a:ext cx="8071022"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t>CONFIDENTIAL                                                                                                             KARACHAGANAK PETROLEUM OPERATING B.V.</a:t>
            </a:r>
            <a:endParaRPr lang="en-GB" dirty="0"/>
          </a:p>
          <a:p>
            <a:r>
              <a:rPr lang="en-US" dirty="0"/>
              <a:t> </a:t>
            </a:r>
            <a:endParaRPr lang="en-GB" dirty="0"/>
          </a:p>
        </p:txBody>
      </p:sp>
      <p:pic>
        <p:nvPicPr>
          <p:cNvPr id="13" name="Picture 12">
            <a:extLst>
              <a:ext uri="{FF2B5EF4-FFF2-40B4-BE49-F238E27FC236}">
                <a16:creationId xmlns:a16="http://schemas.microsoft.com/office/drawing/2014/main" id="{44740D2D-805D-44C1-82BA-EB5BB699F25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61875" y="441940"/>
            <a:ext cx="610144" cy="459756"/>
          </a:xfrm>
          <a:prstGeom prst="rect">
            <a:avLst/>
          </a:prstGeom>
        </p:spPr>
      </p:pic>
      <p:pic>
        <p:nvPicPr>
          <p:cNvPr id="14" name="Picture 2">
            <a:extLst>
              <a:ext uri="{FF2B5EF4-FFF2-40B4-BE49-F238E27FC236}">
                <a16:creationId xmlns:a16="http://schemas.microsoft.com/office/drawing/2014/main" id="{809166C6-DBB6-4FC3-BF3D-758B518F65CD}"/>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588" y="978966"/>
            <a:ext cx="8185151" cy="4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a:extLst>
              <a:ext uri="{FF2B5EF4-FFF2-40B4-BE49-F238E27FC236}">
                <a16:creationId xmlns:a16="http://schemas.microsoft.com/office/drawing/2014/main" id="{32B005A1-6EA9-4A9A-8612-7FFAFB646351}"/>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l="34779" t="4" b="362"/>
          <a:stretch/>
        </p:blipFill>
        <p:spPr bwMode="auto">
          <a:xfrm rot="10800000">
            <a:off x="6853614" y="979133"/>
            <a:ext cx="5338385"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magine 8">
            <a:extLst>
              <a:ext uri="{FF2B5EF4-FFF2-40B4-BE49-F238E27FC236}">
                <a16:creationId xmlns:a16="http://schemas.microsoft.com/office/drawing/2014/main" id="{DB588E73-ED99-458A-807D-1CAF280B27F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1"/>
            <a:ext cx="12192000" cy="6895199"/>
          </a:xfrm>
          <a:prstGeom prst="rect">
            <a:avLst/>
          </a:prstGeom>
        </p:spPr>
      </p:pic>
      <p:sp>
        <p:nvSpPr>
          <p:cNvPr id="6" name="Slide Number Placeholder 5">
            <a:extLst>
              <a:ext uri="{FF2B5EF4-FFF2-40B4-BE49-F238E27FC236}">
                <a16:creationId xmlns:a16="http://schemas.microsoft.com/office/drawing/2014/main" id="{E8E87CC8-56A0-4A49-8ECF-82B905EE1545}"/>
              </a:ext>
            </a:extLst>
          </p:cNvPr>
          <p:cNvSpPr>
            <a:spLocks noGrp="1"/>
          </p:cNvSpPr>
          <p:nvPr>
            <p:ph type="sldNum" sz="quarter" idx="4"/>
          </p:nvPr>
        </p:nvSpPr>
        <p:spPr>
          <a:xfrm>
            <a:off x="-2275609" y="6455206"/>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1EA0EE8-F7EB-4374-9F2A-CCC72ADA4E99}" type="slidenum">
              <a:rPr lang="en-GB" smtClean="0"/>
              <a:pPr/>
              <a:t>‹#›</a:t>
            </a:fld>
            <a:endParaRPr lang="en-GB" dirty="0"/>
          </a:p>
        </p:txBody>
      </p:sp>
    </p:spTree>
    <p:extLst>
      <p:ext uri="{BB962C8B-B14F-4D97-AF65-F5344CB8AC3E}">
        <p14:creationId xmlns:p14="http://schemas.microsoft.com/office/powerpoint/2010/main" val="354271727"/>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70" r:id="rId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EDC2D88-F756-409E-A6AD-5FB8AC61F740}"/>
              </a:ext>
            </a:extLst>
          </p:cNvPr>
          <p:cNvSpPr>
            <a:spLocks noGrp="1"/>
          </p:cNvSpPr>
          <p:nvPr>
            <p:ph type="dt" sz="half" idx="2"/>
          </p:nvPr>
        </p:nvSpPr>
        <p:spPr>
          <a:xfrm>
            <a:off x="838200" y="6443447"/>
            <a:ext cx="2743200" cy="365125"/>
          </a:xfrm>
          <a:prstGeom prst="rect">
            <a:avLst/>
          </a:prstGeom>
        </p:spPr>
        <p:txBody>
          <a:bodyPr vert="horz" lIns="91440" tIns="45720" rIns="91440" bIns="45720" rtlCol="0" anchor="ctr"/>
          <a:lstStyle>
            <a:lvl1pPr algn="l" fontAlgn="t">
              <a:defRPr sz="1000">
                <a:solidFill>
                  <a:schemeClr val="tx1">
                    <a:tint val="75000"/>
                  </a:schemeClr>
                </a:solidFill>
              </a:defRPr>
            </a:lvl1pPr>
          </a:lstStyle>
          <a:p>
            <a:fld id="{922A8635-A0BB-4D86-8B82-E94776279AB9}" type="datetime1">
              <a:rPr lang="en-GB" smtClean="0"/>
              <a:t>24/04/2025</a:t>
            </a:fld>
            <a:endParaRPr lang="en-GB" dirty="0"/>
          </a:p>
        </p:txBody>
      </p:sp>
      <p:sp>
        <p:nvSpPr>
          <p:cNvPr id="5" name="Footer Placeholder 4">
            <a:extLst>
              <a:ext uri="{FF2B5EF4-FFF2-40B4-BE49-F238E27FC236}">
                <a16:creationId xmlns:a16="http://schemas.microsoft.com/office/drawing/2014/main" id="{C230DAF9-2AB2-4D4C-86E8-4CB3AEEC01D4}"/>
              </a:ext>
            </a:extLst>
          </p:cNvPr>
          <p:cNvSpPr>
            <a:spLocks noGrp="1"/>
          </p:cNvSpPr>
          <p:nvPr>
            <p:ph type="ftr" sz="quarter" idx="3"/>
          </p:nvPr>
        </p:nvSpPr>
        <p:spPr>
          <a:xfrm>
            <a:off x="4797512" y="6530073"/>
            <a:ext cx="8071022"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t>CONFIDENTIAL                                                                                                             KARACHAGANAK PETROLEUM OPERATING B.V.</a:t>
            </a:r>
            <a:endParaRPr lang="en-GB" dirty="0"/>
          </a:p>
          <a:p>
            <a:r>
              <a:rPr lang="en-US" dirty="0"/>
              <a:t> </a:t>
            </a:r>
            <a:endParaRPr lang="en-GB" dirty="0"/>
          </a:p>
        </p:txBody>
      </p:sp>
      <p:pic>
        <p:nvPicPr>
          <p:cNvPr id="13" name="Picture 12">
            <a:extLst>
              <a:ext uri="{FF2B5EF4-FFF2-40B4-BE49-F238E27FC236}">
                <a16:creationId xmlns:a16="http://schemas.microsoft.com/office/drawing/2014/main" id="{44740D2D-805D-44C1-82BA-EB5BB699F25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161875" y="441940"/>
            <a:ext cx="610144" cy="459756"/>
          </a:xfrm>
          <a:prstGeom prst="rect">
            <a:avLst/>
          </a:prstGeom>
        </p:spPr>
      </p:pic>
      <p:pic>
        <p:nvPicPr>
          <p:cNvPr id="14" name="Picture 2">
            <a:extLst>
              <a:ext uri="{FF2B5EF4-FFF2-40B4-BE49-F238E27FC236}">
                <a16:creationId xmlns:a16="http://schemas.microsoft.com/office/drawing/2014/main" id="{809166C6-DBB6-4FC3-BF3D-758B518F65CD}"/>
              </a:ext>
            </a:extLst>
          </p:cNvPr>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588" y="978966"/>
            <a:ext cx="8185151" cy="4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a:extLst>
              <a:ext uri="{FF2B5EF4-FFF2-40B4-BE49-F238E27FC236}">
                <a16:creationId xmlns:a16="http://schemas.microsoft.com/office/drawing/2014/main" id="{32B005A1-6EA9-4A9A-8612-7FFAFB646351}"/>
              </a:ext>
            </a:extLst>
          </p:cNvPr>
          <p:cNvPicPr>
            <a:picLocks noChangeAspect="1" noChangeArrowheads="1"/>
          </p:cNvPicPr>
          <p:nvPr userDrawn="1"/>
        </p:nvPicPr>
        <p:blipFill rotWithShape="1">
          <a:blip r:embed="rId12" cstate="screen">
            <a:extLst>
              <a:ext uri="{28A0092B-C50C-407E-A947-70E740481C1C}">
                <a14:useLocalDpi xmlns:a14="http://schemas.microsoft.com/office/drawing/2010/main"/>
              </a:ext>
            </a:extLst>
          </a:blip>
          <a:srcRect/>
          <a:stretch/>
        </p:blipFill>
        <p:spPr bwMode="auto">
          <a:xfrm rot="10800000">
            <a:off x="6853614" y="979133"/>
            <a:ext cx="5338385"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magine 8">
            <a:extLst>
              <a:ext uri="{FF2B5EF4-FFF2-40B4-BE49-F238E27FC236}">
                <a16:creationId xmlns:a16="http://schemas.microsoft.com/office/drawing/2014/main" id="{DB588E73-ED99-458A-807D-1CAF280B27FD}"/>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1"/>
            <a:ext cx="12192000" cy="6895199"/>
          </a:xfrm>
          <a:prstGeom prst="rect">
            <a:avLst/>
          </a:prstGeom>
        </p:spPr>
      </p:pic>
      <p:sp>
        <p:nvSpPr>
          <p:cNvPr id="6" name="Slide Number Placeholder 5">
            <a:extLst>
              <a:ext uri="{FF2B5EF4-FFF2-40B4-BE49-F238E27FC236}">
                <a16:creationId xmlns:a16="http://schemas.microsoft.com/office/drawing/2014/main" id="{E8E87CC8-56A0-4A49-8ECF-82B905EE1545}"/>
              </a:ext>
            </a:extLst>
          </p:cNvPr>
          <p:cNvSpPr>
            <a:spLocks noGrp="1"/>
          </p:cNvSpPr>
          <p:nvPr>
            <p:ph type="sldNum" sz="quarter" idx="4"/>
          </p:nvPr>
        </p:nvSpPr>
        <p:spPr>
          <a:xfrm>
            <a:off x="-2275609" y="6455206"/>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1EA0EE8-F7EB-4374-9F2A-CCC72ADA4E99}" type="slidenum">
              <a:rPr lang="en-GB" smtClean="0"/>
              <a:pPr/>
              <a:t>‹#›</a:t>
            </a:fld>
            <a:endParaRPr lang="en-GB" dirty="0"/>
          </a:p>
        </p:txBody>
      </p:sp>
    </p:spTree>
    <p:extLst>
      <p:ext uri="{BB962C8B-B14F-4D97-AF65-F5344CB8AC3E}">
        <p14:creationId xmlns:p14="http://schemas.microsoft.com/office/powerpoint/2010/main" val="2421150751"/>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80" r:id="rId7"/>
    <p:sldLayoutId id="2147483881" r:id="rId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562F73-A8CF-4AEC-957D-5ADF3A979B64}"/>
              </a:ext>
            </a:extLst>
          </p:cNvPr>
          <p:cNvSpPr>
            <a:spLocks noGrp="1"/>
          </p:cNvSpPr>
          <p:nvPr>
            <p:ph type="sldNum" sz="quarter" idx="4"/>
          </p:nvPr>
        </p:nvSpPr>
        <p:spPr>
          <a:xfrm>
            <a:off x="-2250057" y="6501925"/>
            <a:ext cx="2743200" cy="365125"/>
          </a:xfrm>
          <a:prstGeom prst="rect">
            <a:avLst/>
          </a:prstGeom>
        </p:spPr>
        <p:txBody>
          <a:bodyPr vert="horz" lIns="91440" tIns="45720" rIns="91440" bIns="45720" rtlCol="0" anchor="t"/>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33AD7C01-B994-4A99-BE98-CE15A6753CE3}" type="slidenum">
              <a:rPr lang="en-GB" smtClean="0"/>
              <a:pPr/>
              <a:t>‹#›</a:t>
            </a:fld>
            <a:endParaRPr lang="en-GB" dirty="0"/>
          </a:p>
        </p:txBody>
      </p:sp>
      <p:sp>
        <p:nvSpPr>
          <p:cNvPr id="12" name="Segnaposto piè di pagina 2">
            <a:extLst>
              <a:ext uri="{FF2B5EF4-FFF2-40B4-BE49-F238E27FC236}">
                <a16:creationId xmlns:a16="http://schemas.microsoft.com/office/drawing/2014/main" id="{3BB5AEEB-66CD-4D9D-9CC4-1B473620C844}"/>
              </a:ext>
            </a:extLst>
          </p:cNvPr>
          <p:cNvSpPr>
            <a:spLocks noGrp="1"/>
          </p:cNvSpPr>
          <p:nvPr>
            <p:ph type="ftr" sz="quarter" idx="3"/>
          </p:nvPr>
        </p:nvSpPr>
        <p:spPr>
          <a:xfrm>
            <a:off x="7210" y="6513725"/>
            <a:ext cx="12184790" cy="332474"/>
          </a:xfrm>
          <a:prstGeom prst="rect">
            <a:avLst/>
          </a:prstGeom>
        </p:spPr>
        <p:txBody>
          <a:bodyPr/>
          <a:lstStyle>
            <a:lvl1pPr>
              <a:defRPr>
                <a:solidFill>
                  <a:schemeClr val="bg1">
                    <a:lumMod val="50000"/>
                  </a:schemeClr>
                </a:solidFill>
                <a:latin typeface="Calibri" panose="020F0502020204030204" pitchFamily="34" charset="0"/>
                <a:cs typeface="Calibri" panose="020F0502020204030204" pitchFamily="34" charset="0"/>
              </a:defRPr>
            </a:lvl1pPr>
          </a:lstStyle>
          <a:p>
            <a:pPr algn="ctr"/>
            <a:r>
              <a:rPr lang="ru-RU" sz="800" dirty="0"/>
              <a:t>DD/MM/YY                                                                                                                                                                                            КОНФИДЕНЦИАЛЬНО                                                                                                                         КАРАЧАГАНАК ПЕТРОЛИУМ ОПЕРЕЙТИНГ Б.В.</a:t>
            </a:r>
            <a:endParaRPr lang="en-GB" sz="800" dirty="0"/>
          </a:p>
        </p:txBody>
      </p:sp>
      <p:pic>
        <p:nvPicPr>
          <p:cNvPr id="11" name="Picture 10">
            <a:extLst>
              <a:ext uri="{FF2B5EF4-FFF2-40B4-BE49-F238E27FC236}">
                <a16:creationId xmlns:a16="http://schemas.microsoft.com/office/drawing/2014/main" id="{2B148140-82EE-434D-8713-516477D451D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61875" y="441940"/>
            <a:ext cx="610144" cy="459756"/>
          </a:xfrm>
          <a:prstGeom prst="rect">
            <a:avLst/>
          </a:prstGeom>
        </p:spPr>
      </p:pic>
      <p:pic>
        <p:nvPicPr>
          <p:cNvPr id="13" name="Picture 2">
            <a:extLst>
              <a:ext uri="{FF2B5EF4-FFF2-40B4-BE49-F238E27FC236}">
                <a16:creationId xmlns:a16="http://schemas.microsoft.com/office/drawing/2014/main" id="{A5452C74-CB5B-4186-ADFB-3129847B195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88" y="978966"/>
            <a:ext cx="8185151" cy="4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a:extLst>
              <a:ext uri="{FF2B5EF4-FFF2-40B4-BE49-F238E27FC236}">
                <a16:creationId xmlns:a16="http://schemas.microsoft.com/office/drawing/2014/main" id="{00AD0064-D627-44BE-9211-EA388FE2E2FC}"/>
              </a:ext>
            </a:extLst>
          </p:cNvPr>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l="34779" t="4" b="362"/>
          <a:stretch/>
        </p:blipFill>
        <p:spPr bwMode="auto">
          <a:xfrm rot="10800000">
            <a:off x="6853614" y="979133"/>
            <a:ext cx="5338385"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8">
            <a:extLst>
              <a:ext uri="{FF2B5EF4-FFF2-40B4-BE49-F238E27FC236}">
                <a16:creationId xmlns:a16="http://schemas.microsoft.com/office/drawing/2014/main" id="{66068087-53B7-4803-BDD2-33CC79F0614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1"/>
            <a:ext cx="12192000" cy="6895199"/>
          </a:xfrm>
          <a:prstGeom prst="rect">
            <a:avLst/>
          </a:prstGeom>
        </p:spPr>
      </p:pic>
    </p:spTree>
    <p:extLst>
      <p:ext uri="{BB962C8B-B14F-4D97-AF65-F5344CB8AC3E}">
        <p14:creationId xmlns:p14="http://schemas.microsoft.com/office/powerpoint/2010/main" val="3874309877"/>
      </p:ext>
    </p:extLst>
  </p:cSld>
  <p:clrMap bg1="lt1" tx1="dk1" bg2="lt2" tx2="dk2" accent1="accent1" accent2="accent2" accent3="accent3" accent4="accent4" accent5="accent5" accent6="accent6" hlink="hlink" folHlink="folHlink"/>
  <p:sldLayoutIdLst>
    <p:sldLayoutId id="2147483886"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hdr="0" dt="0"/>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EDC2D88-F756-409E-A6AD-5FB8AC61F740}"/>
              </a:ext>
            </a:extLst>
          </p:cNvPr>
          <p:cNvSpPr>
            <a:spLocks noGrp="1"/>
          </p:cNvSpPr>
          <p:nvPr>
            <p:ph type="dt" sz="half" idx="2"/>
          </p:nvPr>
        </p:nvSpPr>
        <p:spPr>
          <a:xfrm>
            <a:off x="838200" y="6443447"/>
            <a:ext cx="2743200" cy="365125"/>
          </a:xfrm>
          <a:prstGeom prst="rect">
            <a:avLst/>
          </a:prstGeom>
        </p:spPr>
        <p:txBody>
          <a:bodyPr vert="horz" lIns="91440" tIns="45720" rIns="91440" bIns="45720" rtlCol="0" anchor="ctr"/>
          <a:lstStyle>
            <a:lvl1pPr algn="l" fontAlgn="t">
              <a:defRPr sz="1000">
                <a:solidFill>
                  <a:schemeClr val="tx1">
                    <a:tint val="75000"/>
                  </a:schemeClr>
                </a:solidFill>
              </a:defRPr>
            </a:lvl1pPr>
          </a:lstStyle>
          <a:p>
            <a:fld id="{922A8635-A0BB-4D86-8B82-E94776279AB9}" type="datetime1">
              <a:rPr lang="en-GB" smtClean="0"/>
              <a:t>24/04/2025</a:t>
            </a:fld>
            <a:endParaRPr lang="en-GB" dirty="0"/>
          </a:p>
        </p:txBody>
      </p:sp>
      <p:sp>
        <p:nvSpPr>
          <p:cNvPr id="5" name="Footer Placeholder 4">
            <a:extLst>
              <a:ext uri="{FF2B5EF4-FFF2-40B4-BE49-F238E27FC236}">
                <a16:creationId xmlns:a16="http://schemas.microsoft.com/office/drawing/2014/main" id="{C230DAF9-2AB2-4D4C-86E8-4CB3AEEC01D4}"/>
              </a:ext>
            </a:extLst>
          </p:cNvPr>
          <p:cNvSpPr>
            <a:spLocks noGrp="1"/>
          </p:cNvSpPr>
          <p:nvPr>
            <p:ph type="ftr" sz="quarter" idx="3"/>
          </p:nvPr>
        </p:nvSpPr>
        <p:spPr>
          <a:xfrm>
            <a:off x="4797512" y="6530073"/>
            <a:ext cx="8071022"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t>CONFIDENTIAL                                                                                                             KARACHAGANAK PETROLEUM OPERATING B.V.</a:t>
            </a:r>
            <a:endParaRPr lang="en-GB" dirty="0"/>
          </a:p>
          <a:p>
            <a:r>
              <a:rPr lang="en-US" dirty="0"/>
              <a:t> </a:t>
            </a:r>
            <a:endParaRPr lang="en-GB" dirty="0"/>
          </a:p>
        </p:txBody>
      </p:sp>
      <p:pic>
        <p:nvPicPr>
          <p:cNvPr id="13" name="Picture 12">
            <a:extLst>
              <a:ext uri="{FF2B5EF4-FFF2-40B4-BE49-F238E27FC236}">
                <a16:creationId xmlns:a16="http://schemas.microsoft.com/office/drawing/2014/main" id="{44740D2D-805D-44C1-82BA-EB5BB699F25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61875" y="441940"/>
            <a:ext cx="610144" cy="459756"/>
          </a:xfrm>
          <a:prstGeom prst="rect">
            <a:avLst/>
          </a:prstGeom>
        </p:spPr>
      </p:pic>
      <p:pic>
        <p:nvPicPr>
          <p:cNvPr id="14" name="Picture 2">
            <a:extLst>
              <a:ext uri="{FF2B5EF4-FFF2-40B4-BE49-F238E27FC236}">
                <a16:creationId xmlns:a16="http://schemas.microsoft.com/office/drawing/2014/main" id="{809166C6-DBB6-4FC3-BF3D-758B518F65CD}"/>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588" y="978966"/>
            <a:ext cx="8185151" cy="4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a:extLst>
              <a:ext uri="{FF2B5EF4-FFF2-40B4-BE49-F238E27FC236}">
                <a16:creationId xmlns:a16="http://schemas.microsoft.com/office/drawing/2014/main" id="{32B005A1-6EA9-4A9A-8612-7FFAFB646351}"/>
              </a:ext>
            </a:extLst>
          </p:cNvPr>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l="34779" t="4" b="362"/>
          <a:stretch/>
        </p:blipFill>
        <p:spPr bwMode="auto">
          <a:xfrm rot="10800000">
            <a:off x="6853614" y="979133"/>
            <a:ext cx="5338385"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magine 8">
            <a:extLst>
              <a:ext uri="{FF2B5EF4-FFF2-40B4-BE49-F238E27FC236}">
                <a16:creationId xmlns:a16="http://schemas.microsoft.com/office/drawing/2014/main" id="{DB588E73-ED99-458A-807D-1CAF280B27F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1"/>
            <a:ext cx="12192000" cy="6895199"/>
          </a:xfrm>
          <a:prstGeom prst="rect">
            <a:avLst/>
          </a:prstGeom>
        </p:spPr>
      </p:pic>
      <p:sp>
        <p:nvSpPr>
          <p:cNvPr id="6" name="Slide Number Placeholder 5">
            <a:extLst>
              <a:ext uri="{FF2B5EF4-FFF2-40B4-BE49-F238E27FC236}">
                <a16:creationId xmlns:a16="http://schemas.microsoft.com/office/drawing/2014/main" id="{E8E87CC8-56A0-4A49-8ECF-82B905EE1545}"/>
              </a:ext>
            </a:extLst>
          </p:cNvPr>
          <p:cNvSpPr>
            <a:spLocks noGrp="1"/>
          </p:cNvSpPr>
          <p:nvPr>
            <p:ph type="sldNum" sz="quarter" idx="4"/>
          </p:nvPr>
        </p:nvSpPr>
        <p:spPr>
          <a:xfrm>
            <a:off x="-2275609" y="6455206"/>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1EA0EE8-F7EB-4374-9F2A-CCC72ADA4E99}" type="slidenum">
              <a:rPr lang="en-GB" smtClean="0"/>
              <a:pPr/>
              <a:t>‹#›</a:t>
            </a:fld>
            <a:endParaRPr lang="en-GB" dirty="0"/>
          </a:p>
        </p:txBody>
      </p:sp>
    </p:spTree>
    <p:extLst>
      <p:ext uri="{BB962C8B-B14F-4D97-AF65-F5344CB8AC3E}">
        <p14:creationId xmlns:p14="http://schemas.microsoft.com/office/powerpoint/2010/main" val="1584246776"/>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EDC2D88-F756-409E-A6AD-5FB8AC61F740}"/>
              </a:ext>
            </a:extLst>
          </p:cNvPr>
          <p:cNvSpPr>
            <a:spLocks noGrp="1"/>
          </p:cNvSpPr>
          <p:nvPr>
            <p:ph type="dt" sz="half" idx="2"/>
          </p:nvPr>
        </p:nvSpPr>
        <p:spPr>
          <a:xfrm>
            <a:off x="838200" y="6443447"/>
            <a:ext cx="2743200" cy="365125"/>
          </a:xfrm>
          <a:prstGeom prst="rect">
            <a:avLst/>
          </a:prstGeom>
        </p:spPr>
        <p:txBody>
          <a:bodyPr vert="horz" lIns="91440" tIns="45720" rIns="91440" bIns="45720" rtlCol="0" anchor="ctr"/>
          <a:lstStyle>
            <a:lvl1pPr algn="l" fontAlgn="t">
              <a:defRPr sz="1000">
                <a:solidFill>
                  <a:schemeClr val="tx1">
                    <a:tint val="75000"/>
                  </a:schemeClr>
                </a:solidFill>
              </a:defRPr>
            </a:lvl1pPr>
          </a:lstStyle>
          <a:p>
            <a:fld id="{AADF802A-A1C5-4FC1-9E49-615634C044DA}" type="datetime1">
              <a:rPr lang="ru-RU" smtClean="0"/>
              <a:t>24.04.2025</a:t>
            </a:fld>
            <a:endParaRPr lang="en-GB" dirty="0"/>
          </a:p>
        </p:txBody>
      </p:sp>
      <p:sp>
        <p:nvSpPr>
          <p:cNvPr id="5" name="Footer Placeholder 4">
            <a:extLst>
              <a:ext uri="{FF2B5EF4-FFF2-40B4-BE49-F238E27FC236}">
                <a16:creationId xmlns:a16="http://schemas.microsoft.com/office/drawing/2014/main" id="{C230DAF9-2AB2-4D4C-86E8-4CB3AEEC01D4}"/>
              </a:ext>
            </a:extLst>
          </p:cNvPr>
          <p:cNvSpPr>
            <a:spLocks noGrp="1"/>
          </p:cNvSpPr>
          <p:nvPr>
            <p:ph type="ftr" sz="quarter" idx="3"/>
          </p:nvPr>
        </p:nvSpPr>
        <p:spPr>
          <a:xfrm>
            <a:off x="4797512" y="6530073"/>
            <a:ext cx="8071022"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JOC 18 March 2014 </a:t>
            </a:r>
            <a:endParaRPr lang="en-GB" dirty="0"/>
          </a:p>
        </p:txBody>
      </p:sp>
      <p:pic>
        <p:nvPicPr>
          <p:cNvPr id="13" name="Picture 12">
            <a:extLst>
              <a:ext uri="{FF2B5EF4-FFF2-40B4-BE49-F238E27FC236}">
                <a16:creationId xmlns:a16="http://schemas.microsoft.com/office/drawing/2014/main" id="{44740D2D-805D-44C1-82BA-EB5BB699F25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61875" y="441940"/>
            <a:ext cx="610144" cy="459756"/>
          </a:xfrm>
          <a:prstGeom prst="rect">
            <a:avLst/>
          </a:prstGeom>
        </p:spPr>
      </p:pic>
      <p:pic>
        <p:nvPicPr>
          <p:cNvPr id="14" name="Picture 2">
            <a:extLst>
              <a:ext uri="{FF2B5EF4-FFF2-40B4-BE49-F238E27FC236}">
                <a16:creationId xmlns:a16="http://schemas.microsoft.com/office/drawing/2014/main" id="{809166C6-DBB6-4FC3-BF3D-758B518F65CD}"/>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88" y="978966"/>
            <a:ext cx="8185151" cy="4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a:extLst>
              <a:ext uri="{FF2B5EF4-FFF2-40B4-BE49-F238E27FC236}">
                <a16:creationId xmlns:a16="http://schemas.microsoft.com/office/drawing/2014/main" id="{32B005A1-6EA9-4A9A-8612-7FFAFB646351}"/>
              </a:ext>
            </a:extLst>
          </p:cNvPr>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l="34779" t="4" b="362"/>
          <a:stretch/>
        </p:blipFill>
        <p:spPr bwMode="auto">
          <a:xfrm rot="10800000">
            <a:off x="6853614" y="979133"/>
            <a:ext cx="5338385"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magine 8">
            <a:extLst>
              <a:ext uri="{FF2B5EF4-FFF2-40B4-BE49-F238E27FC236}">
                <a16:creationId xmlns:a16="http://schemas.microsoft.com/office/drawing/2014/main" id="{DB588E73-ED99-458A-807D-1CAF280B27F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1"/>
            <a:ext cx="12192000" cy="6895199"/>
          </a:xfrm>
          <a:prstGeom prst="rect">
            <a:avLst/>
          </a:prstGeom>
        </p:spPr>
      </p:pic>
      <p:sp>
        <p:nvSpPr>
          <p:cNvPr id="6" name="Slide Number Placeholder 5">
            <a:extLst>
              <a:ext uri="{FF2B5EF4-FFF2-40B4-BE49-F238E27FC236}">
                <a16:creationId xmlns:a16="http://schemas.microsoft.com/office/drawing/2014/main" id="{E8E87CC8-56A0-4A49-8ECF-82B905EE1545}"/>
              </a:ext>
            </a:extLst>
          </p:cNvPr>
          <p:cNvSpPr>
            <a:spLocks noGrp="1"/>
          </p:cNvSpPr>
          <p:nvPr>
            <p:ph type="sldNum" sz="quarter" idx="4"/>
          </p:nvPr>
        </p:nvSpPr>
        <p:spPr>
          <a:xfrm>
            <a:off x="-2275609" y="6455206"/>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1EA0EE8-F7EB-4374-9F2A-CCC72ADA4E99}" type="slidenum">
              <a:rPr lang="en-GB" smtClean="0"/>
              <a:pPr/>
              <a:t>‹#›</a:t>
            </a:fld>
            <a:endParaRPr lang="en-GB" dirty="0"/>
          </a:p>
        </p:txBody>
      </p:sp>
    </p:spTree>
    <p:extLst>
      <p:ext uri="{BB962C8B-B14F-4D97-AF65-F5344CB8AC3E}">
        <p14:creationId xmlns:p14="http://schemas.microsoft.com/office/powerpoint/2010/main" val="2396680501"/>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mailto:MIVQ@kpo.kz" TargetMode="External"/><Relationship Id="rId2" Type="http://schemas.openxmlformats.org/officeDocument/2006/relationships/hyperlink" Target="https://kpo.kz/ru/postavshchikam/registracija-v-baze-dannykh-postavshchikov-kpo"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kpo.kz/ru/postavshchikam/sistema-ehlektronnykh-torgov" TargetMode="External"/><Relationship Id="rId1" Type="http://schemas.openxmlformats.org/officeDocument/2006/relationships/slideLayout" Target="../slideLayouts/slideLayout3.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55.xml"/><Relationship Id="rId5" Type="http://schemas.openxmlformats.org/officeDocument/2006/relationships/image" Target="../media/image16.wmf"/><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55.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E89670D1-14EC-4401-940F-ACDCC9F7A64A}"/>
              </a:ext>
            </a:extLst>
          </p:cNvPr>
          <p:cNvSpPr txBox="1">
            <a:spLocks/>
          </p:cNvSpPr>
          <p:nvPr/>
        </p:nvSpPr>
        <p:spPr>
          <a:xfrm>
            <a:off x="0" y="5013702"/>
            <a:ext cx="12192000" cy="1844298"/>
          </a:xfrm>
          <a:prstGeom prst="rect">
            <a:avLst/>
          </a:prstGeom>
          <a:solidFill>
            <a:schemeClr val="accent2">
              <a:lumMod val="75000"/>
              <a:alpha val="77000"/>
            </a:schemeClr>
          </a:solidFill>
        </p:spPr>
        <p:txBody>
          <a:bodyPr anchor="ctr">
            <a:noAutofit/>
          </a:bodyPr>
          <a:lstStyle>
            <a:defPPr>
              <a:defRPr lang="it-IT"/>
            </a:defPPr>
            <a:lvl1pPr marR="0" lvl="0" indent="0" algn="ctr" defTabSz="914377" fontAlgn="auto">
              <a:lnSpc>
                <a:spcPts val="2400"/>
              </a:lnSpc>
              <a:spcBef>
                <a:spcPct val="0"/>
              </a:spcBef>
              <a:spcAft>
                <a:spcPts val="0"/>
              </a:spcAft>
              <a:buClrTx/>
              <a:buSzTx/>
              <a:buFontTx/>
              <a:buNone/>
              <a:tabLst/>
              <a:defRPr kumimoji="0" sz="4000" b="1" i="0" u="none" strike="noStrike" cap="none" spc="0" normalizeH="0" baseline="0">
                <a:ln>
                  <a:noFill/>
                </a:ln>
                <a:solidFill>
                  <a:srgbClr val="FFFF00"/>
                </a:solidFill>
                <a:effectLst/>
                <a:uLnTx/>
                <a:uFillTx/>
                <a:latin typeface="Calibri Light" panose="020F0302020204030204"/>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3200" dirty="0">
              <a:solidFill>
                <a:schemeClr val="bg1"/>
              </a:solidFill>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F210A66B-E675-43B2-9D20-2C2D48836332}"/>
              </a:ext>
            </a:extLst>
          </p:cNvPr>
          <p:cNvSpPr>
            <a:spLocks noGrp="1"/>
          </p:cNvSpPr>
          <p:nvPr>
            <p:ph type="sldNum" sz="quarter" idx="4"/>
          </p:nvPr>
        </p:nvSpPr>
        <p:spPr/>
        <p:txBody>
          <a:bodyPr/>
          <a:lstStyle/>
          <a:p>
            <a:fld id="{A1EA0EE8-F7EB-4374-9F2A-CCC72ADA4E99}" type="slidenum">
              <a:rPr lang="en-GB" smtClean="0"/>
              <a:pPr/>
              <a:t>1</a:t>
            </a:fld>
            <a:endParaRPr lang="en-GB" dirty="0"/>
          </a:p>
        </p:txBody>
      </p:sp>
      <p:sp>
        <p:nvSpPr>
          <p:cNvPr id="2" name="Date Placeholder 1">
            <a:extLst>
              <a:ext uri="{FF2B5EF4-FFF2-40B4-BE49-F238E27FC236}">
                <a16:creationId xmlns:a16="http://schemas.microsoft.com/office/drawing/2014/main" id="{E2E90C16-3FE8-4B6E-B116-4826FAEFA4B1}"/>
              </a:ext>
            </a:extLst>
          </p:cNvPr>
          <p:cNvSpPr>
            <a:spLocks noGrp="1"/>
          </p:cNvSpPr>
          <p:nvPr>
            <p:ph type="dt" sz="half" idx="2"/>
          </p:nvPr>
        </p:nvSpPr>
        <p:spPr>
          <a:xfrm>
            <a:off x="8843075" y="6268795"/>
            <a:ext cx="2743200" cy="365125"/>
          </a:xfrm>
        </p:spPr>
        <p:txBody>
          <a:bodyPr/>
          <a:lstStyle/>
          <a:p>
            <a:pPr algn="r"/>
            <a:r>
              <a:rPr lang="ru-RU" sz="1600" dirty="0">
                <a:solidFill>
                  <a:schemeClr val="bg1"/>
                </a:solidFill>
                <a:latin typeface="Calibri" panose="020F0502020204030204" pitchFamily="34" charset="0"/>
                <a:ea typeface="+mj-ea"/>
                <a:cs typeface="Calibri" panose="020F0502020204030204" pitchFamily="34" charset="0"/>
              </a:rPr>
              <a:t>24/06/2024</a:t>
            </a:r>
            <a:endParaRPr lang="en-GB" sz="1600" dirty="0">
              <a:solidFill>
                <a:schemeClr val="bg1"/>
              </a:solidFill>
              <a:latin typeface="Calibri" panose="020F0502020204030204" pitchFamily="34" charset="0"/>
              <a:ea typeface="+mj-ea"/>
              <a:cs typeface="Calibri" panose="020F0502020204030204" pitchFamily="34" charset="0"/>
            </a:endParaRPr>
          </a:p>
        </p:txBody>
      </p:sp>
      <p:sp>
        <p:nvSpPr>
          <p:cNvPr id="7" name="TextBox 6">
            <a:extLst>
              <a:ext uri="{FF2B5EF4-FFF2-40B4-BE49-F238E27FC236}">
                <a16:creationId xmlns:a16="http://schemas.microsoft.com/office/drawing/2014/main" id="{95FFE01F-5C0F-455B-A521-48176C86C8D5}"/>
              </a:ext>
            </a:extLst>
          </p:cNvPr>
          <p:cNvSpPr txBox="1"/>
          <p:nvPr/>
        </p:nvSpPr>
        <p:spPr>
          <a:xfrm>
            <a:off x="4352441" y="5935851"/>
            <a:ext cx="7233834" cy="338554"/>
          </a:xfrm>
          <a:prstGeom prst="rect">
            <a:avLst/>
          </a:prstGeom>
          <a:noFill/>
        </p:spPr>
        <p:txBody>
          <a:bodyPr wrap="square">
            <a:spAutoFit/>
          </a:bodyPr>
          <a:lstStyle/>
          <a:p>
            <a:pPr algn="r"/>
            <a:r>
              <a:rPr lang="ru-RU" sz="1600" b="0" dirty="0">
                <a:solidFill>
                  <a:schemeClr val="bg1"/>
                </a:solidFill>
                <a:latin typeface="Calibri" panose="020F0502020204030204" pitchFamily="34" charset="0"/>
                <a:cs typeface="Calibri" panose="020F0502020204030204" pitchFamily="34" charset="0"/>
              </a:rPr>
              <a:t>Карачаганак Петролиум Оперейтинг Б.В.</a:t>
            </a:r>
            <a:endParaRPr lang="en-GB" sz="1600" b="0" dirty="0">
              <a:solidFill>
                <a:schemeClr val="bg1"/>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02FA1474-0C87-4094-BE83-F8D3D0A0715E}"/>
              </a:ext>
            </a:extLst>
          </p:cNvPr>
          <p:cNvSpPr txBox="1"/>
          <p:nvPr/>
        </p:nvSpPr>
        <p:spPr>
          <a:xfrm>
            <a:off x="147557" y="5314726"/>
            <a:ext cx="11896886" cy="523220"/>
          </a:xfrm>
          <a:prstGeom prst="rect">
            <a:avLst/>
          </a:prstGeom>
          <a:noFill/>
        </p:spPr>
        <p:txBody>
          <a:bodyPr wrap="square">
            <a:spAutoFit/>
          </a:bodyPr>
          <a:lstStyle/>
          <a:p>
            <a:pPr algn="r"/>
            <a:r>
              <a:rPr lang="ru-RU" sz="2800" b="1" dirty="0">
                <a:solidFill>
                  <a:schemeClr val="bg1"/>
                </a:solidFill>
                <a:latin typeface="Calibri" panose="020F0502020204030204" pitchFamily="34" charset="0"/>
                <a:cs typeface="Calibri" panose="020F0502020204030204" pitchFamily="34" charset="0"/>
              </a:rPr>
              <a:t>ТЕХНИЧЕСКИЙ ВЕБИНАР КПО ПО ХИМИЧЕСКОЙ ПРОДУКЦИИ</a:t>
            </a:r>
            <a:endParaRPr lang="en-GB" sz="2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0465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96B2C7D-D522-4731-B2FA-DB9AE1981A64}"/>
              </a:ext>
            </a:extLst>
          </p:cNvPr>
          <p:cNvSpPr txBox="1">
            <a:spLocks/>
          </p:cNvSpPr>
          <p:nvPr/>
        </p:nvSpPr>
        <p:spPr>
          <a:xfrm>
            <a:off x="183691" y="0"/>
            <a:ext cx="12192000" cy="1003610"/>
          </a:xfrm>
          <a:prstGeom prst="rect">
            <a:avLst/>
          </a:prstGeom>
        </p:spPr>
        <p:txBody>
          <a:bodyPr/>
          <a:lstStyle>
            <a:lvl1pPr algn="ctr" defTabSz="1219170" rtl="0" eaLnBrk="1" latinLnBrk="1" hangingPunct="1">
              <a:spcBef>
                <a:spcPct val="0"/>
              </a:spcBef>
              <a:buNone/>
              <a:defRPr sz="5867" kern="1200">
                <a:solidFill>
                  <a:schemeClr val="tx1"/>
                </a:solidFill>
                <a:latin typeface="+mj-lt"/>
                <a:ea typeface="+mj-ea"/>
                <a:cs typeface="+mj-cs"/>
              </a:defRPr>
            </a:lvl1pPr>
          </a:lstStyle>
          <a:p>
            <a:pPr>
              <a:defRPr/>
            </a:pPr>
            <a:r>
              <a:rPr lang="ru-RU" sz="2800" dirty="0">
                <a:solidFill>
                  <a:srgbClr val="01B1C9"/>
                </a:solidFill>
                <a:latin typeface="Calibri" panose="020F0502020204030204" pitchFamily="34" charset="0"/>
                <a:cs typeface="Calibri" panose="020F0502020204030204" pitchFamily="34" charset="0"/>
              </a:rPr>
              <a:t>ПОТРЕБНОСТИ ОТДЕЛА ДОБЫЧИ КПО </a:t>
            </a:r>
          </a:p>
          <a:p>
            <a:pPr>
              <a:defRPr/>
            </a:pPr>
            <a:r>
              <a:rPr lang="ru-RU" sz="2800" dirty="0">
                <a:solidFill>
                  <a:srgbClr val="01B1C9"/>
                </a:solidFill>
                <a:latin typeface="Calibri" panose="020F0502020204030204" pitchFamily="34" charset="0"/>
                <a:cs typeface="Calibri" panose="020F0502020204030204" pitchFamily="34" charset="0"/>
              </a:rPr>
              <a:t>В ХИМИЧЕСКОЙ ПРОДУКЦИИ МЕСТНОГО ПРОИЗВОДСТВА</a:t>
            </a:r>
          </a:p>
          <a:p>
            <a:pPr>
              <a:defRPr/>
            </a:pPr>
            <a:endParaRPr lang="ru-RU" sz="3200" dirty="0">
              <a:solidFill>
                <a:srgbClr val="01B1C9"/>
              </a:solidFill>
              <a:latin typeface="Calibri" panose="020F0502020204030204" pitchFamily="34" charset="0"/>
              <a:cs typeface="Calibri" panose="020F0502020204030204" pitchFamily="34" charset="0"/>
            </a:endParaRPr>
          </a:p>
        </p:txBody>
      </p:sp>
      <p:graphicFrame>
        <p:nvGraphicFramePr>
          <p:cNvPr id="9" name="Table 9">
            <a:extLst>
              <a:ext uri="{FF2B5EF4-FFF2-40B4-BE49-F238E27FC236}">
                <a16:creationId xmlns:a16="http://schemas.microsoft.com/office/drawing/2014/main" id="{531D54E2-7CBA-4EE2-914A-91A3F78D81F4}"/>
              </a:ext>
            </a:extLst>
          </p:cNvPr>
          <p:cNvGraphicFramePr>
            <a:graphicFrameLocks noGrp="1"/>
          </p:cNvGraphicFramePr>
          <p:nvPr>
            <p:extLst>
              <p:ext uri="{D42A27DB-BD31-4B8C-83A1-F6EECF244321}">
                <p14:modId xmlns:p14="http://schemas.microsoft.com/office/powerpoint/2010/main" val="356390192"/>
              </p:ext>
            </p:extLst>
          </p:nvPr>
        </p:nvGraphicFramePr>
        <p:xfrm>
          <a:off x="959378" y="1248205"/>
          <a:ext cx="9756943" cy="5071748"/>
        </p:xfrm>
        <a:graphic>
          <a:graphicData uri="http://schemas.openxmlformats.org/drawingml/2006/table">
            <a:tbl>
              <a:tblPr firstRow="1" bandRow="1">
                <a:tableStyleId>{5C22544A-7EE6-4342-B048-85BDC9FD1C3A}</a:tableStyleId>
              </a:tblPr>
              <a:tblGrid>
                <a:gridCol w="5178182">
                  <a:extLst>
                    <a:ext uri="{9D8B030D-6E8A-4147-A177-3AD203B41FA5}">
                      <a16:colId xmlns:a16="http://schemas.microsoft.com/office/drawing/2014/main" val="3035005184"/>
                    </a:ext>
                  </a:extLst>
                </a:gridCol>
                <a:gridCol w="4578761">
                  <a:extLst>
                    <a:ext uri="{9D8B030D-6E8A-4147-A177-3AD203B41FA5}">
                      <a16:colId xmlns:a16="http://schemas.microsoft.com/office/drawing/2014/main" val="1509721624"/>
                    </a:ext>
                  </a:extLst>
                </a:gridCol>
              </a:tblGrid>
              <a:tr h="315765">
                <a:tc>
                  <a:txBody>
                    <a:bodyPr/>
                    <a:lstStyle/>
                    <a:p>
                      <a:pPr algn="ctr"/>
                      <a:r>
                        <a:rPr lang="ru-RU" sz="1600" dirty="0">
                          <a:solidFill>
                            <a:schemeClr val="tx1"/>
                          </a:solidFill>
                          <a:latin typeface="Calibri" panose="020F0502020204030204" pitchFamily="34" charset="0"/>
                          <a:cs typeface="Calibri" panose="020F0502020204030204" pitchFamily="34" charset="0"/>
                        </a:rPr>
                        <a:t>НАИМЕНОВАНИЕ ХИМИКАТА</a:t>
                      </a:r>
                    </a:p>
                  </a:txBody>
                  <a:tcPr>
                    <a:solidFill>
                      <a:srgbClr val="FFD746"/>
                    </a:solidFill>
                  </a:tcPr>
                </a:tc>
                <a:tc>
                  <a:txBody>
                    <a:bodyPr/>
                    <a:lstStyle/>
                    <a:p>
                      <a:pPr algn="ctr"/>
                      <a:r>
                        <a:rPr lang="ru-RU" sz="1600" dirty="0">
                          <a:latin typeface="Calibri" panose="020F0502020204030204" pitchFamily="34" charset="0"/>
                          <a:cs typeface="Calibri" panose="020F0502020204030204" pitchFamily="34" charset="0"/>
                        </a:rPr>
                        <a:t>СРЕДНИЙ ГОДОВОЙ ОБЪЁМ</a:t>
                      </a:r>
                    </a:p>
                  </a:txBody>
                  <a:tcPr/>
                </a:tc>
                <a:extLst>
                  <a:ext uri="{0D108BD9-81ED-4DB2-BD59-A6C34878D82A}">
                    <a16:rowId xmlns:a16="http://schemas.microsoft.com/office/drawing/2014/main" val="1243397604"/>
                  </a:ext>
                </a:extLst>
              </a:tr>
              <a:tr h="430588">
                <a:tc>
                  <a:txBody>
                    <a:bodyPr/>
                    <a:lstStyle/>
                    <a:p>
                      <a:pPr algn="ctr"/>
                      <a:r>
                        <a:rPr lang="ru-RU" sz="1600" dirty="0">
                          <a:latin typeface="Calibri" panose="020F0502020204030204" pitchFamily="34" charset="0"/>
                          <a:cs typeface="Calibri" panose="020F0502020204030204" pitchFamily="34" charset="0"/>
                        </a:rPr>
                        <a:t>Антизагрязнитель</a:t>
                      </a:r>
                      <a:endParaRPr lang="en-GB" sz="1600" dirty="0">
                        <a:latin typeface="Calibri" panose="020F0502020204030204" pitchFamily="34" charset="0"/>
                        <a:cs typeface="Calibri" panose="020F0502020204030204" pitchFamily="34" charset="0"/>
                      </a:endParaRPr>
                    </a:p>
                  </a:txBody>
                  <a:tcPr anchor="ctr"/>
                </a:tc>
                <a:tc>
                  <a:txBody>
                    <a:bodyPr/>
                    <a:lstStyle/>
                    <a:p>
                      <a:pPr algn="ctr" rtl="0"/>
                      <a:r>
                        <a:rPr lang="en-US" sz="1600" dirty="0">
                          <a:latin typeface="Calibri" panose="020F0502020204030204" pitchFamily="34" charset="0"/>
                          <a:cs typeface="Calibri" panose="020F0502020204030204" pitchFamily="34" charset="0"/>
                        </a:rPr>
                        <a:t>34</a:t>
                      </a:r>
                      <a:r>
                        <a:rPr lang="ru-RU" sz="1600" dirty="0">
                          <a:latin typeface="Calibri" panose="020F0502020204030204" pitchFamily="34" charset="0"/>
                          <a:cs typeface="Calibri" panose="020F0502020204030204" pitchFamily="34" charset="0"/>
                        </a:rPr>
                        <a:t>8</a:t>
                      </a:r>
                      <a:r>
                        <a:rPr lang="en-US" sz="1600" dirty="0">
                          <a:latin typeface="Calibri" panose="020F0502020204030204" pitchFamily="34" charset="0"/>
                          <a:cs typeface="Calibri" panose="020F0502020204030204" pitchFamily="34" charset="0"/>
                        </a:rPr>
                        <a:t> </a:t>
                      </a:r>
                      <a:r>
                        <a:rPr lang="ru-RU" sz="1600" dirty="0">
                          <a:latin typeface="Calibri" panose="020F0502020204030204" pitchFamily="34" charset="0"/>
                          <a:cs typeface="Calibri" panose="020F0502020204030204" pitchFamily="34" charset="0"/>
                        </a:rPr>
                        <a:t>тонн</a:t>
                      </a:r>
                      <a:endParaRPr lang="en-GB" sz="16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660513457"/>
                  </a:ext>
                </a:extLst>
              </a:tr>
              <a:tr h="430588">
                <a:tc>
                  <a:txBody>
                    <a:bodyPr/>
                    <a:lstStyle/>
                    <a:p>
                      <a:pPr algn="ctr"/>
                      <a:r>
                        <a:rPr lang="ru-RU" sz="1600" dirty="0">
                          <a:latin typeface="Calibri" panose="020F0502020204030204" pitchFamily="34" charset="0"/>
                          <a:cs typeface="Calibri" panose="020F0502020204030204" pitchFamily="34" charset="0"/>
                        </a:rPr>
                        <a:t>Деэмульгатор</a:t>
                      </a:r>
                      <a:endParaRPr lang="en-GB" sz="1600" dirty="0">
                        <a:latin typeface="Calibri" panose="020F0502020204030204" pitchFamily="34" charset="0"/>
                        <a:cs typeface="Calibri" panose="020F0502020204030204" pitchFamily="34" charset="0"/>
                      </a:endParaRPr>
                    </a:p>
                  </a:txBody>
                  <a:tcPr anchor="ct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ru-RU" sz="1600" dirty="0">
                          <a:latin typeface="Calibri" panose="020F0502020204030204" pitchFamily="34" charset="0"/>
                          <a:cs typeface="Calibri" panose="020F0502020204030204" pitchFamily="34" charset="0"/>
                        </a:rPr>
                        <a:t>224</a:t>
                      </a:r>
                      <a:r>
                        <a:rPr lang="en-US" sz="1600" dirty="0">
                          <a:latin typeface="Calibri" panose="020F0502020204030204" pitchFamily="34" charset="0"/>
                          <a:cs typeface="Calibri" panose="020F0502020204030204" pitchFamily="34" charset="0"/>
                        </a:rPr>
                        <a:t> </a:t>
                      </a:r>
                      <a:r>
                        <a:rPr lang="ru-RU" sz="1600" dirty="0">
                          <a:latin typeface="Calibri" panose="020F0502020204030204" pitchFamily="34" charset="0"/>
                          <a:cs typeface="Calibri" panose="020F0502020204030204" pitchFamily="34" charset="0"/>
                        </a:rPr>
                        <a:t>тонн</a:t>
                      </a:r>
                      <a:endParaRPr lang="en-GB" sz="16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395927454"/>
                  </a:ext>
                </a:extLst>
              </a:tr>
              <a:tr h="430588">
                <a:tc>
                  <a:txBody>
                    <a:bodyPr/>
                    <a:lstStyle/>
                    <a:p>
                      <a:pPr algn="ctr"/>
                      <a:r>
                        <a:rPr lang="ru-RU" sz="1600" dirty="0">
                          <a:latin typeface="Calibri" panose="020F0502020204030204" pitchFamily="34" charset="0"/>
                          <a:cs typeface="Calibri" panose="020F0502020204030204" pitchFamily="34" charset="0"/>
                        </a:rPr>
                        <a:t>Ингибитор солевых отложении</a:t>
                      </a:r>
                      <a:endParaRPr lang="en-GB" sz="1600" dirty="0">
                        <a:latin typeface="Calibri" panose="020F0502020204030204" pitchFamily="34" charset="0"/>
                        <a:cs typeface="Calibri" panose="020F0502020204030204" pitchFamily="34" charset="0"/>
                      </a:endParaRPr>
                    </a:p>
                  </a:txBody>
                  <a:tcPr anchor="ct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ru-RU" sz="1600" dirty="0">
                          <a:latin typeface="Calibri" panose="020F0502020204030204" pitchFamily="34" charset="0"/>
                          <a:cs typeface="Calibri" panose="020F0502020204030204" pitchFamily="34" charset="0"/>
                        </a:rPr>
                        <a:t>216</a:t>
                      </a:r>
                      <a:r>
                        <a:rPr lang="en-US" sz="1600" dirty="0">
                          <a:latin typeface="Calibri" panose="020F0502020204030204" pitchFamily="34" charset="0"/>
                          <a:cs typeface="Calibri" panose="020F0502020204030204" pitchFamily="34" charset="0"/>
                        </a:rPr>
                        <a:t> </a:t>
                      </a:r>
                      <a:r>
                        <a:rPr lang="ru-RU" sz="1600" dirty="0">
                          <a:latin typeface="Calibri" panose="020F0502020204030204" pitchFamily="34" charset="0"/>
                          <a:cs typeface="Calibri" panose="020F0502020204030204" pitchFamily="34" charset="0"/>
                        </a:rPr>
                        <a:t>тонн</a:t>
                      </a:r>
                      <a:endParaRPr lang="en-GB" sz="16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652101151"/>
                  </a:ext>
                </a:extLst>
              </a:tr>
              <a:tr h="430588">
                <a:tc>
                  <a:txBody>
                    <a:bodyPr/>
                    <a:lstStyle/>
                    <a:p>
                      <a:pPr algn="ctr"/>
                      <a:r>
                        <a:rPr lang="ru-RU" sz="1600" dirty="0">
                          <a:latin typeface="Calibri" panose="020F0502020204030204" pitchFamily="34" charset="0"/>
                          <a:cs typeface="Calibri" panose="020F0502020204030204" pitchFamily="34" charset="0"/>
                        </a:rPr>
                        <a:t>Поглотитель сероводорода</a:t>
                      </a:r>
                      <a:endParaRPr lang="en-GB" sz="1600" dirty="0">
                        <a:latin typeface="Calibri" panose="020F0502020204030204" pitchFamily="34" charset="0"/>
                        <a:cs typeface="Calibri" panose="020F0502020204030204" pitchFamily="34" charset="0"/>
                      </a:endParaRPr>
                    </a:p>
                  </a:txBody>
                  <a:tcPr anchor="ct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ru-RU" sz="1600" dirty="0">
                          <a:latin typeface="Calibri" panose="020F0502020204030204" pitchFamily="34" charset="0"/>
                          <a:cs typeface="Calibri" panose="020F0502020204030204" pitchFamily="34" charset="0"/>
                        </a:rPr>
                        <a:t>7</a:t>
                      </a:r>
                      <a:r>
                        <a:rPr lang="en-US" sz="1600" dirty="0">
                          <a:latin typeface="Calibri" panose="020F0502020204030204" pitchFamily="34" charset="0"/>
                          <a:cs typeface="Calibri" panose="020F0502020204030204" pitchFamily="34" charset="0"/>
                        </a:rPr>
                        <a:t> </a:t>
                      </a:r>
                      <a:r>
                        <a:rPr lang="ru-RU" sz="1600" dirty="0">
                          <a:latin typeface="Calibri" panose="020F0502020204030204" pitchFamily="34" charset="0"/>
                          <a:cs typeface="Calibri" panose="020F0502020204030204" pitchFamily="34" charset="0"/>
                        </a:rPr>
                        <a:t>тонн</a:t>
                      </a:r>
                      <a:endParaRPr lang="en-GB" sz="16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517640351"/>
                  </a:ext>
                </a:extLst>
              </a:tr>
              <a:tr h="430588">
                <a:tc>
                  <a:txBody>
                    <a:bodyPr/>
                    <a:lstStyle/>
                    <a:p>
                      <a:pPr algn="ctr"/>
                      <a:r>
                        <a:rPr lang="ru-RU" sz="1600" dirty="0">
                          <a:latin typeface="Calibri" panose="020F0502020204030204" pitchFamily="34" charset="0"/>
                          <a:cs typeface="Calibri" panose="020F0502020204030204" pitchFamily="34" charset="0"/>
                        </a:rPr>
                        <a:t>Антитурбулентная присадка (</a:t>
                      </a:r>
                      <a:r>
                        <a:rPr lang="en-US" sz="1600" dirty="0">
                          <a:latin typeface="Calibri" panose="020F0502020204030204" pitchFamily="34" charset="0"/>
                          <a:cs typeface="Calibri" panose="020F0502020204030204" pitchFamily="34" charset="0"/>
                        </a:rPr>
                        <a:t>DRA</a:t>
                      </a:r>
                      <a:r>
                        <a:rPr lang="ru-RU" sz="1600" dirty="0">
                          <a:latin typeface="Calibri" panose="020F0502020204030204" pitchFamily="34" charset="0"/>
                          <a:cs typeface="Calibri" panose="020F0502020204030204" pitchFamily="34" charset="0"/>
                        </a:rPr>
                        <a:t>)</a:t>
                      </a:r>
                    </a:p>
                  </a:txBody>
                  <a:tcPr anchor="ctr"/>
                </a:tc>
                <a:tc>
                  <a:txBody>
                    <a:bodyPr/>
                    <a:lstStyle/>
                    <a:p>
                      <a:pPr algn="ctr" rtl="0"/>
                      <a:r>
                        <a:rPr lang="en-US" sz="1600" dirty="0">
                          <a:latin typeface="Calibri" panose="020F0502020204030204" pitchFamily="34" charset="0"/>
                          <a:cs typeface="Calibri" panose="020F0502020204030204" pitchFamily="34" charset="0"/>
                        </a:rPr>
                        <a:t>177 </a:t>
                      </a:r>
                      <a:r>
                        <a:rPr lang="ru-RU" sz="1600" dirty="0">
                          <a:latin typeface="Calibri" panose="020F0502020204030204" pitchFamily="34" charset="0"/>
                          <a:cs typeface="Calibri" panose="020F0502020204030204" pitchFamily="34" charset="0"/>
                        </a:rPr>
                        <a:t>тонн</a:t>
                      </a:r>
                      <a:endParaRPr lang="en-GB" sz="16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4219178178"/>
                  </a:ext>
                </a:extLst>
              </a:tr>
              <a:tr h="430588">
                <a:tc>
                  <a:txBody>
                    <a:bodyPr/>
                    <a:lstStyle/>
                    <a:p>
                      <a:pPr algn="ctr"/>
                      <a:r>
                        <a:rPr lang="ru-RU" sz="1600" dirty="0">
                          <a:latin typeface="Calibri" panose="020F0502020204030204" pitchFamily="34" charset="0"/>
                          <a:cs typeface="Calibri" panose="020F0502020204030204" pitchFamily="34" charset="0"/>
                        </a:rPr>
                        <a:t>Растворитель парафинов и асфальтенов</a:t>
                      </a:r>
                      <a:endParaRPr lang="en-GB" sz="1600" dirty="0">
                        <a:latin typeface="Calibri" panose="020F0502020204030204" pitchFamily="34" charset="0"/>
                        <a:cs typeface="Calibri" panose="020F0502020204030204" pitchFamily="34" charset="0"/>
                      </a:endParaRPr>
                    </a:p>
                  </a:txBody>
                  <a:tcPr anchor="ctr"/>
                </a:tc>
                <a:tc>
                  <a:txBody>
                    <a:bodyPr/>
                    <a:lstStyle/>
                    <a:p>
                      <a:pPr algn="ctr" rtl="0"/>
                      <a:r>
                        <a:rPr lang="ru-RU" sz="1600" dirty="0">
                          <a:latin typeface="Calibri" panose="020F0502020204030204" pitchFamily="34" charset="0"/>
                          <a:cs typeface="Calibri" panose="020F0502020204030204" pitchFamily="34" charset="0"/>
                        </a:rPr>
                        <a:t>85 тонн</a:t>
                      </a:r>
                      <a:endParaRPr lang="en-GB" sz="16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799413593"/>
                  </a:ext>
                </a:extLst>
              </a:tr>
              <a:tr h="430588">
                <a:tc>
                  <a:txBody>
                    <a:bodyPr/>
                    <a:lstStyle/>
                    <a:p>
                      <a:pPr algn="ctr"/>
                      <a:r>
                        <a:rPr lang="ru-RU" sz="1600" dirty="0">
                          <a:latin typeface="Calibri" panose="020F0502020204030204" pitchFamily="34" charset="0"/>
                          <a:cs typeface="Calibri" panose="020F0502020204030204" pitchFamily="34" charset="0"/>
                        </a:rPr>
                        <a:t>Серная кислота 93%</a:t>
                      </a:r>
                      <a:endParaRPr lang="en-GB" sz="1600" dirty="0">
                        <a:latin typeface="Calibri" panose="020F0502020204030204" pitchFamily="34" charset="0"/>
                        <a:cs typeface="Calibri" panose="020F0502020204030204" pitchFamily="34" charset="0"/>
                      </a:endParaRPr>
                    </a:p>
                  </a:txBody>
                  <a:tcPr anchor="ctr"/>
                </a:tc>
                <a:tc>
                  <a:txBody>
                    <a:bodyPr/>
                    <a:lstStyle/>
                    <a:p>
                      <a:pPr algn="ctr" rtl="0"/>
                      <a:r>
                        <a:rPr lang="ru-RU" sz="1600" dirty="0">
                          <a:latin typeface="Calibri" panose="020F0502020204030204" pitchFamily="34" charset="0"/>
                          <a:cs typeface="Calibri" panose="020F0502020204030204" pitchFamily="34" charset="0"/>
                        </a:rPr>
                        <a:t>1,064</a:t>
                      </a:r>
                      <a:r>
                        <a:rPr lang="en-US" sz="1600" dirty="0">
                          <a:latin typeface="Calibri" panose="020F0502020204030204" pitchFamily="34" charset="0"/>
                          <a:cs typeface="Calibri" panose="020F0502020204030204" pitchFamily="34" charset="0"/>
                        </a:rPr>
                        <a:t> </a:t>
                      </a:r>
                      <a:r>
                        <a:rPr lang="ru-RU" sz="1600" dirty="0">
                          <a:latin typeface="Calibri" panose="020F0502020204030204" pitchFamily="34" charset="0"/>
                          <a:cs typeface="Calibri" panose="020F0502020204030204" pitchFamily="34" charset="0"/>
                        </a:rPr>
                        <a:t>тонн</a:t>
                      </a:r>
                      <a:endParaRPr lang="en-GB" sz="16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948208498"/>
                  </a:ext>
                </a:extLst>
              </a:tr>
              <a:tr h="430588">
                <a:tc>
                  <a:txBody>
                    <a:bodyPr/>
                    <a:lstStyle/>
                    <a:p>
                      <a:pPr algn="ctr"/>
                      <a:r>
                        <a:rPr lang="ru-RU" sz="1600" dirty="0">
                          <a:latin typeface="Calibri" panose="020F0502020204030204" pitchFamily="34" charset="0"/>
                          <a:cs typeface="Calibri" panose="020F0502020204030204" pitchFamily="34" charset="0"/>
                        </a:rPr>
                        <a:t>Каустическая сода</a:t>
                      </a:r>
                      <a:endParaRPr lang="en-GB" sz="1600" dirty="0">
                        <a:latin typeface="Calibri" panose="020F0502020204030204" pitchFamily="34" charset="0"/>
                        <a:cs typeface="Calibri" panose="020F0502020204030204" pitchFamily="34" charset="0"/>
                      </a:endParaRPr>
                    </a:p>
                  </a:txBody>
                  <a:tcPr anchor="ctr"/>
                </a:tc>
                <a:tc>
                  <a:txBody>
                    <a:bodyPr/>
                    <a:lstStyle/>
                    <a:p>
                      <a:pPr algn="ctr" rtl="0"/>
                      <a:r>
                        <a:rPr lang="ru-RU" sz="1600" dirty="0">
                          <a:latin typeface="Calibri" panose="020F0502020204030204" pitchFamily="34" charset="0"/>
                          <a:cs typeface="Calibri" panose="020F0502020204030204" pitchFamily="34" charset="0"/>
                        </a:rPr>
                        <a:t>5,118</a:t>
                      </a:r>
                      <a:r>
                        <a:rPr lang="en-US" sz="1600" dirty="0">
                          <a:latin typeface="Calibri" panose="020F0502020204030204" pitchFamily="34" charset="0"/>
                          <a:cs typeface="Calibri" panose="020F0502020204030204" pitchFamily="34" charset="0"/>
                        </a:rPr>
                        <a:t> </a:t>
                      </a:r>
                      <a:r>
                        <a:rPr lang="ru-RU" sz="1600" dirty="0">
                          <a:latin typeface="Calibri" panose="020F0502020204030204" pitchFamily="34" charset="0"/>
                          <a:cs typeface="Calibri" panose="020F0502020204030204" pitchFamily="34" charset="0"/>
                        </a:rPr>
                        <a:t>тонн</a:t>
                      </a:r>
                      <a:endParaRPr lang="en-GB" sz="16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377711761"/>
                  </a:ext>
                </a:extLst>
              </a:tr>
              <a:tr h="430588">
                <a:tc>
                  <a:txBody>
                    <a:bodyPr/>
                    <a:lstStyle/>
                    <a:p>
                      <a:pPr algn="ctr"/>
                      <a:r>
                        <a:rPr lang="ru-RU" sz="1600" dirty="0">
                          <a:latin typeface="Calibri" panose="020F0502020204030204" pitchFamily="34" charset="0"/>
                          <a:cs typeface="Calibri" panose="020F0502020204030204" pitchFamily="34" charset="0"/>
                        </a:rPr>
                        <a:t>Диэтиленгликоль</a:t>
                      </a:r>
                      <a:endParaRPr lang="en-GB" sz="1600" dirty="0">
                        <a:latin typeface="Calibri" panose="020F0502020204030204" pitchFamily="34" charset="0"/>
                        <a:cs typeface="Calibri" panose="020F0502020204030204" pitchFamily="34" charset="0"/>
                      </a:endParaRPr>
                    </a:p>
                  </a:txBody>
                  <a:tcPr anchor="ctr"/>
                </a:tc>
                <a:tc>
                  <a:txBody>
                    <a:bodyPr/>
                    <a:lstStyle/>
                    <a:p>
                      <a:pPr algn="ctr" rtl="0"/>
                      <a:r>
                        <a:rPr lang="ru-RU" sz="1600" dirty="0">
                          <a:latin typeface="Calibri" panose="020F0502020204030204" pitchFamily="34" charset="0"/>
                          <a:cs typeface="Calibri" panose="020F0502020204030204" pitchFamily="34" charset="0"/>
                        </a:rPr>
                        <a:t>185</a:t>
                      </a:r>
                      <a:r>
                        <a:rPr lang="en-US" sz="1600" dirty="0">
                          <a:latin typeface="Calibri" panose="020F0502020204030204" pitchFamily="34" charset="0"/>
                          <a:cs typeface="Calibri" panose="020F0502020204030204" pitchFamily="34" charset="0"/>
                        </a:rPr>
                        <a:t> </a:t>
                      </a:r>
                      <a:r>
                        <a:rPr lang="ru-RU" sz="1600" dirty="0">
                          <a:latin typeface="Calibri" panose="020F0502020204030204" pitchFamily="34" charset="0"/>
                          <a:cs typeface="Calibri" panose="020F0502020204030204" pitchFamily="34" charset="0"/>
                        </a:rPr>
                        <a:t>тонн</a:t>
                      </a:r>
                      <a:endParaRPr lang="en-GB" sz="16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538455908"/>
                  </a:ext>
                </a:extLst>
              </a:tr>
              <a:tr h="430588">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ru-RU" sz="1600" dirty="0">
                          <a:latin typeface="Calibri" panose="020F0502020204030204" pitchFamily="34" charset="0"/>
                          <a:cs typeface="Calibri" panose="020F0502020204030204" pitchFamily="34" charset="0"/>
                        </a:rPr>
                        <a:t>Триэтиленгликоль</a:t>
                      </a:r>
                      <a:endParaRPr lang="en-GB" sz="1600" dirty="0">
                        <a:latin typeface="Calibri" panose="020F0502020204030204" pitchFamily="34" charset="0"/>
                        <a:cs typeface="Calibri" panose="020F0502020204030204" pitchFamily="34" charset="0"/>
                      </a:endParaRPr>
                    </a:p>
                  </a:txBody>
                  <a:tcPr anchor="ctr"/>
                </a:tc>
                <a:tc>
                  <a:txBody>
                    <a:bodyPr/>
                    <a:lstStyle/>
                    <a:p>
                      <a:pPr algn="ctr" rtl="0"/>
                      <a:r>
                        <a:rPr lang="ru-RU" sz="1600" dirty="0">
                          <a:latin typeface="Calibri" panose="020F0502020204030204" pitchFamily="34" charset="0"/>
                          <a:cs typeface="Calibri" panose="020F0502020204030204" pitchFamily="34" charset="0"/>
                        </a:rPr>
                        <a:t>841</a:t>
                      </a:r>
                      <a:r>
                        <a:rPr lang="en-US" sz="1600" dirty="0">
                          <a:latin typeface="Calibri" panose="020F0502020204030204" pitchFamily="34" charset="0"/>
                          <a:cs typeface="Calibri" panose="020F0502020204030204" pitchFamily="34" charset="0"/>
                        </a:rPr>
                        <a:t> </a:t>
                      </a:r>
                      <a:r>
                        <a:rPr lang="ru-RU" sz="1600" dirty="0">
                          <a:latin typeface="Calibri" panose="020F0502020204030204" pitchFamily="34" charset="0"/>
                          <a:cs typeface="Calibri" panose="020F0502020204030204" pitchFamily="34" charset="0"/>
                        </a:rPr>
                        <a:t>тонн</a:t>
                      </a:r>
                      <a:endParaRPr lang="en-GB" sz="16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008609397"/>
                  </a:ext>
                </a:extLst>
              </a:tr>
              <a:tr h="430588">
                <a:tc>
                  <a:txBody>
                    <a:bodyPr/>
                    <a:lstStyle/>
                    <a:p>
                      <a:pPr algn="ctr"/>
                      <a:r>
                        <a:rPr lang="ru-RU" sz="1600">
                          <a:latin typeface="Calibri" panose="020F0502020204030204" pitchFamily="34" charset="0"/>
                          <a:cs typeface="Calibri" panose="020F0502020204030204" pitchFamily="34" charset="0"/>
                        </a:rPr>
                        <a:t>Метанол</a:t>
                      </a:r>
                      <a:endParaRPr lang="en-GB" sz="1600" dirty="0">
                        <a:latin typeface="Calibri" panose="020F0502020204030204" pitchFamily="34" charset="0"/>
                        <a:cs typeface="Calibri" panose="020F0502020204030204" pitchFamily="34" charset="0"/>
                      </a:endParaRPr>
                    </a:p>
                  </a:txBody>
                  <a:tcPr anchor="ctr"/>
                </a:tc>
                <a:tc>
                  <a:txBody>
                    <a:bodyPr/>
                    <a:lstStyle/>
                    <a:p>
                      <a:pPr algn="ctr" rtl="0"/>
                      <a:r>
                        <a:rPr lang="ru-RU" sz="1600" dirty="0">
                          <a:latin typeface="Calibri" panose="020F0502020204030204" pitchFamily="34" charset="0"/>
                          <a:cs typeface="Calibri" panose="020F0502020204030204" pitchFamily="34" charset="0"/>
                        </a:rPr>
                        <a:t>9,200 тонн</a:t>
                      </a:r>
                      <a:endParaRPr lang="en-GB" sz="16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611369594"/>
                  </a:ext>
                </a:extLst>
              </a:tr>
            </a:tbl>
          </a:graphicData>
        </a:graphic>
      </p:graphicFrame>
      <p:sp>
        <p:nvSpPr>
          <p:cNvPr id="2" name="Footer Placeholder 1">
            <a:extLst>
              <a:ext uri="{FF2B5EF4-FFF2-40B4-BE49-F238E27FC236}">
                <a16:creationId xmlns:a16="http://schemas.microsoft.com/office/drawing/2014/main" id="{7A9A2782-748C-2FCE-8611-E0DA03889933}"/>
              </a:ext>
            </a:extLst>
          </p:cNvPr>
          <p:cNvSpPr>
            <a:spLocks noGrp="1"/>
          </p:cNvSpPr>
          <p:nvPr>
            <p:ph type="ftr" sz="quarter" idx="3"/>
          </p:nvPr>
        </p:nvSpPr>
        <p:spPr>
          <a:xfrm>
            <a:off x="7210" y="6610027"/>
            <a:ext cx="12184790" cy="251670"/>
          </a:xfrm>
        </p:spPr>
        <p: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rPr>
              <a:t>24/06/2024                                                                                                                                                                                   	 	                                                                                                                         КАРАЧАГАНАК ПЕТРОЛИУМ ОПЕРЕЙТИНГ Б.В.</a:t>
            </a:r>
            <a:endParaRPr kumimoji="0" lang="en-GB"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6448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8AB2A-3AA3-4AB4-9280-147D82276984}"/>
              </a:ext>
            </a:extLst>
          </p:cNvPr>
          <p:cNvSpPr txBox="1">
            <a:spLocks/>
          </p:cNvSpPr>
          <p:nvPr/>
        </p:nvSpPr>
        <p:spPr>
          <a:xfrm>
            <a:off x="0" y="209116"/>
            <a:ext cx="12192000" cy="602166"/>
          </a:xfrm>
          <a:prstGeom prst="rect">
            <a:avLst/>
          </a:prstGeom>
        </p:spPr>
        <p:txBody>
          <a:bodyPr/>
          <a:lstStyle>
            <a:lvl1pPr algn="ctr" defTabSz="1219170" rtl="0" eaLnBrk="1" latinLnBrk="1" hangingPunct="1">
              <a:spcBef>
                <a:spcPct val="0"/>
              </a:spcBef>
              <a:buNone/>
              <a:defRPr sz="5867" kern="1200">
                <a:solidFill>
                  <a:schemeClr val="tx1"/>
                </a:solidFill>
                <a:latin typeface="+mj-lt"/>
                <a:ea typeface="+mj-ea"/>
                <a:cs typeface="+mj-cs"/>
              </a:defRPr>
            </a:lvl1pPr>
          </a:lstStyle>
          <a:p>
            <a:pPr>
              <a:defRPr/>
            </a:pPr>
            <a:r>
              <a:rPr lang="ru-RU" sz="3600" dirty="0">
                <a:solidFill>
                  <a:srgbClr val="01B1C9"/>
                </a:solidFill>
                <a:latin typeface="Calibri" panose="020F0502020204030204" pitchFamily="34" charset="0"/>
                <a:cs typeface="Calibri" panose="020F0502020204030204" pitchFamily="34" charset="0"/>
              </a:rPr>
              <a:t>2. </a:t>
            </a:r>
            <a:r>
              <a:rPr lang="ru-RU" sz="3200" dirty="0">
                <a:solidFill>
                  <a:srgbClr val="01B1C9"/>
                </a:solidFill>
                <a:latin typeface="Calibri" panose="020F0502020204030204" pitchFamily="34" charset="0"/>
                <a:cs typeface="Calibri" panose="020F0502020204030204" pitchFamily="34" charset="0"/>
              </a:rPr>
              <a:t>ОБЛАСТЬ ПРИМЕНЕНИЯ ХИМИКАТОВ</a:t>
            </a:r>
          </a:p>
        </p:txBody>
      </p:sp>
      <p:sp>
        <p:nvSpPr>
          <p:cNvPr id="4" name="TextBox 3">
            <a:extLst>
              <a:ext uri="{FF2B5EF4-FFF2-40B4-BE49-F238E27FC236}">
                <a16:creationId xmlns:a16="http://schemas.microsoft.com/office/drawing/2014/main" id="{6F13852A-5602-4F74-881E-0F27AA944223}"/>
              </a:ext>
            </a:extLst>
          </p:cNvPr>
          <p:cNvSpPr txBox="1"/>
          <p:nvPr/>
        </p:nvSpPr>
        <p:spPr>
          <a:xfrm>
            <a:off x="942064" y="1654557"/>
            <a:ext cx="10554843" cy="1200329"/>
          </a:xfrm>
          <a:prstGeom prst="rect">
            <a:avLst/>
          </a:prstGeom>
          <a:noFill/>
        </p:spPr>
        <p:txBody>
          <a:bodyPr wrap="square" rtlCol="0">
            <a:spAutoFit/>
          </a:bodyPr>
          <a:lstStyle/>
          <a:p>
            <a:pPr marL="171450" indent="-171450" algn="just" rtl="0">
              <a:buClr>
                <a:srgbClr val="FFC000"/>
              </a:buClr>
              <a:buFont typeface="Wingdings" panose="05000000000000000000" pitchFamily="2" charset="2"/>
              <a:buChar char="§"/>
            </a:pPr>
            <a:r>
              <a:rPr lang="ru-RU" sz="1200" dirty="0">
                <a:latin typeface="Calibri" panose="020F0502020204030204" pitchFamily="34" charset="0"/>
                <a:cs typeface="Calibri" panose="020F0502020204030204" pitchFamily="34" charset="0"/>
              </a:rPr>
              <a:t>Антифоулант, предназначен для предотвращения загрязнения / «обрастания» в системах теплообмена нефть/нефть, для предотвращения образования      отложений в ребойлерах колонны стабилизации конденсата и колонны разделения на технологических линиях КПК. </a:t>
            </a:r>
          </a:p>
          <a:p>
            <a:pPr marL="171450" indent="-171450" algn="just" rtl="0">
              <a:buClr>
                <a:srgbClr val="FFC000"/>
              </a:buClr>
              <a:buFont typeface="Wingdings" panose="05000000000000000000" pitchFamily="2" charset="2"/>
              <a:buChar char="§"/>
            </a:pPr>
            <a:r>
              <a:rPr lang="ru-RU" sz="1200" dirty="0">
                <a:latin typeface="Calibri" panose="020F0502020204030204" pitchFamily="34" charset="0"/>
                <a:cs typeface="Calibri" panose="020F0502020204030204" pitchFamily="34" charset="0"/>
              </a:rPr>
              <a:t>Активные компоненты диспергирует в нефти органические тяжелые продукты (в частности парафины) и неорганические соли, предотвращение их                   осаждения на участках перегрева теплобменников.</a:t>
            </a:r>
          </a:p>
          <a:p>
            <a:pPr marL="171450" indent="-171450" algn="just" rtl="0">
              <a:buClr>
                <a:srgbClr val="FFC000"/>
              </a:buClr>
              <a:buFont typeface="Wingdings" panose="05000000000000000000" pitchFamily="2" charset="2"/>
              <a:buChar char="§"/>
            </a:pPr>
            <a:r>
              <a:rPr lang="ru-RU" sz="1200" dirty="0">
                <a:latin typeface="Calibri" panose="020F0502020204030204" pitchFamily="34" charset="0"/>
                <a:cs typeface="Calibri" panose="020F0502020204030204" pitchFamily="34" charset="0"/>
              </a:rPr>
              <a:t>Температурный режим 180 °С, давление 8 бар.</a:t>
            </a:r>
          </a:p>
          <a:p>
            <a:pPr marL="171450" indent="-171450" algn="l" rtl="0">
              <a:buClr>
                <a:srgbClr val="FFC000"/>
              </a:buClr>
              <a:buFont typeface="Wingdings" panose="05000000000000000000" pitchFamily="2" charset="2"/>
              <a:buChar char="§"/>
            </a:pPr>
            <a:r>
              <a:rPr lang="ru-RU" sz="1200" dirty="0">
                <a:latin typeface="Calibri" panose="020F0502020204030204" pitchFamily="34" charset="0"/>
                <a:cs typeface="Calibri" panose="020F0502020204030204" pitchFamily="34" charset="0"/>
              </a:rPr>
              <a:t>Места закачки расположены на всех четырех технологических нитках КПК, на входе колонны стабилизации.</a:t>
            </a:r>
            <a:endParaRPr lang="en-GB" sz="1200" dirty="0">
              <a:latin typeface="Calibri" panose="020F0502020204030204" pitchFamily="34" charset="0"/>
              <a:cs typeface="Calibri" panose="020F0502020204030204" pitchFamily="34" charset="0"/>
            </a:endParaRPr>
          </a:p>
        </p:txBody>
      </p:sp>
      <p:sp>
        <p:nvSpPr>
          <p:cNvPr id="5" name="Rounded Rectangle 46">
            <a:extLst>
              <a:ext uri="{FF2B5EF4-FFF2-40B4-BE49-F238E27FC236}">
                <a16:creationId xmlns:a16="http://schemas.microsoft.com/office/drawing/2014/main" id="{A9FBC6CA-ABF9-46F4-9F43-03E5E63E3B1A}"/>
              </a:ext>
            </a:extLst>
          </p:cNvPr>
          <p:cNvSpPr/>
          <p:nvPr/>
        </p:nvSpPr>
        <p:spPr>
          <a:xfrm>
            <a:off x="780064" y="2928122"/>
            <a:ext cx="3513155" cy="379785"/>
          </a:xfrm>
          <a:prstGeom prst="roundRect">
            <a:avLst>
              <a:gd name="adj" fmla="val 50000"/>
            </a:avLst>
          </a:prstGeom>
          <a:solidFill>
            <a:srgbClr val="FBD741"/>
          </a:solidFill>
          <a:ln w="4445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ru-RU" altLang="ko-KR" sz="1400" b="0" i="0" u="none" strike="noStrike" kern="0" cap="none" spc="0" normalizeH="0" baseline="0" noProof="0" dirty="0">
                <a:ln>
                  <a:noFill/>
                </a:ln>
                <a:solidFill>
                  <a:srgbClr val="FFFFFF"/>
                </a:solidFill>
                <a:effectLst/>
                <a:uLnTx/>
                <a:uFillTx/>
                <a:latin typeface="Calibri" panose="020F0502020204030204" pitchFamily="34" charset="0"/>
                <a:ea typeface="맑은 고딕" panose="020B0503020000020004" pitchFamily="34" charset="-127"/>
                <a:cs typeface="Calibri" panose="020F0502020204030204" pitchFamily="34" charset="0"/>
              </a:rPr>
              <a:t>   </a:t>
            </a:r>
            <a:r>
              <a:rPr kumimoji="0" lang="ru-RU" altLang="ko-KR" sz="1400" b="1" i="0" u="none" strike="noStrike" kern="0" cap="none" spc="0" normalizeH="0" baseline="0" noProof="0" dirty="0">
                <a:ln>
                  <a:noFill/>
                </a:ln>
                <a:solidFill>
                  <a:srgbClr val="FFFFFF"/>
                </a:solidFill>
                <a:effectLst/>
                <a:uLnTx/>
                <a:uFillTx/>
                <a:latin typeface="Calibri" panose="020F0502020204030204" pitchFamily="34" charset="0"/>
                <a:ea typeface="맑은 고딕" panose="020B0503020000020004" pitchFamily="34" charset="-127"/>
                <a:cs typeface="Calibri" panose="020F0502020204030204" pitchFamily="34" charset="0"/>
              </a:rPr>
              <a:t>Деэмульгатор</a:t>
            </a:r>
          </a:p>
        </p:txBody>
      </p:sp>
      <p:sp>
        <p:nvSpPr>
          <p:cNvPr id="6" name="TextBox 5">
            <a:extLst>
              <a:ext uri="{FF2B5EF4-FFF2-40B4-BE49-F238E27FC236}">
                <a16:creationId xmlns:a16="http://schemas.microsoft.com/office/drawing/2014/main" id="{2CB28404-6389-4E70-B3D2-176A675FB46F}"/>
              </a:ext>
            </a:extLst>
          </p:cNvPr>
          <p:cNvSpPr txBox="1"/>
          <p:nvPr/>
        </p:nvSpPr>
        <p:spPr>
          <a:xfrm>
            <a:off x="942064" y="3342678"/>
            <a:ext cx="10554843" cy="1015663"/>
          </a:xfrm>
          <a:prstGeom prst="rect">
            <a:avLst/>
          </a:prstGeom>
          <a:noFill/>
        </p:spPr>
        <p:txBody>
          <a:bodyPr wrap="square" rtlCol="0">
            <a:spAutoFit/>
          </a:bodyPr>
          <a:lstStyle/>
          <a:p>
            <a:pPr marL="171450" indent="-171450" algn="just" rtl="0">
              <a:buClr>
                <a:srgbClr val="FFC000"/>
              </a:buClr>
              <a:buFont typeface="Wingdings" panose="05000000000000000000" pitchFamily="2" charset="2"/>
              <a:buChar char="§"/>
            </a:pPr>
            <a:r>
              <a:rPr lang="ru-RU" sz="1200" dirty="0">
                <a:latin typeface="Calibri" panose="020F0502020204030204" pitchFamily="34" charset="0"/>
                <a:cs typeface="Calibri" panose="020F0502020204030204" pitchFamily="34" charset="0"/>
              </a:rPr>
              <a:t>Деэмульгатор, предназначен для разрушения эмульсии типа вода в нефти, то есть эмульсии, где нефть является дисперсионной средой. </a:t>
            </a:r>
          </a:p>
          <a:p>
            <a:pPr marL="171450" indent="-171450" algn="just" rtl="0">
              <a:buClr>
                <a:srgbClr val="FFC000"/>
              </a:buClr>
              <a:buFont typeface="Wingdings" panose="05000000000000000000" pitchFamily="2" charset="2"/>
              <a:buChar char="§"/>
            </a:pPr>
            <a:r>
              <a:rPr lang="ru-RU" sz="1200" dirty="0">
                <a:latin typeface="Calibri" panose="020F0502020204030204" pitchFamily="34" charset="0"/>
                <a:cs typeface="Calibri" panose="020F0502020204030204" pitchFamily="34" charset="0"/>
              </a:rPr>
              <a:t>За счет снижения поверхностного натяжения на границе раздела фаз увеличивает скорость разрушения эмульсии вода в нефти.</a:t>
            </a:r>
          </a:p>
          <a:p>
            <a:pPr marL="171450" indent="-171450" algn="just" rtl="0">
              <a:buClr>
                <a:srgbClr val="FFC000"/>
              </a:buClr>
              <a:buFont typeface="Wingdings" panose="05000000000000000000" pitchFamily="2" charset="2"/>
              <a:buChar char="§"/>
            </a:pPr>
            <a:r>
              <a:rPr lang="ru-RU" sz="1200" dirty="0">
                <a:latin typeface="Calibri" panose="020F0502020204030204" pitchFamily="34" charset="0"/>
                <a:cs typeface="Calibri" panose="020F0502020204030204" pitchFamily="34" charset="0"/>
              </a:rPr>
              <a:t>Улучшенное отделение воды от нефти, повышает эффективность работы трехфазных сепараторов УКПГ-2 и КПК и работу установки обессоливания КПК,           сокращая унос солей в системы стабилизации и разделения нефти.</a:t>
            </a:r>
          </a:p>
          <a:p>
            <a:pPr marL="171450" indent="-171450" algn="l" rtl="0">
              <a:buClr>
                <a:srgbClr val="FFC000"/>
              </a:buClr>
              <a:buFont typeface="Wingdings" panose="05000000000000000000" pitchFamily="2" charset="2"/>
              <a:buChar char="§"/>
            </a:pPr>
            <a:r>
              <a:rPr lang="ru-RU" sz="1200" dirty="0">
                <a:latin typeface="Calibri" panose="020F0502020204030204" pitchFamily="34" charset="0"/>
                <a:cs typeface="Calibri" panose="020F0502020204030204" pitchFamily="34" charset="0"/>
              </a:rPr>
              <a:t>Температурный режим 30°С, давление 25 – 78 бар.</a:t>
            </a:r>
          </a:p>
        </p:txBody>
      </p:sp>
      <p:sp>
        <p:nvSpPr>
          <p:cNvPr id="7" name="TextBox 6">
            <a:extLst>
              <a:ext uri="{FF2B5EF4-FFF2-40B4-BE49-F238E27FC236}">
                <a16:creationId xmlns:a16="http://schemas.microsoft.com/office/drawing/2014/main" id="{5FF000CF-B69A-485C-AB27-46C30478DB67}"/>
              </a:ext>
            </a:extLst>
          </p:cNvPr>
          <p:cNvSpPr txBox="1"/>
          <p:nvPr/>
        </p:nvSpPr>
        <p:spPr>
          <a:xfrm>
            <a:off x="942065" y="4880904"/>
            <a:ext cx="10554842" cy="646331"/>
          </a:xfrm>
          <a:prstGeom prst="rect">
            <a:avLst/>
          </a:prstGeom>
          <a:noFill/>
        </p:spPr>
        <p:txBody>
          <a:bodyPr wrap="square" rtlCol="0">
            <a:spAutoFit/>
          </a:bodyPr>
          <a:lstStyle/>
          <a:p>
            <a:pPr marL="171450" indent="-171450" algn="just">
              <a:buClr>
                <a:srgbClr val="F3BF00"/>
              </a:buClr>
              <a:buFont typeface="Arial" panose="020B0604020202020204" pitchFamily="34" charset="0"/>
              <a:buChar char="•"/>
            </a:pPr>
            <a:r>
              <a:rPr lang="ru-RU" sz="1200" kern="1200" dirty="0">
                <a:solidFill>
                  <a:schemeClr val="tx1"/>
                </a:solidFill>
                <a:effectLst/>
                <a:latin typeface="Calibri" panose="020F0502020204030204" pitchFamily="34" charset="0"/>
                <a:cs typeface="Calibri" panose="020F0502020204030204" pitchFamily="34" charset="0"/>
              </a:rPr>
              <a:t>Ингибитор солевых отложений предназначен для предотвращения образования карбонатных отложений в системе очистке воды КПК и УКПГ-2, с                   последующей её закачкой в пласт.</a:t>
            </a:r>
            <a:endParaRPr lang="en-GB" sz="1200" kern="1200" dirty="0">
              <a:solidFill>
                <a:schemeClr val="tx1"/>
              </a:solidFill>
              <a:effectLst/>
              <a:latin typeface="Calibri" panose="020F0502020204030204" pitchFamily="34" charset="0"/>
              <a:cs typeface="Calibri" panose="020F0502020204030204" pitchFamily="34" charset="0"/>
            </a:endParaRPr>
          </a:p>
          <a:p>
            <a:pPr marL="171450" indent="-171450">
              <a:buClr>
                <a:srgbClr val="F3BF00"/>
              </a:buClr>
              <a:buFont typeface="Arial" panose="020B0604020202020204" pitchFamily="34" charset="0"/>
              <a:buChar char="•"/>
            </a:pPr>
            <a:r>
              <a:rPr lang="ru-RU" sz="1200" kern="1200" dirty="0">
                <a:solidFill>
                  <a:schemeClr val="tx1"/>
                </a:solidFill>
                <a:effectLst/>
                <a:latin typeface="Calibri" panose="020F0502020204030204" pitchFamily="34" charset="0"/>
                <a:cs typeface="Calibri" panose="020F0502020204030204" pitchFamily="34" charset="0"/>
              </a:rPr>
              <a:t>Температурный режим 10-30 °С, давление 2-5 бар.</a:t>
            </a:r>
            <a:endParaRPr lang="en-GB" sz="1200" kern="1200" dirty="0">
              <a:solidFill>
                <a:schemeClr val="tx1"/>
              </a:solidFill>
              <a:effectLst/>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7A474A1E-9464-4838-B576-8D4EC005634C}"/>
              </a:ext>
            </a:extLst>
          </p:cNvPr>
          <p:cNvGrpSpPr/>
          <p:nvPr/>
        </p:nvGrpSpPr>
        <p:grpSpPr>
          <a:xfrm>
            <a:off x="780065" y="4466348"/>
            <a:ext cx="3513154" cy="379785"/>
            <a:chOff x="6333373" y="4572638"/>
            <a:chExt cx="2268000" cy="379785"/>
          </a:xfrm>
        </p:grpSpPr>
        <p:sp>
          <p:nvSpPr>
            <p:cNvPr id="9" name="Rounded Rectangle 54">
              <a:extLst>
                <a:ext uri="{FF2B5EF4-FFF2-40B4-BE49-F238E27FC236}">
                  <a16:creationId xmlns:a16="http://schemas.microsoft.com/office/drawing/2014/main" id="{F26FA9C7-5791-4F14-B0CC-8B373496CA99}"/>
                </a:ext>
              </a:extLst>
            </p:cNvPr>
            <p:cNvSpPr/>
            <p:nvPr/>
          </p:nvSpPr>
          <p:spPr>
            <a:xfrm>
              <a:off x="6333373" y="4572638"/>
              <a:ext cx="2268000" cy="379785"/>
            </a:xfrm>
            <a:prstGeom prst="roundRect">
              <a:avLst>
                <a:gd name="adj" fmla="val 50000"/>
              </a:avLst>
            </a:prstGeom>
            <a:solidFill>
              <a:srgbClr val="00ABC5"/>
            </a:solidFill>
            <a:ln w="444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srgbClr val="FFFFFF"/>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10" name="TextBox 9">
              <a:extLst>
                <a:ext uri="{FF2B5EF4-FFF2-40B4-BE49-F238E27FC236}">
                  <a16:creationId xmlns:a16="http://schemas.microsoft.com/office/drawing/2014/main" id="{C1A30E4B-35A6-417E-B21A-7C17DE041806}"/>
                </a:ext>
              </a:extLst>
            </p:cNvPr>
            <p:cNvSpPr txBox="1"/>
            <p:nvPr/>
          </p:nvSpPr>
          <p:spPr>
            <a:xfrm>
              <a:off x="6495373" y="4608640"/>
              <a:ext cx="1944000" cy="30777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Ингибитор солевых отложении</a:t>
              </a:r>
            </a:p>
          </p:txBody>
        </p:sp>
      </p:grpSp>
      <p:grpSp>
        <p:nvGrpSpPr>
          <p:cNvPr id="11" name="Group 10">
            <a:extLst>
              <a:ext uri="{FF2B5EF4-FFF2-40B4-BE49-F238E27FC236}">
                <a16:creationId xmlns:a16="http://schemas.microsoft.com/office/drawing/2014/main" id="{41F20687-0064-42B9-B3AF-0B0F1C050153}"/>
              </a:ext>
            </a:extLst>
          </p:cNvPr>
          <p:cNvGrpSpPr/>
          <p:nvPr/>
        </p:nvGrpSpPr>
        <p:grpSpPr>
          <a:xfrm>
            <a:off x="690848" y="1265694"/>
            <a:ext cx="3602372" cy="352131"/>
            <a:chOff x="6091756" y="1369771"/>
            <a:chExt cx="2268000" cy="379785"/>
          </a:xfrm>
        </p:grpSpPr>
        <p:sp>
          <p:nvSpPr>
            <p:cNvPr id="12" name="Rounded Rectangle 54">
              <a:extLst>
                <a:ext uri="{FF2B5EF4-FFF2-40B4-BE49-F238E27FC236}">
                  <a16:creationId xmlns:a16="http://schemas.microsoft.com/office/drawing/2014/main" id="{9404F844-BC51-40F0-B4A3-D058308CB7A4}"/>
                </a:ext>
              </a:extLst>
            </p:cNvPr>
            <p:cNvSpPr/>
            <p:nvPr/>
          </p:nvSpPr>
          <p:spPr>
            <a:xfrm>
              <a:off x="6091756" y="1369771"/>
              <a:ext cx="2268000" cy="379785"/>
            </a:xfrm>
            <a:prstGeom prst="roundRect">
              <a:avLst>
                <a:gd name="adj" fmla="val 50000"/>
              </a:avLst>
            </a:prstGeom>
            <a:solidFill>
              <a:srgbClr val="00ABC5"/>
            </a:solidFill>
            <a:ln w="444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srgbClr val="FFFFFF"/>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13" name="TextBox 12">
              <a:extLst>
                <a:ext uri="{FF2B5EF4-FFF2-40B4-BE49-F238E27FC236}">
                  <a16:creationId xmlns:a16="http://schemas.microsoft.com/office/drawing/2014/main" id="{3C24D040-6BC7-4722-B957-583CE2F77E0A}"/>
                </a:ext>
              </a:extLst>
            </p:cNvPr>
            <p:cNvSpPr txBox="1"/>
            <p:nvPr/>
          </p:nvSpPr>
          <p:spPr>
            <a:xfrm>
              <a:off x="6253756" y="1405772"/>
              <a:ext cx="1944000" cy="331948"/>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Антизагрязнитель (Антифоулант)</a:t>
              </a:r>
            </a:p>
          </p:txBody>
        </p:sp>
      </p:grpSp>
      <p:sp>
        <p:nvSpPr>
          <p:cNvPr id="3" name="Footer Placeholder 1">
            <a:extLst>
              <a:ext uri="{FF2B5EF4-FFF2-40B4-BE49-F238E27FC236}">
                <a16:creationId xmlns:a16="http://schemas.microsoft.com/office/drawing/2014/main" id="{97BEEAB2-2BEC-E373-8AD3-E4C45DC1C092}"/>
              </a:ext>
            </a:extLst>
          </p:cNvPr>
          <p:cNvSpPr>
            <a:spLocks noGrp="1"/>
          </p:cNvSpPr>
          <p:nvPr>
            <p:ph type="ftr" sz="quarter" idx="3"/>
          </p:nvPr>
        </p:nvSpPr>
        <p:spPr>
          <a:xfrm>
            <a:off x="7210" y="6610027"/>
            <a:ext cx="12184790" cy="251670"/>
          </a:xfrm>
        </p:spPr>
        <p: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rPr>
              <a:t>24/06/2024                                                                                                                                                                                   	 	                                                                                                                         КАРАЧАГАНАК ПЕТРОЛИУМ ОПЕРЕЙТИНГ Б.В.</a:t>
            </a:r>
            <a:endParaRPr kumimoji="0" lang="en-GB"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1227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8AB2A-3AA3-4AB4-9280-147D82276984}"/>
              </a:ext>
            </a:extLst>
          </p:cNvPr>
          <p:cNvSpPr txBox="1">
            <a:spLocks/>
          </p:cNvSpPr>
          <p:nvPr/>
        </p:nvSpPr>
        <p:spPr>
          <a:xfrm>
            <a:off x="0" y="231537"/>
            <a:ext cx="12192000" cy="602166"/>
          </a:xfrm>
          <a:prstGeom prst="rect">
            <a:avLst/>
          </a:prstGeom>
        </p:spPr>
        <p:txBody>
          <a:bodyPr/>
          <a:lstStyle>
            <a:lvl1pPr algn="ctr" defTabSz="1219170" rtl="0" eaLnBrk="1" latinLnBrk="1" hangingPunct="1">
              <a:spcBef>
                <a:spcPct val="0"/>
              </a:spcBef>
              <a:buNone/>
              <a:defRPr sz="5867" kern="1200">
                <a:solidFill>
                  <a:schemeClr val="tx1"/>
                </a:solidFill>
                <a:latin typeface="+mj-lt"/>
                <a:ea typeface="+mj-ea"/>
                <a:cs typeface="+mj-cs"/>
              </a:defRPr>
            </a:lvl1pPr>
          </a:lstStyle>
          <a:p>
            <a:pPr marL="0" marR="0" lvl="0" indent="0" algn="ctr" defTabSz="1219170" rtl="0" eaLnBrk="1" fontAlgn="auto" latinLnBrk="1" hangingPunct="1">
              <a:lnSpc>
                <a:spcPct val="100000"/>
              </a:lnSpc>
              <a:spcBef>
                <a:spcPct val="0"/>
              </a:spcBef>
              <a:spcAft>
                <a:spcPts val="0"/>
              </a:spcAft>
              <a:buClrTx/>
              <a:buSzTx/>
              <a:buFontTx/>
              <a:buNone/>
              <a:tabLst/>
              <a:defRPr/>
            </a:pPr>
            <a:r>
              <a:rPr kumimoji="0" lang="ru-RU" sz="3600" b="0" i="0" u="none" strike="noStrike" kern="1200" cap="none" spc="0" normalizeH="0" baseline="0" noProof="0" dirty="0">
                <a:ln>
                  <a:noFill/>
                </a:ln>
                <a:solidFill>
                  <a:srgbClr val="01B1C9"/>
                </a:solidFill>
                <a:effectLst/>
                <a:uLnTx/>
                <a:uFillTx/>
                <a:latin typeface="Calibri" panose="020F0502020204030204" pitchFamily="34" charset="0"/>
                <a:cs typeface="Calibri" panose="020F0502020204030204" pitchFamily="34" charset="0"/>
              </a:rPr>
              <a:t>2. </a:t>
            </a:r>
            <a:r>
              <a:rPr kumimoji="0" lang="ru-RU" sz="3200" b="0" i="0" u="none" strike="noStrike" kern="1200" cap="none" spc="0" normalizeH="0" baseline="0" noProof="0" dirty="0">
                <a:ln>
                  <a:noFill/>
                </a:ln>
                <a:solidFill>
                  <a:srgbClr val="01B1C9"/>
                </a:solidFill>
                <a:effectLst/>
                <a:uLnTx/>
                <a:uFillTx/>
                <a:latin typeface="Calibri" panose="020F0502020204030204" pitchFamily="34" charset="0"/>
                <a:cs typeface="Calibri" panose="020F0502020204030204" pitchFamily="34" charset="0"/>
              </a:rPr>
              <a:t>ОБЛАСТЬ ПРИМЕНЕНИЯ ХИМИКАТОВ</a:t>
            </a:r>
          </a:p>
        </p:txBody>
      </p:sp>
      <p:sp>
        <p:nvSpPr>
          <p:cNvPr id="4" name="TextBox 3">
            <a:extLst>
              <a:ext uri="{FF2B5EF4-FFF2-40B4-BE49-F238E27FC236}">
                <a16:creationId xmlns:a16="http://schemas.microsoft.com/office/drawing/2014/main" id="{6F13852A-5602-4F74-881E-0F27AA944223}"/>
              </a:ext>
            </a:extLst>
          </p:cNvPr>
          <p:cNvSpPr txBox="1"/>
          <p:nvPr/>
        </p:nvSpPr>
        <p:spPr>
          <a:xfrm>
            <a:off x="942064" y="1654557"/>
            <a:ext cx="10554843" cy="1384995"/>
          </a:xfrm>
          <a:prstGeom prst="rect">
            <a:avLst/>
          </a:prstGeom>
          <a:noFill/>
        </p:spPr>
        <p:txBody>
          <a:bodyPr wrap="square" rtlCol="0">
            <a:spAutoFit/>
          </a:bodyPr>
          <a:lstStyle/>
          <a:p>
            <a:pPr marL="171450" marR="0" lvl="0" indent="-171450" algn="just" defTabSz="914400" rtl="0" eaLnBrk="1" fontAlgn="auto" latinLnBrk="1" hangingPunct="1">
              <a:lnSpc>
                <a:spcPct val="100000"/>
              </a:lnSpc>
              <a:spcBef>
                <a:spcPts val="0"/>
              </a:spcBef>
              <a:spcAft>
                <a:spcPts val="0"/>
              </a:spcAft>
              <a:buClr>
                <a:srgbClr val="FFC000"/>
              </a:buClr>
              <a:buSzTx/>
              <a:buFont typeface="Wingdings" panose="05000000000000000000" pitchFamily="2" charset="2"/>
              <a:buChar char="§"/>
              <a:tabLst/>
              <a:defRPr/>
            </a:pPr>
            <a:r>
              <a:rPr kumimoji="0" lang="ru-RU"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Песочная фильтрация предназначена для удаления взвешенных частиц в технологической воде до размеров 20 микрон. Вода обратной промывки,               забираемая из песочных фильтров после последовательной промывки, направляется в резервуар осветленной воды. </a:t>
            </a:r>
          </a:p>
          <a:p>
            <a:pPr marL="171450" marR="0" lvl="0" indent="-171450" algn="l" defTabSz="914400" rtl="0" eaLnBrk="1" fontAlgn="auto" latinLnBrk="1" hangingPunct="1">
              <a:lnSpc>
                <a:spcPct val="100000"/>
              </a:lnSpc>
              <a:spcBef>
                <a:spcPts val="0"/>
              </a:spcBef>
              <a:spcAft>
                <a:spcPts val="0"/>
              </a:spcAft>
              <a:buClr>
                <a:srgbClr val="FFC000"/>
              </a:buClr>
              <a:buSzTx/>
              <a:buFont typeface="Wingdings" panose="05000000000000000000" pitchFamily="2" charset="2"/>
              <a:buChar char="§"/>
              <a:tabLst/>
              <a:defRPr/>
            </a:pPr>
            <a:r>
              <a:rPr kumimoji="0" lang="ru-RU"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Поглотитель сероводорода является техническим продуктом, добавляемым в резервуар осветленной воды, удалению остатков сероводорода и сульфида железа в осветленной воде, забираемой из песочных фильтров обратной промывки технологической воды.</a:t>
            </a:r>
          </a:p>
          <a:p>
            <a:pPr marL="171450" marR="0" lvl="0" indent="-171450" algn="l" defTabSz="914400" rtl="0" eaLnBrk="1" fontAlgn="auto" latinLnBrk="1" hangingPunct="1">
              <a:lnSpc>
                <a:spcPct val="100000"/>
              </a:lnSpc>
              <a:spcBef>
                <a:spcPts val="0"/>
              </a:spcBef>
              <a:spcAft>
                <a:spcPts val="0"/>
              </a:spcAft>
              <a:buClr>
                <a:srgbClr val="FFC000"/>
              </a:buClr>
              <a:buSzTx/>
              <a:buFont typeface="Wingdings" panose="05000000000000000000" pitchFamily="2" charset="2"/>
              <a:buChar char="§"/>
              <a:tabLst/>
              <a:defRPr/>
            </a:pPr>
            <a:r>
              <a:rPr kumimoji="0" lang="ru-RU"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Установка осветления воды имеет следующие характеристики:</a:t>
            </a:r>
          </a:p>
          <a:p>
            <a:pPr marL="534988" marR="0" lvl="0" indent="-177800" algn="l" defTabSz="914400" rtl="0" eaLnBrk="1" fontAlgn="auto" latinLnBrk="1" hangingPunct="1">
              <a:lnSpc>
                <a:spcPct val="100000"/>
              </a:lnSpc>
              <a:spcBef>
                <a:spcPts val="0"/>
              </a:spcBef>
              <a:spcAft>
                <a:spcPts val="0"/>
              </a:spcAft>
              <a:buClr>
                <a:srgbClr val="FFC000"/>
              </a:buClr>
              <a:buSzTx/>
              <a:buFont typeface="Arial" panose="020B0604020202020204" pitchFamily="34" charset="0"/>
              <a:buChar char="•"/>
              <a:tabLst/>
              <a:defRPr/>
            </a:pPr>
            <a:r>
              <a:rPr kumimoji="0" lang="ru-RU"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Расчетное давление: 0,1 barg</a:t>
            </a:r>
            <a:endParaRPr lang="ru-RU" sz="1200" dirty="0">
              <a:solidFill>
                <a:srgbClr val="000000"/>
              </a:solidFill>
              <a:latin typeface="Calibri" panose="020F0502020204030204" pitchFamily="34" charset="0"/>
              <a:cs typeface="Calibri" panose="020F0502020204030204" pitchFamily="34" charset="0"/>
            </a:endParaRPr>
          </a:p>
          <a:p>
            <a:pPr marL="534988" marR="0" lvl="0" indent="-177800" algn="l" defTabSz="914400" rtl="0" eaLnBrk="1" fontAlgn="auto" latinLnBrk="1" hangingPunct="1">
              <a:lnSpc>
                <a:spcPct val="100000"/>
              </a:lnSpc>
              <a:spcBef>
                <a:spcPts val="0"/>
              </a:spcBef>
              <a:spcAft>
                <a:spcPts val="0"/>
              </a:spcAft>
              <a:buClr>
                <a:srgbClr val="FFC000"/>
              </a:buClr>
              <a:buSzTx/>
              <a:buFont typeface="Arial" panose="020B0604020202020204" pitchFamily="34" charset="0"/>
              <a:buChar char="•"/>
              <a:tabLst/>
              <a:defRPr/>
            </a:pPr>
            <a:r>
              <a:rPr kumimoji="0" lang="ru-RU"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Расчетное температура:  -30 + 80 °С </a:t>
            </a:r>
            <a:endParaRPr kumimoji="0" lang="en-GB"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5" name="Rounded Rectangle 46">
            <a:extLst>
              <a:ext uri="{FF2B5EF4-FFF2-40B4-BE49-F238E27FC236}">
                <a16:creationId xmlns:a16="http://schemas.microsoft.com/office/drawing/2014/main" id="{A9FBC6CA-ABF9-46F4-9F43-03E5E63E3B1A}"/>
              </a:ext>
            </a:extLst>
          </p:cNvPr>
          <p:cNvSpPr/>
          <p:nvPr/>
        </p:nvSpPr>
        <p:spPr>
          <a:xfrm>
            <a:off x="780064" y="3076284"/>
            <a:ext cx="3513155" cy="379785"/>
          </a:xfrm>
          <a:prstGeom prst="roundRect">
            <a:avLst>
              <a:gd name="adj" fmla="val 50000"/>
            </a:avLst>
          </a:prstGeom>
          <a:solidFill>
            <a:srgbClr val="FBD741"/>
          </a:solidFill>
          <a:ln w="44450" cap="flat" cmpd="sng" algn="ctr">
            <a:noFill/>
            <a:prstDash val="solid"/>
            <a:miter lim="800000"/>
          </a:ln>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altLang="ko-KR" sz="1400" b="0" i="0" u="none" strike="noStrike" kern="0" cap="none" spc="0" normalizeH="0" baseline="0" noProof="0" dirty="0">
                <a:ln>
                  <a:noFill/>
                </a:ln>
                <a:solidFill>
                  <a:srgbClr val="FFFFFF"/>
                </a:solidFill>
                <a:effectLst/>
                <a:uLnTx/>
                <a:uFillTx/>
                <a:latin typeface="Calibri" panose="020F0502020204030204" pitchFamily="34" charset="0"/>
                <a:ea typeface="맑은 고딕" panose="020B0503020000020004" pitchFamily="34" charset="-127"/>
                <a:cs typeface="Calibri" panose="020F0502020204030204" pitchFamily="34" charset="0"/>
              </a:rPr>
              <a:t>   </a:t>
            </a:r>
            <a:r>
              <a:rPr kumimoji="0" lang="ru-RU" altLang="ko-KR" sz="1400" b="1" i="0" u="none" strike="noStrike" kern="0" cap="none" spc="0" normalizeH="0" baseline="0" noProof="0" dirty="0">
                <a:ln>
                  <a:noFill/>
                </a:ln>
                <a:solidFill>
                  <a:srgbClr val="FFFFFF"/>
                </a:solidFill>
                <a:effectLst/>
                <a:uLnTx/>
                <a:uFillTx/>
                <a:latin typeface="Calibri" panose="020F0502020204030204" pitchFamily="34" charset="0"/>
                <a:ea typeface="맑은 고딕" panose="020B0503020000020004" pitchFamily="34" charset="-127"/>
                <a:cs typeface="Calibri" panose="020F0502020204030204" pitchFamily="34" charset="0"/>
              </a:rPr>
              <a:t>Антитурбулентная присадка (</a:t>
            </a:r>
            <a:r>
              <a:rPr kumimoji="0" lang="en-GB" altLang="ko-KR" sz="1400" b="1" i="0" u="none" strike="noStrike" kern="0" cap="none" spc="0" normalizeH="0" baseline="0" noProof="0" dirty="0">
                <a:ln>
                  <a:noFill/>
                </a:ln>
                <a:solidFill>
                  <a:srgbClr val="FFFFFF"/>
                </a:solidFill>
                <a:effectLst/>
                <a:uLnTx/>
                <a:uFillTx/>
                <a:latin typeface="Calibri" panose="020F0502020204030204" pitchFamily="34" charset="0"/>
                <a:ea typeface="맑은 고딕" panose="020B0503020000020004" pitchFamily="34" charset="-127"/>
                <a:cs typeface="Calibri" panose="020F0502020204030204" pitchFamily="34" charset="0"/>
              </a:rPr>
              <a:t>DRA)</a:t>
            </a:r>
          </a:p>
        </p:txBody>
      </p:sp>
      <p:sp>
        <p:nvSpPr>
          <p:cNvPr id="6" name="TextBox 5">
            <a:extLst>
              <a:ext uri="{FF2B5EF4-FFF2-40B4-BE49-F238E27FC236}">
                <a16:creationId xmlns:a16="http://schemas.microsoft.com/office/drawing/2014/main" id="{2CB28404-6389-4E70-B3D2-176A675FB46F}"/>
              </a:ext>
            </a:extLst>
          </p:cNvPr>
          <p:cNvSpPr txBox="1"/>
          <p:nvPr/>
        </p:nvSpPr>
        <p:spPr>
          <a:xfrm>
            <a:off x="942064" y="3490840"/>
            <a:ext cx="10554843" cy="1015663"/>
          </a:xfrm>
          <a:prstGeom prst="rect">
            <a:avLst/>
          </a:prstGeom>
          <a:noFill/>
        </p:spPr>
        <p:txBody>
          <a:bodyPr wrap="square" rtlCol="0">
            <a:spAutoFit/>
          </a:bodyPr>
          <a:lstStyle/>
          <a:p>
            <a:pPr marL="171450" marR="0" lvl="0" indent="-171450" algn="just" defTabSz="914400" rtl="0" eaLnBrk="1" fontAlgn="auto" latinLnBrk="1" hangingPunct="1">
              <a:lnSpc>
                <a:spcPct val="100000"/>
              </a:lnSpc>
              <a:spcBef>
                <a:spcPts val="0"/>
              </a:spcBef>
              <a:spcAft>
                <a:spcPts val="0"/>
              </a:spcAft>
              <a:buClr>
                <a:srgbClr val="FFC000"/>
              </a:buClr>
              <a:buSzTx/>
              <a:buFont typeface="Wingdings" panose="05000000000000000000" pitchFamily="2" charset="2"/>
              <a:buChar char="§"/>
              <a:tabLst/>
              <a:defRPr/>
            </a:pPr>
            <a:r>
              <a:rPr kumimoji="0" lang="ru-RU"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Применение антитурбулентных присадок (АТП) является одним из эффективных методов увеличения объема прокачиваемой жидкости в трубопроводе,     без внесения конструктивных изменении трубопровода. Присадка призвана уменьшать количество пристеночных колебании и трения прохождения           жидкости внутри трубопровода. АТП, переводя поток жидкости из турбулентного в ламинарный, уменьшает сопротивление в трубопроводе, тем самым      снижая дифференциальное давление в начале и конце трубопровода, что позволяет снижать нагрузку на насосы и увеличить скорость потока жидкости.</a:t>
            </a:r>
          </a:p>
          <a:p>
            <a:pPr marL="171450" marR="0" lvl="0" indent="-171450" algn="l" defTabSz="914400" rtl="0" eaLnBrk="1" fontAlgn="auto" latinLnBrk="1" hangingPunct="1">
              <a:lnSpc>
                <a:spcPct val="100000"/>
              </a:lnSpc>
              <a:spcBef>
                <a:spcPts val="0"/>
              </a:spcBef>
              <a:spcAft>
                <a:spcPts val="0"/>
              </a:spcAft>
              <a:buClr>
                <a:srgbClr val="FFC000"/>
              </a:buClr>
              <a:buSzTx/>
              <a:buFont typeface="Wingdings" panose="05000000000000000000" pitchFamily="2" charset="2"/>
              <a:buChar char="§"/>
              <a:tabLst/>
              <a:defRPr/>
            </a:pPr>
            <a:r>
              <a:rPr kumimoji="0" lang="ru-RU"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Применяется на магистральном трубопроводе экспортной нефти.</a:t>
            </a:r>
          </a:p>
        </p:txBody>
      </p:sp>
      <p:sp>
        <p:nvSpPr>
          <p:cNvPr id="7" name="TextBox 6">
            <a:extLst>
              <a:ext uri="{FF2B5EF4-FFF2-40B4-BE49-F238E27FC236}">
                <a16:creationId xmlns:a16="http://schemas.microsoft.com/office/drawing/2014/main" id="{5FF000CF-B69A-485C-AB27-46C30478DB67}"/>
              </a:ext>
            </a:extLst>
          </p:cNvPr>
          <p:cNvSpPr txBox="1"/>
          <p:nvPr/>
        </p:nvSpPr>
        <p:spPr>
          <a:xfrm>
            <a:off x="942065" y="4992562"/>
            <a:ext cx="10554842" cy="646331"/>
          </a:xfrm>
          <a:prstGeom prst="rect">
            <a:avLst/>
          </a:prstGeom>
          <a:noFill/>
        </p:spPr>
        <p:txBody>
          <a:bodyPr wrap="square" rtlCol="0">
            <a:spAutoFit/>
          </a:bodyPr>
          <a:lstStyle/>
          <a:p>
            <a:pPr marL="171450" marR="0" lvl="0" indent="-171450" algn="just" defTabSz="914400" rtl="0" eaLnBrk="1" fontAlgn="auto" latinLnBrk="1" hangingPunct="1">
              <a:lnSpc>
                <a:spcPct val="100000"/>
              </a:lnSpc>
              <a:spcBef>
                <a:spcPts val="0"/>
              </a:spcBef>
              <a:spcAft>
                <a:spcPts val="0"/>
              </a:spcAft>
              <a:buClr>
                <a:srgbClr val="F3BF00"/>
              </a:buClr>
              <a:buSzTx/>
              <a:buFont typeface="Arial" panose="020B0604020202020204" pitchFamily="34" charset="0"/>
              <a:buChar char="•"/>
              <a:tabLst/>
              <a:defRPr/>
            </a:pPr>
            <a:r>
              <a:rPr kumimoji="0" lang="ru-RU"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Предназначено для удаления и очистки отложений парафинов и асфальтенов, которые образовываются в нефтяных скважинах, трубопроводах, насосах и другом оборудовании, эксплуатируемом в нефтяной промышленности. Что приводит к снижению производительности скважин, оборудования и                      потокоспособности. Химикат должен быть совместим с углеродистой сталью.</a:t>
            </a:r>
            <a:endParaRPr kumimoji="0" lang="en-GB"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7A474A1E-9464-4838-B576-8D4EC005634C}"/>
              </a:ext>
            </a:extLst>
          </p:cNvPr>
          <p:cNvGrpSpPr/>
          <p:nvPr/>
        </p:nvGrpSpPr>
        <p:grpSpPr>
          <a:xfrm>
            <a:off x="780064" y="4578006"/>
            <a:ext cx="4449857" cy="379785"/>
            <a:chOff x="6333373" y="4572638"/>
            <a:chExt cx="2268000" cy="379785"/>
          </a:xfrm>
        </p:grpSpPr>
        <p:sp>
          <p:nvSpPr>
            <p:cNvPr id="9" name="Rounded Rectangle 54">
              <a:extLst>
                <a:ext uri="{FF2B5EF4-FFF2-40B4-BE49-F238E27FC236}">
                  <a16:creationId xmlns:a16="http://schemas.microsoft.com/office/drawing/2014/main" id="{F26FA9C7-5791-4F14-B0CC-8B373496CA99}"/>
                </a:ext>
              </a:extLst>
            </p:cNvPr>
            <p:cNvSpPr/>
            <p:nvPr/>
          </p:nvSpPr>
          <p:spPr>
            <a:xfrm>
              <a:off x="6333373" y="4572638"/>
              <a:ext cx="2268000" cy="379785"/>
            </a:xfrm>
            <a:prstGeom prst="roundRect">
              <a:avLst>
                <a:gd name="adj" fmla="val 50000"/>
              </a:avLst>
            </a:prstGeom>
            <a:solidFill>
              <a:srgbClr val="00ABC5"/>
            </a:solidFill>
            <a:ln w="4445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srgbClr val="FFFFFF"/>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10" name="TextBox 9">
              <a:extLst>
                <a:ext uri="{FF2B5EF4-FFF2-40B4-BE49-F238E27FC236}">
                  <a16:creationId xmlns:a16="http://schemas.microsoft.com/office/drawing/2014/main" id="{C1A30E4B-35A6-417E-B21A-7C17DE041806}"/>
                </a:ext>
              </a:extLst>
            </p:cNvPr>
            <p:cNvSpPr txBox="1"/>
            <p:nvPr/>
          </p:nvSpPr>
          <p:spPr>
            <a:xfrm>
              <a:off x="6495373" y="4608640"/>
              <a:ext cx="1944000"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Растворитель парафинов и асфальтенов</a:t>
              </a:r>
            </a:p>
          </p:txBody>
        </p:sp>
      </p:grpSp>
      <p:grpSp>
        <p:nvGrpSpPr>
          <p:cNvPr id="11" name="Group 10">
            <a:extLst>
              <a:ext uri="{FF2B5EF4-FFF2-40B4-BE49-F238E27FC236}">
                <a16:creationId xmlns:a16="http://schemas.microsoft.com/office/drawing/2014/main" id="{41F20687-0064-42B9-B3AF-0B0F1C050153}"/>
              </a:ext>
            </a:extLst>
          </p:cNvPr>
          <p:cNvGrpSpPr/>
          <p:nvPr/>
        </p:nvGrpSpPr>
        <p:grpSpPr>
          <a:xfrm>
            <a:off x="690848" y="1265694"/>
            <a:ext cx="3602372" cy="352131"/>
            <a:chOff x="6091756" y="1369771"/>
            <a:chExt cx="2268000" cy="379785"/>
          </a:xfrm>
        </p:grpSpPr>
        <p:sp>
          <p:nvSpPr>
            <p:cNvPr id="12" name="Rounded Rectangle 54">
              <a:extLst>
                <a:ext uri="{FF2B5EF4-FFF2-40B4-BE49-F238E27FC236}">
                  <a16:creationId xmlns:a16="http://schemas.microsoft.com/office/drawing/2014/main" id="{9404F844-BC51-40F0-B4A3-D058308CB7A4}"/>
                </a:ext>
              </a:extLst>
            </p:cNvPr>
            <p:cNvSpPr/>
            <p:nvPr/>
          </p:nvSpPr>
          <p:spPr>
            <a:xfrm>
              <a:off x="6091756" y="1369771"/>
              <a:ext cx="2268000" cy="379785"/>
            </a:xfrm>
            <a:prstGeom prst="roundRect">
              <a:avLst>
                <a:gd name="adj" fmla="val 50000"/>
              </a:avLst>
            </a:prstGeom>
            <a:solidFill>
              <a:srgbClr val="00ABC5"/>
            </a:solidFill>
            <a:ln w="4445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srgbClr val="FFFFFF"/>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13" name="TextBox 12">
              <a:extLst>
                <a:ext uri="{FF2B5EF4-FFF2-40B4-BE49-F238E27FC236}">
                  <a16:creationId xmlns:a16="http://schemas.microsoft.com/office/drawing/2014/main" id="{3C24D040-6BC7-4722-B957-583CE2F77E0A}"/>
                </a:ext>
              </a:extLst>
            </p:cNvPr>
            <p:cNvSpPr txBox="1"/>
            <p:nvPr/>
          </p:nvSpPr>
          <p:spPr>
            <a:xfrm>
              <a:off x="6253756" y="1405772"/>
              <a:ext cx="1944000" cy="33194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Поглотитель сероводорода</a:t>
              </a:r>
            </a:p>
          </p:txBody>
        </p:sp>
      </p:grpSp>
      <p:sp>
        <p:nvSpPr>
          <p:cNvPr id="3" name="Footer Placeholder 1">
            <a:extLst>
              <a:ext uri="{FF2B5EF4-FFF2-40B4-BE49-F238E27FC236}">
                <a16:creationId xmlns:a16="http://schemas.microsoft.com/office/drawing/2014/main" id="{0B7F14F6-1DBE-3BA4-8A33-86DF4D92793A}"/>
              </a:ext>
            </a:extLst>
          </p:cNvPr>
          <p:cNvSpPr>
            <a:spLocks noGrp="1"/>
          </p:cNvSpPr>
          <p:nvPr>
            <p:ph type="ftr" sz="quarter" idx="3"/>
          </p:nvPr>
        </p:nvSpPr>
        <p:spPr>
          <a:xfrm>
            <a:off x="7210" y="6610027"/>
            <a:ext cx="12184790" cy="251670"/>
          </a:xfrm>
        </p:spPr>
        <p: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rPr>
              <a:t>24/06/2024                                                                                                                                                                                   	 	                                                                                                                         КАРАЧАГАНАК ПЕТРОЛИУМ ОПЕРЕЙТИНГ Б.В.</a:t>
            </a:r>
            <a:endParaRPr kumimoji="0" lang="en-GB"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7326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8AB2A-3AA3-4AB4-9280-147D82276984}"/>
              </a:ext>
            </a:extLst>
          </p:cNvPr>
          <p:cNvSpPr txBox="1">
            <a:spLocks/>
          </p:cNvSpPr>
          <p:nvPr/>
        </p:nvSpPr>
        <p:spPr>
          <a:xfrm>
            <a:off x="0" y="214541"/>
            <a:ext cx="12192000" cy="602166"/>
          </a:xfrm>
          <a:prstGeom prst="rect">
            <a:avLst/>
          </a:prstGeom>
        </p:spPr>
        <p:txBody>
          <a:bodyPr/>
          <a:lstStyle>
            <a:lvl1pPr algn="ctr" defTabSz="1219170" rtl="0" eaLnBrk="1" latinLnBrk="1" hangingPunct="1">
              <a:spcBef>
                <a:spcPct val="0"/>
              </a:spcBef>
              <a:buNone/>
              <a:defRPr sz="5867" kern="1200">
                <a:solidFill>
                  <a:schemeClr val="tx1"/>
                </a:solidFill>
                <a:latin typeface="+mj-lt"/>
                <a:ea typeface="+mj-ea"/>
                <a:cs typeface="+mj-cs"/>
              </a:defRPr>
            </a:lvl1pPr>
          </a:lstStyle>
          <a:p>
            <a:pPr marL="0" marR="0" lvl="0" indent="0" algn="ctr" defTabSz="1219170" rtl="0" eaLnBrk="1" fontAlgn="auto" latinLnBrk="1" hangingPunct="1">
              <a:lnSpc>
                <a:spcPct val="100000"/>
              </a:lnSpc>
              <a:spcBef>
                <a:spcPct val="0"/>
              </a:spcBef>
              <a:spcAft>
                <a:spcPts val="0"/>
              </a:spcAft>
              <a:buClrTx/>
              <a:buSzTx/>
              <a:buFontTx/>
              <a:buNone/>
              <a:tabLst/>
              <a:defRPr/>
            </a:pPr>
            <a:r>
              <a:rPr kumimoji="0" lang="ru-RU" sz="3600" b="0" i="0" u="none" strike="noStrike" kern="1200" cap="none" spc="0" normalizeH="0" baseline="0" noProof="0" dirty="0">
                <a:ln>
                  <a:noFill/>
                </a:ln>
                <a:solidFill>
                  <a:srgbClr val="01B1C9"/>
                </a:solidFill>
                <a:effectLst/>
                <a:uLnTx/>
                <a:uFillTx/>
                <a:latin typeface="Calibri" panose="020F0502020204030204" pitchFamily="34" charset="0"/>
                <a:cs typeface="Calibri" panose="020F0502020204030204" pitchFamily="34" charset="0"/>
              </a:rPr>
              <a:t>2. </a:t>
            </a:r>
            <a:r>
              <a:rPr kumimoji="0" lang="ru-RU" sz="3200" b="0" i="0" u="none" strike="noStrike" kern="1200" cap="none" spc="0" normalizeH="0" baseline="0" noProof="0" dirty="0">
                <a:ln>
                  <a:noFill/>
                </a:ln>
                <a:solidFill>
                  <a:srgbClr val="01B1C9"/>
                </a:solidFill>
                <a:effectLst/>
                <a:uLnTx/>
                <a:uFillTx/>
                <a:latin typeface="Calibri" panose="020F0502020204030204" pitchFamily="34" charset="0"/>
                <a:cs typeface="Calibri" panose="020F0502020204030204" pitchFamily="34" charset="0"/>
              </a:rPr>
              <a:t>ОБЛАСТЬ ПРИМЕНЕНИЯ ХИМИКАТОВ</a:t>
            </a:r>
          </a:p>
        </p:txBody>
      </p:sp>
      <p:sp>
        <p:nvSpPr>
          <p:cNvPr id="4" name="TextBox 3">
            <a:extLst>
              <a:ext uri="{FF2B5EF4-FFF2-40B4-BE49-F238E27FC236}">
                <a16:creationId xmlns:a16="http://schemas.microsoft.com/office/drawing/2014/main" id="{6F13852A-5602-4F74-881E-0F27AA944223}"/>
              </a:ext>
            </a:extLst>
          </p:cNvPr>
          <p:cNvSpPr txBox="1"/>
          <p:nvPr/>
        </p:nvSpPr>
        <p:spPr>
          <a:xfrm>
            <a:off x="942064" y="1654557"/>
            <a:ext cx="10554843" cy="461665"/>
          </a:xfrm>
          <a:prstGeom prst="rect">
            <a:avLst/>
          </a:prstGeom>
          <a:noFill/>
        </p:spPr>
        <p:txBody>
          <a:bodyPr wrap="square" rtlCol="0">
            <a:spAutoFit/>
          </a:bodyPr>
          <a:lstStyle/>
          <a:p>
            <a:pPr marL="171450" marR="0" lvl="0" indent="-171450" algn="just" defTabSz="914400" rtl="0" eaLnBrk="1" fontAlgn="auto" latinLnBrk="1" hangingPunct="1">
              <a:lnSpc>
                <a:spcPct val="100000"/>
              </a:lnSpc>
              <a:spcBef>
                <a:spcPts val="0"/>
              </a:spcBef>
              <a:spcAft>
                <a:spcPts val="0"/>
              </a:spcAft>
              <a:buClr>
                <a:srgbClr val="FFC000"/>
              </a:buClr>
              <a:buSzTx/>
              <a:buFont typeface="Wingdings" panose="05000000000000000000" pitchFamily="2" charset="2"/>
              <a:buChar char="§"/>
              <a:tabLst/>
              <a:defRPr/>
            </a:pPr>
            <a:r>
              <a:rPr kumimoji="0" lang="ru-RU"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Серная кислота используется для нейтрализации отработанной каустической соды.</a:t>
            </a:r>
          </a:p>
          <a:p>
            <a:pPr marL="171450" marR="0" lvl="0" indent="-171450" algn="just" defTabSz="914400" rtl="0" eaLnBrk="1" fontAlgn="auto" latinLnBrk="1" hangingPunct="1">
              <a:lnSpc>
                <a:spcPct val="100000"/>
              </a:lnSpc>
              <a:spcBef>
                <a:spcPts val="0"/>
              </a:spcBef>
              <a:spcAft>
                <a:spcPts val="0"/>
              </a:spcAft>
              <a:buClr>
                <a:srgbClr val="FFC000"/>
              </a:buClr>
              <a:buSzTx/>
              <a:buFont typeface="Wingdings" panose="05000000000000000000" pitchFamily="2" charset="2"/>
              <a:buChar char="§"/>
              <a:tabLst/>
              <a:defRPr/>
            </a:pPr>
            <a:r>
              <a:rPr kumimoji="0" lang="ru-RU"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ГОСТ 2184</a:t>
            </a:r>
          </a:p>
        </p:txBody>
      </p:sp>
      <p:sp>
        <p:nvSpPr>
          <p:cNvPr id="5" name="Rounded Rectangle 46">
            <a:extLst>
              <a:ext uri="{FF2B5EF4-FFF2-40B4-BE49-F238E27FC236}">
                <a16:creationId xmlns:a16="http://schemas.microsoft.com/office/drawing/2014/main" id="{A9FBC6CA-ABF9-46F4-9F43-03E5E63E3B1A}"/>
              </a:ext>
            </a:extLst>
          </p:cNvPr>
          <p:cNvSpPr/>
          <p:nvPr/>
        </p:nvSpPr>
        <p:spPr>
          <a:xfrm>
            <a:off x="690848" y="2193767"/>
            <a:ext cx="3513155" cy="379785"/>
          </a:xfrm>
          <a:prstGeom prst="roundRect">
            <a:avLst>
              <a:gd name="adj" fmla="val 50000"/>
            </a:avLst>
          </a:prstGeom>
          <a:solidFill>
            <a:srgbClr val="FBD741"/>
          </a:solidFill>
          <a:ln w="44450" cap="flat" cmpd="sng" algn="ctr">
            <a:noFill/>
            <a:prstDash val="solid"/>
            <a:miter lim="800000"/>
          </a:ln>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altLang="ko-KR" sz="1400" b="0" i="0" u="none" strike="noStrike" kern="0" cap="none" spc="0" normalizeH="0" baseline="0" noProof="0" dirty="0">
                <a:ln>
                  <a:noFill/>
                </a:ln>
                <a:solidFill>
                  <a:srgbClr val="FFFFFF"/>
                </a:solidFill>
                <a:effectLst/>
                <a:uLnTx/>
                <a:uFillTx/>
                <a:latin typeface="Calibri" panose="020F0502020204030204" pitchFamily="34" charset="0"/>
                <a:ea typeface="맑은 고딕" panose="020B0503020000020004" pitchFamily="34" charset="-127"/>
                <a:cs typeface="Calibri" panose="020F0502020204030204" pitchFamily="34" charset="0"/>
              </a:rPr>
              <a:t>   </a:t>
            </a:r>
            <a:r>
              <a:rPr kumimoji="0" lang="ru-RU" altLang="ko-KR" sz="1400" b="1" i="0" u="none" strike="noStrike" kern="0" cap="none" spc="0" normalizeH="0" baseline="0" noProof="0" dirty="0">
                <a:ln>
                  <a:noFill/>
                </a:ln>
                <a:solidFill>
                  <a:srgbClr val="FFFFFF"/>
                </a:solidFill>
                <a:effectLst/>
                <a:uLnTx/>
                <a:uFillTx/>
                <a:latin typeface="Calibri" panose="020F0502020204030204" pitchFamily="34" charset="0"/>
                <a:ea typeface="맑은 고딕" panose="020B0503020000020004" pitchFamily="34" charset="-127"/>
                <a:cs typeface="Calibri" panose="020F0502020204030204" pitchFamily="34" charset="0"/>
              </a:rPr>
              <a:t>14% раствор каустической соды</a:t>
            </a:r>
          </a:p>
        </p:txBody>
      </p:sp>
      <p:sp>
        <p:nvSpPr>
          <p:cNvPr id="6" name="TextBox 5">
            <a:extLst>
              <a:ext uri="{FF2B5EF4-FFF2-40B4-BE49-F238E27FC236}">
                <a16:creationId xmlns:a16="http://schemas.microsoft.com/office/drawing/2014/main" id="{2CB28404-6389-4E70-B3D2-176A675FB46F}"/>
              </a:ext>
            </a:extLst>
          </p:cNvPr>
          <p:cNvSpPr txBox="1"/>
          <p:nvPr/>
        </p:nvSpPr>
        <p:spPr>
          <a:xfrm>
            <a:off x="852848" y="2608323"/>
            <a:ext cx="10554843" cy="461665"/>
          </a:xfrm>
          <a:prstGeom prst="rect">
            <a:avLst/>
          </a:prstGeom>
          <a:noFill/>
        </p:spPr>
        <p:txBody>
          <a:bodyPr wrap="square" rtlCol="0">
            <a:spAutoFit/>
          </a:bodyPr>
          <a:lstStyle/>
          <a:p>
            <a:pPr marL="171450" marR="0" lvl="0" indent="-171450" algn="just" defTabSz="914400" rtl="0" eaLnBrk="1" fontAlgn="auto" latinLnBrk="1" hangingPunct="1">
              <a:lnSpc>
                <a:spcPct val="100000"/>
              </a:lnSpc>
              <a:spcBef>
                <a:spcPts val="0"/>
              </a:spcBef>
              <a:spcAft>
                <a:spcPts val="0"/>
              </a:spcAft>
              <a:buClr>
                <a:srgbClr val="FFC000"/>
              </a:buClr>
              <a:buSzTx/>
              <a:buFont typeface="Wingdings" panose="05000000000000000000" pitchFamily="2" charset="2"/>
              <a:buChar char="§"/>
              <a:tabLst/>
              <a:defRPr/>
            </a:pPr>
            <a:r>
              <a:rPr kumimoji="0" lang="ru-RU"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Удаляет сероводород (первичная очистка) и меркаптаны на установке по очистке газолина, преобразуя меркаптаны превращаются в дисульфиды.</a:t>
            </a:r>
          </a:p>
          <a:p>
            <a:pPr marL="171450" marR="0" lvl="0" indent="-171450" algn="just" defTabSz="914400" rtl="0" eaLnBrk="1" fontAlgn="auto" latinLnBrk="1" hangingPunct="1">
              <a:lnSpc>
                <a:spcPct val="100000"/>
              </a:lnSpc>
              <a:spcBef>
                <a:spcPts val="0"/>
              </a:spcBef>
              <a:spcAft>
                <a:spcPts val="0"/>
              </a:spcAft>
              <a:buClr>
                <a:srgbClr val="FFC000"/>
              </a:buClr>
              <a:buSzTx/>
              <a:buFont typeface="Wingdings" panose="05000000000000000000" pitchFamily="2" charset="2"/>
              <a:buChar char="§"/>
              <a:tabLst/>
              <a:defRPr/>
            </a:pPr>
            <a:r>
              <a:rPr kumimoji="0" lang="ru-RU"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ГОСТ 2263</a:t>
            </a:r>
          </a:p>
        </p:txBody>
      </p:sp>
      <p:sp>
        <p:nvSpPr>
          <p:cNvPr id="7" name="TextBox 6">
            <a:extLst>
              <a:ext uri="{FF2B5EF4-FFF2-40B4-BE49-F238E27FC236}">
                <a16:creationId xmlns:a16="http://schemas.microsoft.com/office/drawing/2014/main" id="{5FF000CF-B69A-485C-AB27-46C30478DB67}"/>
              </a:ext>
            </a:extLst>
          </p:cNvPr>
          <p:cNvSpPr txBox="1"/>
          <p:nvPr/>
        </p:nvSpPr>
        <p:spPr>
          <a:xfrm>
            <a:off x="852849" y="3556238"/>
            <a:ext cx="10554842" cy="646331"/>
          </a:xfrm>
          <a:prstGeom prst="rect">
            <a:avLst/>
          </a:prstGeom>
          <a:noFill/>
        </p:spPr>
        <p:txBody>
          <a:bodyPr wrap="square" rtlCol="0">
            <a:spAutoFit/>
          </a:bodyPr>
          <a:lstStyle/>
          <a:p>
            <a:pPr marL="171450" marR="0" lvl="0" indent="-171450" algn="just" defTabSz="914400" rtl="0" eaLnBrk="1" fontAlgn="auto" latinLnBrk="1" hangingPunct="1">
              <a:lnSpc>
                <a:spcPct val="100000"/>
              </a:lnSpc>
              <a:spcBef>
                <a:spcPts val="0"/>
              </a:spcBef>
              <a:spcAft>
                <a:spcPts val="0"/>
              </a:spcAft>
              <a:buClr>
                <a:srgbClr val="F3BF00"/>
              </a:buClr>
              <a:buSzTx/>
              <a:buFont typeface="Arial" panose="020B0604020202020204" pitchFamily="34" charset="0"/>
              <a:buChar char="•"/>
              <a:tabLst/>
              <a:defRPr/>
            </a:pPr>
            <a:r>
              <a:rPr kumimoji="0" lang="ru-RU"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Используется в качестве теплоносителя для обогрева зданий и учувствует в подогреве нагревателей в технологическом процессе УКПГ-3.</a:t>
            </a:r>
          </a:p>
          <a:p>
            <a:pPr marL="171450" marR="0" lvl="0" indent="-171450" algn="just" defTabSz="914400" rtl="0" eaLnBrk="1" fontAlgn="auto" latinLnBrk="1" hangingPunct="1">
              <a:lnSpc>
                <a:spcPct val="100000"/>
              </a:lnSpc>
              <a:spcBef>
                <a:spcPts val="0"/>
              </a:spcBef>
              <a:spcAft>
                <a:spcPts val="0"/>
              </a:spcAft>
              <a:buClr>
                <a:srgbClr val="F3BF00"/>
              </a:buClr>
              <a:buSzTx/>
              <a:buFont typeface="Arial" panose="020B0604020202020204" pitchFamily="34" charset="0"/>
              <a:buChar char="•"/>
              <a:tabLst/>
              <a:defRPr/>
            </a:pPr>
            <a:r>
              <a:rPr kumimoji="0" lang="ru-RU"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Также, в 50% растворе с водой, применяется для создания противодавления, для безопасного открытия подземных клапанов отсекателей в скважинах.</a:t>
            </a:r>
          </a:p>
          <a:p>
            <a:pPr marL="171450" marR="0" lvl="0" indent="-171450" algn="just" defTabSz="914400" rtl="0" eaLnBrk="1" fontAlgn="auto" latinLnBrk="1" hangingPunct="1">
              <a:lnSpc>
                <a:spcPct val="100000"/>
              </a:lnSpc>
              <a:spcBef>
                <a:spcPts val="0"/>
              </a:spcBef>
              <a:spcAft>
                <a:spcPts val="0"/>
              </a:spcAft>
              <a:buClr>
                <a:srgbClr val="F3BF00"/>
              </a:buClr>
              <a:buSzTx/>
              <a:buFont typeface="Arial" panose="020B0604020202020204" pitchFamily="34" charset="0"/>
              <a:buChar char="•"/>
              <a:tabLst/>
              <a:defRPr/>
            </a:pPr>
            <a:r>
              <a:rPr kumimoji="0" lang="ru-RU"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Класс «Б» в соответствии с ГОСТ 10136</a:t>
            </a:r>
          </a:p>
        </p:txBody>
      </p:sp>
      <p:grpSp>
        <p:nvGrpSpPr>
          <p:cNvPr id="8" name="Group 7">
            <a:extLst>
              <a:ext uri="{FF2B5EF4-FFF2-40B4-BE49-F238E27FC236}">
                <a16:creationId xmlns:a16="http://schemas.microsoft.com/office/drawing/2014/main" id="{7A474A1E-9464-4838-B576-8D4EC005634C}"/>
              </a:ext>
            </a:extLst>
          </p:cNvPr>
          <p:cNvGrpSpPr/>
          <p:nvPr/>
        </p:nvGrpSpPr>
        <p:grpSpPr>
          <a:xfrm>
            <a:off x="690848" y="3141682"/>
            <a:ext cx="4449857" cy="379785"/>
            <a:chOff x="6333373" y="4572638"/>
            <a:chExt cx="2268000" cy="379785"/>
          </a:xfrm>
        </p:grpSpPr>
        <p:sp>
          <p:nvSpPr>
            <p:cNvPr id="9" name="Rounded Rectangle 54">
              <a:extLst>
                <a:ext uri="{FF2B5EF4-FFF2-40B4-BE49-F238E27FC236}">
                  <a16:creationId xmlns:a16="http://schemas.microsoft.com/office/drawing/2014/main" id="{F26FA9C7-5791-4F14-B0CC-8B373496CA99}"/>
                </a:ext>
              </a:extLst>
            </p:cNvPr>
            <p:cNvSpPr/>
            <p:nvPr/>
          </p:nvSpPr>
          <p:spPr>
            <a:xfrm>
              <a:off x="6333373" y="4572638"/>
              <a:ext cx="2268000" cy="379785"/>
            </a:xfrm>
            <a:prstGeom prst="roundRect">
              <a:avLst>
                <a:gd name="adj" fmla="val 50000"/>
              </a:avLst>
            </a:prstGeom>
            <a:solidFill>
              <a:srgbClr val="00ABC5"/>
            </a:solidFill>
            <a:ln w="4445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srgbClr val="FFFFFF"/>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10" name="TextBox 9">
              <a:extLst>
                <a:ext uri="{FF2B5EF4-FFF2-40B4-BE49-F238E27FC236}">
                  <a16:creationId xmlns:a16="http://schemas.microsoft.com/office/drawing/2014/main" id="{C1A30E4B-35A6-417E-B21A-7C17DE041806}"/>
                </a:ext>
              </a:extLst>
            </p:cNvPr>
            <p:cNvSpPr txBox="1"/>
            <p:nvPr/>
          </p:nvSpPr>
          <p:spPr>
            <a:xfrm>
              <a:off x="6495373" y="4608640"/>
              <a:ext cx="194400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Диэтиленгликоль</a:t>
              </a:r>
            </a:p>
          </p:txBody>
        </p:sp>
      </p:grpSp>
      <p:grpSp>
        <p:nvGrpSpPr>
          <p:cNvPr id="11" name="Group 10">
            <a:extLst>
              <a:ext uri="{FF2B5EF4-FFF2-40B4-BE49-F238E27FC236}">
                <a16:creationId xmlns:a16="http://schemas.microsoft.com/office/drawing/2014/main" id="{41F20687-0064-42B9-B3AF-0B0F1C050153}"/>
              </a:ext>
            </a:extLst>
          </p:cNvPr>
          <p:cNvGrpSpPr/>
          <p:nvPr/>
        </p:nvGrpSpPr>
        <p:grpSpPr>
          <a:xfrm>
            <a:off x="690848" y="1265694"/>
            <a:ext cx="3602372" cy="352131"/>
            <a:chOff x="6091756" y="1369771"/>
            <a:chExt cx="2268000" cy="379785"/>
          </a:xfrm>
        </p:grpSpPr>
        <p:sp>
          <p:nvSpPr>
            <p:cNvPr id="12" name="Rounded Rectangle 54">
              <a:extLst>
                <a:ext uri="{FF2B5EF4-FFF2-40B4-BE49-F238E27FC236}">
                  <a16:creationId xmlns:a16="http://schemas.microsoft.com/office/drawing/2014/main" id="{9404F844-BC51-40F0-B4A3-D058308CB7A4}"/>
                </a:ext>
              </a:extLst>
            </p:cNvPr>
            <p:cNvSpPr/>
            <p:nvPr/>
          </p:nvSpPr>
          <p:spPr>
            <a:xfrm>
              <a:off x="6091756" y="1369771"/>
              <a:ext cx="2268000" cy="379785"/>
            </a:xfrm>
            <a:prstGeom prst="roundRect">
              <a:avLst>
                <a:gd name="adj" fmla="val 50000"/>
              </a:avLst>
            </a:prstGeom>
            <a:solidFill>
              <a:srgbClr val="00ABC5"/>
            </a:solidFill>
            <a:ln w="4445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srgbClr val="FFFFFF"/>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13" name="TextBox 12">
              <a:extLst>
                <a:ext uri="{FF2B5EF4-FFF2-40B4-BE49-F238E27FC236}">
                  <a16:creationId xmlns:a16="http://schemas.microsoft.com/office/drawing/2014/main" id="{3C24D040-6BC7-4722-B957-583CE2F77E0A}"/>
                </a:ext>
              </a:extLst>
            </p:cNvPr>
            <p:cNvSpPr txBox="1"/>
            <p:nvPr/>
          </p:nvSpPr>
          <p:spPr>
            <a:xfrm>
              <a:off x="6253756" y="1405772"/>
              <a:ext cx="1944000" cy="33194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Серная кислота 93%</a:t>
              </a:r>
            </a:p>
          </p:txBody>
        </p:sp>
      </p:grpSp>
      <p:sp>
        <p:nvSpPr>
          <p:cNvPr id="14" name="Rounded Rectangle 46">
            <a:extLst>
              <a:ext uri="{FF2B5EF4-FFF2-40B4-BE49-F238E27FC236}">
                <a16:creationId xmlns:a16="http://schemas.microsoft.com/office/drawing/2014/main" id="{25083B99-7CC1-438B-A4C4-99F0D4249576}"/>
              </a:ext>
            </a:extLst>
          </p:cNvPr>
          <p:cNvSpPr/>
          <p:nvPr/>
        </p:nvSpPr>
        <p:spPr>
          <a:xfrm>
            <a:off x="690848" y="4217256"/>
            <a:ext cx="3513155" cy="379785"/>
          </a:xfrm>
          <a:prstGeom prst="roundRect">
            <a:avLst>
              <a:gd name="adj" fmla="val 50000"/>
            </a:avLst>
          </a:prstGeom>
          <a:solidFill>
            <a:srgbClr val="FBD741"/>
          </a:solidFill>
          <a:ln w="44450" cap="flat" cmpd="sng" algn="ctr">
            <a:noFill/>
            <a:prstDash val="solid"/>
            <a:miter lim="800000"/>
          </a:ln>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altLang="ko-KR" sz="1400" b="0" i="0" u="none" strike="noStrike" kern="0" cap="none" spc="0" normalizeH="0" baseline="0" noProof="0" dirty="0">
                <a:ln>
                  <a:noFill/>
                </a:ln>
                <a:solidFill>
                  <a:srgbClr val="FFFFFF"/>
                </a:solidFill>
                <a:effectLst/>
                <a:uLnTx/>
                <a:uFillTx/>
                <a:latin typeface="Calibri" panose="020F0502020204030204" pitchFamily="34" charset="0"/>
                <a:ea typeface="맑은 고딕" panose="020B0503020000020004" pitchFamily="34" charset="-127"/>
                <a:cs typeface="Calibri" panose="020F0502020204030204" pitchFamily="34" charset="0"/>
              </a:rPr>
              <a:t>   </a:t>
            </a:r>
            <a:r>
              <a:rPr kumimoji="0" lang="ru-RU" altLang="ko-KR" sz="1400" b="1" i="0" u="none" strike="noStrike" kern="0" cap="none" spc="0" normalizeH="0" baseline="0" noProof="0" dirty="0">
                <a:ln>
                  <a:noFill/>
                </a:ln>
                <a:solidFill>
                  <a:srgbClr val="FFFFFF"/>
                </a:solidFill>
                <a:effectLst/>
                <a:uLnTx/>
                <a:uFillTx/>
                <a:latin typeface="Calibri" panose="020F0502020204030204" pitchFamily="34" charset="0"/>
                <a:ea typeface="맑은 고딕" panose="020B0503020000020004" pitchFamily="34" charset="-127"/>
                <a:cs typeface="Calibri" panose="020F0502020204030204" pitchFamily="34" charset="0"/>
              </a:rPr>
              <a:t>Триэтиленгликоль</a:t>
            </a:r>
          </a:p>
        </p:txBody>
      </p:sp>
      <p:sp>
        <p:nvSpPr>
          <p:cNvPr id="15" name="TextBox 14">
            <a:extLst>
              <a:ext uri="{FF2B5EF4-FFF2-40B4-BE49-F238E27FC236}">
                <a16:creationId xmlns:a16="http://schemas.microsoft.com/office/drawing/2014/main" id="{4E483339-E477-489D-8858-0F832B3AFB36}"/>
              </a:ext>
            </a:extLst>
          </p:cNvPr>
          <p:cNvSpPr txBox="1"/>
          <p:nvPr/>
        </p:nvSpPr>
        <p:spPr>
          <a:xfrm>
            <a:off x="852848" y="4631812"/>
            <a:ext cx="10554843" cy="461665"/>
          </a:xfrm>
          <a:prstGeom prst="rect">
            <a:avLst/>
          </a:prstGeom>
          <a:noFill/>
        </p:spPr>
        <p:txBody>
          <a:bodyPr wrap="square" rtlCol="0">
            <a:spAutoFit/>
          </a:bodyPr>
          <a:lstStyle/>
          <a:p>
            <a:pPr marL="171450" marR="0" lvl="0" indent="-171450" algn="just" defTabSz="914400" rtl="0" eaLnBrk="1" fontAlgn="auto" latinLnBrk="1" hangingPunct="1">
              <a:lnSpc>
                <a:spcPct val="100000"/>
              </a:lnSpc>
              <a:spcBef>
                <a:spcPts val="0"/>
              </a:spcBef>
              <a:spcAft>
                <a:spcPts val="0"/>
              </a:spcAft>
              <a:buClr>
                <a:srgbClr val="FFC000"/>
              </a:buClr>
              <a:buSzTx/>
              <a:buFont typeface="Wingdings" panose="05000000000000000000" pitchFamily="2" charset="2"/>
              <a:buChar char="§"/>
              <a:tabLst/>
              <a:defRPr/>
            </a:pPr>
            <a:r>
              <a:rPr kumimoji="0" lang="ru-RU"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Используется в качестве абсорбентом для осушки сернистого газа. </a:t>
            </a:r>
          </a:p>
          <a:p>
            <a:pPr marL="171450" marR="0" lvl="0" indent="-171450" algn="just" defTabSz="914400" rtl="0" eaLnBrk="1" fontAlgn="auto" latinLnBrk="1" hangingPunct="1">
              <a:lnSpc>
                <a:spcPct val="100000"/>
              </a:lnSpc>
              <a:spcBef>
                <a:spcPts val="0"/>
              </a:spcBef>
              <a:spcAft>
                <a:spcPts val="0"/>
              </a:spcAft>
              <a:buClr>
                <a:srgbClr val="FFC000"/>
              </a:buClr>
              <a:buSzTx/>
              <a:buFont typeface="Wingdings" panose="05000000000000000000" pitchFamily="2" charset="2"/>
              <a:buChar char="§"/>
              <a:tabLst/>
              <a:defRPr/>
            </a:pPr>
            <a:r>
              <a:rPr kumimoji="0" lang="ru-RU"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Класс «А» в соответствии с ТУ 2422-055-52470175-2014</a:t>
            </a:r>
          </a:p>
        </p:txBody>
      </p:sp>
      <p:sp>
        <p:nvSpPr>
          <p:cNvPr id="16" name="TextBox 15">
            <a:extLst>
              <a:ext uri="{FF2B5EF4-FFF2-40B4-BE49-F238E27FC236}">
                <a16:creationId xmlns:a16="http://schemas.microsoft.com/office/drawing/2014/main" id="{F7BE6073-94B2-4C01-87B7-6A5B7158E51C}"/>
              </a:ext>
            </a:extLst>
          </p:cNvPr>
          <p:cNvSpPr txBox="1"/>
          <p:nvPr/>
        </p:nvSpPr>
        <p:spPr>
          <a:xfrm>
            <a:off x="852849" y="5617999"/>
            <a:ext cx="10554842" cy="830997"/>
          </a:xfrm>
          <a:prstGeom prst="rect">
            <a:avLst/>
          </a:prstGeom>
          <a:noFill/>
        </p:spPr>
        <p:txBody>
          <a:bodyPr wrap="square" rtlCol="0">
            <a:spAutoFit/>
          </a:bodyPr>
          <a:lstStyle/>
          <a:p>
            <a:pPr marL="171450" marR="0" lvl="0" indent="-171450" algn="just" defTabSz="914400" rtl="0" eaLnBrk="1" fontAlgn="auto" latinLnBrk="1" hangingPunct="1">
              <a:lnSpc>
                <a:spcPct val="100000"/>
              </a:lnSpc>
              <a:spcBef>
                <a:spcPts val="0"/>
              </a:spcBef>
              <a:spcAft>
                <a:spcPts val="0"/>
              </a:spcAft>
              <a:buClr>
                <a:srgbClr val="F3BF00"/>
              </a:buClr>
              <a:buSzTx/>
              <a:buFont typeface="Arial" panose="020B0604020202020204" pitchFamily="34" charset="0"/>
              <a:buChar char="•"/>
              <a:tabLst/>
              <a:defRPr/>
            </a:pPr>
            <a:r>
              <a:rPr kumimoji="0" lang="ru-RU"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Используется на УКПГ-3 в качестве ингибитора для предотвращения образования гидратов в газопроводах. Гидраты представляют собой кристаллические соединения воды с газами, такими как метан, этилен, пропан и др., которые образуются при определенных условиях давления и температуры. Эти отложения могут привести к блокировке трубопроводов и серьезным проблемам для эксплуатации и транспортировки газа.</a:t>
            </a:r>
          </a:p>
          <a:p>
            <a:pPr marL="171450" marR="0" lvl="0" indent="-171450" algn="just" defTabSz="914400" rtl="0" eaLnBrk="1" fontAlgn="auto" latinLnBrk="1" hangingPunct="1">
              <a:lnSpc>
                <a:spcPct val="100000"/>
              </a:lnSpc>
              <a:spcBef>
                <a:spcPts val="0"/>
              </a:spcBef>
              <a:spcAft>
                <a:spcPts val="0"/>
              </a:spcAft>
              <a:buClr>
                <a:srgbClr val="F3BF00"/>
              </a:buClr>
              <a:buSzTx/>
              <a:buFont typeface="Arial" panose="020B0604020202020204" pitchFamily="34" charset="0"/>
              <a:buChar char="•"/>
              <a:tabLst/>
              <a:defRPr/>
            </a:pPr>
            <a:r>
              <a:rPr kumimoji="0" lang="ru-RU"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ГОСТ 2222</a:t>
            </a:r>
          </a:p>
        </p:txBody>
      </p:sp>
      <p:grpSp>
        <p:nvGrpSpPr>
          <p:cNvPr id="17" name="Group 16">
            <a:extLst>
              <a:ext uri="{FF2B5EF4-FFF2-40B4-BE49-F238E27FC236}">
                <a16:creationId xmlns:a16="http://schemas.microsoft.com/office/drawing/2014/main" id="{D8A833FE-13BD-4AAF-829B-BFAD3B9F5D78}"/>
              </a:ext>
            </a:extLst>
          </p:cNvPr>
          <p:cNvGrpSpPr/>
          <p:nvPr/>
        </p:nvGrpSpPr>
        <p:grpSpPr>
          <a:xfrm>
            <a:off x="690848" y="5203443"/>
            <a:ext cx="4449857" cy="379785"/>
            <a:chOff x="6333373" y="4572638"/>
            <a:chExt cx="2268000" cy="379785"/>
          </a:xfrm>
        </p:grpSpPr>
        <p:sp>
          <p:nvSpPr>
            <p:cNvPr id="18" name="Rounded Rectangle 54">
              <a:extLst>
                <a:ext uri="{FF2B5EF4-FFF2-40B4-BE49-F238E27FC236}">
                  <a16:creationId xmlns:a16="http://schemas.microsoft.com/office/drawing/2014/main" id="{7B59039E-1050-4AD0-81C5-1BEDB581FC14}"/>
                </a:ext>
              </a:extLst>
            </p:cNvPr>
            <p:cNvSpPr/>
            <p:nvPr/>
          </p:nvSpPr>
          <p:spPr>
            <a:xfrm>
              <a:off x="6333373" y="4572638"/>
              <a:ext cx="2268000" cy="379785"/>
            </a:xfrm>
            <a:prstGeom prst="roundRect">
              <a:avLst>
                <a:gd name="adj" fmla="val 50000"/>
              </a:avLst>
            </a:prstGeom>
            <a:solidFill>
              <a:srgbClr val="00ABC5"/>
            </a:solidFill>
            <a:ln w="4445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srgbClr val="FFFFFF"/>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19" name="TextBox 18">
              <a:extLst>
                <a:ext uri="{FF2B5EF4-FFF2-40B4-BE49-F238E27FC236}">
                  <a16:creationId xmlns:a16="http://schemas.microsoft.com/office/drawing/2014/main" id="{5E25D685-8980-4108-9924-5731264E6C1E}"/>
                </a:ext>
              </a:extLst>
            </p:cNvPr>
            <p:cNvSpPr txBox="1"/>
            <p:nvPr/>
          </p:nvSpPr>
          <p:spPr>
            <a:xfrm>
              <a:off x="6495373" y="4608640"/>
              <a:ext cx="194400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Метанол</a:t>
              </a:r>
            </a:p>
          </p:txBody>
        </p:sp>
      </p:grpSp>
      <p:sp>
        <p:nvSpPr>
          <p:cNvPr id="3" name="Footer Placeholder 1">
            <a:extLst>
              <a:ext uri="{FF2B5EF4-FFF2-40B4-BE49-F238E27FC236}">
                <a16:creationId xmlns:a16="http://schemas.microsoft.com/office/drawing/2014/main" id="{A8B4C52E-98BE-4759-C0E2-AAA901AC7761}"/>
              </a:ext>
            </a:extLst>
          </p:cNvPr>
          <p:cNvSpPr>
            <a:spLocks noGrp="1"/>
          </p:cNvSpPr>
          <p:nvPr>
            <p:ph type="ftr" sz="quarter" idx="3"/>
          </p:nvPr>
        </p:nvSpPr>
        <p:spPr>
          <a:xfrm>
            <a:off x="7210" y="6610027"/>
            <a:ext cx="12184790" cy="251670"/>
          </a:xfrm>
        </p:spPr>
        <p: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rPr>
              <a:t>24/06/2024                                                                                                                                                                                   	 	                                                                                                                         КАРАЧАГАНАК ПЕТРОЛИУМ ОПЕРЕЙТИНГ Б.В.</a:t>
            </a:r>
            <a:endParaRPr kumimoji="0" lang="en-GB"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4253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B5F4D-4C28-4D46-8104-7CEF8535ECBD}"/>
              </a:ext>
            </a:extLst>
          </p:cNvPr>
          <p:cNvSpPr txBox="1">
            <a:spLocks/>
          </p:cNvSpPr>
          <p:nvPr/>
        </p:nvSpPr>
        <p:spPr>
          <a:xfrm>
            <a:off x="0" y="0"/>
            <a:ext cx="12192000" cy="602166"/>
          </a:xfrm>
          <a:prstGeom prst="rect">
            <a:avLst/>
          </a:prstGeom>
        </p:spPr>
        <p:txBody>
          <a:bodyPr/>
          <a:lstStyle>
            <a:lvl1pPr algn="ctr" defTabSz="1219170" rtl="0" eaLnBrk="1" latinLnBrk="1" hangingPunct="1">
              <a:spcBef>
                <a:spcPct val="0"/>
              </a:spcBef>
              <a:buNone/>
              <a:defRPr sz="5867" kern="1200">
                <a:solidFill>
                  <a:schemeClr val="tx1"/>
                </a:solidFill>
                <a:latin typeface="+mj-lt"/>
                <a:ea typeface="+mj-ea"/>
                <a:cs typeface="+mj-cs"/>
              </a:defRPr>
            </a:lvl1pPr>
          </a:lstStyle>
          <a:p>
            <a:pPr marL="0" marR="0" lvl="0" indent="0" algn="ctr" defTabSz="1219170" rtl="0" eaLnBrk="1" fontAlgn="auto" latinLnBrk="1" hangingPunct="1">
              <a:lnSpc>
                <a:spcPct val="100000"/>
              </a:lnSpc>
              <a:spcBef>
                <a:spcPct val="0"/>
              </a:spcBef>
              <a:spcAft>
                <a:spcPts val="0"/>
              </a:spcAft>
              <a:buClrTx/>
              <a:buSzTx/>
              <a:buFontTx/>
              <a:buNone/>
              <a:tabLst/>
              <a:defRPr/>
            </a:pPr>
            <a:r>
              <a:rPr lang="ru-RU" sz="3200" dirty="0">
                <a:solidFill>
                  <a:srgbClr val="01B1C9"/>
                </a:solidFill>
                <a:latin typeface="Calibri" panose="020F0502020204030204" pitchFamily="34" charset="0"/>
                <a:cs typeface="Calibri" panose="020F0502020204030204" pitchFamily="34" charset="0"/>
              </a:rPr>
              <a:t>3</a:t>
            </a:r>
            <a:r>
              <a:rPr kumimoji="0" lang="ru-RU" sz="3200" b="0" i="0" u="none" strike="noStrike" kern="1200" cap="none" spc="0" normalizeH="0" baseline="0" noProof="0" dirty="0">
                <a:ln>
                  <a:noFill/>
                </a:ln>
                <a:solidFill>
                  <a:srgbClr val="01B1C9"/>
                </a:solidFill>
                <a:effectLst/>
                <a:uLnTx/>
                <a:uFillTx/>
                <a:latin typeface="Calibri" panose="020F0502020204030204" pitchFamily="34" charset="0"/>
                <a:cs typeface="Calibri" panose="020F0502020204030204" pitchFamily="34" charset="0"/>
              </a:rPr>
              <a:t>. ТРЕБОВАНИЯ РЕСПУБЛИКИ КАЗАХСТАН И </a:t>
            </a:r>
          </a:p>
          <a:p>
            <a:pPr marL="0" marR="0" lvl="0" indent="0" algn="ctr" defTabSz="1219170" rtl="0" eaLnBrk="1" fontAlgn="auto" latinLnBrk="1" hangingPunct="1">
              <a:lnSpc>
                <a:spcPct val="100000"/>
              </a:lnSpc>
              <a:spcBef>
                <a:spcPct val="0"/>
              </a:spcBef>
              <a:spcAft>
                <a:spcPts val="0"/>
              </a:spcAft>
              <a:buClrTx/>
              <a:buSzTx/>
              <a:buFontTx/>
              <a:buNone/>
              <a:tabLst/>
              <a:defRPr/>
            </a:pPr>
            <a:r>
              <a:rPr kumimoji="0" lang="ru-RU" sz="3200" b="0" i="0" u="none" strike="noStrike" kern="1200" cap="none" spc="0" normalizeH="0" baseline="0" noProof="0" dirty="0">
                <a:ln>
                  <a:noFill/>
                </a:ln>
                <a:solidFill>
                  <a:srgbClr val="01B1C9"/>
                </a:solidFill>
                <a:effectLst/>
                <a:uLnTx/>
                <a:uFillTx/>
                <a:latin typeface="Calibri" panose="020F0502020204030204" pitchFamily="34" charset="0"/>
                <a:cs typeface="Calibri" panose="020F0502020204030204" pitchFamily="34" charset="0"/>
              </a:rPr>
              <a:t>КПО К ХИМИКАТАМ</a:t>
            </a:r>
          </a:p>
        </p:txBody>
      </p:sp>
      <p:sp>
        <p:nvSpPr>
          <p:cNvPr id="3" name="TextBox 2">
            <a:extLst>
              <a:ext uri="{FF2B5EF4-FFF2-40B4-BE49-F238E27FC236}">
                <a16:creationId xmlns:a16="http://schemas.microsoft.com/office/drawing/2014/main" id="{E060A6A8-02C5-4123-9CA8-AFBC8D443173}"/>
              </a:ext>
            </a:extLst>
          </p:cNvPr>
          <p:cNvSpPr txBox="1"/>
          <p:nvPr/>
        </p:nvSpPr>
        <p:spPr>
          <a:xfrm>
            <a:off x="653150" y="1305341"/>
            <a:ext cx="11334409" cy="4247317"/>
          </a:xfrm>
          <a:prstGeom prst="rect">
            <a:avLst/>
          </a:prstGeom>
          <a:noFill/>
        </p:spPr>
        <p:txBody>
          <a:bodyPr wrap="square">
            <a:spAutoFit/>
          </a:bodyPr>
          <a:lstStyle/>
          <a:p>
            <a:pPr marL="285750" indent="-285750" latinLnBrk="0">
              <a:lnSpc>
                <a:spcPct val="150000"/>
              </a:lnSpc>
              <a:buClr>
                <a:srgbClr val="FFC000"/>
              </a:buClr>
              <a:buFont typeface="Wingdings" panose="05000000000000000000" pitchFamily="2" charset="2"/>
              <a:buChar char="§"/>
            </a:pPr>
            <a:r>
              <a:rPr lang="ru-RU" sz="2400" dirty="0">
                <a:solidFill>
                  <a:srgbClr val="01B1C9"/>
                </a:solidFill>
                <a:latin typeface="Calibri"/>
              </a:rPr>
              <a:t>Наличие сертификата СТ КЗ;</a:t>
            </a:r>
          </a:p>
          <a:p>
            <a:pPr marL="285750" indent="-285750" latinLnBrk="0">
              <a:lnSpc>
                <a:spcPct val="150000"/>
              </a:lnSpc>
              <a:buClr>
                <a:srgbClr val="FFC000"/>
              </a:buClr>
              <a:buFont typeface="Wingdings" panose="05000000000000000000" pitchFamily="2" charset="2"/>
              <a:buChar char="§"/>
            </a:pPr>
            <a:r>
              <a:rPr lang="ru-RU" sz="2400" dirty="0">
                <a:solidFill>
                  <a:srgbClr val="01B1C9"/>
                </a:solidFill>
                <a:latin typeface="Calibri"/>
              </a:rPr>
              <a:t>Соответствие техническим спецификациям КПО;</a:t>
            </a:r>
          </a:p>
          <a:p>
            <a:pPr marL="285750" indent="-285750" latinLnBrk="0">
              <a:lnSpc>
                <a:spcPct val="150000"/>
              </a:lnSpc>
              <a:buClr>
                <a:srgbClr val="FFC000"/>
              </a:buClr>
              <a:buFont typeface="Wingdings" panose="05000000000000000000" pitchFamily="2" charset="2"/>
              <a:buChar char="§"/>
            </a:pPr>
            <a:r>
              <a:rPr lang="ru-RU" sz="2400" dirty="0">
                <a:solidFill>
                  <a:srgbClr val="01B1C9"/>
                </a:solidFill>
                <a:latin typeface="Calibri"/>
              </a:rPr>
              <a:t>Паспорт безопасности химической продукции;</a:t>
            </a:r>
          </a:p>
          <a:p>
            <a:pPr marL="285750" indent="-285750" latinLnBrk="0">
              <a:lnSpc>
                <a:spcPct val="150000"/>
              </a:lnSpc>
              <a:buClr>
                <a:srgbClr val="FFC000"/>
              </a:buClr>
              <a:buFont typeface="Wingdings" panose="05000000000000000000" pitchFamily="2" charset="2"/>
              <a:buChar char="§"/>
            </a:pPr>
            <a:r>
              <a:rPr lang="ru-RU" sz="2400" dirty="0">
                <a:solidFill>
                  <a:srgbClr val="01B1C9"/>
                </a:solidFill>
                <a:latin typeface="Calibri"/>
              </a:rPr>
              <a:t>Соответствие законодательству и нормативно-правовым актам РК;</a:t>
            </a:r>
          </a:p>
          <a:p>
            <a:pPr marL="285750" indent="-285750" latinLnBrk="0">
              <a:lnSpc>
                <a:spcPct val="150000"/>
              </a:lnSpc>
              <a:buClr>
                <a:srgbClr val="FFC000"/>
              </a:buClr>
              <a:buFont typeface="Wingdings" panose="05000000000000000000" pitchFamily="2" charset="2"/>
              <a:buChar char="§"/>
            </a:pPr>
            <a:r>
              <a:rPr lang="ru-RU" sz="2400" dirty="0">
                <a:solidFill>
                  <a:srgbClr val="01B1C9"/>
                </a:solidFill>
                <a:latin typeface="Calibri"/>
              </a:rPr>
              <a:t>Соответствие техническому регламенту </a:t>
            </a:r>
            <a:r>
              <a:rPr lang="en-US" sz="2400" dirty="0">
                <a:solidFill>
                  <a:srgbClr val="01B1C9"/>
                </a:solidFill>
                <a:latin typeface="Calibri"/>
              </a:rPr>
              <a:t>“</a:t>
            </a:r>
            <a:r>
              <a:rPr lang="ru-RU" sz="2400" dirty="0">
                <a:solidFill>
                  <a:srgbClr val="01B1C9"/>
                </a:solidFill>
                <a:latin typeface="Calibri"/>
              </a:rPr>
              <a:t>О безопасности химической продукции</a:t>
            </a:r>
            <a:r>
              <a:rPr lang="en-US" sz="2400" dirty="0">
                <a:solidFill>
                  <a:srgbClr val="01B1C9"/>
                </a:solidFill>
                <a:latin typeface="Calibri"/>
              </a:rPr>
              <a:t>”</a:t>
            </a:r>
            <a:r>
              <a:rPr lang="ru-RU" sz="2400" dirty="0">
                <a:solidFill>
                  <a:srgbClr val="01B1C9"/>
                </a:solidFill>
                <a:latin typeface="Calibri"/>
              </a:rPr>
              <a:t> ТР ЕАЭС;</a:t>
            </a:r>
          </a:p>
          <a:p>
            <a:pPr marL="285750" indent="-285750" latinLnBrk="0">
              <a:lnSpc>
                <a:spcPct val="150000"/>
              </a:lnSpc>
              <a:buClr>
                <a:srgbClr val="FFC000"/>
              </a:buClr>
              <a:buFont typeface="Wingdings" panose="05000000000000000000" pitchFamily="2" charset="2"/>
              <a:buChar char="§"/>
            </a:pPr>
            <a:r>
              <a:rPr lang="ru-RU" sz="2400" dirty="0">
                <a:solidFill>
                  <a:srgbClr val="01B1C9"/>
                </a:solidFill>
                <a:latin typeface="Calibri"/>
              </a:rPr>
              <a:t>Конкурентоспособная цена.</a:t>
            </a:r>
          </a:p>
          <a:p>
            <a:pPr marL="285750" indent="-285750" latinLnBrk="0">
              <a:buFont typeface="Arial" panose="020B0604020202020204" pitchFamily="34" charset="0"/>
              <a:buChar char="•"/>
            </a:pPr>
            <a:endParaRPr lang="ru-RU" dirty="0">
              <a:solidFill>
                <a:srgbClr val="002060"/>
              </a:solidFill>
              <a:latin typeface="Calibri"/>
            </a:endParaRPr>
          </a:p>
        </p:txBody>
      </p:sp>
      <p:sp>
        <p:nvSpPr>
          <p:cNvPr id="5" name="Footer Placeholder 1">
            <a:extLst>
              <a:ext uri="{FF2B5EF4-FFF2-40B4-BE49-F238E27FC236}">
                <a16:creationId xmlns:a16="http://schemas.microsoft.com/office/drawing/2014/main" id="{F1EF6119-F7E5-BB40-1D71-B24A86B413F8}"/>
              </a:ext>
            </a:extLst>
          </p:cNvPr>
          <p:cNvSpPr>
            <a:spLocks noGrp="1"/>
          </p:cNvSpPr>
          <p:nvPr>
            <p:ph type="ftr" sz="quarter" idx="3"/>
          </p:nvPr>
        </p:nvSpPr>
        <p:spPr>
          <a:xfrm>
            <a:off x="7210" y="6610027"/>
            <a:ext cx="12184790" cy="251670"/>
          </a:xfrm>
        </p:spPr>
        <p: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rPr>
              <a:t>24/06/2024                                                                                                                                                                                   	 	                                                                                                                         КАРАЧАГАНАК ПЕТРОЛИУМ ОПЕРЕЙТИНГ Б.В.</a:t>
            </a:r>
            <a:endParaRPr kumimoji="0" lang="en-GB"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6444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A3CE9575-1198-4D53-BFBB-90BEA64ACB59}"/>
              </a:ext>
            </a:extLst>
          </p:cNvPr>
          <p:cNvGrpSpPr/>
          <p:nvPr/>
        </p:nvGrpSpPr>
        <p:grpSpPr>
          <a:xfrm>
            <a:off x="7632711" y="1234657"/>
            <a:ext cx="1416039" cy="1749970"/>
            <a:chOff x="3422056" y="821410"/>
            <a:chExt cx="2486498" cy="3392458"/>
          </a:xfrm>
          <a:solidFill>
            <a:schemeClr val="accent2">
              <a:lumMod val="40000"/>
              <a:lumOff val="60000"/>
            </a:schemeClr>
          </a:solidFill>
        </p:grpSpPr>
        <p:sp>
          <p:nvSpPr>
            <p:cNvPr id="7" name="Oval 1">
              <a:extLst>
                <a:ext uri="{FF2B5EF4-FFF2-40B4-BE49-F238E27FC236}">
                  <a16:creationId xmlns:a16="http://schemas.microsoft.com/office/drawing/2014/main" id="{0843942A-7046-4B48-BA61-0A520BBC0EC4}"/>
                </a:ext>
              </a:extLst>
            </p:cNvPr>
            <p:cNvSpPr/>
            <p:nvPr/>
          </p:nvSpPr>
          <p:spPr>
            <a:xfrm rot="20110090">
              <a:off x="4547567" y="3137124"/>
              <a:ext cx="1067821" cy="1076744"/>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Arial"/>
                <a:cs typeface="+mn-cs"/>
              </a:endParaRPr>
            </a:p>
          </p:txBody>
        </p:sp>
        <p:sp>
          <p:nvSpPr>
            <p:cNvPr id="8" name="Oval 1">
              <a:extLst>
                <a:ext uri="{FF2B5EF4-FFF2-40B4-BE49-F238E27FC236}">
                  <a16:creationId xmlns:a16="http://schemas.microsoft.com/office/drawing/2014/main" id="{2E185AD8-ECDF-430F-827E-A67C509E5475}"/>
                </a:ext>
              </a:extLst>
            </p:cNvPr>
            <p:cNvSpPr/>
            <p:nvPr/>
          </p:nvSpPr>
          <p:spPr>
            <a:xfrm rot="20629582">
              <a:off x="3422056" y="2512575"/>
              <a:ext cx="1317398" cy="1328406"/>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Arial"/>
                <a:cs typeface="+mn-cs"/>
              </a:endParaRPr>
            </a:p>
          </p:txBody>
        </p:sp>
        <p:sp>
          <p:nvSpPr>
            <p:cNvPr id="9" name="Oval 1">
              <a:extLst>
                <a:ext uri="{FF2B5EF4-FFF2-40B4-BE49-F238E27FC236}">
                  <a16:creationId xmlns:a16="http://schemas.microsoft.com/office/drawing/2014/main" id="{F69B9CE7-E9C8-41F8-8388-93F05CF7B32B}"/>
                </a:ext>
              </a:extLst>
            </p:cNvPr>
            <p:cNvSpPr/>
            <p:nvPr/>
          </p:nvSpPr>
          <p:spPr>
            <a:xfrm rot="20625983">
              <a:off x="3912780" y="821410"/>
              <a:ext cx="1175566" cy="1185389"/>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FFFFFF"/>
                </a:solidFill>
                <a:effectLst/>
                <a:uLnTx/>
                <a:uFillTx/>
                <a:latin typeface="Arial"/>
                <a:cs typeface="+mn-cs"/>
              </a:endParaRPr>
            </a:p>
          </p:txBody>
        </p:sp>
        <p:sp>
          <p:nvSpPr>
            <p:cNvPr id="10" name="Oval 1">
              <a:extLst>
                <a:ext uri="{FF2B5EF4-FFF2-40B4-BE49-F238E27FC236}">
                  <a16:creationId xmlns:a16="http://schemas.microsoft.com/office/drawing/2014/main" id="{83F90DE6-C428-4184-92A2-A876947CB8C4}"/>
                </a:ext>
              </a:extLst>
            </p:cNvPr>
            <p:cNvSpPr/>
            <p:nvPr/>
          </p:nvSpPr>
          <p:spPr>
            <a:xfrm rot="20625983">
              <a:off x="4483704" y="1742062"/>
              <a:ext cx="1424850" cy="1436756"/>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Arial"/>
                <a:cs typeface="+mn-cs"/>
              </a:endParaRPr>
            </a:p>
          </p:txBody>
        </p:sp>
      </p:grpSp>
      <p:sp>
        <p:nvSpPr>
          <p:cNvPr id="12" name="Title 7">
            <a:extLst>
              <a:ext uri="{FF2B5EF4-FFF2-40B4-BE49-F238E27FC236}">
                <a16:creationId xmlns:a16="http://schemas.microsoft.com/office/drawing/2014/main" id="{2F57BB8E-A761-4166-9188-D85477735120}"/>
              </a:ext>
            </a:extLst>
          </p:cNvPr>
          <p:cNvSpPr txBox="1">
            <a:spLocks/>
          </p:cNvSpPr>
          <p:nvPr/>
        </p:nvSpPr>
        <p:spPr>
          <a:xfrm>
            <a:off x="1526312" y="3771359"/>
            <a:ext cx="7257061" cy="1323439"/>
          </a:xfrm>
          <a:prstGeom prst="rect">
            <a:avLst/>
          </a:prstGeom>
          <a:noFill/>
        </p:spPr>
        <p:txBody>
          <a:bodyPr wrap="square" rtlCol="0">
            <a:spAutoFit/>
          </a:bodyPr>
          <a:lstStyle>
            <a:lvl1pPr algn="ctr" defTabSz="1219170" rtl="0" eaLnBrk="1" latinLnBrk="1" hangingPunct="1">
              <a:spcBef>
                <a:spcPct val="0"/>
              </a:spcBef>
              <a:buNone/>
              <a:defRPr sz="5867" kern="1200">
                <a:solidFill>
                  <a:schemeClr val="tx1"/>
                </a:solidFill>
                <a:latin typeface="+mj-lt"/>
                <a:ea typeface="+mj-ea"/>
                <a:cs typeface="+mj-cs"/>
              </a:defRPr>
            </a:lvl1pPr>
          </a:lstStyle>
          <a:p>
            <a:pPr marL="0" marR="0" lvl="0" indent="0" defTabSz="1219170" rtl="0" eaLnBrk="1" fontAlgn="auto" latinLnBrk="1" hangingPunct="1">
              <a:lnSpc>
                <a:spcPct val="100000"/>
              </a:lnSpc>
              <a:spcBef>
                <a:spcPct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Обзор химической</a:t>
            </a: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 </a:t>
            </a:r>
            <a:r>
              <a:rPr kumimoji="0" lang="ru-RU"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продукции в</a:t>
            </a: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 </a:t>
            </a:r>
            <a:r>
              <a:rPr kumimoji="0" lang="ru-RU"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скважинных операциях КПО </a:t>
            </a:r>
          </a:p>
        </p:txBody>
      </p:sp>
    </p:spTree>
    <p:extLst>
      <p:ext uri="{BB962C8B-B14F-4D97-AF65-F5344CB8AC3E}">
        <p14:creationId xmlns:p14="http://schemas.microsoft.com/office/powerpoint/2010/main" val="901300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648380-A57A-45E0-BA42-7AB8F18E3AA7}"/>
              </a:ext>
            </a:extLst>
          </p:cNvPr>
          <p:cNvSpPr>
            <a:spLocks noGrp="1"/>
          </p:cNvSpPr>
          <p:nvPr>
            <p:ph type="sldNum" sz="quarter" idx="4"/>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3AD7C01-B994-4A99-BE98-CE15A6753CE3}" type="slidenum">
              <a:rPr kumimoji="0" lang="en-GB" sz="1000" b="0" i="0" u="none" strike="noStrike" kern="1200" cap="none" spc="0" normalizeH="0" baseline="0" noProof="0" smtClean="0">
                <a:ln>
                  <a:noFill/>
                </a:ln>
                <a:solidFill>
                  <a:srgbClr val="000000">
                    <a:tint val="75000"/>
                  </a:srgbClr>
                </a:solidFill>
                <a:effectLst/>
                <a:uLnTx/>
                <a:uFillTx/>
                <a:latin typeface="Calibri" panose="020F0502020204030204" pitchFamily="34" charset="0"/>
                <a:cs typeface="Calibri" panose="020F0502020204030204" pitchFamily="34" charset="0"/>
              </a:rPr>
              <a:pPr marL="0" marR="0" lvl="0" indent="0" algn="r" defTabSz="914400" rtl="0" eaLnBrk="1" fontAlgn="auto" latinLnBrk="1" hangingPunct="1">
                <a:lnSpc>
                  <a:spcPct val="100000"/>
                </a:lnSpc>
                <a:spcBef>
                  <a:spcPts val="0"/>
                </a:spcBef>
                <a:spcAft>
                  <a:spcPts val="0"/>
                </a:spcAft>
                <a:buClrTx/>
                <a:buSzTx/>
                <a:buFontTx/>
                <a:buNone/>
                <a:tabLst/>
                <a:defRPr/>
              </a:pPr>
              <a:t>16</a:t>
            </a:fld>
            <a:endParaRPr kumimoji="0" lang="en-GB" sz="1000" b="0" i="0" u="none" strike="noStrike" kern="1200" cap="none" spc="0" normalizeH="0" baseline="0" noProof="0" dirty="0">
              <a:ln>
                <a:noFill/>
              </a:ln>
              <a:solidFill>
                <a:srgbClr val="000000">
                  <a:tint val="75000"/>
                </a:srgbClr>
              </a:solidFill>
              <a:effectLst/>
              <a:uLnTx/>
              <a:uFillTx/>
              <a:latin typeface="Calibri" panose="020F0502020204030204" pitchFamily="34" charset="0"/>
              <a:cs typeface="Calibri" panose="020F0502020204030204" pitchFamily="34" charset="0"/>
            </a:endParaRPr>
          </a:p>
        </p:txBody>
      </p:sp>
      <p:grpSp>
        <p:nvGrpSpPr>
          <p:cNvPr id="7" name="Group 3">
            <a:extLst>
              <a:ext uri="{FF2B5EF4-FFF2-40B4-BE49-F238E27FC236}">
                <a16:creationId xmlns:a16="http://schemas.microsoft.com/office/drawing/2014/main" id="{0F96A5D1-3F44-48B4-A998-43CC23FA070D}"/>
              </a:ext>
            </a:extLst>
          </p:cNvPr>
          <p:cNvGrpSpPr/>
          <p:nvPr/>
        </p:nvGrpSpPr>
        <p:grpSpPr>
          <a:xfrm>
            <a:off x="836234" y="5111196"/>
            <a:ext cx="4205689" cy="1402529"/>
            <a:chOff x="0" y="0"/>
            <a:chExt cx="1661507" cy="410208"/>
          </a:xfrm>
        </p:grpSpPr>
        <p:sp>
          <p:nvSpPr>
            <p:cNvPr id="8" name="Freeform 4">
              <a:extLst>
                <a:ext uri="{FF2B5EF4-FFF2-40B4-BE49-F238E27FC236}">
                  <a16:creationId xmlns:a16="http://schemas.microsoft.com/office/drawing/2014/main" id="{520CA42B-CE3E-48B9-9DE3-D8544CD4CE17}"/>
                </a:ext>
              </a:extLst>
            </p:cNvPr>
            <p:cNvSpPr/>
            <p:nvPr/>
          </p:nvSpPr>
          <p:spPr>
            <a:xfrm>
              <a:off x="0" y="0"/>
              <a:ext cx="1661507" cy="410208"/>
            </a:xfrm>
            <a:custGeom>
              <a:avLst/>
              <a:gdLst/>
              <a:ahLst/>
              <a:cxnLst/>
              <a:rect l="l" t="t" r="r" b="b"/>
              <a:pathLst>
                <a:path w="1661507" h="410208">
                  <a:moveTo>
                    <a:pt x="62588" y="0"/>
                  </a:moveTo>
                  <a:lnTo>
                    <a:pt x="1598919" y="0"/>
                  </a:lnTo>
                  <a:cubicBezTo>
                    <a:pt x="1633485" y="0"/>
                    <a:pt x="1661507" y="28022"/>
                    <a:pt x="1661507" y="62588"/>
                  </a:cubicBezTo>
                  <a:lnTo>
                    <a:pt x="1661507" y="347620"/>
                  </a:lnTo>
                  <a:cubicBezTo>
                    <a:pt x="1661507" y="364220"/>
                    <a:pt x="1654913" y="380139"/>
                    <a:pt x="1643175" y="391877"/>
                  </a:cubicBezTo>
                  <a:cubicBezTo>
                    <a:pt x="1631438" y="403614"/>
                    <a:pt x="1615518" y="410208"/>
                    <a:pt x="1598919" y="410208"/>
                  </a:cubicBezTo>
                  <a:lnTo>
                    <a:pt x="62588" y="410208"/>
                  </a:lnTo>
                  <a:cubicBezTo>
                    <a:pt x="45989" y="410208"/>
                    <a:pt x="30069" y="403614"/>
                    <a:pt x="18332" y="391877"/>
                  </a:cubicBezTo>
                  <a:cubicBezTo>
                    <a:pt x="6594" y="380139"/>
                    <a:pt x="0" y="364220"/>
                    <a:pt x="0" y="347620"/>
                  </a:cubicBezTo>
                  <a:lnTo>
                    <a:pt x="0" y="62588"/>
                  </a:lnTo>
                  <a:cubicBezTo>
                    <a:pt x="0" y="28022"/>
                    <a:pt x="28022" y="0"/>
                    <a:pt x="62588" y="0"/>
                  </a:cubicBezTo>
                  <a:close/>
                </a:path>
              </a:pathLst>
            </a:custGeom>
            <a:solidFill>
              <a:srgbClr val="FFD13F"/>
            </a:solidFill>
          </p:spPr>
          <p:txBody>
            <a:bodyPr/>
            <a:lstStyle/>
            <a:p>
              <a:endParaRPr lang="en-GB"/>
            </a:p>
          </p:txBody>
        </p:sp>
        <p:sp>
          <p:nvSpPr>
            <p:cNvPr id="9" name="TextBox 5">
              <a:extLst>
                <a:ext uri="{FF2B5EF4-FFF2-40B4-BE49-F238E27FC236}">
                  <a16:creationId xmlns:a16="http://schemas.microsoft.com/office/drawing/2014/main" id="{09EA56FF-30E8-4B22-83F6-936ACCE33792}"/>
                </a:ext>
              </a:extLst>
            </p:cNvPr>
            <p:cNvSpPr txBox="1"/>
            <p:nvPr/>
          </p:nvSpPr>
          <p:spPr>
            <a:xfrm>
              <a:off x="0" y="-19050"/>
              <a:ext cx="1661507" cy="429258"/>
            </a:xfrm>
            <a:prstGeom prst="rect">
              <a:avLst/>
            </a:prstGeom>
          </p:spPr>
          <p:txBody>
            <a:bodyPr lIns="33867" tIns="33867" rIns="33867" bIns="33867" rtlCol="0" anchor="ctr"/>
            <a:lstStyle/>
            <a:p>
              <a:pPr algn="ctr" defTabSz="609630" latinLnBrk="0">
                <a:lnSpc>
                  <a:spcPts val="1337"/>
                </a:lnSpc>
              </a:pPr>
              <a:endParaRPr sz="1200">
                <a:solidFill>
                  <a:prstClr val="black"/>
                </a:solidFill>
                <a:latin typeface="Calibri"/>
              </a:endParaRPr>
            </a:p>
          </p:txBody>
        </p:sp>
      </p:grpSp>
      <p:grpSp>
        <p:nvGrpSpPr>
          <p:cNvPr id="10" name="Group 6">
            <a:extLst>
              <a:ext uri="{FF2B5EF4-FFF2-40B4-BE49-F238E27FC236}">
                <a16:creationId xmlns:a16="http://schemas.microsoft.com/office/drawing/2014/main" id="{51940298-7CF1-49CD-BEAE-E9E1E7D39401}"/>
              </a:ext>
            </a:extLst>
          </p:cNvPr>
          <p:cNvGrpSpPr/>
          <p:nvPr/>
        </p:nvGrpSpPr>
        <p:grpSpPr>
          <a:xfrm>
            <a:off x="836234" y="1176740"/>
            <a:ext cx="4205689" cy="3854527"/>
            <a:chOff x="0" y="0"/>
            <a:chExt cx="1661507" cy="1522776"/>
          </a:xfrm>
        </p:grpSpPr>
        <p:sp>
          <p:nvSpPr>
            <p:cNvPr id="11" name="Freeform 7">
              <a:extLst>
                <a:ext uri="{FF2B5EF4-FFF2-40B4-BE49-F238E27FC236}">
                  <a16:creationId xmlns:a16="http://schemas.microsoft.com/office/drawing/2014/main" id="{DF300549-6FE3-475F-94C4-95AFF9254888}"/>
                </a:ext>
              </a:extLst>
            </p:cNvPr>
            <p:cNvSpPr/>
            <p:nvPr/>
          </p:nvSpPr>
          <p:spPr>
            <a:xfrm>
              <a:off x="0" y="0"/>
              <a:ext cx="1661507" cy="1522776"/>
            </a:xfrm>
            <a:custGeom>
              <a:avLst/>
              <a:gdLst/>
              <a:ahLst/>
              <a:cxnLst/>
              <a:rect l="l" t="t" r="r" b="b"/>
              <a:pathLst>
                <a:path w="1661507" h="1522776">
                  <a:moveTo>
                    <a:pt x="0" y="0"/>
                  </a:moveTo>
                  <a:lnTo>
                    <a:pt x="1661507" y="0"/>
                  </a:lnTo>
                  <a:lnTo>
                    <a:pt x="1661507" y="1522776"/>
                  </a:lnTo>
                  <a:lnTo>
                    <a:pt x="0" y="1522776"/>
                  </a:lnTo>
                  <a:close/>
                </a:path>
              </a:pathLst>
            </a:custGeom>
            <a:solidFill>
              <a:srgbClr val="F6E3A7"/>
            </a:solidFill>
          </p:spPr>
          <p:txBody>
            <a:bodyPr/>
            <a:lstStyle/>
            <a:p>
              <a:endParaRPr lang="en-GB"/>
            </a:p>
          </p:txBody>
        </p:sp>
        <p:sp>
          <p:nvSpPr>
            <p:cNvPr id="12" name="TextBox 8">
              <a:extLst>
                <a:ext uri="{FF2B5EF4-FFF2-40B4-BE49-F238E27FC236}">
                  <a16:creationId xmlns:a16="http://schemas.microsoft.com/office/drawing/2014/main" id="{CDB8710F-3674-4BD9-A32B-5380A3D1AEFE}"/>
                </a:ext>
              </a:extLst>
            </p:cNvPr>
            <p:cNvSpPr txBox="1"/>
            <p:nvPr/>
          </p:nvSpPr>
          <p:spPr>
            <a:xfrm>
              <a:off x="0" y="-19050"/>
              <a:ext cx="1661507" cy="1541826"/>
            </a:xfrm>
            <a:prstGeom prst="rect">
              <a:avLst/>
            </a:prstGeom>
          </p:spPr>
          <p:txBody>
            <a:bodyPr lIns="33867" tIns="33867" rIns="33867" bIns="33867" rtlCol="0" anchor="ctr"/>
            <a:lstStyle/>
            <a:p>
              <a:pPr algn="ctr" defTabSz="609630" latinLnBrk="0">
                <a:lnSpc>
                  <a:spcPts val="1337"/>
                </a:lnSpc>
              </a:pPr>
              <a:endParaRPr sz="1200">
                <a:solidFill>
                  <a:prstClr val="black"/>
                </a:solidFill>
                <a:latin typeface="Calibri"/>
              </a:endParaRPr>
            </a:p>
          </p:txBody>
        </p:sp>
      </p:grpSp>
      <p:grpSp>
        <p:nvGrpSpPr>
          <p:cNvPr id="13" name="Group 12">
            <a:extLst>
              <a:ext uri="{FF2B5EF4-FFF2-40B4-BE49-F238E27FC236}">
                <a16:creationId xmlns:a16="http://schemas.microsoft.com/office/drawing/2014/main" id="{C5CDCC70-6837-4E45-BF1B-D49C020DEB9E}"/>
              </a:ext>
            </a:extLst>
          </p:cNvPr>
          <p:cNvGrpSpPr/>
          <p:nvPr/>
        </p:nvGrpSpPr>
        <p:grpSpPr>
          <a:xfrm>
            <a:off x="7139767" y="5178087"/>
            <a:ext cx="4205689" cy="1292661"/>
            <a:chOff x="0" y="0"/>
            <a:chExt cx="1661507" cy="410208"/>
          </a:xfrm>
        </p:grpSpPr>
        <p:sp>
          <p:nvSpPr>
            <p:cNvPr id="15" name="Freeform 13">
              <a:extLst>
                <a:ext uri="{FF2B5EF4-FFF2-40B4-BE49-F238E27FC236}">
                  <a16:creationId xmlns:a16="http://schemas.microsoft.com/office/drawing/2014/main" id="{2C7702F5-F34D-4201-9511-C41563FCE5EA}"/>
                </a:ext>
              </a:extLst>
            </p:cNvPr>
            <p:cNvSpPr/>
            <p:nvPr/>
          </p:nvSpPr>
          <p:spPr>
            <a:xfrm>
              <a:off x="0" y="0"/>
              <a:ext cx="1661507" cy="410208"/>
            </a:xfrm>
            <a:custGeom>
              <a:avLst/>
              <a:gdLst/>
              <a:ahLst/>
              <a:cxnLst/>
              <a:rect l="l" t="t" r="r" b="b"/>
              <a:pathLst>
                <a:path w="1661507" h="410208">
                  <a:moveTo>
                    <a:pt x="62588" y="0"/>
                  </a:moveTo>
                  <a:lnTo>
                    <a:pt x="1598919" y="0"/>
                  </a:lnTo>
                  <a:cubicBezTo>
                    <a:pt x="1633485" y="0"/>
                    <a:pt x="1661507" y="28022"/>
                    <a:pt x="1661507" y="62588"/>
                  </a:cubicBezTo>
                  <a:lnTo>
                    <a:pt x="1661507" y="347620"/>
                  </a:lnTo>
                  <a:cubicBezTo>
                    <a:pt x="1661507" y="364220"/>
                    <a:pt x="1654913" y="380139"/>
                    <a:pt x="1643175" y="391877"/>
                  </a:cubicBezTo>
                  <a:cubicBezTo>
                    <a:pt x="1631438" y="403614"/>
                    <a:pt x="1615518" y="410208"/>
                    <a:pt x="1598919" y="410208"/>
                  </a:cubicBezTo>
                  <a:lnTo>
                    <a:pt x="62588" y="410208"/>
                  </a:lnTo>
                  <a:cubicBezTo>
                    <a:pt x="45989" y="410208"/>
                    <a:pt x="30069" y="403614"/>
                    <a:pt x="18332" y="391877"/>
                  </a:cubicBezTo>
                  <a:cubicBezTo>
                    <a:pt x="6594" y="380139"/>
                    <a:pt x="0" y="364220"/>
                    <a:pt x="0" y="347620"/>
                  </a:cubicBezTo>
                  <a:lnTo>
                    <a:pt x="0" y="62588"/>
                  </a:lnTo>
                  <a:cubicBezTo>
                    <a:pt x="0" y="28022"/>
                    <a:pt x="28022" y="0"/>
                    <a:pt x="62588" y="0"/>
                  </a:cubicBezTo>
                  <a:close/>
                </a:path>
              </a:pathLst>
            </a:custGeom>
            <a:solidFill>
              <a:srgbClr val="00ABC5"/>
            </a:solidFill>
          </p:spPr>
          <p:txBody>
            <a:bodyPr/>
            <a:lstStyle/>
            <a:p>
              <a:endParaRPr lang="en-GB"/>
            </a:p>
          </p:txBody>
        </p:sp>
        <p:sp>
          <p:nvSpPr>
            <p:cNvPr id="16" name="TextBox 14">
              <a:extLst>
                <a:ext uri="{FF2B5EF4-FFF2-40B4-BE49-F238E27FC236}">
                  <a16:creationId xmlns:a16="http://schemas.microsoft.com/office/drawing/2014/main" id="{1DFE6675-44FA-4931-B046-A944962ED9BB}"/>
                </a:ext>
              </a:extLst>
            </p:cNvPr>
            <p:cNvSpPr txBox="1"/>
            <p:nvPr/>
          </p:nvSpPr>
          <p:spPr>
            <a:xfrm>
              <a:off x="0" y="-19050"/>
              <a:ext cx="1661507" cy="429258"/>
            </a:xfrm>
            <a:prstGeom prst="rect">
              <a:avLst/>
            </a:prstGeom>
          </p:spPr>
          <p:txBody>
            <a:bodyPr lIns="33867" tIns="33867" rIns="33867" bIns="33867" rtlCol="0" anchor="ctr"/>
            <a:lstStyle/>
            <a:p>
              <a:pPr algn="ctr" defTabSz="609630" latinLnBrk="0">
                <a:lnSpc>
                  <a:spcPts val="1337"/>
                </a:lnSpc>
              </a:pPr>
              <a:endParaRPr sz="1200">
                <a:solidFill>
                  <a:prstClr val="black"/>
                </a:solidFill>
                <a:latin typeface="Calibri"/>
              </a:endParaRPr>
            </a:p>
          </p:txBody>
        </p:sp>
      </p:grpSp>
      <p:grpSp>
        <p:nvGrpSpPr>
          <p:cNvPr id="17" name="Group 15">
            <a:extLst>
              <a:ext uri="{FF2B5EF4-FFF2-40B4-BE49-F238E27FC236}">
                <a16:creationId xmlns:a16="http://schemas.microsoft.com/office/drawing/2014/main" id="{AA888A0D-1564-4F84-A707-C7F698369032}"/>
              </a:ext>
            </a:extLst>
          </p:cNvPr>
          <p:cNvGrpSpPr/>
          <p:nvPr/>
        </p:nvGrpSpPr>
        <p:grpSpPr>
          <a:xfrm>
            <a:off x="7125252" y="1162676"/>
            <a:ext cx="4205689" cy="3854527"/>
            <a:chOff x="0" y="0"/>
            <a:chExt cx="1661507" cy="1522776"/>
          </a:xfrm>
        </p:grpSpPr>
        <p:sp>
          <p:nvSpPr>
            <p:cNvPr id="19" name="Freeform 16">
              <a:extLst>
                <a:ext uri="{FF2B5EF4-FFF2-40B4-BE49-F238E27FC236}">
                  <a16:creationId xmlns:a16="http://schemas.microsoft.com/office/drawing/2014/main" id="{FAAFE686-AAD7-4DE8-90FF-522007E956AA}"/>
                </a:ext>
              </a:extLst>
            </p:cNvPr>
            <p:cNvSpPr/>
            <p:nvPr/>
          </p:nvSpPr>
          <p:spPr>
            <a:xfrm>
              <a:off x="0" y="0"/>
              <a:ext cx="1661507" cy="1522776"/>
            </a:xfrm>
            <a:custGeom>
              <a:avLst/>
              <a:gdLst/>
              <a:ahLst/>
              <a:cxnLst/>
              <a:rect l="l" t="t" r="r" b="b"/>
              <a:pathLst>
                <a:path w="1661507" h="1522776">
                  <a:moveTo>
                    <a:pt x="0" y="0"/>
                  </a:moveTo>
                  <a:lnTo>
                    <a:pt x="1661507" y="0"/>
                  </a:lnTo>
                  <a:lnTo>
                    <a:pt x="1661507" y="1522776"/>
                  </a:lnTo>
                  <a:lnTo>
                    <a:pt x="0" y="1522776"/>
                  </a:lnTo>
                  <a:close/>
                </a:path>
              </a:pathLst>
            </a:custGeom>
            <a:solidFill>
              <a:srgbClr val="89C0C8"/>
            </a:solidFill>
          </p:spPr>
          <p:txBody>
            <a:bodyPr/>
            <a:lstStyle/>
            <a:p>
              <a:endParaRPr lang="en-GB"/>
            </a:p>
          </p:txBody>
        </p:sp>
        <p:sp>
          <p:nvSpPr>
            <p:cNvPr id="20" name="TextBox 17">
              <a:extLst>
                <a:ext uri="{FF2B5EF4-FFF2-40B4-BE49-F238E27FC236}">
                  <a16:creationId xmlns:a16="http://schemas.microsoft.com/office/drawing/2014/main" id="{5EB5AB11-B903-4CD4-8E18-3CA72DD8A150}"/>
                </a:ext>
              </a:extLst>
            </p:cNvPr>
            <p:cNvSpPr txBox="1"/>
            <p:nvPr/>
          </p:nvSpPr>
          <p:spPr>
            <a:xfrm>
              <a:off x="0" y="-19050"/>
              <a:ext cx="1661507" cy="1541826"/>
            </a:xfrm>
            <a:prstGeom prst="rect">
              <a:avLst/>
            </a:prstGeom>
          </p:spPr>
          <p:txBody>
            <a:bodyPr lIns="33867" tIns="33867" rIns="33867" bIns="33867" rtlCol="0" anchor="ctr"/>
            <a:lstStyle/>
            <a:p>
              <a:pPr algn="ctr" defTabSz="609630" latinLnBrk="0">
                <a:lnSpc>
                  <a:spcPts val="1337"/>
                </a:lnSpc>
              </a:pPr>
              <a:endParaRPr sz="1200">
                <a:solidFill>
                  <a:prstClr val="black"/>
                </a:solidFill>
                <a:latin typeface="Calibri"/>
              </a:endParaRPr>
            </a:p>
          </p:txBody>
        </p:sp>
      </p:grpSp>
      <p:sp>
        <p:nvSpPr>
          <p:cNvPr id="21" name="TextBox 20">
            <a:extLst>
              <a:ext uri="{FF2B5EF4-FFF2-40B4-BE49-F238E27FC236}">
                <a16:creationId xmlns:a16="http://schemas.microsoft.com/office/drawing/2014/main" id="{34740621-DD09-44F1-9C8A-F97079F28905}"/>
              </a:ext>
            </a:extLst>
          </p:cNvPr>
          <p:cNvSpPr txBox="1"/>
          <p:nvPr/>
        </p:nvSpPr>
        <p:spPr>
          <a:xfrm>
            <a:off x="1002383" y="1413199"/>
            <a:ext cx="3844362" cy="3458191"/>
          </a:xfrm>
          <a:prstGeom prst="rect">
            <a:avLst/>
          </a:prstGeom>
          <a:noFill/>
        </p:spPr>
        <p:txBody>
          <a:bodyPr wrap="square">
            <a:spAutoFit/>
          </a:bodyPr>
          <a:lstStyle/>
          <a:p>
            <a:pPr defTabSz="609630" latinLnBrk="0"/>
            <a:r>
              <a:rPr lang="en-GB" sz="1467" dirty="0">
                <a:solidFill>
                  <a:prstClr val="black"/>
                </a:solidFill>
                <a:latin typeface="Calibri" panose="020F0502020204030204" pitchFamily="34" charset="0"/>
                <a:ea typeface="Calibri" panose="020F0502020204030204" pitchFamily="34" charset="0"/>
                <a:cs typeface="Calibri" panose="020F0502020204030204" pitchFamily="34" charset="0"/>
              </a:rPr>
              <a:t>The Well Operations department performs drilling at the Karachaganak field using two drilling rigs provided by the JV of KMG-PARKER Business Partners.</a:t>
            </a:r>
          </a:p>
          <a:p>
            <a:pPr defTabSz="609630" latinLnBrk="0"/>
            <a:endParaRPr lang="en-GB" sz="1467"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defTabSz="609630" latinLnBrk="0"/>
            <a:r>
              <a:rPr lang="en-GB" sz="1467" dirty="0">
                <a:solidFill>
                  <a:prstClr val="black"/>
                </a:solidFill>
                <a:latin typeface="Calibri" panose="020F0502020204030204" pitchFamily="34" charset="0"/>
                <a:ea typeface="Calibri" panose="020F0502020204030204" pitchFamily="34" charset="0"/>
                <a:cs typeface="Calibri" panose="020F0502020204030204" pitchFamily="34" charset="0"/>
              </a:rPr>
              <a:t>New development wells are being drilled by a two-rig fleet, with each rig drilling 3-4 wells per year, for a total of up to eight wells drilled each year. </a:t>
            </a:r>
          </a:p>
          <a:p>
            <a:pPr defTabSz="609630" latinLnBrk="0"/>
            <a:endParaRPr lang="en-GB" sz="1467"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defTabSz="609630" latinLnBrk="0"/>
            <a:r>
              <a:rPr lang="en-GB" sz="1467" dirty="0">
                <a:solidFill>
                  <a:prstClr val="black"/>
                </a:solidFill>
                <a:latin typeface="Calibri" panose="020F0502020204030204" pitchFamily="34" charset="0"/>
                <a:ea typeface="Calibri" panose="020F0502020204030204" pitchFamily="34" charset="0"/>
                <a:cs typeface="Calibri" panose="020F0502020204030204" pitchFamily="34" charset="0"/>
              </a:rPr>
              <a:t>Workover activities are carried out from time to time by a workover rig, which repairs or replaces wellheads and/or deepens existing wells.</a:t>
            </a:r>
          </a:p>
          <a:p>
            <a:pPr defTabSz="609630" latinLnBrk="0"/>
            <a:endParaRPr lang="en-GB" sz="1333" dirty="0">
              <a:solidFill>
                <a:prstClr val="black"/>
              </a:solidFill>
              <a:latin typeface="Calibri"/>
            </a:endParaRPr>
          </a:p>
        </p:txBody>
      </p:sp>
      <p:sp>
        <p:nvSpPr>
          <p:cNvPr id="22" name="TextBox 21">
            <a:extLst>
              <a:ext uri="{FF2B5EF4-FFF2-40B4-BE49-F238E27FC236}">
                <a16:creationId xmlns:a16="http://schemas.microsoft.com/office/drawing/2014/main" id="{E79429F6-DB79-4FFE-BE48-DF9728852D30}"/>
              </a:ext>
            </a:extLst>
          </p:cNvPr>
          <p:cNvSpPr txBox="1"/>
          <p:nvPr/>
        </p:nvSpPr>
        <p:spPr>
          <a:xfrm>
            <a:off x="7216611" y="1254743"/>
            <a:ext cx="4052001" cy="3683957"/>
          </a:xfrm>
          <a:prstGeom prst="rect">
            <a:avLst/>
          </a:prstGeom>
          <a:noFill/>
        </p:spPr>
        <p:txBody>
          <a:bodyPr wrap="square">
            <a:spAutoFit/>
          </a:bodyPr>
          <a:lstStyle/>
          <a:p>
            <a:pPr defTabSz="609630" latinLnBrk="0"/>
            <a:r>
              <a:rPr lang="ru-RU" sz="1467" dirty="0">
                <a:solidFill>
                  <a:prstClr val="black"/>
                </a:solidFill>
                <a:latin typeface="Calibri" panose="020F0502020204030204" pitchFamily="34" charset="0"/>
                <a:ea typeface="Calibri" panose="020F0502020204030204" pitchFamily="34" charset="0"/>
                <a:cs typeface="Calibri" panose="020F0502020204030204" pitchFamily="34" charset="0"/>
              </a:rPr>
              <a:t>Отдел скважинных операций выполняет бурение на месторождении Карачаганак с использованием двух буровых установок, посредством подрядной компании совместного предприятия ТОО «КМГ-ПАРКЕР» . </a:t>
            </a:r>
            <a:endParaRPr lang="en-US" sz="1467"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defTabSz="609630" latinLnBrk="0"/>
            <a:r>
              <a:rPr lang="ru-RU" sz="1467" dirty="0">
                <a:solidFill>
                  <a:prstClr val="black"/>
                </a:solidFill>
                <a:latin typeface="Calibri" panose="020F0502020204030204" pitchFamily="34" charset="0"/>
                <a:ea typeface="Calibri" panose="020F0502020204030204" pitchFamily="34" charset="0"/>
                <a:cs typeface="Calibri" panose="020F0502020204030204" pitchFamily="34" charset="0"/>
              </a:rPr>
              <a:t>Новые эксплуатационные скважины бурятся с помощью двух буровых установок, каждая из которых бурит 3-4 скважины в год, всего до восьми скважин в год. </a:t>
            </a:r>
            <a:endParaRPr lang="en-US" sz="1467"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defTabSz="609630" latinLnBrk="0"/>
            <a:endParaRPr lang="en-US" sz="1467"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defTabSz="609630" latinLnBrk="0"/>
            <a:r>
              <a:rPr lang="ru-RU" sz="1467" dirty="0">
                <a:solidFill>
                  <a:prstClr val="black"/>
                </a:solidFill>
                <a:latin typeface="Calibri" panose="020F0502020204030204" pitchFamily="34" charset="0"/>
                <a:ea typeface="Calibri" panose="020F0502020204030204" pitchFamily="34" charset="0"/>
                <a:cs typeface="Calibri" panose="020F0502020204030204" pitchFamily="34" charset="0"/>
              </a:rPr>
              <a:t>Работы по капитальному ремонту выполняются время от времени с помощью , буровой установки, которая ремонтирует или заменяет устья скважин и/или углубляет существующие скважины.</a:t>
            </a:r>
          </a:p>
          <a:p>
            <a:pPr defTabSz="609630" latinLnBrk="0"/>
            <a:endParaRPr lang="ru-RU" sz="1333" dirty="0">
              <a:solidFill>
                <a:prstClr val="black"/>
              </a:solidFill>
              <a:latin typeface="Calibri"/>
            </a:endParaRPr>
          </a:p>
        </p:txBody>
      </p:sp>
      <p:sp>
        <p:nvSpPr>
          <p:cNvPr id="23" name="TextBox 22">
            <a:extLst>
              <a:ext uri="{FF2B5EF4-FFF2-40B4-BE49-F238E27FC236}">
                <a16:creationId xmlns:a16="http://schemas.microsoft.com/office/drawing/2014/main" id="{AEB0DE5D-FEE4-4A9A-8636-743500A68ED3}"/>
              </a:ext>
            </a:extLst>
          </p:cNvPr>
          <p:cNvSpPr txBox="1"/>
          <p:nvPr/>
        </p:nvSpPr>
        <p:spPr>
          <a:xfrm>
            <a:off x="7216611" y="5178087"/>
            <a:ext cx="4052001" cy="1323054"/>
          </a:xfrm>
          <a:prstGeom prst="rect">
            <a:avLst/>
          </a:prstGeom>
          <a:noFill/>
        </p:spPr>
        <p:txBody>
          <a:bodyPr wrap="square">
            <a:spAutoFit/>
          </a:bodyPr>
          <a:lstStyle/>
          <a:p>
            <a:pPr defTabSz="609630" latinLnBrk="0"/>
            <a:r>
              <a:rPr lang="ru-RU" sz="1333" dirty="0">
                <a:solidFill>
                  <a:prstClr val="black"/>
                </a:solidFill>
                <a:latin typeface="Calibri" panose="020F0502020204030204" pitchFamily="34" charset="0"/>
                <a:ea typeface="Calibri" panose="020F0502020204030204" pitchFamily="34" charset="0"/>
                <a:cs typeface="Calibri" panose="020F0502020204030204" pitchFamily="34" charset="0"/>
              </a:rPr>
              <a:t>Буровая установка 249: Завершено бурение новой скважины 9883, в настоящее время выполняются операции по завершению.</a:t>
            </a:r>
          </a:p>
          <a:p>
            <a:pPr defTabSz="609630" latinLnBrk="0"/>
            <a:r>
              <a:rPr lang="ru-RU" sz="1333" dirty="0">
                <a:solidFill>
                  <a:prstClr val="black"/>
                </a:solidFill>
                <a:latin typeface="Calibri" panose="020F0502020204030204" pitchFamily="34" charset="0"/>
                <a:ea typeface="Calibri" panose="020F0502020204030204" pitchFamily="34" charset="0"/>
                <a:cs typeface="Calibri" panose="020F0502020204030204" pitchFamily="34" charset="0"/>
              </a:rPr>
              <a:t>Буровая установка 258: Завершено бурение скважины 9884, в настоящее время выполняются операции по завершению</a:t>
            </a:r>
            <a:r>
              <a:rPr lang="ru-RU" sz="1200" dirty="0">
                <a:solidFill>
                  <a:prstClr val="black"/>
                </a:solidFill>
                <a:latin typeface="Calibri" panose="020F0502020204030204" pitchFamily="34" charset="0"/>
                <a:ea typeface="Calibri" panose="020F0502020204030204" pitchFamily="34" charset="0"/>
                <a:cs typeface="Calibri" panose="020F0502020204030204" pitchFamily="34" charset="0"/>
              </a:rPr>
              <a:t>.</a:t>
            </a:r>
          </a:p>
        </p:txBody>
      </p:sp>
      <p:sp>
        <p:nvSpPr>
          <p:cNvPr id="24" name="TextBox 23">
            <a:extLst>
              <a:ext uri="{FF2B5EF4-FFF2-40B4-BE49-F238E27FC236}">
                <a16:creationId xmlns:a16="http://schemas.microsoft.com/office/drawing/2014/main" id="{1EFBE5C9-1E66-44EC-8A40-881B8DB2F786}"/>
              </a:ext>
            </a:extLst>
          </p:cNvPr>
          <p:cNvSpPr txBox="1"/>
          <p:nvPr/>
        </p:nvSpPr>
        <p:spPr>
          <a:xfrm>
            <a:off x="876208" y="5159476"/>
            <a:ext cx="3860800" cy="912814"/>
          </a:xfrm>
          <a:prstGeom prst="rect">
            <a:avLst/>
          </a:prstGeom>
          <a:noFill/>
        </p:spPr>
        <p:txBody>
          <a:bodyPr wrap="square">
            <a:spAutoFit/>
          </a:bodyPr>
          <a:lstStyle/>
          <a:p>
            <a:pPr defTabSz="609630" latinLnBrk="0"/>
            <a:r>
              <a:rPr lang="en-GB" sz="1333" dirty="0">
                <a:solidFill>
                  <a:prstClr val="black"/>
                </a:solidFill>
                <a:latin typeface="Calibri" panose="020F0502020204030204" pitchFamily="34" charset="0"/>
                <a:ea typeface="Calibri" panose="020F0502020204030204" pitchFamily="34" charset="0"/>
                <a:cs typeface="Calibri" panose="020F0502020204030204" pitchFamily="34" charset="0"/>
              </a:rPr>
              <a:t>Drilling Rig 249:Completed drilling of new well 9883 and is currently running completion operations.</a:t>
            </a:r>
          </a:p>
          <a:p>
            <a:pPr defTabSz="609630" latinLnBrk="0"/>
            <a:r>
              <a:rPr lang="en-GB" sz="1333" dirty="0">
                <a:solidFill>
                  <a:prstClr val="black"/>
                </a:solidFill>
                <a:latin typeface="Calibri" panose="020F0502020204030204" pitchFamily="34" charset="0"/>
                <a:ea typeface="Calibri" panose="020F0502020204030204" pitchFamily="34" charset="0"/>
                <a:cs typeface="Calibri" panose="020F0502020204030204" pitchFamily="34" charset="0"/>
              </a:rPr>
              <a:t>Drilling Rig 258:Completed drilling of well 9884 and is currently running completion operations.</a:t>
            </a:r>
          </a:p>
        </p:txBody>
      </p:sp>
      <p:pic>
        <p:nvPicPr>
          <p:cNvPr id="25" name="Picture 2">
            <a:extLst>
              <a:ext uri="{FF2B5EF4-FFF2-40B4-BE49-F238E27FC236}">
                <a16:creationId xmlns:a16="http://schemas.microsoft.com/office/drawing/2014/main" id="{4C7A2E12-4CE1-49D3-ABE6-ED60A1090B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1923" y="1164576"/>
            <a:ext cx="2097844" cy="385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itle 1">
            <a:extLst>
              <a:ext uri="{FF2B5EF4-FFF2-40B4-BE49-F238E27FC236}">
                <a16:creationId xmlns:a16="http://schemas.microsoft.com/office/drawing/2014/main" id="{BBBF0DB0-FF62-40C7-BC9E-28469DCE12D8}"/>
              </a:ext>
            </a:extLst>
          </p:cNvPr>
          <p:cNvSpPr txBox="1">
            <a:spLocks/>
          </p:cNvSpPr>
          <p:nvPr/>
        </p:nvSpPr>
        <p:spPr>
          <a:xfrm>
            <a:off x="150334" y="-57"/>
            <a:ext cx="12192000" cy="1001849"/>
          </a:xfrm>
          <a:prstGeom prst="rect">
            <a:avLst/>
          </a:prstGeom>
        </p:spPr>
        <p:txBody>
          <a:bodyPr/>
          <a:lstStyle>
            <a:lvl1pPr algn="ctr" defTabSz="1219170" rtl="0" eaLnBrk="1" latinLnBrk="1" hangingPunct="1">
              <a:spcBef>
                <a:spcPct val="0"/>
              </a:spcBef>
              <a:buNone/>
              <a:defRPr sz="5867" kern="1200">
                <a:solidFill>
                  <a:schemeClr val="tx1"/>
                </a:solidFill>
                <a:latin typeface="+mj-lt"/>
                <a:ea typeface="+mj-ea"/>
                <a:cs typeface="+mj-cs"/>
              </a:defRPr>
            </a:lvl1pPr>
          </a:lstStyle>
          <a:p>
            <a:pPr>
              <a:defRPr/>
            </a:pPr>
            <a:r>
              <a:rPr lang="ru-RU" sz="3200" dirty="0">
                <a:solidFill>
                  <a:srgbClr val="01B1C9"/>
                </a:solidFill>
                <a:latin typeface="Calibri" panose="020F0502020204030204" pitchFamily="34" charset="0"/>
                <a:cs typeface="Calibri" panose="020F0502020204030204" pitchFamily="34" charset="0"/>
              </a:rPr>
              <a:t>DRILLING OPERAITONS OVERVIEW / </a:t>
            </a:r>
          </a:p>
          <a:p>
            <a:pPr>
              <a:defRPr/>
            </a:pPr>
            <a:r>
              <a:rPr lang="ru-RU" sz="3200" dirty="0">
                <a:solidFill>
                  <a:srgbClr val="01B1C9"/>
                </a:solidFill>
                <a:latin typeface="Calibri" panose="020F0502020204030204" pitchFamily="34" charset="0"/>
                <a:cs typeface="Calibri" panose="020F0502020204030204" pitchFamily="34" charset="0"/>
              </a:rPr>
              <a:t>ОБЩИЙ ОБЗОР ОПЕРАЦИЙ ПО БУРЕНИЮ</a:t>
            </a:r>
          </a:p>
        </p:txBody>
      </p:sp>
      <p:sp>
        <p:nvSpPr>
          <p:cNvPr id="2" name="Footer Placeholder 1">
            <a:extLst>
              <a:ext uri="{FF2B5EF4-FFF2-40B4-BE49-F238E27FC236}">
                <a16:creationId xmlns:a16="http://schemas.microsoft.com/office/drawing/2014/main" id="{85C5EB7C-CBC5-1772-722D-B9C554888EF8}"/>
              </a:ext>
            </a:extLst>
          </p:cNvPr>
          <p:cNvSpPr>
            <a:spLocks noGrp="1"/>
          </p:cNvSpPr>
          <p:nvPr>
            <p:ph type="ftr" sz="quarter" idx="3"/>
          </p:nvPr>
        </p:nvSpPr>
        <p:spPr>
          <a:xfrm>
            <a:off x="7210" y="6610027"/>
            <a:ext cx="12184790" cy="251670"/>
          </a:xfrm>
        </p:spPr>
        <p: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rPr>
              <a:t>24/06/2024                                                                                                                                                                                   	 	                                                                                                                         КАРАЧАГАНАК ПЕТРОЛИУМ ОПЕРЕЙТИНГ Б.В.</a:t>
            </a:r>
            <a:endParaRPr kumimoji="0" lang="en-GB"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783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7">
            <a:extLst>
              <a:ext uri="{FF2B5EF4-FFF2-40B4-BE49-F238E27FC236}">
                <a16:creationId xmlns:a16="http://schemas.microsoft.com/office/drawing/2014/main" id="{5607772D-31A3-4654-9AC6-EA70734F28D7}"/>
              </a:ext>
            </a:extLst>
          </p:cNvPr>
          <p:cNvSpPr/>
          <p:nvPr/>
        </p:nvSpPr>
        <p:spPr>
          <a:xfrm>
            <a:off x="434508" y="1111807"/>
            <a:ext cx="3332307" cy="3029918"/>
          </a:xfrm>
          <a:prstGeom prst="roundRect">
            <a:avLst/>
          </a:prstGeom>
          <a:solidFill>
            <a:srgbClr val="FBD74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a:ea typeface="+mn-ea"/>
                <a:cs typeface="+mn-cs"/>
              </a:rPr>
              <a:t>	</a:t>
            </a:r>
            <a:r>
              <a:rPr kumimoji="0" lang="en-GB" sz="1400" b="0" i="0" u="none" strike="noStrike" kern="0" cap="none" spc="0" normalizeH="0" baseline="0" noProof="0" dirty="0">
                <a:ln>
                  <a:noFill/>
                </a:ln>
                <a:solidFill>
                  <a:srgbClr val="000000"/>
                </a:solidFill>
                <a:effectLst/>
                <a:uLnTx/>
                <a:uFillTx/>
                <a:latin typeface="Calibri" panose="020F0502020204030204"/>
                <a:ea typeface="+mn-ea"/>
                <a:cs typeface="+mn-cs"/>
              </a:rPr>
              <a:t>QHSE-AKBARYS LLP – provides services on H2S neutralization during well services activities / T</a:t>
            </a:r>
            <a:r>
              <a:rPr kumimoji="0" lang="ru-RU" sz="1400" b="0" i="0" u="none" strike="noStrike" kern="0" cap="none" spc="0" normalizeH="0" baseline="0" noProof="0" dirty="0">
                <a:ln>
                  <a:noFill/>
                </a:ln>
                <a:solidFill>
                  <a:srgbClr val="000000"/>
                </a:solidFill>
                <a:effectLst/>
                <a:uLnTx/>
                <a:uFillTx/>
                <a:latin typeface="Calibri" panose="020F0502020204030204"/>
                <a:ea typeface="+mn-ea"/>
                <a:cs typeface="+mn-cs"/>
              </a:rPr>
              <a:t>ОО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400" b="0" i="0" u="none" strike="noStrike" kern="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400" b="0" i="0" u="none" strike="noStrike" kern="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srgbClr val="000000"/>
                </a:solidFill>
                <a:effectLst/>
                <a:uLnTx/>
                <a:uFillTx/>
                <a:latin typeface="Calibri" panose="020F0502020204030204"/>
                <a:ea typeface="+mn-ea"/>
                <a:cs typeface="+mn-cs"/>
              </a:rPr>
              <a:t>«</a:t>
            </a:r>
            <a:r>
              <a:rPr kumimoji="0" lang="en-GB" sz="1400" b="0" i="0" u="none" strike="noStrike" kern="0" cap="none" spc="0" normalizeH="0" baseline="0" noProof="0" dirty="0">
                <a:ln>
                  <a:noFill/>
                </a:ln>
                <a:solidFill>
                  <a:srgbClr val="000000"/>
                </a:solidFill>
                <a:effectLst/>
                <a:uLnTx/>
                <a:uFillTx/>
                <a:latin typeface="Calibri" panose="020F0502020204030204"/>
                <a:ea typeface="+mn-ea"/>
                <a:cs typeface="+mn-cs"/>
              </a:rPr>
              <a:t>QHSE-AKBARYS» – </a:t>
            </a:r>
            <a:r>
              <a:rPr kumimoji="0" lang="ru-RU" sz="1400" b="0" i="0" u="none" strike="noStrike" kern="0" cap="none" spc="0" normalizeH="0" baseline="0" noProof="0" dirty="0">
                <a:ln>
                  <a:noFill/>
                </a:ln>
                <a:solidFill>
                  <a:srgbClr val="000000"/>
                </a:solidFill>
                <a:effectLst/>
                <a:uLnTx/>
                <a:uFillTx/>
                <a:latin typeface="Calibri" panose="020F0502020204030204"/>
                <a:ea typeface="+mn-ea"/>
                <a:cs typeface="+mn-cs"/>
              </a:rPr>
              <a:t>предоставляет услуги по нейтрализации </a:t>
            </a:r>
            <a:r>
              <a:rPr kumimoji="0" lang="en-GB" sz="1400" b="0" i="0" u="none" strike="noStrike" kern="0" cap="none" spc="0" normalizeH="0" baseline="0" noProof="0" dirty="0">
                <a:ln>
                  <a:noFill/>
                </a:ln>
                <a:solidFill>
                  <a:srgbClr val="000000"/>
                </a:solidFill>
                <a:effectLst/>
                <a:uLnTx/>
                <a:uFillTx/>
                <a:latin typeface="Calibri" panose="020F0502020204030204"/>
                <a:ea typeface="+mn-ea"/>
                <a:cs typeface="+mn-cs"/>
              </a:rPr>
              <a:t>H2S </a:t>
            </a:r>
            <a:r>
              <a:rPr kumimoji="0" lang="ru-RU" sz="1400" b="0" i="0" u="none" strike="noStrike" kern="0" cap="none" spc="0" normalizeH="0" baseline="0" noProof="0" dirty="0">
                <a:ln>
                  <a:noFill/>
                </a:ln>
                <a:solidFill>
                  <a:srgbClr val="000000"/>
                </a:solidFill>
                <a:effectLst/>
                <a:uLnTx/>
                <a:uFillTx/>
                <a:latin typeface="Calibri" panose="020F0502020204030204"/>
                <a:ea typeface="+mn-ea"/>
                <a:cs typeface="+mn-cs"/>
              </a:rPr>
              <a:t>во время выполнения работ на скважинах.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4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3" name="Rounded Rectangle 20">
            <a:extLst>
              <a:ext uri="{FF2B5EF4-FFF2-40B4-BE49-F238E27FC236}">
                <a16:creationId xmlns:a16="http://schemas.microsoft.com/office/drawing/2014/main" id="{E0A78CB9-1ADD-495E-876F-4CD31A8BF5E2}"/>
              </a:ext>
            </a:extLst>
          </p:cNvPr>
          <p:cNvSpPr/>
          <p:nvPr/>
        </p:nvSpPr>
        <p:spPr>
          <a:xfrm>
            <a:off x="7967208" y="1168842"/>
            <a:ext cx="3427012" cy="2972883"/>
          </a:xfrm>
          <a:prstGeom prst="roundRect">
            <a:avLst/>
          </a:prstGeom>
          <a:solidFill>
            <a:srgbClr val="FBD74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a:ea typeface="+mn-ea"/>
                <a:cs typeface="+mn-cs"/>
              </a:rPr>
              <a:t>	</a:t>
            </a:r>
            <a:r>
              <a:rPr kumimoji="0" lang="en-GB" sz="1400" b="0" i="0" u="none" strike="noStrike" kern="0" cap="none" spc="0" normalizeH="0" baseline="0" noProof="0" dirty="0">
                <a:ln>
                  <a:noFill/>
                </a:ln>
                <a:solidFill>
                  <a:srgbClr val="000000"/>
                </a:solidFill>
                <a:effectLst/>
                <a:uLnTx/>
                <a:uFillTx/>
                <a:latin typeface="Calibri" panose="020F0502020204030204"/>
                <a:ea typeface="+mn-ea"/>
                <a:cs typeface="+mn-cs"/>
              </a:rPr>
              <a:t>Aksai Operating LLP provides stimulation service and chemicals supply for acid treatment of wells (acid treatment, acid Frac)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a:ea typeface="+mn-ea"/>
                <a:cs typeface="+mn-cs"/>
              </a:rPr>
              <a:t>T</a:t>
            </a:r>
            <a:r>
              <a:rPr kumimoji="0" lang="ru-RU" sz="1400" b="0" i="0" u="none" strike="noStrike" kern="0" cap="none" spc="0" normalizeH="0" baseline="0" noProof="0" dirty="0">
                <a:ln>
                  <a:noFill/>
                </a:ln>
                <a:solidFill>
                  <a:srgbClr val="000000"/>
                </a:solidFill>
                <a:effectLst/>
                <a:uLnTx/>
                <a:uFillTx/>
                <a:latin typeface="Calibri" panose="020F0502020204030204"/>
                <a:ea typeface="+mn-ea"/>
                <a:cs typeface="+mn-cs"/>
              </a:rPr>
              <a:t>ОО «Аксай Оперейтинг» предоставляет услуги по стимуляции и поставке химических реагентов для кислотной обработки скважин (кислотная обработка, кислотный ГРП).</a:t>
            </a:r>
          </a:p>
        </p:txBody>
      </p:sp>
      <p:sp>
        <p:nvSpPr>
          <p:cNvPr id="4" name="Rounded Rectangle 9">
            <a:extLst>
              <a:ext uri="{FF2B5EF4-FFF2-40B4-BE49-F238E27FC236}">
                <a16:creationId xmlns:a16="http://schemas.microsoft.com/office/drawing/2014/main" id="{2432BC49-CBAF-4EE0-B923-FB62428448B1}"/>
              </a:ext>
            </a:extLst>
          </p:cNvPr>
          <p:cNvSpPr/>
          <p:nvPr/>
        </p:nvSpPr>
        <p:spPr>
          <a:xfrm>
            <a:off x="4134323" y="1111807"/>
            <a:ext cx="3332307" cy="3029919"/>
          </a:xfrm>
          <a:prstGeom prst="roundRect">
            <a:avLst/>
          </a:prstGeom>
          <a:solidFill>
            <a:srgbClr val="00ABC5"/>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Calibri" panose="020F0502020204030204"/>
                <a:ea typeface="+mn-ea"/>
                <a:cs typeface="+mn-cs"/>
              </a:rPr>
              <a:t>SLS Oil JV LLP provides coil-tubing service and chemicals supply for acid treatment of wells</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Calibri" panose="020F0502020204030204"/>
                <a:ea typeface="+mn-ea"/>
                <a:cs typeface="+mn-cs"/>
              </a:rPr>
              <a:t>T</a:t>
            </a:r>
            <a:r>
              <a:rPr kumimoji="0" lang="ru-RU" sz="1600" b="0" i="0" u="none" strike="noStrike" kern="0" cap="none" spc="0" normalizeH="0" baseline="0" noProof="0" dirty="0">
                <a:ln>
                  <a:noFill/>
                </a:ln>
                <a:solidFill>
                  <a:srgbClr val="FFFFFF"/>
                </a:solidFill>
                <a:effectLst/>
                <a:uLnTx/>
                <a:uFillTx/>
                <a:latin typeface="Calibri" panose="020F0502020204030204"/>
                <a:ea typeface="+mn-ea"/>
                <a:cs typeface="+mn-cs"/>
              </a:rPr>
              <a:t>ОО «</a:t>
            </a:r>
            <a:r>
              <a:rPr kumimoji="0" lang="en-US" sz="1600" b="0" i="0" u="none" strike="noStrike" kern="0" cap="none" spc="0" normalizeH="0" baseline="0" noProof="0" dirty="0">
                <a:ln>
                  <a:noFill/>
                </a:ln>
                <a:solidFill>
                  <a:srgbClr val="FFFFFF"/>
                </a:solidFill>
                <a:effectLst/>
                <a:uLnTx/>
                <a:uFillTx/>
                <a:latin typeface="Calibri" panose="020F0502020204030204"/>
                <a:ea typeface="+mn-ea"/>
                <a:cs typeface="+mn-cs"/>
              </a:rPr>
              <a:t>SLS Oil JV» </a:t>
            </a:r>
            <a:r>
              <a:rPr kumimoji="0" lang="ru-RU" sz="1600" b="0" i="0" u="none" strike="noStrike" kern="0" cap="none" spc="0" normalizeH="0" baseline="0" noProof="0" dirty="0">
                <a:ln>
                  <a:noFill/>
                </a:ln>
                <a:solidFill>
                  <a:srgbClr val="FFFFFF"/>
                </a:solidFill>
                <a:effectLst/>
                <a:uLnTx/>
                <a:uFillTx/>
                <a:latin typeface="Calibri" panose="020F0502020204030204"/>
                <a:ea typeface="+mn-ea"/>
                <a:cs typeface="+mn-cs"/>
              </a:rPr>
              <a:t>предоставляет услуги по использованию колтюбинга и поставке химических реагентов для кислотной обработки скважин. </a:t>
            </a:r>
          </a:p>
        </p:txBody>
      </p:sp>
      <p:sp>
        <p:nvSpPr>
          <p:cNvPr id="5" name="Title 1">
            <a:extLst>
              <a:ext uri="{FF2B5EF4-FFF2-40B4-BE49-F238E27FC236}">
                <a16:creationId xmlns:a16="http://schemas.microsoft.com/office/drawing/2014/main" id="{B612F0FE-E4CD-4EA8-B7A5-5150411C972B}"/>
              </a:ext>
            </a:extLst>
          </p:cNvPr>
          <p:cNvSpPr txBox="1">
            <a:spLocks/>
          </p:cNvSpPr>
          <p:nvPr/>
        </p:nvSpPr>
        <p:spPr>
          <a:xfrm>
            <a:off x="516094" y="-63610"/>
            <a:ext cx="12192000" cy="1001849"/>
          </a:xfrm>
          <a:prstGeom prst="rect">
            <a:avLst/>
          </a:prstGeom>
        </p:spPr>
        <p:txBody>
          <a:bodyPr/>
          <a:lstStyle>
            <a:lvl1pPr algn="ctr" defTabSz="1219170" rtl="0" eaLnBrk="1" latinLnBrk="1" hangingPunct="1">
              <a:spcBef>
                <a:spcPct val="0"/>
              </a:spcBef>
              <a:buNone/>
              <a:defRPr sz="5867" kern="1200">
                <a:solidFill>
                  <a:schemeClr val="tx1"/>
                </a:solidFill>
                <a:latin typeface="+mj-lt"/>
                <a:ea typeface="+mj-ea"/>
                <a:cs typeface="+mj-cs"/>
              </a:defRPr>
            </a:lvl1pPr>
          </a:lstStyle>
          <a:p>
            <a:pPr>
              <a:defRPr/>
            </a:pPr>
            <a:r>
              <a:rPr lang="ru-RU" sz="3200" dirty="0">
                <a:solidFill>
                  <a:srgbClr val="01B1C9"/>
                </a:solidFill>
                <a:latin typeface="Calibri" panose="020F0502020204030204" pitchFamily="34" charset="0"/>
                <a:cs typeface="Calibri" panose="020F0502020204030204" pitchFamily="34" charset="0"/>
              </a:rPr>
              <a:t>WELL SERVICES OVERVIEW / </a:t>
            </a:r>
          </a:p>
          <a:p>
            <a:pPr>
              <a:defRPr/>
            </a:pPr>
            <a:r>
              <a:rPr lang="ru-RU" sz="3200" dirty="0">
                <a:solidFill>
                  <a:srgbClr val="01B1C9"/>
                </a:solidFill>
                <a:latin typeface="Calibri" panose="020F0502020204030204" pitchFamily="34" charset="0"/>
                <a:cs typeface="Calibri" panose="020F0502020204030204" pitchFamily="34" charset="0"/>
              </a:rPr>
              <a:t>ОБЩИЙ ОБЗОР ПРИ ПОДЗЕМНОМ РЕМОНТЕ СКВАЖИН</a:t>
            </a:r>
          </a:p>
          <a:p>
            <a:pPr>
              <a:defRPr/>
            </a:pPr>
            <a:endParaRPr lang="ru-RU" sz="3200" dirty="0">
              <a:solidFill>
                <a:srgbClr val="01B1C9"/>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0D31FEE-78B0-49CC-AF93-2A153781FF39}"/>
              </a:ext>
            </a:extLst>
          </p:cNvPr>
          <p:cNvPicPr>
            <a:picLocks noChangeAspect="1"/>
          </p:cNvPicPr>
          <p:nvPr/>
        </p:nvPicPr>
        <p:blipFill>
          <a:blip r:embed="rId2"/>
          <a:stretch>
            <a:fillRect/>
          </a:stretch>
        </p:blipFill>
        <p:spPr>
          <a:xfrm>
            <a:off x="3766815" y="4206240"/>
            <a:ext cx="4213921" cy="2502214"/>
          </a:xfrm>
          <a:prstGeom prst="rect">
            <a:avLst/>
          </a:prstGeom>
        </p:spPr>
      </p:pic>
      <p:sp>
        <p:nvSpPr>
          <p:cNvPr id="8" name="Footer Placeholder 1">
            <a:extLst>
              <a:ext uri="{FF2B5EF4-FFF2-40B4-BE49-F238E27FC236}">
                <a16:creationId xmlns:a16="http://schemas.microsoft.com/office/drawing/2014/main" id="{968BDF5D-7207-5E33-7C6F-7936D3DF6C19}"/>
              </a:ext>
            </a:extLst>
          </p:cNvPr>
          <p:cNvSpPr>
            <a:spLocks noGrp="1"/>
          </p:cNvSpPr>
          <p:nvPr>
            <p:ph type="ftr" sz="quarter" idx="3"/>
          </p:nvPr>
        </p:nvSpPr>
        <p:spPr>
          <a:xfrm>
            <a:off x="7210" y="6610027"/>
            <a:ext cx="12184790" cy="251670"/>
          </a:xfrm>
        </p:spPr>
        <p: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rPr>
              <a:t>24/06/2024                                                                                                                                                                                   	 	                                                                                                                         КАРАЧАГАНАК ПЕТРОЛИУМ ОПЕРЕЙТИНГ Б.В.</a:t>
            </a:r>
            <a:endParaRPr kumimoji="0" lang="en-GB"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1723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3654E-FFB0-45EC-9898-EFBCA311EDAF}"/>
              </a:ext>
            </a:extLst>
          </p:cNvPr>
          <p:cNvSpPr txBox="1">
            <a:spLocks/>
          </p:cNvSpPr>
          <p:nvPr/>
        </p:nvSpPr>
        <p:spPr>
          <a:xfrm>
            <a:off x="205993" y="318053"/>
            <a:ext cx="12192000" cy="644056"/>
          </a:xfrm>
          <a:prstGeom prst="rect">
            <a:avLst/>
          </a:prstGeom>
        </p:spPr>
        <p:txBody>
          <a:bodyPr/>
          <a:lstStyle>
            <a:lvl1pPr algn="ctr" defTabSz="1219170" rtl="0" eaLnBrk="1" latinLnBrk="1" hangingPunct="1">
              <a:spcBef>
                <a:spcPct val="0"/>
              </a:spcBef>
              <a:buNone/>
              <a:defRPr sz="5867" kern="1200">
                <a:solidFill>
                  <a:schemeClr val="tx1"/>
                </a:solidFill>
                <a:latin typeface="+mj-lt"/>
                <a:ea typeface="+mj-ea"/>
                <a:cs typeface="+mj-cs"/>
              </a:defRPr>
            </a:lvl1pPr>
          </a:lstStyle>
          <a:p>
            <a:pPr>
              <a:defRPr/>
            </a:pPr>
            <a:r>
              <a:rPr lang="en-GB" sz="3200" dirty="0">
                <a:solidFill>
                  <a:srgbClr val="01B1C9"/>
                </a:solidFill>
                <a:latin typeface="Calibri" panose="020F0502020204030204" pitchFamily="34" charset="0"/>
                <a:cs typeface="Calibri" panose="020F0502020204030204" pitchFamily="34" charset="0"/>
              </a:rPr>
              <a:t>WELL OPERATIONS / </a:t>
            </a:r>
            <a:r>
              <a:rPr lang="ru-RU" sz="3200" dirty="0">
                <a:solidFill>
                  <a:srgbClr val="01B1C9"/>
                </a:solidFill>
                <a:latin typeface="Calibri" panose="020F0502020204030204" pitchFamily="34" charset="0"/>
                <a:cs typeface="Calibri" panose="020F0502020204030204" pitchFamily="34" charset="0"/>
              </a:rPr>
              <a:t>СКВАЖИННЫЕ ОПЕРАЦИИ</a:t>
            </a:r>
          </a:p>
          <a:p>
            <a:pPr>
              <a:defRPr/>
            </a:pPr>
            <a:endParaRPr lang="ru-RU" sz="3200" dirty="0">
              <a:solidFill>
                <a:srgbClr val="01B1C9"/>
              </a:solidFill>
              <a:latin typeface="Calibri" panose="020F0502020204030204" pitchFamily="34" charset="0"/>
              <a:cs typeface="Calibri" panose="020F0502020204030204" pitchFamily="34" charset="0"/>
            </a:endParaRPr>
          </a:p>
        </p:txBody>
      </p:sp>
      <p:sp>
        <p:nvSpPr>
          <p:cNvPr id="3" name="Rounded Rectangle 17">
            <a:extLst>
              <a:ext uri="{FF2B5EF4-FFF2-40B4-BE49-F238E27FC236}">
                <a16:creationId xmlns:a16="http://schemas.microsoft.com/office/drawing/2014/main" id="{32603D9E-A1F7-4A0E-A36F-F38393EE9B4A}"/>
              </a:ext>
            </a:extLst>
          </p:cNvPr>
          <p:cNvSpPr/>
          <p:nvPr/>
        </p:nvSpPr>
        <p:spPr>
          <a:xfrm>
            <a:off x="499851" y="1230277"/>
            <a:ext cx="3640420" cy="5206304"/>
          </a:xfrm>
          <a:prstGeom prst="roundRect">
            <a:avLst/>
          </a:prstGeom>
          <a:solidFill>
            <a:srgbClr val="FBD74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a:ea typeface="+mn-ea"/>
                <a:cs typeface="+mn-cs"/>
              </a:rPr>
              <a:t>	</a:t>
            </a:r>
            <a:r>
              <a:rPr kumimoji="0" lang="en-GB" sz="1400" b="0" i="0" u="none" strike="noStrike" kern="0" cap="none" spc="0" normalizeH="0" baseline="0" noProof="0" dirty="0">
                <a:ln>
                  <a:noFill/>
                </a:ln>
                <a:solidFill>
                  <a:srgbClr val="000000"/>
                </a:solidFill>
                <a:effectLst/>
                <a:uLnTx/>
                <a:uFillTx/>
                <a:latin typeface="Calibri" panose="020F0502020204030204"/>
                <a:ea typeface="+mn-ea"/>
                <a:cs typeface="+mn-cs"/>
              </a:rPr>
              <a:t>Drilling Muds used for drilling, completion</a:t>
            </a:r>
            <a:r>
              <a:rPr kumimoji="0" lang="ru-RU" sz="1400" b="0" i="0" u="none" strike="noStrike" kern="0" cap="none" spc="0" normalizeH="0" baseline="0" noProof="0" dirty="0">
                <a:ln>
                  <a:noFill/>
                </a:ln>
                <a:solidFill>
                  <a:srgbClr val="000000"/>
                </a:solidFill>
                <a:effectLst/>
                <a:uLnTx/>
                <a:uFillTx/>
                <a:latin typeface="Calibri" panose="020F0502020204030204"/>
                <a:ea typeface="+mn-ea"/>
                <a:cs typeface="+mn-cs"/>
              </a:rPr>
              <a:t> </a:t>
            </a:r>
            <a:r>
              <a:rPr kumimoji="0" lang="en-GB" sz="1400" b="0" i="0" u="none" strike="noStrike" kern="0" cap="none" spc="0" normalizeH="0" baseline="0" noProof="0" dirty="0">
                <a:ln>
                  <a:noFill/>
                </a:ln>
                <a:solidFill>
                  <a:srgbClr val="000000"/>
                </a:solidFill>
                <a:effectLst/>
                <a:uLnTx/>
                <a:uFillTx/>
                <a:latin typeface="Calibri" panose="020F0502020204030204"/>
                <a:ea typeface="+mn-ea"/>
                <a:cs typeface="+mn-cs"/>
              </a:rPr>
              <a:t>and work over operations are prepared at</a:t>
            </a:r>
            <a:r>
              <a:rPr kumimoji="0" lang="ru-RU" sz="1400" b="0" i="0" u="none" strike="noStrike" kern="0" cap="none" spc="0" normalizeH="0" baseline="0" noProof="0" dirty="0">
                <a:ln>
                  <a:noFill/>
                </a:ln>
                <a:solidFill>
                  <a:srgbClr val="000000"/>
                </a:solidFill>
                <a:effectLst/>
                <a:uLnTx/>
                <a:uFillTx/>
                <a:latin typeface="Calibri" panose="020F0502020204030204"/>
                <a:ea typeface="+mn-ea"/>
                <a:cs typeface="+mn-cs"/>
              </a:rPr>
              <a:t> </a:t>
            </a:r>
            <a:r>
              <a:rPr kumimoji="0" lang="en-GB" sz="1400" b="0" i="0" u="none" strike="noStrike" kern="0" cap="none" spc="0" normalizeH="0" baseline="0" noProof="0" dirty="0">
                <a:ln>
                  <a:noFill/>
                </a:ln>
                <a:solidFill>
                  <a:srgbClr val="000000"/>
                </a:solidFill>
                <a:effectLst/>
                <a:uLnTx/>
                <a:uFillTx/>
                <a:latin typeface="Calibri" panose="020F0502020204030204"/>
                <a:ea typeface="+mn-ea"/>
                <a:cs typeface="+mn-cs"/>
              </a:rPr>
              <a:t>Liquid Mud Plant.</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a:ea typeface="+mn-ea"/>
                <a:cs typeface="+mn-cs"/>
              </a:rPr>
              <a:t>During the drilling of the 26” hole, water-based mud (WBM) is used.</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a:ea typeface="+mn-ea"/>
                <a:cs typeface="+mn-cs"/>
              </a:rPr>
              <a:t>During the drilling of the 16” hole until the pay zone, oil-based mud (OBM) is used.  The OBM base is SARALINE.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a:ea typeface="+mn-ea"/>
                <a:cs typeface="+mn-cs"/>
              </a:rPr>
              <a:t>This mud is stored for re-use at the liquid mud plant.</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a:ea typeface="+mn-ea"/>
                <a:cs typeface="+mn-cs"/>
              </a:rPr>
              <a:t>During the completion of wells, Sodium Chloride Brine is used.</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a:ea typeface="+mn-ea"/>
                <a:cs typeface="+mn-cs"/>
              </a:rPr>
              <a:t>Fluids for stimulation: HCL mixtures, Viscosifiers /emulsified acids, organic solvents. Corrosion inhibitors and H2S scavengers</a:t>
            </a:r>
          </a:p>
        </p:txBody>
      </p:sp>
      <p:sp>
        <p:nvSpPr>
          <p:cNvPr id="4" name="Rounded Rectangle 9">
            <a:extLst>
              <a:ext uri="{FF2B5EF4-FFF2-40B4-BE49-F238E27FC236}">
                <a16:creationId xmlns:a16="http://schemas.microsoft.com/office/drawing/2014/main" id="{8DC3DCC5-CBFD-4014-9883-060E66BF65EB}"/>
              </a:ext>
            </a:extLst>
          </p:cNvPr>
          <p:cNvSpPr/>
          <p:nvPr/>
        </p:nvSpPr>
        <p:spPr>
          <a:xfrm>
            <a:off x="7585545" y="1142158"/>
            <a:ext cx="4031311" cy="5294423"/>
          </a:xfrm>
          <a:prstGeom prst="roundRect">
            <a:avLst/>
          </a:prstGeom>
          <a:solidFill>
            <a:srgbClr val="00ABC5"/>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srgbClr val="FFFFFF"/>
                </a:solidFill>
                <a:effectLst/>
                <a:uLnTx/>
                <a:uFillTx/>
                <a:latin typeface="Calibri" panose="020F0502020204030204"/>
                <a:ea typeface="+mn-ea"/>
                <a:cs typeface="+mn-cs"/>
              </a:rPr>
              <a:t>Буровые растворы, используемые для бурения, завершения и ремонтных работ, готовятся на заводе по приготовлению буровых растворов.</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srgbClr val="FFFFFF"/>
                </a:solidFill>
                <a:effectLst/>
                <a:uLnTx/>
                <a:uFillTx/>
                <a:latin typeface="Calibri" panose="020F0502020204030204"/>
                <a:ea typeface="+mn-ea"/>
                <a:cs typeface="+mn-cs"/>
              </a:rPr>
              <a:t>Во время бурения скважины диаметром 26” используется буровой раствор на водной основе.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srgbClr val="FFFFFF"/>
                </a:solidFill>
                <a:effectLst/>
                <a:uLnTx/>
                <a:uFillTx/>
                <a:latin typeface="Calibri" panose="020F0502020204030204"/>
                <a:ea typeface="+mn-ea"/>
                <a:cs typeface="+mn-cs"/>
              </a:rPr>
              <a:t>При бурении скважины интервала диаметром от 16” до продуктивного пласта используется буровой раствор на углеводородной основе.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srgbClr val="FFFFFF"/>
                </a:solidFill>
                <a:effectLst/>
                <a:uLnTx/>
                <a:uFillTx/>
                <a:latin typeface="Calibri" panose="020F0502020204030204"/>
                <a:ea typeface="+mn-ea"/>
                <a:cs typeface="+mn-cs"/>
              </a:rPr>
              <a:t>Основа бурового раствора на углеводородной основе является САРАЛАЙН.</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srgbClr val="FFFFFF"/>
                </a:solidFill>
                <a:effectLst/>
                <a:uLnTx/>
                <a:uFillTx/>
                <a:latin typeface="Calibri" panose="020F0502020204030204"/>
                <a:ea typeface="+mn-ea"/>
                <a:cs typeface="+mn-cs"/>
              </a:rPr>
              <a:t>Этот раствор хранится для повторного использования на заводе по производству жидкого бурового раствора.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srgbClr val="FFFFFF"/>
                </a:solidFill>
                <a:effectLst/>
                <a:uLnTx/>
                <a:uFillTx/>
                <a:latin typeface="Calibri" panose="020F0502020204030204"/>
                <a:ea typeface="+mn-ea"/>
                <a:cs typeface="+mn-cs"/>
              </a:rPr>
              <a:t>При закачиванию скважины  используется  рассол хлорида натрия.</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srgbClr val="FFFFFF"/>
                </a:solidFill>
                <a:effectLst/>
                <a:uLnTx/>
                <a:uFillTx/>
                <a:latin typeface="Calibri" panose="020F0502020204030204"/>
                <a:ea typeface="+mn-ea"/>
                <a:cs typeface="+mn-cs"/>
              </a:rPr>
              <a:t>Растворы для проведения работ по интенсификации притока скважин используются </a:t>
            </a:r>
            <a:r>
              <a:rPr kumimoji="0" lang="ru-RU" sz="1400" b="0" i="0" u="none" strike="noStrike" kern="0" cap="none" spc="0" normalizeH="0" baseline="0" noProof="0" dirty="0" err="1">
                <a:ln>
                  <a:noFill/>
                </a:ln>
                <a:solidFill>
                  <a:srgbClr val="FFFFFF"/>
                </a:solidFill>
                <a:effectLst/>
                <a:uLnTx/>
                <a:uFillTx/>
                <a:latin typeface="Calibri" panose="020F0502020204030204"/>
                <a:ea typeface="+mn-ea"/>
                <a:cs typeface="+mn-cs"/>
              </a:rPr>
              <a:t>cмеси</a:t>
            </a:r>
            <a:r>
              <a:rPr kumimoji="0" lang="ru-RU" sz="1400" b="0" i="0" u="none" strike="noStrike" kern="0" cap="none" spc="0" normalizeH="0" baseline="0" noProof="0" dirty="0">
                <a:ln>
                  <a:noFill/>
                </a:ln>
                <a:solidFill>
                  <a:srgbClr val="FFFFFF"/>
                </a:solidFill>
                <a:effectLst/>
                <a:uLnTx/>
                <a:uFillTx/>
                <a:latin typeface="Calibri" panose="020F0502020204030204"/>
                <a:ea typeface="+mn-ea"/>
                <a:cs typeface="+mn-cs"/>
              </a:rPr>
              <a:t> соляной кислоты, высоковязкие / </a:t>
            </a:r>
            <a:r>
              <a:rPr kumimoji="0" lang="ru-RU" sz="1400" b="0" i="0" u="none" strike="noStrike" kern="0" cap="none" spc="0" normalizeH="0" baseline="0" noProof="0" dirty="0" err="1">
                <a:ln>
                  <a:noFill/>
                </a:ln>
                <a:solidFill>
                  <a:srgbClr val="FFFFFF"/>
                </a:solidFill>
                <a:effectLst/>
                <a:uLnTx/>
                <a:uFillTx/>
                <a:latin typeface="Calibri" panose="020F0502020204030204"/>
                <a:ea typeface="+mn-ea"/>
                <a:cs typeface="+mn-cs"/>
              </a:rPr>
              <a:t>эмульгированные</a:t>
            </a:r>
            <a:r>
              <a:rPr kumimoji="0" lang="ru-RU" sz="1400" b="0" i="0" u="none" strike="noStrike" kern="0" cap="none" spc="0" normalizeH="0" baseline="0" noProof="0" dirty="0">
                <a:ln>
                  <a:noFill/>
                </a:ln>
                <a:solidFill>
                  <a:srgbClr val="FFFFFF"/>
                </a:solidFill>
                <a:effectLst/>
                <a:uLnTx/>
                <a:uFillTx/>
                <a:latin typeface="Calibri" panose="020F0502020204030204"/>
                <a:ea typeface="+mn-ea"/>
                <a:cs typeface="+mn-cs"/>
              </a:rPr>
              <a:t> кислоты, органический растворитель, Ингибиторы коррозии и поглотители сероводорода.</a:t>
            </a:r>
          </a:p>
        </p:txBody>
      </p:sp>
      <p:pic>
        <p:nvPicPr>
          <p:cNvPr id="5" name="Picture 4">
            <a:extLst>
              <a:ext uri="{FF2B5EF4-FFF2-40B4-BE49-F238E27FC236}">
                <a16:creationId xmlns:a16="http://schemas.microsoft.com/office/drawing/2014/main" id="{7D56BA2E-CA6F-453C-92E4-D0853734125B}"/>
              </a:ext>
            </a:extLst>
          </p:cNvPr>
          <p:cNvPicPr>
            <a:picLocks noChangeAspect="1"/>
          </p:cNvPicPr>
          <p:nvPr/>
        </p:nvPicPr>
        <p:blipFill>
          <a:blip r:embed="rId2"/>
          <a:stretch>
            <a:fillRect/>
          </a:stretch>
        </p:blipFill>
        <p:spPr>
          <a:xfrm>
            <a:off x="4388570" y="1230277"/>
            <a:ext cx="2948676" cy="1386357"/>
          </a:xfrm>
          <a:prstGeom prst="rect">
            <a:avLst/>
          </a:prstGeom>
        </p:spPr>
      </p:pic>
      <p:pic>
        <p:nvPicPr>
          <p:cNvPr id="6" name="Picture 5">
            <a:extLst>
              <a:ext uri="{FF2B5EF4-FFF2-40B4-BE49-F238E27FC236}">
                <a16:creationId xmlns:a16="http://schemas.microsoft.com/office/drawing/2014/main" id="{90DC2EA6-A46B-430B-B517-55BF37266E62}"/>
              </a:ext>
            </a:extLst>
          </p:cNvPr>
          <p:cNvPicPr>
            <a:picLocks noChangeAspect="1"/>
          </p:cNvPicPr>
          <p:nvPr/>
        </p:nvPicPr>
        <p:blipFill>
          <a:blip r:embed="rId3"/>
          <a:stretch>
            <a:fillRect/>
          </a:stretch>
        </p:blipFill>
        <p:spPr>
          <a:xfrm>
            <a:off x="4371592" y="2777335"/>
            <a:ext cx="2931823" cy="1956076"/>
          </a:xfrm>
          <a:prstGeom prst="rect">
            <a:avLst/>
          </a:prstGeom>
        </p:spPr>
      </p:pic>
      <p:pic>
        <p:nvPicPr>
          <p:cNvPr id="7" name="Picture 6">
            <a:extLst>
              <a:ext uri="{FF2B5EF4-FFF2-40B4-BE49-F238E27FC236}">
                <a16:creationId xmlns:a16="http://schemas.microsoft.com/office/drawing/2014/main" id="{CE4264AD-44D0-4B55-9764-FDBFB6C53CFA}"/>
              </a:ext>
            </a:extLst>
          </p:cNvPr>
          <p:cNvPicPr>
            <a:picLocks noChangeAspect="1"/>
          </p:cNvPicPr>
          <p:nvPr/>
        </p:nvPicPr>
        <p:blipFill>
          <a:blip r:embed="rId4"/>
          <a:stretch>
            <a:fillRect/>
          </a:stretch>
        </p:blipFill>
        <p:spPr>
          <a:xfrm>
            <a:off x="4388570" y="4973041"/>
            <a:ext cx="2914845" cy="1856480"/>
          </a:xfrm>
          <a:prstGeom prst="rect">
            <a:avLst/>
          </a:prstGeom>
        </p:spPr>
      </p:pic>
      <p:sp>
        <p:nvSpPr>
          <p:cNvPr id="9" name="Footer Placeholder 1">
            <a:extLst>
              <a:ext uri="{FF2B5EF4-FFF2-40B4-BE49-F238E27FC236}">
                <a16:creationId xmlns:a16="http://schemas.microsoft.com/office/drawing/2014/main" id="{0E6091B5-0E6C-1F8A-26E7-E54C0AACA528}"/>
              </a:ext>
            </a:extLst>
          </p:cNvPr>
          <p:cNvSpPr>
            <a:spLocks noGrp="1"/>
          </p:cNvSpPr>
          <p:nvPr>
            <p:ph type="ftr" sz="quarter" idx="3"/>
          </p:nvPr>
        </p:nvSpPr>
        <p:spPr>
          <a:xfrm>
            <a:off x="7210" y="6610027"/>
            <a:ext cx="12184790" cy="251670"/>
          </a:xfrm>
        </p:spPr>
        <p: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rPr>
              <a:t>24/06/2024                                                                                                                                                                                   	 	                                                                                                                         КАРАЧАГАНАК ПЕТРОЛИУМ ОПЕРЕЙТИНГ Б.В.</a:t>
            </a:r>
            <a:endParaRPr kumimoji="0" lang="en-GB"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2421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2F80BD73-E522-4156-8D5A-00A22991567A}"/>
              </a:ext>
            </a:extLst>
          </p:cNvPr>
          <p:cNvGraphicFramePr>
            <a:graphicFrameLocks noGrp="1"/>
          </p:cNvGraphicFramePr>
          <p:nvPr>
            <p:extLst>
              <p:ext uri="{D42A27DB-BD31-4B8C-83A1-F6EECF244321}">
                <p14:modId xmlns:p14="http://schemas.microsoft.com/office/powerpoint/2010/main" val="493468508"/>
              </p:ext>
            </p:extLst>
          </p:nvPr>
        </p:nvGraphicFramePr>
        <p:xfrm>
          <a:off x="711200" y="3124861"/>
          <a:ext cx="10363200" cy="2599237"/>
        </p:xfrm>
        <a:graphic>
          <a:graphicData uri="http://schemas.openxmlformats.org/drawingml/2006/table">
            <a:tbl>
              <a:tblPr/>
              <a:tblGrid>
                <a:gridCol w="2348061">
                  <a:extLst>
                    <a:ext uri="{9D8B030D-6E8A-4147-A177-3AD203B41FA5}">
                      <a16:colId xmlns:a16="http://schemas.microsoft.com/office/drawing/2014/main" val="1231600261"/>
                    </a:ext>
                  </a:extLst>
                </a:gridCol>
                <a:gridCol w="3858374">
                  <a:extLst>
                    <a:ext uri="{9D8B030D-6E8A-4147-A177-3AD203B41FA5}">
                      <a16:colId xmlns:a16="http://schemas.microsoft.com/office/drawing/2014/main" val="1703024919"/>
                    </a:ext>
                  </a:extLst>
                </a:gridCol>
                <a:gridCol w="1475079">
                  <a:extLst>
                    <a:ext uri="{9D8B030D-6E8A-4147-A177-3AD203B41FA5}">
                      <a16:colId xmlns:a16="http://schemas.microsoft.com/office/drawing/2014/main" val="2174305003"/>
                    </a:ext>
                  </a:extLst>
                </a:gridCol>
                <a:gridCol w="2681686">
                  <a:extLst>
                    <a:ext uri="{9D8B030D-6E8A-4147-A177-3AD203B41FA5}">
                      <a16:colId xmlns:a16="http://schemas.microsoft.com/office/drawing/2014/main" val="2491810161"/>
                    </a:ext>
                  </a:extLst>
                </a:gridCol>
              </a:tblGrid>
              <a:tr h="496419">
                <a:tc gridSpan="4">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rtl="0" fontAlgn="b"/>
                      <a:r>
                        <a:rPr lang="ru-RU" sz="16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Local Chemical used in 2023 -2024 </a:t>
                      </a:r>
                      <a:r>
                        <a:rPr lang="ru-RU" sz="1600" b="0" i="0" u="none" strike="noStrike" dirty="0">
                          <a:solidFill>
                            <a:srgbClr val="01B1C9"/>
                          </a:solidFill>
                          <a:effectLst/>
                          <a:latin typeface="Calibri" panose="020F0502020204030204" pitchFamily="34" charset="0"/>
                          <a:ea typeface="Calibri" panose="020F0502020204030204" pitchFamily="34" charset="0"/>
                          <a:cs typeface="Calibri" panose="020F0502020204030204" pitchFamily="34" charset="0"/>
                        </a:rPr>
                        <a:t>/ Местные химические вещества, использованные в 2023-2024 гг.</a:t>
                      </a:r>
                      <a:endParaRPr lang="en-US" sz="1600" b="0" i="0" u="none" strike="noStrike" dirty="0">
                        <a:solidFill>
                          <a:srgbClr val="01B1C9"/>
                        </a:solidFill>
                        <a:effectLst/>
                        <a:latin typeface="Calibri" panose="020F0502020204030204" pitchFamily="34" charset="0"/>
                        <a:ea typeface="Calibri" panose="020F0502020204030204" pitchFamily="34" charset="0"/>
                        <a:cs typeface="Calibri" panose="020F0502020204030204" pitchFamily="34" charset="0"/>
                      </a:endParaRPr>
                    </a:p>
                    <a:p>
                      <a:pPr algn="ctr" rtl="0" fontAlgn="b"/>
                      <a:endParaRPr lang="ru-RU" sz="1600" b="0" i="0" u="none" strike="noStrike" dirty="0">
                        <a:solidFill>
                          <a:srgbClr val="01B1C9"/>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41384023"/>
                  </a:ext>
                </a:extLst>
              </a:tr>
              <a:tr h="554990">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rtl="0" fontAlgn="ctr"/>
                      <a:r>
                        <a:rPr lang="ru-RU"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Name of product / Название продукта </a:t>
                      </a:r>
                    </a:p>
                  </a:txBody>
                  <a:tcPr marL="6350" marR="6350" marT="635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rtl="0" fontAlgn="ctr"/>
                      <a:r>
                        <a:rPr lang="en-GB"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Description/</a:t>
                      </a:r>
                      <a:r>
                        <a:rPr lang="ru-RU"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Описание</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rtl="0" fontAlgn="ctr"/>
                      <a:r>
                        <a:rPr lang="en-GB"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Usage / </a:t>
                      </a:r>
                      <a:r>
                        <a:rPr lang="ru-RU"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Использование, </a:t>
                      </a:r>
                      <a:r>
                        <a:rPr lang="en-GB"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MT</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rtl="0" fontAlgn="ctr"/>
                      <a:r>
                        <a:rPr lang="en-GB"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Supplier /  </a:t>
                      </a:r>
                      <a:r>
                        <a:rPr lang="ru-RU"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Поставщик   </a:t>
                      </a:r>
                    </a:p>
                  </a:txBody>
                  <a:tcPr marL="6350" marR="6350" marT="635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663360170"/>
                  </a:ext>
                </a:extLst>
              </a:tr>
              <a:tr h="554990">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l" rtl="0" fontAlgn="ct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AVACARB /CaCO3, BB</a:t>
                      </a:r>
                    </a:p>
                  </a:txBody>
                  <a:tcPr marL="6350" marR="6350" marT="635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l" rtl="0" fontAlgn="ctr"/>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t>
                      </a:r>
                      <a:r>
                        <a:rPr lang="ru-RU"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eighted material, LCM / </a:t>
                      </a:r>
                      <a:r>
                        <a:rPr lang="ru-RU" sz="1200" b="0" i="0" u="none" strike="noStrike" dirty="0">
                          <a:solidFill>
                            <a:srgbClr val="01B1C9"/>
                          </a:solidFill>
                          <a:effectLst/>
                          <a:latin typeface="Calibri" panose="020F0502020204030204" pitchFamily="34" charset="0"/>
                          <a:ea typeface="Calibri" panose="020F0502020204030204" pitchFamily="34" charset="0"/>
                          <a:cs typeface="Calibri" panose="020F0502020204030204" pitchFamily="34" charset="0"/>
                        </a:rPr>
                        <a:t>Утяжеляющий материал, материал для борьбы с потерей циркуляции</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rtl="0" fontAlgn="ct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403</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l" rtl="0" fontAlgn="ctr"/>
                      <a:r>
                        <a:rPr lang="ru-RU"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ТОО "Каратау ПРО", ТОО "Алина Групп" / </a:t>
                      </a: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LLP "Karatau PRO", LLP "Alina Group"</a:t>
                      </a:r>
                    </a:p>
                  </a:txBody>
                  <a:tcPr marL="6350" marR="6350" marT="635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BFBFB"/>
                    </a:solidFill>
                  </a:tcPr>
                </a:tc>
                <a:extLst>
                  <a:ext uri="{0D108BD9-81ED-4DB2-BD59-A6C34878D82A}">
                    <a16:rowId xmlns:a16="http://schemas.microsoft.com/office/drawing/2014/main" val="3095225197"/>
                  </a:ext>
                </a:extLst>
              </a:tr>
              <a:tr h="496419">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l" rtl="0" fontAlgn="ct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Barite / </a:t>
                      </a:r>
                      <a:r>
                        <a:rPr lang="ru-RU"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Барит, </a:t>
                      </a: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BB</a:t>
                      </a:r>
                    </a:p>
                  </a:txBody>
                  <a:tcPr marL="6350" marR="6350" marT="635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l" rtl="0" fontAlgn="ct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Weighted material / </a:t>
                      </a:r>
                      <a:r>
                        <a:rPr lang="ru-RU" sz="1200" b="0" i="0" u="none" strike="noStrike" dirty="0">
                          <a:solidFill>
                            <a:srgbClr val="01B1C9"/>
                          </a:solidFill>
                          <a:effectLst/>
                          <a:latin typeface="Calibri" panose="020F0502020204030204" pitchFamily="34" charset="0"/>
                          <a:ea typeface="Calibri" panose="020F0502020204030204" pitchFamily="34" charset="0"/>
                          <a:cs typeface="Calibri" panose="020F0502020204030204" pitchFamily="34" charset="0"/>
                        </a:rPr>
                        <a:t>Утяжеляющий материал</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rtl="0" fontAlgn="ct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7,402</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l" rtl="0" fontAlgn="ctr"/>
                      <a:r>
                        <a:rPr lang="ru-RU"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ТОО "Каражал Оперейтинг" / </a:t>
                      </a: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LLP "Karazhal Operating"</a:t>
                      </a:r>
                    </a:p>
                  </a:txBody>
                  <a:tcPr marL="6350" marR="6350" marT="635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BFBFB"/>
                    </a:solidFill>
                  </a:tcPr>
                </a:tc>
                <a:extLst>
                  <a:ext uri="{0D108BD9-81ED-4DB2-BD59-A6C34878D82A}">
                    <a16:rowId xmlns:a16="http://schemas.microsoft.com/office/drawing/2014/main" val="3920970652"/>
                  </a:ext>
                </a:extLst>
              </a:tr>
              <a:tr h="496419">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l" fontAlgn="ct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Sodium Chloride / </a:t>
                      </a:r>
                      <a:r>
                        <a:rPr lang="ru-RU"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Хлорид натрия, </a:t>
                      </a: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m3</a:t>
                      </a:r>
                    </a:p>
                  </a:txBody>
                  <a:tcPr marL="6350" marR="6350" marT="635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l" fontAlgn="ct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Brine 1.19 sg / </a:t>
                      </a:r>
                      <a:r>
                        <a:rPr lang="ru-RU" sz="1200" b="0" i="0" u="none" strike="noStrike" dirty="0">
                          <a:solidFill>
                            <a:srgbClr val="01B1C9"/>
                          </a:solidFill>
                          <a:effectLst/>
                          <a:latin typeface="Calibri" panose="020F0502020204030204" pitchFamily="34" charset="0"/>
                          <a:ea typeface="Calibri" panose="020F0502020204030204" pitchFamily="34" charset="0"/>
                          <a:cs typeface="Calibri" panose="020F0502020204030204" pitchFamily="34" charset="0"/>
                        </a:rPr>
                        <a:t>Рассол</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9309.4</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l" fontAlgn="ctr"/>
                      <a:r>
                        <a:rPr lang="ru-RU"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ТОО "АГС-Соль Добыча" / </a:t>
                      </a: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LLP 'AGS-S</a:t>
                      </a:r>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OL DOBYCHA </a:t>
                      </a:r>
                      <a:endPar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2736910"/>
                  </a:ext>
                </a:extLst>
              </a:tr>
            </a:tbl>
          </a:graphicData>
        </a:graphic>
      </p:graphicFrame>
      <p:sp>
        <p:nvSpPr>
          <p:cNvPr id="9" name="Rounded Rectangle 17">
            <a:extLst>
              <a:ext uri="{FF2B5EF4-FFF2-40B4-BE49-F238E27FC236}">
                <a16:creationId xmlns:a16="http://schemas.microsoft.com/office/drawing/2014/main" id="{E3D0CA58-4477-4A20-845D-56F2C977BBEF}"/>
              </a:ext>
            </a:extLst>
          </p:cNvPr>
          <p:cNvSpPr/>
          <p:nvPr/>
        </p:nvSpPr>
        <p:spPr>
          <a:xfrm>
            <a:off x="865612" y="1329550"/>
            <a:ext cx="4630310" cy="1383664"/>
          </a:xfrm>
          <a:prstGeom prst="roundRect">
            <a:avLst/>
          </a:prstGeom>
          <a:solidFill>
            <a:srgbClr val="FBD741"/>
          </a:solidFill>
          <a:ln w="12700" cap="flat" cmpd="sng" algn="ctr">
            <a:noFill/>
            <a:prstDash val="solid"/>
            <a:miter lim="800000"/>
          </a:ln>
          <a:effectLst/>
        </p:spPr>
        <p:txBody>
          <a:bodyPr rtlCol="0" anchor="ctr"/>
          <a:lstStyle/>
          <a:p>
            <a:pPr algn="ctr" defTabSz="457200" latinLnBrk="0">
              <a:defRPr/>
            </a:pPr>
            <a:r>
              <a:rPr lang="en-US" sz="1400" kern="0" dirty="0">
                <a:solidFill>
                  <a:srgbClr val="000000"/>
                </a:solidFill>
                <a:latin typeface="Calibri" panose="020F0502020204030204"/>
              </a:rPr>
              <a:t>	</a:t>
            </a:r>
            <a:r>
              <a:rPr lang="en-GB" sz="1600" kern="0" dirty="0">
                <a:solidFill>
                  <a:srgbClr val="000000"/>
                </a:solidFill>
                <a:latin typeface="Calibri" panose="020F0502020204030204"/>
              </a:rPr>
              <a:t>The current fluids business partner is NDFK, with 98% local involvement. </a:t>
            </a:r>
          </a:p>
          <a:p>
            <a:pPr algn="ctr" defTabSz="457200" latinLnBrk="0">
              <a:defRPr/>
            </a:pPr>
            <a:endParaRPr lang="en-GB" sz="1600" kern="0" dirty="0">
              <a:solidFill>
                <a:srgbClr val="000000"/>
              </a:solidFill>
              <a:latin typeface="Calibri" panose="020F0502020204030204"/>
            </a:endParaRPr>
          </a:p>
          <a:p>
            <a:pPr algn="ctr" defTabSz="457200" latinLnBrk="0">
              <a:defRPr/>
            </a:pPr>
            <a:r>
              <a:rPr lang="en-GB" sz="1600" kern="0" dirty="0">
                <a:solidFill>
                  <a:srgbClr val="000000"/>
                </a:solidFill>
                <a:latin typeface="Calibri" panose="020F0502020204030204"/>
              </a:rPr>
              <a:t>See the table below for the chemicals used by NDFK, which are produced in Kazakhstan.</a:t>
            </a:r>
          </a:p>
        </p:txBody>
      </p:sp>
      <p:sp>
        <p:nvSpPr>
          <p:cNvPr id="10" name="Rounded Rectangle 9">
            <a:extLst>
              <a:ext uri="{FF2B5EF4-FFF2-40B4-BE49-F238E27FC236}">
                <a16:creationId xmlns:a16="http://schemas.microsoft.com/office/drawing/2014/main" id="{94FD3EB0-38AD-48F9-8C30-BF79B54B5B7F}"/>
              </a:ext>
            </a:extLst>
          </p:cNvPr>
          <p:cNvSpPr/>
          <p:nvPr/>
        </p:nvSpPr>
        <p:spPr>
          <a:xfrm>
            <a:off x="6188102" y="1329550"/>
            <a:ext cx="4630310" cy="1383664"/>
          </a:xfrm>
          <a:prstGeom prst="roundRect">
            <a:avLst/>
          </a:prstGeom>
          <a:solidFill>
            <a:srgbClr val="00ABC5"/>
          </a:solidFill>
          <a:ln w="12700" cap="flat" cmpd="sng" algn="ctr">
            <a:noFill/>
            <a:prstDash val="solid"/>
            <a:miter lim="800000"/>
          </a:ln>
          <a:effectLst/>
        </p:spPr>
        <p:txBody>
          <a:bodyPr rtlCol="0" anchor="ctr"/>
          <a:lstStyle/>
          <a:p>
            <a:pPr algn="ctr" defTabSz="457200" latinLnBrk="0">
              <a:defRPr/>
            </a:pPr>
            <a:r>
              <a:rPr lang="ru-RU" sz="1600" kern="0" dirty="0">
                <a:solidFill>
                  <a:srgbClr val="FFFFFF"/>
                </a:solidFill>
                <a:latin typeface="Calibri" panose="020F0502020204030204"/>
              </a:rPr>
              <a:t>Текущий бизнес-партнер по жидкостям —           НДФК, с 98% местным участием. </a:t>
            </a:r>
          </a:p>
          <a:p>
            <a:pPr algn="ctr" defTabSz="457200" latinLnBrk="0">
              <a:defRPr/>
            </a:pPr>
            <a:r>
              <a:rPr lang="ru-RU" sz="1600" kern="0" dirty="0">
                <a:solidFill>
                  <a:srgbClr val="FFFFFF"/>
                </a:solidFill>
                <a:latin typeface="Calibri" panose="020F0502020204030204"/>
              </a:rPr>
              <a:t>См. таблицу ниже для химикатов, используемых НДФК, которые производятся в Казахстане</a:t>
            </a:r>
          </a:p>
        </p:txBody>
      </p:sp>
      <p:sp>
        <p:nvSpPr>
          <p:cNvPr id="12" name="TextBox 11">
            <a:extLst>
              <a:ext uri="{FF2B5EF4-FFF2-40B4-BE49-F238E27FC236}">
                <a16:creationId xmlns:a16="http://schemas.microsoft.com/office/drawing/2014/main" id="{963064C2-9D28-4479-8641-ED93E9BBCFA5}"/>
              </a:ext>
            </a:extLst>
          </p:cNvPr>
          <p:cNvSpPr txBox="1"/>
          <p:nvPr/>
        </p:nvSpPr>
        <p:spPr>
          <a:xfrm>
            <a:off x="0" y="0"/>
            <a:ext cx="12192000" cy="1077218"/>
          </a:xfrm>
          <a:prstGeom prst="rect">
            <a:avLst/>
          </a:prstGeom>
          <a:noFill/>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1B1C9"/>
                </a:solidFill>
                <a:effectLst/>
                <a:uLnTx/>
                <a:uFillTx/>
                <a:latin typeface="Calibri"/>
                <a:ea typeface="+mn-ea"/>
                <a:cs typeface="Calibri" panose="020F0502020204030204" pitchFamily="34" charset="0"/>
              </a:rPr>
              <a:t>LOCAL CHEMICALS USAGE</a:t>
            </a:r>
            <a:r>
              <a:rPr kumimoji="0" lang="ru-RU" sz="3200" b="0" i="0" u="none" strike="noStrike" kern="1200" cap="none" spc="0" normalizeH="0" baseline="0" noProof="0" dirty="0">
                <a:ln>
                  <a:noFill/>
                </a:ln>
                <a:solidFill>
                  <a:srgbClr val="01B1C9"/>
                </a:solidFill>
                <a:effectLst/>
                <a:uLnTx/>
                <a:uFillTx/>
                <a:latin typeface="Calibri"/>
                <a:ea typeface="+mn-ea"/>
                <a:cs typeface="Calibri" panose="020F0502020204030204" pitchFamily="34" charset="0"/>
              </a:rPr>
              <a:t>/ </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3200" b="0" i="0" u="none" strike="noStrike" kern="1200" cap="none" spc="0" normalizeH="0" baseline="0" noProof="0" dirty="0">
                <a:ln>
                  <a:noFill/>
                </a:ln>
                <a:solidFill>
                  <a:srgbClr val="01B1C9"/>
                </a:solidFill>
                <a:effectLst/>
                <a:uLnTx/>
                <a:uFillTx/>
                <a:latin typeface="Calibri"/>
                <a:ea typeface="+mn-ea"/>
                <a:cs typeface="Calibri" panose="020F0502020204030204" pitchFamily="34" charset="0"/>
              </a:rPr>
              <a:t>МЕСТНЫЕ ИСПОЛЬЗУЕМЫЕ ХИМИКАТЫ</a:t>
            </a:r>
            <a:endParaRPr lang="en-GB" dirty="0"/>
          </a:p>
        </p:txBody>
      </p:sp>
      <p:sp>
        <p:nvSpPr>
          <p:cNvPr id="2" name="Footer Placeholder 1">
            <a:extLst>
              <a:ext uri="{FF2B5EF4-FFF2-40B4-BE49-F238E27FC236}">
                <a16:creationId xmlns:a16="http://schemas.microsoft.com/office/drawing/2014/main" id="{7834BA57-6481-8D12-AD02-5F6D3D8E990A}"/>
              </a:ext>
            </a:extLst>
          </p:cNvPr>
          <p:cNvSpPr>
            <a:spLocks noGrp="1"/>
          </p:cNvSpPr>
          <p:nvPr>
            <p:ph type="ftr" sz="quarter" idx="3"/>
          </p:nvPr>
        </p:nvSpPr>
        <p:spPr>
          <a:xfrm>
            <a:off x="7210" y="6610027"/>
            <a:ext cx="12184790" cy="251670"/>
          </a:xfrm>
        </p:spPr>
        <p: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rPr>
              <a:t>24/06/2024                                                                                                                                                                                   	 	                                                                                                                         КАРАЧАГАНАК ПЕТРОЛИУМ ОПЕРЕЙТИНГ Б.В.</a:t>
            </a:r>
            <a:endParaRPr kumimoji="0" lang="en-GB"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1361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BCEF213-9E7A-4FF5-9C22-322DF614273A}"/>
              </a:ext>
            </a:extLst>
          </p:cNvPr>
          <p:cNvSpPr>
            <a:spLocks noGrp="1"/>
          </p:cNvSpPr>
          <p:nvPr>
            <p:ph type="sldNum" sz="quarter" idx="10"/>
          </p:nvPr>
        </p:nvSpPr>
        <p:spPr>
          <a:xfrm>
            <a:off x="7210" y="6529089"/>
            <a:ext cx="374510" cy="328911"/>
          </a:xfrm>
        </p:spPr>
        <p:txBody>
          <a:bodyPr/>
          <a:lstStyle/>
          <a:p>
            <a:pPr fontAlgn="base">
              <a:spcBef>
                <a:spcPct val="0"/>
              </a:spcBef>
              <a:spcAft>
                <a:spcPct val="0"/>
              </a:spcAft>
              <a:defRPr/>
            </a:pPr>
            <a:fld id="{DC8EB68E-E012-4BA0-8FC2-4838E88C4766}" type="slidenum">
              <a:rPr lang="it-IT" sz="800" smtClean="0">
                <a:latin typeface="Calibri" panose="020F0502020204030204" pitchFamily="34" charset="0"/>
                <a:ea typeface="Calibri" panose="020F0502020204030204" pitchFamily="34" charset="0"/>
                <a:cs typeface="Calibri" panose="020F0502020204030204" pitchFamily="34" charset="0"/>
              </a:rPr>
              <a:pPr fontAlgn="base">
                <a:spcBef>
                  <a:spcPct val="0"/>
                </a:spcBef>
                <a:spcAft>
                  <a:spcPct val="0"/>
                </a:spcAft>
                <a:defRPr/>
              </a:pPr>
              <a:t>2</a:t>
            </a:fld>
            <a:endParaRPr lang="it-IT" sz="800">
              <a:latin typeface="Calibri" panose="020F050202020403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23F02A0B-F604-4F89-A389-C41F1F83D389}"/>
              </a:ext>
            </a:extLst>
          </p:cNvPr>
          <p:cNvSpPr txBox="1"/>
          <p:nvPr/>
        </p:nvSpPr>
        <p:spPr>
          <a:xfrm>
            <a:off x="3361367" y="1343877"/>
            <a:ext cx="4093881" cy="295453"/>
          </a:xfrm>
          <a:prstGeom prst="rect">
            <a:avLst/>
          </a:prstGeom>
          <a:noFill/>
        </p:spPr>
        <p:txBody>
          <a:bodyPr wrap="square" rtlCol="0">
            <a:spAutoFit/>
          </a:bodyPr>
          <a:lstStyle/>
          <a:p>
            <a:pPr>
              <a:buClr>
                <a:srgbClr val="FFC000"/>
              </a:buClr>
            </a:pPr>
            <a:endParaRPr lang="en-US" sz="1400" dirty="0">
              <a:solidFill>
                <a:schemeClr val="accent3"/>
              </a:solidFill>
              <a:latin typeface="Calibri" panose="020F0502020204030204" pitchFamily="34" charset="0"/>
              <a:cs typeface="Calibri" panose="020F0502020204030204" pitchFamily="34" charset="0"/>
            </a:endParaRPr>
          </a:p>
        </p:txBody>
      </p:sp>
      <p:sp>
        <p:nvSpPr>
          <p:cNvPr id="42" name="Title 1">
            <a:extLst>
              <a:ext uri="{FF2B5EF4-FFF2-40B4-BE49-F238E27FC236}">
                <a16:creationId xmlns:a16="http://schemas.microsoft.com/office/drawing/2014/main" id="{5FC86A19-AD60-4E60-BD22-0EBAB1FB7B4B}"/>
              </a:ext>
            </a:extLst>
          </p:cNvPr>
          <p:cNvSpPr txBox="1">
            <a:spLocks/>
          </p:cNvSpPr>
          <p:nvPr/>
        </p:nvSpPr>
        <p:spPr>
          <a:xfrm>
            <a:off x="-1" y="200284"/>
            <a:ext cx="12192000" cy="831850"/>
          </a:xfrm>
          <a:prstGeom prst="rect">
            <a:avLst/>
          </a:prstGeom>
        </p:spPr>
        <p:txBody>
          <a:bodyPr/>
          <a:lstStyle>
            <a:lvl1pPr algn="ctr" defTabSz="1219170" rtl="0" eaLnBrk="1" latinLnBrk="1" hangingPunct="1">
              <a:spcBef>
                <a:spcPct val="0"/>
              </a:spcBef>
              <a:buNone/>
              <a:defRPr sz="5867" kern="1200">
                <a:solidFill>
                  <a:schemeClr val="tx1"/>
                </a:solidFill>
                <a:latin typeface="+mj-lt"/>
                <a:ea typeface="+mj-ea"/>
                <a:cs typeface="+mj-cs"/>
              </a:defRPr>
            </a:lvl1pPr>
          </a:lstStyle>
          <a:p>
            <a:r>
              <a:rPr lang="ru-RU" sz="3200" dirty="0">
                <a:solidFill>
                  <a:schemeClr val="accent1"/>
                </a:solidFill>
                <a:latin typeface="Calibri" panose="020F0502020204030204" pitchFamily="34" charset="0"/>
              </a:rPr>
              <a:t>ОТКАЗ ОТ ОТВЕТСТВЕННОСТИ</a:t>
            </a:r>
          </a:p>
        </p:txBody>
      </p:sp>
      <p:sp>
        <p:nvSpPr>
          <p:cNvPr id="5" name="TextBox 4">
            <a:extLst>
              <a:ext uri="{FF2B5EF4-FFF2-40B4-BE49-F238E27FC236}">
                <a16:creationId xmlns:a16="http://schemas.microsoft.com/office/drawing/2014/main" id="{E04F82FA-36B1-4AD1-913E-BA366B1A7EEC}"/>
              </a:ext>
            </a:extLst>
          </p:cNvPr>
          <p:cNvSpPr txBox="1"/>
          <p:nvPr/>
        </p:nvSpPr>
        <p:spPr>
          <a:xfrm>
            <a:off x="467436" y="1277950"/>
            <a:ext cx="11071654" cy="3416320"/>
          </a:xfrm>
          <a:prstGeom prst="rect">
            <a:avLst/>
          </a:prstGeom>
          <a:noFill/>
        </p:spPr>
        <p:txBody>
          <a:bodyPr wrap="square" rtlCol="0">
            <a:spAutoFit/>
          </a:bodyPr>
          <a:lstStyle/>
          <a:p>
            <a:pPr algn="just"/>
            <a:r>
              <a:rPr lang="ru-RU" sz="2400" dirty="0">
                <a:ln w="0"/>
                <a:solidFill>
                  <a:schemeClr val="accent1"/>
                </a:solidFill>
              </a:rPr>
              <a:t>Информация на данных слайдах, представлена для ознакомления. Она представляет собой предварительное описание требований компании КПО в соответствии с текущими планами, но КПО оставляет за собой право изменять данную информацию в ходе планирования и реализации проектов, а также КПО не несет ответственности за любые убытки, ущерб или расходы, возникшие в результате использования данной информации. Данная информация не будет включена в какой либо договор между КПО и подрядчиками, участвующими в семинаре.</a:t>
            </a:r>
          </a:p>
          <a:p>
            <a:pPr algn="just"/>
            <a:r>
              <a:rPr lang="ru-RU" sz="2400" dirty="0">
                <a:ln w="0"/>
                <a:solidFill>
                  <a:schemeClr val="accent1"/>
                </a:solidFill>
              </a:rPr>
              <a:t>Сегодняшнее обсуждение является одним из многих мероприятий, которые КПО и ее заинтересованные стороны предпринимают для развития местного содержания.</a:t>
            </a:r>
          </a:p>
        </p:txBody>
      </p:sp>
      <p:sp>
        <p:nvSpPr>
          <p:cNvPr id="2" name="Footer Placeholder 1">
            <a:extLst>
              <a:ext uri="{FF2B5EF4-FFF2-40B4-BE49-F238E27FC236}">
                <a16:creationId xmlns:a16="http://schemas.microsoft.com/office/drawing/2014/main" id="{1452DBE2-6D34-ADFD-4111-6ABC091F233C}"/>
              </a:ext>
            </a:extLst>
          </p:cNvPr>
          <p:cNvSpPr>
            <a:spLocks noGrp="1"/>
          </p:cNvSpPr>
          <p:nvPr>
            <p:ph type="ftr" sz="quarter" idx="3"/>
          </p:nvPr>
        </p:nvSpPr>
        <p:spPr>
          <a:xfrm>
            <a:off x="7210" y="6610027"/>
            <a:ext cx="12184790" cy="251670"/>
          </a:xfrm>
        </p:spPr>
        <p: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rPr>
              <a:t>24/06/2024                                                                                                                                                                                   	 	                                                                                                                         КАРАЧАГАНАК ПЕТРОЛИУМ ОПЕРЕЙТИНГ Б.В.</a:t>
            </a:r>
            <a:endParaRPr kumimoji="0" lang="en-GB"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1216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EDA793-1905-4A53-96A6-41DEA7F463E0}"/>
              </a:ext>
            </a:extLst>
          </p:cNvPr>
          <p:cNvSpPr txBox="1"/>
          <p:nvPr/>
        </p:nvSpPr>
        <p:spPr>
          <a:xfrm>
            <a:off x="0" y="-111318"/>
            <a:ext cx="12192000" cy="1077218"/>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1B1C9"/>
                </a:solidFill>
                <a:effectLst/>
                <a:uLnTx/>
                <a:uFillTx/>
                <a:latin typeface="Calibri"/>
                <a:cs typeface="Calibri" panose="020F0502020204030204" pitchFamily="34" charset="0"/>
              </a:rPr>
              <a:t>LOCAL CHEMICALS USAGE</a:t>
            </a:r>
            <a:r>
              <a:rPr kumimoji="0" lang="ru-RU" sz="3200" b="0" i="0" u="none" strike="noStrike" kern="0" cap="none" spc="0" normalizeH="0" baseline="0" noProof="0" dirty="0">
                <a:ln>
                  <a:noFill/>
                </a:ln>
                <a:solidFill>
                  <a:srgbClr val="01B1C9"/>
                </a:solidFill>
                <a:effectLst/>
                <a:uLnTx/>
                <a:uFillTx/>
                <a:latin typeface="Calibri"/>
                <a:cs typeface="Calibri" panose="020F050202020403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3200" b="0" i="0" u="none" strike="noStrike" kern="0" cap="none" spc="0" normalizeH="0" baseline="0" noProof="0" dirty="0">
                <a:ln>
                  <a:noFill/>
                </a:ln>
                <a:solidFill>
                  <a:srgbClr val="01B1C9"/>
                </a:solidFill>
                <a:effectLst/>
                <a:uLnTx/>
                <a:uFillTx/>
                <a:latin typeface="Calibri"/>
                <a:cs typeface="Calibri" panose="020F0502020204030204" pitchFamily="34" charset="0"/>
              </a:rPr>
              <a:t>МЕСТНЫЕ ИСПОЛЬЗУЕМЫЕ ХИМИКАТЫ</a:t>
            </a:r>
            <a:endParaRPr kumimoji="0" lang="en-GB" sz="1800" b="0" i="0" u="none" strike="noStrike" kern="0" cap="none" spc="0" normalizeH="0" baseline="0" noProof="0" dirty="0">
              <a:ln>
                <a:noFill/>
              </a:ln>
              <a:solidFill>
                <a:srgbClr val="000000"/>
              </a:solidFill>
              <a:effectLst/>
              <a:uLnTx/>
              <a:uFillTx/>
            </a:endParaRPr>
          </a:p>
        </p:txBody>
      </p:sp>
      <p:sp>
        <p:nvSpPr>
          <p:cNvPr id="4" name="Rounded Rectangle 17">
            <a:extLst>
              <a:ext uri="{FF2B5EF4-FFF2-40B4-BE49-F238E27FC236}">
                <a16:creationId xmlns:a16="http://schemas.microsoft.com/office/drawing/2014/main" id="{8553D5CB-E242-4339-9D66-F5A26B07993D}"/>
              </a:ext>
            </a:extLst>
          </p:cNvPr>
          <p:cNvSpPr/>
          <p:nvPr/>
        </p:nvSpPr>
        <p:spPr>
          <a:xfrm>
            <a:off x="609601" y="1077218"/>
            <a:ext cx="5322491" cy="1562615"/>
          </a:xfrm>
          <a:prstGeom prst="roundRect">
            <a:avLst/>
          </a:prstGeom>
          <a:solidFill>
            <a:srgbClr val="FBD741"/>
          </a:solidFill>
          <a:ln w="12700" cap="flat" cmpd="sng" algn="ctr">
            <a:noFill/>
            <a:prstDash val="solid"/>
            <a:miter lim="800000"/>
          </a:ln>
          <a:effectLst/>
        </p:spPr>
        <p:txBody>
          <a:bodyPr rtlCol="0" anchor="ctr"/>
          <a:lstStyle/>
          <a:p>
            <a:pPr algn="ctr" defTabSz="457200" latinLnBrk="0">
              <a:defRPr/>
            </a:pPr>
            <a:r>
              <a:rPr lang="en-US" sz="1400" kern="0" dirty="0">
                <a:solidFill>
                  <a:srgbClr val="000000"/>
                </a:solidFill>
                <a:latin typeface="Calibri" panose="020F0502020204030204"/>
              </a:rPr>
              <a:t>	</a:t>
            </a:r>
            <a:r>
              <a:rPr lang="en-GB" sz="1500" kern="0" dirty="0">
                <a:solidFill>
                  <a:srgbClr val="000000"/>
                </a:solidFill>
                <a:latin typeface="Calibri" panose="020F0502020204030204"/>
              </a:rPr>
              <a:t>The current cementing business partner is Baker Hughes, with 100% local involvement. We are also considering using locally sourced class G cement in our future cementing operations. See the table below for the chemicals used by Baker Hughes, which are produced in Kazakhstan.</a:t>
            </a:r>
          </a:p>
        </p:txBody>
      </p:sp>
      <p:sp>
        <p:nvSpPr>
          <p:cNvPr id="5" name="Rounded Rectangle 9">
            <a:extLst>
              <a:ext uri="{FF2B5EF4-FFF2-40B4-BE49-F238E27FC236}">
                <a16:creationId xmlns:a16="http://schemas.microsoft.com/office/drawing/2014/main" id="{E868DE68-A1A6-420F-BD42-5B44FFDEF57C}"/>
              </a:ext>
            </a:extLst>
          </p:cNvPr>
          <p:cNvSpPr/>
          <p:nvPr/>
        </p:nvSpPr>
        <p:spPr>
          <a:xfrm>
            <a:off x="6096000" y="1077218"/>
            <a:ext cx="5632174" cy="1562615"/>
          </a:xfrm>
          <a:prstGeom prst="roundRect">
            <a:avLst/>
          </a:prstGeom>
          <a:solidFill>
            <a:srgbClr val="00ABC5"/>
          </a:solidFill>
          <a:ln w="12700" cap="flat" cmpd="sng" algn="ctr">
            <a:noFill/>
            <a:prstDash val="solid"/>
            <a:miter lim="800000"/>
          </a:ln>
          <a:effectLst/>
        </p:spPr>
        <p:txBody>
          <a:bodyPr rtlCol="0" anchor="ctr"/>
          <a:lstStyle/>
          <a:p>
            <a:pPr algn="ctr" defTabSz="457200" latinLnBrk="0">
              <a:defRPr/>
            </a:pPr>
            <a:r>
              <a:rPr lang="ru-RU" sz="1500" kern="0" dirty="0">
                <a:solidFill>
                  <a:srgbClr val="FFFFFF"/>
                </a:solidFill>
                <a:latin typeface="Calibri" panose="020F0502020204030204"/>
              </a:rPr>
              <a:t>Текущим бизнес-партнером по цементированию является Baker Hughes с 100% местным участием. Также, мы рассматриваем возможность использования местного цемента класса G в наших будущих операциях по цементированию. См. таблицу ниже для получения информации о химических веществах, используемых Baker Hughes, которые производятся в Казахстане.</a:t>
            </a:r>
          </a:p>
        </p:txBody>
      </p:sp>
      <p:grpSp>
        <p:nvGrpSpPr>
          <p:cNvPr id="6" name="Group 2">
            <a:extLst>
              <a:ext uri="{FF2B5EF4-FFF2-40B4-BE49-F238E27FC236}">
                <a16:creationId xmlns:a16="http://schemas.microsoft.com/office/drawing/2014/main" id="{220CD498-4443-42CF-9644-02C1A1DEC708}"/>
              </a:ext>
            </a:extLst>
          </p:cNvPr>
          <p:cNvGrpSpPr/>
          <p:nvPr/>
        </p:nvGrpSpPr>
        <p:grpSpPr>
          <a:xfrm>
            <a:off x="426499" y="2759294"/>
            <a:ext cx="11339002" cy="2050113"/>
            <a:chOff x="0" y="0"/>
            <a:chExt cx="3883286" cy="2001534"/>
          </a:xfrm>
        </p:grpSpPr>
        <p:sp>
          <p:nvSpPr>
            <p:cNvPr id="7" name="Freeform 3">
              <a:extLst>
                <a:ext uri="{FF2B5EF4-FFF2-40B4-BE49-F238E27FC236}">
                  <a16:creationId xmlns:a16="http://schemas.microsoft.com/office/drawing/2014/main" id="{60687223-727B-468C-A41E-F43412C98C17}"/>
                </a:ext>
              </a:extLst>
            </p:cNvPr>
            <p:cNvSpPr/>
            <p:nvPr/>
          </p:nvSpPr>
          <p:spPr>
            <a:xfrm>
              <a:off x="0" y="0"/>
              <a:ext cx="3883286" cy="2001534"/>
            </a:xfrm>
            <a:custGeom>
              <a:avLst/>
              <a:gdLst/>
              <a:ahLst/>
              <a:cxnLst/>
              <a:rect l="l" t="t" r="r" b="b"/>
              <a:pathLst>
                <a:path w="3883286" h="2001534">
                  <a:moveTo>
                    <a:pt x="0" y="0"/>
                  </a:moveTo>
                  <a:lnTo>
                    <a:pt x="3883286" y="0"/>
                  </a:lnTo>
                  <a:lnTo>
                    <a:pt x="3883286" y="2001534"/>
                  </a:lnTo>
                  <a:lnTo>
                    <a:pt x="0" y="2001534"/>
                  </a:lnTo>
                  <a:close/>
                </a:path>
              </a:pathLst>
            </a:custGeom>
            <a:solidFill>
              <a:srgbClr val="000000">
                <a:alpha val="0"/>
              </a:srgbClr>
            </a:solidFill>
            <a:ln w="47625" cap="sq">
              <a:solidFill>
                <a:srgbClr val="00ABC5"/>
              </a:solidFill>
              <a:prstDash val="solid"/>
              <a:miter/>
            </a:ln>
          </p:spPr>
          <p:txBody>
            <a:bodyPr/>
            <a:lstStyle/>
            <a:p>
              <a:endParaRPr lang="en-GB"/>
            </a:p>
          </p:txBody>
        </p:sp>
        <p:sp>
          <p:nvSpPr>
            <p:cNvPr id="8" name="TextBox 4">
              <a:extLst>
                <a:ext uri="{FF2B5EF4-FFF2-40B4-BE49-F238E27FC236}">
                  <a16:creationId xmlns:a16="http://schemas.microsoft.com/office/drawing/2014/main" id="{8597B389-F520-429B-ABE0-DE3E62F9ED00}"/>
                </a:ext>
              </a:extLst>
            </p:cNvPr>
            <p:cNvSpPr txBox="1"/>
            <p:nvPr/>
          </p:nvSpPr>
          <p:spPr>
            <a:xfrm>
              <a:off x="0" y="-19050"/>
              <a:ext cx="3883286" cy="2020584"/>
            </a:xfrm>
            <a:prstGeom prst="rect">
              <a:avLst/>
            </a:prstGeom>
          </p:spPr>
          <p:txBody>
            <a:bodyPr lIns="33867" tIns="33867" rIns="33867" bIns="33867" rtlCol="0" anchor="ctr"/>
            <a:lstStyle/>
            <a:p>
              <a:pPr algn="ctr" defTabSz="609630" latinLnBrk="0">
                <a:lnSpc>
                  <a:spcPts val="1337"/>
                </a:lnSpc>
              </a:pPr>
              <a:endParaRPr sz="1200">
                <a:solidFill>
                  <a:prstClr val="black"/>
                </a:solidFill>
                <a:latin typeface="Calibri"/>
              </a:endParaRPr>
            </a:p>
          </p:txBody>
        </p:sp>
      </p:grpSp>
      <p:graphicFrame>
        <p:nvGraphicFramePr>
          <p:cNvPr id="9" name="Table 8">
            <a:extLst>
              <a:ext uri="{FF2B5EF4-FFF2-40B4-BE49-F238E27FC236}">
                <a16:creationId xmlns:a16="http://schemas.microsoft.com/office/drawing/2014/main" id="{1E1C6C9E-508D-4EF5-86E4-EB31A06913A3}"/>
              </a:ext>
            </a:extLst>
          </p:cNvPr>
          <p:cNvGraphicFramePr>
            <a:graphicFrameLocks noGrp="1"/>
          </p:cNvGraphicFramePr>
          <p:nvPr>
            <p:extLst>
              <p:ext uri="{D42A27DB-BD31-4B8C-83A1-F6EECF244321}">
                <p14:modId xmlns:p14="http://schemas.microsoft.com/office/powerpoint/2010/main" val="1354391440"/>
              </p:ext>
            </p:extLst>
          </p:nvPr>
        </p:nvGraphicFramePr>
        <p:xfrm>
          <a:off x="782100" y="2838382"/>
          <a:ext cx="10639680" cy="1909220"/>
        </p:xfrm>
        <a:graphic>
          <a:graphicData uri="http://schemas.openxmlformats.org/drawingml/2006/table">
            <a:tbl>
              <a:tblPr/>
              <a:tblGrid>
                <a:gridCol w="2150915">
                  <a:extLst>
                    <a:ext uri="{9D8B030D-6E8A-4147-A177-3AD203B41FA5}">
                      <a16:colId xmlns:a16="http://schemas.microsoft.com/office/drawing/2014/main" val="3607595069"/>
                    </a:ext>
                  </a:extLst>
                </a:gridCol>
                <a:gridCol w="3493676">
                  <a:extLst>
                    <a:ext uri="{9D8B030D-6E8A-4147-A177-3AD203B41FA5}">
                      <a16:colId xmlns:a16="http://schemas.microsoft.com/office/drawing/2014/main" val="784133012"/>
                    </a:ext>
                  </a:extLst>
                </a:gridCol>
                <a:gridCol w="1958353">
                  <a:extLst>
                    <a:ext uri="{9D8B030D-6E8A-4147-A177-3AD203B41FA5}">
                      <a16:colId xmlns:a16="http://schemas.microsoft.com/office/drawing/2014/main" val="514515581"/>
                    </a:ext>
                  </a:extLst>
                </a:gridCol>
                <a:gridCol w="3036736">
                  <a:extLst>
                    <a:ext uri="{9D8B030D-6E8A-4147-A177-3AD203B41FA5}">
                      <a16:colId xmlns:a16="http://schemas.microsoft.com/office/drawing/2014/main" val="4166172709"/>
                    </a:ext>
                  </a:extLst>
                </a:gridCol>
              </a:tblGrid>
              <a:tr h="272643">
                <a:tc gridSpan="4">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GB" sz="13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Local Chemicals used in 2023 -2024 / </a:t>
                      </a:r>
                      <a:r>
                        <a:rPr lang="en-GB" sz="1300" b="1" i="0" u="none" strike="noStrike" dirty="0">
                          <a:solidFill>
                            <a:srgbClr val="01B1C9"/>
                          </a:solidFill>
                          <a:effectLst/>
                          <a:latin typeface="Calibri" panose="020F0502020204030204" pitchFamily="34" charset="0"/>
                          <a:ea typeface="Calibri" panose="020F0502020204030204" pitchFamily="34" charset="0"/>
                          <a:cs typeface="Calibri" panose="020F0502020204030204" pitchFamily="34" charset="0"/>
                        </a:rPr>
                        <a:t>Местные химические вещества, использованные в 2023-2024 гг.</a:t>
                      </a:r>
                    </a:p>
                  </a:txBody>
                  <a:tcPr marL="6350" marR="6350" marT="6350" marB="0" anchor="b">
                    <a:lnL>
                      <a:noFill/>
                    </a:lnL>
                    <a:lnR>
                      <a:noFill/>
                    </a:lnR>
                    <a:lnT>
                      <a:noFill/>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9163110"/>
                  </a:ext>
                </a:extLst>
              </a:tr>
              <a:tr h="57625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ctr"/>
                      <a:r>
                        <a:rPr lang="en-GB" sz="13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Name of product / </a:t>
                      </a:r>
                      <a:r>
                        <a:rPr lang="en-GB" sz="1300" b="1" i="0" u="none" strike="noStrike" dirty="0">
                          <a:solidFill>
                            <a:srgbClr val="01B1C9"/>
                          </a:solidFill>
                          <a:effectLst/>
                          <a:latin typeface="Calibri" panose="020F0502020204030204" pitchFamily="34" charset="0"/>
                          <a:ea typeface="Calibri" panose="020F0502020204030204" pitchFamily="34" charset="0"/>
                          <a:cs typeface="Calibri" panose="020F0502020204030204" pitchFamily="34" charset="0"/>
                        </a:rPr>
                        <a:t>Название продукта </a:t>
                      </a:r>
                    </a:p>
                  </a:txBody>
                  <a:tcPr marL="6350" marR="6350" marT="635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ctr"/>
                      <a:r>
                        <a:rPr lang="en-GB" sz="13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Description / </a:t>
                      </a:r>
                      <a:r>
                        <a:rPr lang="en-GB" sz="1300" b="1" i="0" u="none" strike="noStrike" dirty="0">
                          <a:solidFill>
                            <a:srgbClr val="01B1C9"/>
                          </a:solidFill>
                          <a:effectLst/>
                          <a:latin typeface="Calibri" panose="020F0502020204030204" pitchFamily="34" charset="0"/>
                          <a:ea typeface="Calibri" panose="020F0502020204030204" pitchFamily="34" charset="0"/>
                          <a:cs typeface="Calibri" panose="020F0502020204030204" pitchFamily="34" charset="0"/>
                        </a:rPr>
                        <a:t>Описание</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ctr"/>
                      <a:r>
                        <a:rPr lang="en-GB" sz="13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Usage / </a:t>
                      </a:r>
                      <a:r>
                        <a:rPr lang="en-GB" sz="1300" b="1" i="0" u="none" strike="noStrike" dirty="0">
                          <a:solidFill>
                            <a:srgbClr val="01B1C9"/>
                          </a:solidFill>
                          <a:effectLst/>
                          <a:latin typeface="Calibri" panose="020F0502020204030204" pitchFamily="34" charset="0"/>
                          <a:ea typeface="Calibri" panose="020F0502020204030204" pitchFamily="34" charset="0"/>
                          <a:cs typeface="Calibri" panose="020F0502020204030204" pitchFamily="34" charset="0"/>
                        </a:rPr>
                        <a:t>Использованные, MT</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ctr"/>
                      <a:r>
                        <a:rPr lang="en-GB" sz="13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Supplier / </a:t>
                      </a:r>
                      <a:r>
                        <a:rPr lang="en-GB" sz="1300" b="1" i="0" u="none" strike="noStrike"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Поставщик   </a:t>
                      </a:r>
                    </a:p>
                  </a:txBody>
                  <a:tcPr marL="6350" marR="6350" marT="635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012349299"/>
                  </a:ext>
                </a:extLst>
              </a:tr>
              <a:tr h="222124">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GB" sz="1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A-2</a:t>
                      </a:r>
                    </a:p>
                  </a:txBody>
                  <a:tcPr marL="6350" marR="6350" marT="6350"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GB" sz="1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Gelation Control / Контроль геляции</a:t>
                      </a:r>
                    </a:p>
                  </a:txBody>
                  <a:tcPr marL="6350" marR="6350" marT="635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1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a:t>
                      </a:r>
                      <a:endParaRPr lang="en-GB" sz="1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rowSpan="5">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ctr"/>
                      <a:r>
                        <a:rPr lang="en-GB" sz="1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“TOPAN” LLP Kazakhstan</a:t>
                      </a:r>
                    </a:p>
                    <a:p>
                      <a:pPr algn="l" fontAlgn="ctr"/>
                      <a:r>
                        <a:rPr lang="ru-RU" sz="1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ТОО «</a:t>
                      </a:r>
                      <a:r>
                        <a:rPr lang="en-GB" sz="1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ТОПАН</a:t>
                      </a:r>
                      <a:r>
                        <a:rPr lang="ru-RU" sz="1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GB" sz="1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Казахстан</a:t>
                      </a:r>
                    </a:p>
                  </a:txBody>
                  <a:tcPr marL="6350" marR="6350" marT="635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BFBFB"/>
                    </a:solidFill>
                  </a:tcPr>
                </a:tc>
                <a:extLst>
                  <a:ext uri="{0D108BD9-81ED-4DB2-BD59-A6C34878D82A}">
                    <a16:rowId xmlns:a16="http://schemas.microsoft.com/office/drawing/2014/main" val="532983986"/>
                  </a:ext>
                </a:extLst>
              </a:tr>
              <a:tr h="20955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GB" sz="1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A-7</a:t>
                      </a:r>
                    </a:p>
                  </a:txBody>
                  <a:tcPr marL="6350" marR="6350" marT="6350"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GB" sz="1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Accelerator / </a:t>
                      </a:r>
                      <a:r>
                        <a:rPr lang="ru-RU" sz="1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У</a:t>
                      </a:r>
                      <a:r>
                        <a:rPr lang="en-GB" sz="1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скоритель</a:t>
                      </a:r>
                    </a:p>
                  </a:txBody>
                  <a:tcPr marL="6350" marR="6350" marT="635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1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10.1</a:t>
                      </a:r>
                      <a:endParaRPr lang="en-GB" sz="1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vMerge="1">
                  <a:txBody>
                    <a:bodyPr/>
                    <a:lstStyle/>
                    <a:p>
                      <a:endParaRPr lang="en-GB"/>
                    </a:p>
                  </a:txBody>
                  <a:tcPr/>
                </a:tc>
                <a:extLst>
                  <a:ext uri="{0D108BD9-81ED-4DB2-BD59-A6C34878D82A}">
                    <a16:rowId xmlns:a16="http://schemas.microsoft.com/office/drawing/2014/main" val="545182055"/>
                  </a:ext>
                </a:extLst>
              </a:tr>
              <a:tr h="20955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GB" sz="1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Sugar</a:t>
                      </a:r>
                    </a:p>
                  </a:txBody>
                  <a:tcPr marL="6350" marR="6350" marT="6350"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GB" sz="1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Retarder / Замедлитель</a:t>
                      </a:r>
                    </a:p>
                  </a:txBody>
                  <a:tcPr marL="6350" marR="6350" marT="635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1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8.66</a:t>
                      </a:r>
                      <a:endParaRPr lang="en-GB" sz="1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vMerge="1">
                  <a:txBody>
                    <a:bodyPr/>
                    <a:lstStyle/>
                    <a:p>
                      <a:endParaRPr lang="en-GB"/>
                    </a:p>
                  </a:txBody>
                  <a:tcPr/>
                </a:tc>
                <a:extLst>
                  <a:ext uri="{0D108BD9-81ED-4DB2-BD59-A6C34878D82A}">
                    <a16:rowId xmlns:a16="http://schemas.microsoft.com/office/drawing/2014/main" val="2850190405"/>
                  </a:ext>
                </a:extLst>
              </a:tr>
              <a:tr h="20955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GB" sz="1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GW-22</a:t>
                      </a:r>
                    </a:p>
                  </a:txBody>
                  <a:tcPr marL="6350" marR="6350" marT="6350"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GB" sz="1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Gelling Agent / Загуститель</a:t>
                      </a:r>
                    </a:p>
                  </a:txBody>
                  <a:tcPr marL="6350" marR="6350" marT="635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1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1.52</a:t>
                      </a:r>
                      <a:endParaRPr lang="en-GB" sz="1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vMerge="1">
                  <a:txBody>
                    <a:bodyPr/>
                    <a:lstStyle/>
                    <a:p>
                      <a:endParaRPr lang="en-GB"/>
                    </a:p>
                  </a:txBody>
                  <a:tcPr/>
                </a:tc>
                <a:extLst>
                  <a:ext uri="{0D108BD9-81ED-4DB2-BD59-A6C34878D82A}">
                    <a16:rowId xmlns:a16="http://schemas.microsoft.com/office/drawing/2014/main" val="1581799948"/>
                  </a:ext>
                </a:extLst>
              </a:tr>
              <a:tr h="20955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GB" sz="1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R-2 </a:t>
                      </a:r>
                    </a:p>
                  </a:txBody>
                  <a:tcPr marL="6350" marR="6350" marT="6350"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GB" sz="1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Retarder / Замедлитель</a:t>
                      </a:r>
                    </a:p>
                  </a:txBody>
                  <a:tcPr marL="6350" marR="6350" marT="635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1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1.76</a:t>
                      </a:r>
                      <a:endParaRPr lang="en-GB" sz="1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vMerge="1">
                  <a:txBody>
                    <a:bodyPr/>
                    <a:lstStyle/>
                    <a:p>
                      <a:endParaRPr lang="en-GB"/>
                    </a:p>
                  </a:txBody>
                  <a:tcPr/>
                </a:tc>
                <a:extLst>
                  <a:ext uri="{0D108BD9-81ED-4DB2-BD59-A6C34878D82A}">
                    <a16:rowId xmlns:a16="http://schemas.microsoft.com/office/drawing/2014/main" val="1430536326"/>
                  </a:ext>
                </a:extLst>
              </a:tr>
            </a:tbl>
          </a:graphicData>
        </a:graphic>
      </p:graphicFrame>
      <p:sp>
        <p:nvSpPr>
          <p:cNvPr id="10" name="Rounded Rectangle 17">
            <a:extLst>
              <a:ext uri="{FF2B5EF4-FFF2-40B4-BE49-F238E27FC236}">
                <a16:creationId xmlns:a16="http://schemas.microsoft.com/office/drawing/2014/main" id="{36AA7095-4705-4455-853B-CEAC33078881}"/>
              </a:ext>
            </a:extLst>
          </p:cNvPr>
          <p:cNvSpPr/>
          <p:nvPr/>
        </p:nvSpPr>
        <p:spPr>
          <a:xfrm>
            <a:off x="609601" y="4902840"/>
            <a:ext cx="5266413" cy="1670765"/>
          </a:xfrm>
          <a:prstGeom prst="roundRect">
            <a:avLst/>
          </a:prstGeom>
          <a:solidFill>
            <a:srgbClr val="FBD741"/>
          </a:solidFill>
          <a:ln w="12700" cap="flat" cmpd="sng" algn="ctr">
            <a:noFill/>
            <a:prstDash val="solid"/>
            <a:miter lim="800000"/>
          </a:ln>
          <a:effectLst/>
        </p:spPr>
        <p:txBody>
          <a:bodyPr rtlCol="0" anchor="ctr"/>
          <a:lstStyle/>
          <a:p>
            <a:pPr algn="ctr" defTabSz="457200" latinLnBrk="0">
              <a:defRPr/>
            </a:pPr>
            <a:r>
              <a:rPr lang="en-US" sz="1400" kern="0" dirty="0">
                <a:solidFill>
                  <a:srgbClr val="000000"/>
                </a:solidFill>
                <a:latin typeface="Calibri" panose="020F0502020204030204"/>
              </a:rPr>
              <a:t>	</a:t>
            </a:r>
            <a:r>
              <a:rPr lang="en-GB" sz="1500" kern="0" dirty="0">
                <a:solidFill>
                  <a:srgbClr val="000000"/>
                </a:solidFill>
                <a:latin typeface="Calibri" panose="020F0502020204030204"/>
              </a:rPr>
              <a:t>Additionally, we are committed to ensuring that all materials meet the highest industry standards to guarantee the quality and safety of our operations. Collaboration with local suppliers not only enhances our operational efficiency but also supports the local economy and aligns with our sustainability goals.</a:t>
            </a:r>
          </a:p>
        </p:txBody>
      </p:sp>
      <p:sp>
        <p:nvSpPr>
          <p:cNvPr id="11" name="Rounded Rectangle 9">
            <a:extLst>
              <a:ext uri="{FF2B5EF4-FFF2-40B4-BE49-F238E27FC236}">
                <a16:creationId xmlns:a16="http://schemas.microsoft.com/office/drawing/2014/main" id="{DAABDF4F-1B3B-4758-81C3-04DD42AB1691}"/>
              </a:ext>
            </a:extLst>
          </p:cNvPr>
          <p:cNvSpPr/>
          <p:nvPr/>
        </p:nvSpPr>
        <p:spPr>
          <a:xfrm>
            <a:off x="6188102" y="4909356"/>
            <a:ext cx="5540072" cy="1626616"/>
          </a:xfrm>
          <a:prstGeom prst="roundRect">
            <a:avLst/>
          </a:prstGeom>
          <a:solidFill>
            <a:srgbClr val="00ABC5"/>
          </a:solidFill>
          <a:ln w="12700" cap="flat" cmpd="sng" algn="ctr">
            <a:noFill/>
            <a:prstDash val="solid"/>
            <a:miter lim="800000"/>
          </a:ln>
          <a:effectLst/>
        </p:spPr>
        <p:txBody>
          <a:bodyPr rtlCol="0" anchor="ctr"/>
          <a:lstStyle/>
          <a:p>
            <a:pPr algn="ctr" defTabSz="457200" latinLnBrk="0">
              <a:defRPr/>
            </a:pPr>
            <a:r>
              <a:rPr lang="ru-RU" sz="1500" kern="0" dirty="0">
                <a:solidFill>
                  <a:srgbClr val="FFFFFF"/>
                </a:solidFill>
                <a:latin typeface="Calibri" panose="020F0502020204030204"/>
              </a:rPr>
              <a:t>Кроме того, мы стремимся к тому, чтобы все материалы соответствовали высочайшим отраслевым стандартам, что гарантирует качество и безопасность наших операций. Сотрудничество с местными поставщиками не только повышает нашу операционную эффективность, но и поддерживает местную экономику и соответствует нашим целям устойчивого развития.</a:t>
            </a:r>
          </a:p>
        </p:txBody>
      </p:sp>
      <p:sp>
        <p:nvSpPr>
          <p:cNvPr id="2" name="Footer Placeholder 1">
            <a:extLst>
              <a:ext uri="{FF2B5EF4-FFF2-40B4-BE49-F238E27FC236}">
                <a16:creationId xmlns:a16="http://schemas.microsoft.com/office/drawing/2014/main" id="{CAFC2924-F916-7BF7-A709-37F1EDA679A0}"/>
              </a:ext>
            </a:extLst>
          </p:cNvPr>
          <p:cNvSpPr>
            <a:spLocks noGrp="1"/>
          </p:cNvSpPr>
          <p:nvPr>
            <p:ph type="ftr" sz="quarter" idx="3"/>
          </p:nvPr>
        </p:nvSpPr>
        <p:spPr>
          <a:xfrm>
            <a:off x="7210" y="6610027"/>
            <a:ext cx="12184790" cy="251670"/>
          </a:xfrm>
        </p:spPr>
        <p: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rPr>
              <a:t>24/06/2024                                                                                                                                                                                   	 	                                                                                                                         КАРАЧАГАНАК ПЕТРОЛИУМ ОПЕРЕЙТИНГ Б.В.</a:t>
            </a:r>
            <a:endParaRPr kumimoji="0" lang="en-GB"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4563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723181-993A-40E6-BC0E-AD610670A710}"/>
              </a:ext>
            </a:extLst>
          </p:cNvPr>
          <p:cNvSpPr txBox="1"/>
          <p:nvPr/>
        </p:nvSpPr>
        <p:spPr>
          <a:xfrm>
            <a:off x="0" y="0"/>
            <a:ext cx="12192000" cy="1077218"/>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1B1C9"/>
                </a:solidFill>
                <a:effectLst/>
                <a:uLnTx/>
                <a:uFillTx/>
                <a:latin typeface="Calibri"/>
                <a:cs typeface="Calibri" panose="020F0502020204030204" pitchFamily="34" charset="0"/>
              </a:rPr>
              <a:t>LOCAL CHEMICALS USAGE</a:t>
            </a:r>
            <a:r>
              <a:rPr kumimoji="0" lang="ru-RU" sz="3200" b="0" i="0" u="none" strike="noStrike" kern="0" cap="none" spc="0" normalizeH="0" baseline="0" noProof="0" dirty="0">
                <a:ln>
                  <a:noFill/>
                </a:ln>
                <a:solidFill>
                  <a:srgbClr val="01B1C9"/>
                </a:solidFill>
                <a:effectLst/>
                <a:uLnTx/>
                <a:uFillTx/>
                <a:latin typeface="Calibri"/>
                <a:cs typeface="Calibri" panose="020F050202020403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3200" b="0" i="0" u="none" strike="noStrike" kern="0" cap="none" spc="0" normalizeH="0" baseline="0" noProof="0" dirty="0">
                <a:ln>
                  <a:noFill/>
                </a:ln>
                <a:solidFill>
                  <a:srgbClr val="01B1C9"/>
                </a:solidFill>
                <a:effectLst/>
                <a:uLnTx/>
                <a:uFillTx/>
                <a:latin typeface="Calibri"/>
                <a:cs typeface="Calibri" panose="020F0502020204030204" pitchFamily="34" charset="0"/>
              </a:rPr>
              <a:t>МЕСТНЫЕ ИСПОЛЬЗУЕМЫЕ ХИМИКАТЫ</a:t>
            </a:r>
            <a:endParaRPr kumimoji="0" lang="en-GB" sz="1800" b="0" i="0" u="none" strike="noStrike" kern="0" cap="none" spc="0" normalizeH="0" baseline="0" noProof="0" dirty="0">
              <a:ln>
                <a:noFill/>
              </a:ln>
              <a:solidFill>
                <a:srgbClr val="000000"/>
              </a:solidFill>
              <a:effectLst/>
              <a:uLnTx/>
              <a:uFillTx/>
            </a:endParaRPr>
          </a:p>
        </p:txBody>
      </p:sp>
      <p:sp>
        <p:nvSpPr>
          <p:cNvPr id="3" name="Rounded Rectangle 17">
            <a:extLst>
              <a:ext uri="{FF2B5EF4-FFF2-40B4-BE49-F238E27FC236}">
                <a16:creationId xmlns:a16="http://schemas.microsoft.com/office/drawing/2014/main" id="{62B7E927-982B-4844-B167-3517384066DB}"/>
              </a:ext>
            </a:extLst>
          </p:cNvPr>
          <p:cNvSpPr/>
          <p:nvPr/>
        </p:nvSpPr>
        <p:spPr>
          <a:xfrm>
            <a:off x="609601" y="1172634"/>
            <a:ext cx="5322491" cy="1165050"/>
          </a:xfrm>
          <a:prstGeom prst="roundRect">
            <a:avLst/>
          </a:prstGeom>
          <a:solidFill>
            <a:srgbClr val="FBD741"/>
          </a:solidFill>
          <a:ln w="12700" cap="flat" cmpd="sng" algn="ctr">
            <a:noFill/>
            <a:prstDash val="solid"/>
            <a:miter lim="800000"/>
          </a:ln>
          <a:effectLst/>
        </p:spPr>
        <p:txBody>
          <a:bodyPr rtlCol="0" anchor="ctr"/>
          <a:lstStyle/>
          <a:p>
            <a:pPr algn="ctr" defTabSz="457200" latinLnBrk="0">
              <a:defRPr/>
            </a:pPr>
            <a:r>
              <a:rPr lang="en-US" sz="1400" kern="0" dirty="0">
                <a:solidFill>
                  <a:srgbClr val="000000"/>
                </a:solidFill>
                <a:latin typeface="Calibri" panose="020F0502020204030204"/>
              </a:rPr>
              <a:t>	</a:t>
            </a:r>
            <a:r>
              <a:rPr lang="en-GB" sz="1500" kern="0" dirty="0">
                <a:solidFill>
                  <a:srgbClr val="000000"/>
                </a:solidFill>
                <a:latin typeface="Calibri" panose="020F0502020204030204"/>
              </a:rPr>
              <a:t>The current Well Service business partners is SLS Oil JV LLP and Aksai Operating LLP; </a:t>
            </a:r>
          </a:p>
          <a:p>
            <a:pPr algn="ctr" defTabSz="457200" latinLnBrk="0">
              <a:defRPr/>
            </a:pPr>
            <a:r>
              <a:rPr lang="en-GB" sz="1500" kern="0" dirty="0">
                <a:solidFill>
                  <a:srgbClr val="000000"/>
                </a:solidFill>
                <a:latin typeface="Calibri" panose="020F0502020204030204"/>
              </a:rPr>
              <a:t>See the table below for the chemicals used by SLS Oil JV LLP and AO LLP, which are produced in Kazakhstan.</a:t>
            </a:r>
          </a:p>
        </p:txBody>
      </p:sp>
      <p:sp>
        <p:nvSpPr>
          <p:cNvPr id="4" name="Rounded Rectangle 9">
            <a:extLst>
              <a:ext uri="{FF2B5EF4-FFF2-40B4-BE49-F238E27FC236}">
                <a16:creationId xmlns:a16="http://schemas.microsoft.com/office/drawing/2014/main" id="{FA334931-8346-4755-8E30-61CF69F6DC00}"/>
              </a:ext>
            </a:extLst>
          </p:cNvPr>
          <p:cNvSpPr/>
          <p:nvPr/>
        </p:nvSpPr>
        <p:spPr>
          <a:xfrm>
            <a:off x="6096000" y="1216550"/>
            <a:ext cx="5632174" cy="1121134"/>
          </a:xfrm>
          <a:prstGeom prst="roundRect">
            <a:avLst/>
          </a:prstGeom>
          <a:solidFill>
            <a:srgbClr val="00ABC5"/>
          </a:solidFill>
          <a:ln w="12700" cap="flat" cmpd="sng" algn="ctr">
            <a:noFill/>
            <a:prstDash val="solid"/>
            <a:miter lim="800000"/>
          </a:ln>
          <a:effectLst/>
        </p:spPr>
        <p:txBody>
          <a:bodyPr rtlCol="0" anchor="ctr"/>
          <a:lstStyle/>
          <a:p>
            <a:pPr algn="ctr" defTabSz="457200" latinLnBrk="0">
              <a:defRPr/>
            </a:pPr>
            <a:r>
              <a:rPr lang="ru-RU" sz="1500" kern="0" dirty="0">
                <a:solidFill>
                  <a:srgbClr val="FFFFFF"/>
                </a:solidFill>
                <a:latin typeface="Calibri" panose="020F0502020204030204"/>
              </a:rPr>
              <a:t>Текущий бизнес-партнеры по скважинным операциям SLS Oil JV LLP и Аксай Оперейтинг. См. таблицу ниже для химикатов, используемых SLS Oil JV LLP и Аксай Оперейтинг, производимые в Казахстане.</a:t>
            </a:r>
          </a:p>
        </p:txBody>
      </p:sp>
      <p:grpSp>
        <p:nvGrpSpPr>
          <p:cNvPr id="5" name="Group 2">
            <a:extLst>
              <a:ext uri="{FF2B5EF4-FFF2-40B4-BE49-F238E27FC236}">
                <a16:creationId xmlns:a16="http://schemas.microsoft.com/office/drawing/2014/main" id="{F68A9407-0CE7-46B9-A7FD-0B51BBB50085}"/>
              </a:ext>
            </a:extLst>
          </p:cNvPr>
          <p:cNvGrpSpPr/>
          <p:nvPr/>
        </p:nvGrpSpPr>
        <p:grpSpPr>
          <a:xfrm>
            <a:off x="609601" y="2433469"/>
            <a:ext cx="11038698" cy="2277864"/>
            <a:chOff x="0" y="0"/>
            <a:chExt cx="3883286" cy="2001534"/>
          </a:xfrm>
        </p:grpSpPr>
        <p:sp>
          <p:nvSpPr>
            <p:cNvPr id="6" name="Freeform 3">
              <a:extLst>
                <a:ext uri="{FF2B5EF4-FFF2-40B4-BE49-F238E27FC236}">
                  <a16:creationId xmlns:a16="http://schemas.microsoft.com/office/drawing/2014/main" id="{4B955C74-F8B5-4CC7-99CB-2985655BEBF3}"/>
                </a:ext>
              </a:extLst>
            </p:cNvPr>
            <p:cNvSpPr/>
            <p:nvPr/>
          </p:nvSpPr>
          <p:spPr>
            <a:xfrm>
              <a:off x="0" y="0"/>
              <a:ext cx="3883286" cy="2001534"/>
            </a:xfrm>
            <a:custGeom>
              <a:avLst/>
              <a:gdLst/>
              <a:ahLst/>
              <a:cxnLst/>
              <a:rect l="l" t="t" r="r" b="b"/>
              <a:pathLst>
                <a:path w="3883286" h="2001534">
                  <a:moveTo>
                    <a:pt x="0" y="0"/>
                  </a:moveTo>
                  <a:lnTo>
                    <a:pt x="3883286" y="0"/>
                  </a:lnTo>
                  <a:lnTo>
                    <a:pt x="3883286" y="2001534"/>
                  </a:lnTo>
                  <a:lnTo>
                    <a:pt x="0" y="2001534"/>
                  </a:lnTo>
                  <a:close/>
                </a:path>
              </a:pathLst>
            </a:custGeom>
            <a:solidFill>
              <a:srgbClr val="000000">
                <a:alpha val="0"/>
              </a:srgbClr>
            </a:solidFill>
            <a:ln w="47625" cap="sq">
              <a:solidFill>
                <a:srgbClr val="00ABC5"/>
              </a:solidFill>
              <a:prstDash val="solid"/>
              <a:miter/>
            </a:ln>
          </p:spPr>
          <p:txBody>
            <a:bodyPr/>
            <a:lstStyle/>
            <a:p>
              <a:endParaRPr lang="en-GB"/>
            </a:p>
          </p:txBody>
        </p:sp>
        <p:sp>
          <p:nvSpPr>
            <p:cNvPr id="7" name="TextBox 4">
              <a:extLst>
                <a:ext uri="{FF2B5EF4-FFF2-40B4-BE49-F238E27FC236}">
                  <a16:creationId xmlns:a16="http://schemas.microsoft.com/office/drawing/2014/main" id="{573253BA-D46A-4A33-8F57-E4EDB119CAC5}"/>
                </a:ext>
              </a:extLst>
            </p:cNvPr>
            <p:cNvSpPr txBox="1"/>
            <p:nvPr/>
          </p:nvSpPr>
          <p:spPr>
            <a:xfrm>
              <a:off x="0" y="-19050"/>
              <a:ext cx="3883286" cy="2020584"/>
            </a:xfrm>
            <a:prstGeom prst="rect">
              <a:avLst/>
            </a:prstGeom>
          </p:spPr>
          <p:txBody>
            <a:bodyPr lIns="33867" tIns="33867" rIns="33867" bIns="33867" rtlCol="0" anchor="ctr"/>
            <a:lstStyle/>
            <a:p>
              <a:pPr algn="ctr" defTabSz="609630" latinLnBrk="0">
                <a:lnSpc>
                  <a:spcPts val="1337"/>
                </a:lnSpc>
              </a:pPr>
              <a:endParaRPr sz="1200">
                <a:solidFill>
                  <a:prstClr val="black"/>
                </a:solidFill>
                <a:latin typeface="Calibri"/>
              </a:endParaRPr>
            </a:p>
          </p:txBody>
        </p:sp>
      </p:grpSp>
      <p:graphicFrame>
        <p:nvGraphicFramePr>
          <p:cNvPr id="8" name="Content Placeholder 4">
            <a:extLst>
              <a:ext uri="{FF2B5EF4-FFF2-40B4-BE49-F238E27FC236}">
                <a16:creationId xmlns:a16="http://schemas.microsoft.com/office/drawing/2014/main" id="{958F9B47-3C8D-4989-A109-C066EE049294}"/>
              </a:ext>
            </a:extLst>
          </p:cNvPr>
          <p:cNvGraphicFramePr>
            <a:graphicFrameLocks/>
          </p:cNvGraphicFramePr>
          <p:nvPr>
            <p:extLst>
              <p:ext uri="{D42A27DB-BD31-4B8C-83A1-F6EECF244321}">
                <p14:modId xmlns:p14="http://schemas.microsoft.com/office/powerpoint/2010/main" val="3570895305"/>
              </p:ext>
            </p:extLst>
          </p:nvPr>
        </p:nvGraphicFramePr>
        <p:xfrm>
          <a:off x="965201" y="2650813"/>
          <a:ext cx="10269993" cy="1998048"/>
        </p:xfrm>
        <a:graphic>
          <a:graphicData uri="http://schemas.openxmlformats.org/drawingml/2006/table">
            <a:tbl>
              <a:tblPr/>
              <a:tblGrid>
                <a:gridCol w="5298500">
                  <a:extLst>
                    <a:ext uri="{9D8B030D-6E8A-4147-A177-3AD203B41FA5}">
                      <a16:colId xmlns:a16="http://schemas.microsoft.com/office/drawing/2014/main" val="735981278"/>
                    </a:ext>
                  </a:extLst>
                </a:gridCol>
                <a:gridCol w="2327082">
                  <a:extLst>
                    <a:ext uri="{9D8B030D-6E8A-4147-A177-3AD203B41FA5}">
                      <a16:colId xmlns:a16="http://schemas.microsoft.com/office/drawing/2014/main" val="1727962010"/>
                    </a:ext>
                  </a:extLst>
                </a:gridCol>
                <a:gridCol w="2644411">
                  <a:extLst>
                    <a:ext uri="{9D8B030D-6E8A-4147-A177-3AD203B41FA5}">
                      <a16:colId xmlns:a16="http://schemas.microsoft.com/office/drawing/2014/main" val="732001582"/>
                    </a:ext>
                  </a:extLst>
                </a:gridCol>
              </a:tblGrid>
              <a:tr h="340517">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ctr"/>
                      <a:r>
                        <a:rPr lang="en-GB"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Products / </a:t>
                      </a:r>
                      <a:r>
                        <a:rPr lang="ru-RU" sz="1200" b="1" i="0" u="none" strike="noStrike" dirty="0">
                          <a:solidFill>
                            <a:srgbClr val="01B1C9"/>
                          </a:solidFill>
                          <a:effectLst/>
                          <a:latin typeface="Calibri" panose="020F0502020204030204" pitchFamily="34" charset="0"/>
                          <a:ea typeface="Calibri" panose="020F0502020204030204" pitchFamily="34" charset="0"/>
                          <a:cs typeface="Calibri" panose="020F0502020204030204" pitchFamily="34" charset="0"/>
                        </a:rPr>
                        <a:t>Продукты </a:t>
                      </a:r>
                      <a:r>
                        <a:rPr lang="ru-RU"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ctr"/>
                      <a:r>
                        <a:rPr lang="en-GB"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Consumption in 2023 </a:t>
                      </a:r>
                      <a:r>
                        <a:rPr lang="en-GB" sz="12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GB" sz="1200" b="1" i="0" u="none" strike="noStrike" dirty="0">
                          <a:solidFill>
                            <a:srgbClr val="01B1C9"/>
                          </a:solidFill>
                          <a:effectLst/>
                          <a:latin typeface="Calibri" panose="020F0502020204030204" pitchFamily="34" charset="0"/>
                          <a:ea typeface="Calibri" panose="020F0502020204030204" pitchFamily="34" charset="0"/>
                          <a:cs typeface="Calibri" panose="020F0502020204030204" pitchFamily="34" charset="0"/>
                        </a:rPr>
                        <a:t> </a:t>
                      </a:r>
                      <a:r>
                        <a:rPr lang="ru-RU" sz="1200" b="1" i="0" u="none" strike="noStrike" dirty="0">
                          <a:solidFill>
                            <a:srgbClr val="01B1C9"/>
                          </a:solidFill>
                          <a:effectLst/>
                          <a:latin typeface="Calibri" panose="020F0502020204030204" pitchFamily="34" charset="0"/>
                          <a:ea typeface="Calibri" panose="020F0502020204030204" pitchFamily="34" charset="0"/>
                          <a:cs typeface="Calibri" panose="020F0502020204030204" pitchFamily="34" charset="0"/>
                        </a:rPr>
                        <a:t>Потребление в 2023 г.</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ctr"/>
                      <a:r>
                        <a:rPr lang="en-GB"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Consumption in 2024 / </a:t>
                      </a:r>
                      <a:r>
                        <a:rPr lang="ru-RU" sz="1200" b="1" i="0" u="none" strike="noStrike" dirty="0">
                          <a:solidFill>
                            <a:srgbClr val="01B1C9"/>
                          </a:solidFill>
                          <a:effectLst/>
                          <a:latin typeface="Calibri" panose="020F0502020204030204" pitchFamily="34" charset="0"/>
                          <a:ea typeface="Calibri" panose="020F0502020204030204" pitchFamily="34" charset="0"/>
                          <a:cs typeface="Calibri" panose="020F0502020204030204" pitchFamily="34" charset="0"/>
                        </a:rPr>
                        <a:t>Потребление в 2024 г.</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233008445"/>
                  </a:ext>
                </a:extLst>
              </a:tr>
              <a:tr h="30132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ctr"/>
                      <a:r>
                        <a:rPr lang="pt-BR"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B628, H2S Corrosion Inhibitor / Ингибитор коррозии H2S</a:t>
                      </a:r>
                    </a:p>
                  </a:txBody>
                  <a:tcPr marL="6350" marR="6350" marT="635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ct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18.5 m3</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ct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64.4 m3</a:t>
                      </a:r>
                    </a:p>
                  </a:txBody>
                  <a:tcPr marL="6350" marR="6350" marT="635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8743518"/>
                  </a:ext>
                </a:extLst>
              </a:tr>
              <a:tr h="173164">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ctr"/>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U066, Mutual Solvent / </a:t>
                      </a:r>
                      <a:r>
                        <a:rPr lang="ru-RU"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растворитель</a:t>
                      </a:r>
                    </a:p>
                  </a:txBody>
                  <a:tcPr marL="6350" marR="6350" marT="635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ct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 m3</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ct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 m3</a:t>
                      </a:r>
                    </a:p>
                  </a:txBody>
                  <a:tcPr marL="6350" marR="6350" marT="635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9117410"/>
                  </a:ext>
                </a:extLst>
              </a:tr>
              <a:tr h="173164">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ctr"/>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B694, Corrosion Inhibitor / </a:t>
                      </a:r>
                      <a:r>
                        <a:rPr lang="ru-RU"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Ингибитор коррозии</a:t>
                      </a:r>
                    </a:p>
                  </a:txBody>
                  <a:tcPr marL="6350" marR="6350" marT="635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ct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 m3</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ct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4.5 m3</a:t>
                      </a:r>
                    </a:p>
                  </a:txBody>
                  <a:tcPr marL="6350" marR="6350" marT="635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827710"/>
                  </a:ext>
                </a:extLst>
              </a:tr>
              <a:tr h="173164">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ct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Y001, Intensifier / </a:t>
                      </a:r>
                      <a:r>
                        <a:rPr lang="ru-RU"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Интенсификатор   </a:t>
                      </a:r>
                    </a:p>
                  </a:txBody>
                  <a:tcPr marL="6350" marR="6350" marT="635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ct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 MT</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ct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1.76 MT</a:t>
                      </a:r>
                    </a:p>
                  </a:txBody>
                  <a:tcPr marL="6350" marR="6350" marT="635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5612236"/>
                  </a:ext>
                </a:extLst>
              </a:tr>
              <a:tr h="173164">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ctr"/>
                      <a:r>
                        <a:rPr lang="ru-RU"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J716, Organic Solvent / Органический растворитель</a:t>
                      </a:r>
                    </a:p>
                  </a:txBody>
                  <a:tcPr marL="6350" marR="6350" marT="635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ctr"/>
                      <a:endPar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ct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23 m3</a:t>
                      </a:r>
                    </a:p>
                  </a:txBody>
                  <a:tcPr marL="6350" marR="6350" marT="635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7545386"/>
                  </a:ext>
                </a:extLst>
              </a:tr>
              <a:tr h="173164">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ct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H33, Hydrochloric Acid 33% / </a:t>
                      </a:r>
                      <a:r>
                        <a:rPr lang="ru-RU"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Соляная кислота 33%  </a:t>
                      </a:r>
                    </a:p>
                  </a:txBody>
                  <a:tcPr marL="6350" marR="6350" marT="635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ct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105.4 m3</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ct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390.9 m3</a:t>
                      </a:r>
                    </a:p>
                  </a:txBody>
                  <a:tcPr marL="6350" marR="6350" marT="635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3908279"/>
                  </a:ext>
                </a:extLst>
              </a:tr>
              <a:tr h="173164">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ctr"/>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Nitrogen /  </a:t>
                      </a:r>
                      <a:r>
                        <a:rPr lang="ru-RU"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Азот </a:t>
                      </a:r>
                    </a:p>
                  </a:txBody>
                  <a:tcPr marL="6350" marR="6350" marT="635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ct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200 m3</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ct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950 m3</a:t>
                      </a:r>
                    </a:p>
                  </a:txBody>
                  <a:tcPr marL="6350" marR="6350" marT="635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3711129"/>
                  </a:ext>
                </a:extLst>
              </a:tr>
              <a:tr h="173164">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ru-RU"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33% HCL / Соляная кислота 33%        </a:t>
                      </a:r>
                    </a:p>
                  </a:txBody>
                  <a:tcPr marL="6350" marR="6350" marT="6350"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1381 MT</a:t>
                      </a:r>
                    </a:p>
                  </a:txBody>
                  <a:tcPr marL="6350" marR="6350" marT="635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70 MT</a:t>
                      </a:r>
                    </a:p>
                  </a:txBody>
                  <a:tcPr marL="6350" marR="6350" marT="6350"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8225997"/>
                  </a:ext>
                </a:extLst>
              </a:tr>
            </a:tbl>
          </a:graphicData>
        </a:graphic>
      </p:graphicFrame>
      <p:sp>
        <p:nvSpPr>
          <p:cNvPr id="9" name="Rounded Rectangle 17">
            <a:extLst>
              <a:ext uri="{FF2B5EF4-FFF2-40B4-BE49-F238E27FC236}">
                <a16:creationId xmlns:a16="http://schemas.microsoft.com/office/drawing/2014/main" id="{BB61AB40-7B7C-487B-85E1-3EF5F3C1AEF3}"/>
              </a:ext>
            </a:extLst>
          </p:cNvPr>
          <p:cNvSpPr/>
          <p:nvPr/>
        </p:nvSpPr>
        <p:spPr>
          <a:xfrm>
            <a:off x="609601" y="4932470"/>
            <a:ext cx="5322491" cy="1182084"/>
          </a:xfrm>
          <a:prstGeom prst="roundRect">
            <a:avLst/>
          </a:prstGeom>
          <a:solidFill>
            <a:srgbClr val="FBD741"/>
          </a:solidFill>
          <a:ln w="12700" cap="flat" cmpd="sng" algn="ctr">
            <a:noFill/>
            <a:prstDash val="solid"/>
            <a:miter lim="800000"/>
          </a:ln>
          <a:effectLst/>
        </p:spPr>
        <p:txBody>
          <a:bodyPr rtlCol="0" anchor="ctr"/>
          <a:lstStyle/>
          <a:p>
            <a:pPr algn="ctr" defTabSz="457200" latinLnBrk="0">
              <a:defRPr/>
            </a:pPr>
            <a:r>
              <a:rPr lang="en-US" sz="1400" kern="0" dirty="0">
                <a:solidFill>
                  <a:srgbClr val="000000"/>
                </a:solidFill>
                <a:latin typeface="Calibri" panose="020F0502020204030204"/>
              </a:rPr>
              <a:t>	</a:t>
            </a:r>
            <a:r>
              <a:rPr lang="en-GB" sz="1500" kern="0" dirty="0">
                <a:solidFill>
                  <a:srgbClr val="000000"/>
                </a:solidFill>
                <a:latin typeface="Calibri" panose="020F0502020204030204"/>
              </a:rPr>
              <a:t>KPO does not purchase nor deal with producers of the chemicals for Well Operations but exclusively through the service provider who has its own suppliers / vendors.</a:t>
            </a:r>
          </a:p>
        </p:txBody>
      </p:sp>
      <p:sp>
        <p:nvSpPr>
          <p:cNvPr id="10" name="Rounded Rectangle 9">
            <a:extLst>
              <a:ext uri="{FF2B5EF4-FFF2-40B4-BE49-F238E27FC236}">
                <a16:creationId xmlns:a16="http://schemas.microsoft.com/office/drawing/2014/main" id="{3505D667-6304-487A-8C7A-929192F85808}"/>
              </a:ext>
            </a:extLst>
          </p:cNvPr>
          <p:cNvSpPr/>
          <p:nvPr/>
        </p:nvSpPr>
        <p:spPr>
          <a:xfrm>
            <a:off x="6096000" y="4932470"/>
            <a:ext cx="5632174" cy="1182084"/>
          </a:xfrm>
          <a:prstGeom prst="roundRect">
            <a:avLst/>
          </a:prstGeom>
          <a:solidFill>
            <a:srgbClr val="00ABC5"/>
          </a:solidFill>
          <a:ln w="12700" cap="flat" cmpd="sng" algn="ctr">
            <a:noFill/>
            <a:prstDash val="solid"/>
            <a:miter lim="800000"/>
          </a:ln>
          <a:effectLst/>
        </p:spPr>
        <p:txBody>
          <a:bodyPr rtlCol="0" anchor="ctr"/>
          <a:lstStyle/>
          <a:p>
            <a:pPr algn="ctr" defTabSz="457200" latinLnBrk="0">
              <a:defRPr/>
            </a:pPr>
            <a:r>
              <a:rPr lang="ru-RU" sz="1500" kern="0" dirty="0">
                <a:solidFill>
                  <a:srgbClr val="FFFFFF"/>
                </a:solidFill>
                <a:latin typeface="Calibri" panose="020F0502020204030204"/>
              </a:rPr>
              <a:t>КПО не покупает и не работает с производителями химических веществ для операций на скважинах напрямую, а исключительно через поставщика услуг, у которого есть свои собственные поставщики.</a:t>
            </a:r>
          </a:p>
        </p:txBody>
      </p:sp>
      <p:sp>
        <p:nvSpPr>
          <p:cNvPr id="11" name="Footer Placeholder 1">
            <a:extLst>
              <a:ext uri="{FF2B5EF4-FFF2-40B4-BE49-F238E27FC236}">
                <a16:creationId xmlns:a16="http://schemas.microsoft.com/office/drawing/2014/main" id="{4ECD5780-C992-311A-52EB-6EB8FE48D5E6}"/>
              </a:ext>
            </a:extLst>
          </p:cNvPr>
          <p:cNvSpPr>
            <a:spLocks noGrp="1"/>
          </p:cNvSpPr>
          <p:nvPr>
            <p:ph type="ftr" sz="quarter" idx="3"/>
          </p:nvPr>
        </p:nvSpPr>
        <p:spPr>
          <a:xfrm>
            <a:off x="7210" y="6610027"/>
            <a:ext cx="12184790" cy="251670"/>
          </a:xfrm>
        </p:spPr>
        <p: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rPr>
              <a:t>24/06/2024                                                                                                                                                                                   	 	                                                                                                                         КАРАЧАГАНАК ПЕТРОЛИУМ ОПЕРЕЙТИНГ Б.В.</a:t>
            </a:r>
            <a:endParaRPr kumimoji="0" lang="en-GB"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7658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CCBDE8-B477-4644-8F04-5E007C5B0A80}"/>
              </a:ext>
            </a:extLst>
          </p:cNvPr>
          <p:cNvSpPr txBox="1"/>
          <p:nvPr/>
        </p:nvSpPr>
        <p:spPr>
          <a:xfrm>
            <a:off x="71562" y="166978"/>
            <a:ext cx="12192000" cy="83099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1B1C9"/>
                </a:solidFill>
                <a:effectLst/>
                <a:uLnTx/>
                <a:uFillTx/>
                <a:latin typeface="Calibri"/>
                <a:cs typeface="Calibri" panose="020F0502020204030204" pitchFamily="34" charset="0"/>
              </a:rPr>
              <a:t>IMPORTED CHEMICALS FOR LOCALIZATION/ </a:t>
            </a:r>
          </a:p>
          <a:p>
            <a:pPr marL="0" marR="0" lvl="0" indent="0" algn="ctr" defTabSz="914400" eaLnBrk="1" fontAlgn="auto" latinLnBrk="0" hangingPunct="1">
              <a:lnSpc>
                <a:spcPct val="100000"/>
              </a:lnSpc>
              <a:spcBef>
                <a:spcPts val="0"/>
              </a:spcBef>
              <a:spcAft>
                <a:spcPts val="0"/>
              </a:spcAft>
              <a:buClrTx/>
              <a:buSzTx/>
              <a:buFontTx/>
              <a:buNone/>
              <a:tabLst/>
              <a:defRPr/>
            </a:pPr>
            <a:r>
              <a:rPr lang="ru-RU" sz="2400" kern="0" dirty="0">
                <a:solidFill>
                  <a:srgbClr val="01B1C9"/>
                </a:solidFill>
                <a:latin typeface="Calibri"/>
                <a:cs typeface="Calibri" panose="020F0502020204030204" pitchFamily="34" charset="0"/>
              </a:rPr>
              <a:t>ИМПОРТИРУЕМЫЕ ХИМИЧЕСКИЕ ВЕЩЕСТВА ДЛЯ ЛОКАЛИЗАЦИИ</a:t>
            </a:r>
            <a:endParaRPr kumimoji="0" lang="ru-RU" sz="2400" b="0" i="0" u="none" strike="noStrike" kern="0" cap="none" spc="0" normalizeH="0" baseline="0" noProof="0" dirty="0">
              <a:ln>
                <a:noFill/>
              </a:ln>
              <a:solidFill>
                <a:srgbClr val="01B1C9"/>
              </a:solidFill>
              <a:effectLst/>
              <a:uLnTx/>
              <a:uFillTx/>
              <a:latin typeface="Calibri"/>
              <a:cs typeface="Calibri" panose="020F0502020204030204" pitchFamily="34" charset="0"/>
            </a:endParaRPr>
          </a:p>
        </p:txBody>
      </p:sp>
      <p:sp>
        <p:nvSpPr>
          <p:cNvPr id="3" name="TextBox 2">
            <a:extLst>
              <a:ext uri="{FF2B5EF4-FFF2-40B4-BE49-F238E27FC236}">
                <a16:creationId xmlns:a16="http://schemas.microsoft.com/office/drawing/2014/main" id="{82B2FF14-D9C0-4599-84FA-529F0B864A40}"/>
              </a:ext>
            </a:extLst>
          </p:cNvPr>
          <p:cNvSpPr txBox="1"/>
          <p:nvPr/>
        </p:nvSpPr>
        <p:spPr>
          <a:xfrm>
            <a:off x="519989" y="1125748"/>
            <a:ext cx="11295649" cy="584775"/>
          </a:xfrm>
          <a:prstGeom prst="rect">
            <a:avLst/>
          </a:prstGeom>
          <a:noFill/>
        </p:spPr>
        <p:txBody>
          <a:bodyPr wrap="square">
            <a:spAutoFit/>
          </a:bodyPr>
          <a:lstStyle/>
          <a:p>
            <a:pPr algn="just" defTabSz="304815" fontAlgn="base" latinLnBrk="0">
              <a:spcBef>
                <a:spcPct val="0"/>
              </a:spcBef>
              <a:spcAft>
                <a:spcPct val="0"/>
              </a:spcAft>
              <a:defRPr/>
            </a:pPr>
            <a:r>
              <a:rPr lang="en-US" sz="1600" dirty="0">
                <a:solidFill>
                  <a:prstClr val="black"/>
                </a:solidFill>
                <a:cs typeface="Arial"/>
              </a:rPr>
              <a:t>KPO is interested in localization of the following chemicals / </a:t>
            </a:r>
            <a:r>
              <a:rPr lang="ru-RU" sz="1600" dirty="0">
                <a:solidFill>
                  <a:srgbClr val="01B1C9"/>
                </a:solidFill>
                <a:cs typeface="Arial"/>
              </a:rPr>
              <a:t>КПО заинтересована в локализации следующих химических веществ:</a:t>
            </a:r>
          </a:p>
        </p:txBody>
      </p:sp>
      <p:grpSp>
        <p:nvGrpSpPr>
          <p:cNvPr id="4" name="Group 2">
            <a:extLst>
              <a:ext uri="{FF2B5EF4-FFF2-40B4-BE49-F238E27FC236}">
                <a16:creationId xmlns:a16="http://schemas.microsoft.com/office/drawing/2014/main" id="{032B7433-DAF0-4745-8E98-DAB175AF64A7}"/>
              </a:ext>
            </a:extLst>
          </p:cNvPr>
          <p:cNvGrpSpPr/>
          <p:nvPr/>
        </p:nvGrpSpPr>
        <p:grpSpPr>
          <a:xfrm>
            <a:off x="634769" y="1853247"/>
            <a:ext cx="11037746" cy="3195832"/>
            <a:chOff x="0" y="0"/>
            <a:chExt cx="3883286" cy="2001534"/>
          </a:xfrm>
        </p:grpSpPr>
        <p:sp>
          <p:nvSpPr>
            <p:cNvPr id="5" name="Freeform 3">
              <a:extLst>
                <a:ext uri="{FF2B5EF4-FFF2-40B4-BE49-F238E27FC236}">
                  <a16:creationId xmlns:a16="http://schemas.microsoft.com/office/drawing/2014/main" id="{243101D1-AE52-4698-AAF4-A310B9665D2C}"/>
                </a:ext>
              </a:extLst>
            </p:cNvPr>
            <p:cNvSpPr/>
            <p:nvPr/>
          </p:nvSpPr>
          <p:spPr>
            <a:xfrm>
              <a:off x="0" y="0"/>
              <a:ext cx="3883286" cy="2001534"/>
            </a:xfrm>
            <a:custGeom>
              <a:avLst/>
              <a:gdLst/>
              <a:ahLst/>
              <a:cxnLst/>
              <a:rect l="l" t="t" r="r" b="b"/>
              <a:pathLst>
                <a:path w="3883286" h="2001534">
                  <a:moveTo>
                    <a:pt x="0" y="0"/>
                  </a:moveTo>
                  <a:lnTo>
                    <a:pt x="3883286" y="0"/>
                  </a:lnTo>
                  <a:lnTo>
                    <a:pt x="3883286" y="2001534"/>
                  </a:lnTo>
                  <a:lnTo>
                    <a:pt x="0" y="2001534"/>
                  </a:lnTo>
                  <a:close/>
                </a:path>
              </a:pathLst>
            </a:custGeom>
            <a:solidFill>
              <a:srgbClr val="000000">
                <a:alpha val="0"/>
              </a:srgbClr>
            </a:solidFill>
            <a:ln w="47625" cap="sq">
              <a:solidFill>
                <a:srgbClr val="00ABC5"/>
              </a:solidFill>
              <a:prstDash val="solid"/>
              <a:miter/>
            </a:ln>
          </p:spPr>
          <p:txBody>
            <a:bodyPr/>
            <a:lstStyle/>
            <a:p>
              <a:endParaRPr lang="en-GB"/>
            </a:p>
          </p:txBody>
        </p:sp>
        <p:sp>
          <p:nvSpPr>
            <p:cNvPr id="6" name="TextBox 4">
              <a:extLst>
                <a:ext uri="{FF2B5EF4-FFF2-40B4-BE49-F238E27FC236}">
                  <a16:creationId xmlns:a16="http://schemas.microsoft.com/office/drawing/2014/main" id="{5AEEFEF5-579A-41E6-AFC1-6B31A434F7DE}"/>
                </a:ext>
              </a:extLst>
            </p:cNvPr>
            <p:cNvSpPr txBox="1"/>
            <p:nvPr/>
          </p:nvSpPr>
          <p:spPr>
            <a:xfrm>
              <a:off x="0" y="-19050"/>
              <a:ext cx="3883286" cy="2020584"/>
            </a:xfrm>
            <a:prstGeom prst="rect">
              <a:avLst/>
            </a:prstGeom>
          </p:spPr>
          <p:txBody>
            <a:bodyPr lIns="33867" tIns="33867" rIns="33867" bIns="33867" rtlCol="0" anchor="ctr"/>
            <a:lstStyle/>
            <a:p>
              <a:pPr algn="ctr" defTabSz="609630" latinLnBrk="0">
                <a:lnSpc>
                  <a:spcPts val="1337"/>
                </a:lnSpc>
              </a:pPr>
              <a:endParaRPr sz="1200">
                <a:solidFill>
                  <a:prstClr val="black"/>
                </a:solidFill>
                <a:latin typeface="Calibri"/>
              </a:endParaRPr>
            </a:p>
          </p:txBody>
        </p:sp>
      </p:grpSp>
      <p:graphicFrame>
        <p:nvGraphicFramePr>
          <p:cNvPr id="7" name="Table 6">
            <a:extLst>
              <a:ext uri="{FF2B5EF4-FFF2-40B4-BE49-F238E27FC236}">
                <a16:creationId xmlns:a16="http://schemas.microsoft.com/office/drawing/2014/main" id="{18714895-0A33-418B-964A-84F995FAE88C}"/>
              </a:ext>
            </a:extLst>
          </p:cNvPr>
          <p:cNvGraphicFramePr>
            <a:graphicFrameLocks noGrp="1"/>
          </p:cNvGraphicFramePr>
          <p:nvPr>
            <p:extLst>
              <p:ext uri="{D42A27DB-BD31-4B8C-83A1-F6EECF244321}">
                <p14:modId xmlns:p14="http://schemas.microsoft.com/office/powerpoint/2010/main" val="905508877"/>
              </p:ext>
            </p:extLst>
          </p:nvPr>
        </p:nvGraphicFramePr>
        <p:xfrm>
          <a:off x="793447" y="1918790"/>
          <a:ext cx="10749009" cy="3063046"/>
        </p:xfrm>
        <a:graphic>
          <a:graphicData uri="http://schemas.openxmlformats.org/drawingml/2006/table">
            <a:tbl>
              <a:tblPr/>
              <a:tblGrid>
                <a:gridCol w="420211">
                  <a:extLst>
                    <a:ext uri="{9D8B030D-6E8A-4147-A177-3AD203B41FA5}">
                      <a16:colId xmlns:a16="http://schemas.microsoft.com/office/drawing/2014/main" val="2040820946"/>
                    </a:ext>
                  </a:extLst>
                </a:gridCol>
                <a:gridCol w="3906660">
                  <a:extLst>
                    <a:ext uri="{9D8B030D-6E8A-4147-A177-3AD203B41FA5}">
                      <a16:colId xmlns:a16="http://schemas.microsoft.com/office/drawing/2014/main" val="3171517152"/>
                    </a:ext>
                  </a:extLst>
                </a:gridCol>
                <a:gridCol w="1582214">
                  <a:extLst>
                    <a:ext uri="{9D8B030D-6E8A-4147-A177-3AD203B41FA5}">
                      <a16:colId xmlns:a16="http://schemas.microsoft.com/office/drawing/2014/main" val="1043330335"/>
                    </a:ext>
                  </a:extLst>
                </a:gridCol>
                <a:gridCol w="357491">
                  <a:extLst>
                    <a:ext uri="{9D8B030D-6E8A-4147-A177-3AD203B41FA5}">
                      <a16:colId xmlns:a16="http://schemas.microsoft.com/office/drawing/2014/main" val="3991353202"/>
                    </a:ext>
                  </a:extLst>
                </a:gridCol>
                <a:gridCol w="3162128">
                  <a:extLst>
                    <a:ext uri="{9D8B030D-6E8A-4147-A177-3AD203B41FA5}">
                      <a16:colId xmlns:a16="http://schemas.microsoft.com/office/drawing/2014/main" val="1662898260"/>
                    </a:ext>
                  </a:extLst>
                </a:gridCol>
                <a:gridCol w="1320305">
                  <a:extLst>
                    <a:ext uri="{9D8B030D-6E8A-4147-A177-3AD203B41FA5}">
                      <a16:colId xmlns:a16="http://schemas.microsoft.com/office/drawing/2014/main" val="3582581514"/>
                    </a:ext>
                  </a:extLst>
                </a:gridCol>
              </a:tblGrid>
              <a:tr h="171345">
                <a:tc gridSpan="3">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b"/>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Drilling Fluids / </a:t>
                      </a:r>
                      <a:r>
                        <a:rPr lang="ru-RU" sz="1200" b="0" i="0" u="none" strike="noStrike" dirty="0">
                          <a:solidFill>
                            <a:srgbClr val="01B1C9"/>
                          </a:solidFill>
                          <a:effectLst/>
                          <a:latin typeface="Calibri" panose="020F0502020204030204" pitchFamily="34" charset="0"/>
                          <a:ea typeface="Calibri" panose="020F0502020204030204" pitchFamily="34" charset="0"/>
                          <a:cs typeface="Calibri" panose="020F0502020204030204" pitchFamily="34" charset="0"/>
                        </a:rPr>
                        <a:t>Буровые Растворы</a:t>
                      </a:r>
                    </a:p>
                  </a:txBody>
                  <a:tcPr marL="5575" marR="5575" marT="5575"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gridSpan="3">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b"/>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Cement slurry / </a:t>
                      </a:r>
                      <a:r>
                        <a:rPr lang="ru-RU" sz="1200" b="0" i="0" u="none" strike="noStrike" dirty="0">
                          <a:solidFill>
                            <a:srgbClr val="01B1C9"/>
                          </a:solidFill>
                          <a:effectLst/>
                          <a:latin typeface="Calibri" panose="020F0502020204030204" pitchFamily="34" charset="0"/>
                          <a:ea typeface="Calibri" panose="020F0502020204030204" pitchFamily="34" charset="0"/>
                          <a:cs typeface="Calibri" panose="020F0502020204030204" pitchFamily="34" charset="0"/>
                        </a:rPr>
                        <a:t>Цементные растворы</a:t>
                      </a:r>
                    </a:p>
                  </a:txBody>
                  <a:tcPr marL="5575" marR="5575" marT="5575"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00895193"/>
                  </a:ext>
                </a:extLst>
              </a:tr>
              <a:tr h="670171">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a:t>
                      </a:r>
                    </a:p>
                  </a:txBody>
                  <a:tcPr marL="5575" marR="5575" marT="5575"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General Name / </a:t>
                      </a:r>
                      <a:r>
                        <a:rPr lang="ru-RU"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Общее название</a:t>
                      </a:r>
                    </a:p>
                  </a:txBody>
                  <a:tcPr marL="5575" marR="5575" marT="55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Average annual demand, MT / </a:t>
                      </a:r>
                      <a:r>
                        <a:rPr lang="ru-RU"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Среднегодовой спрос, </a:t>
                      </a: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MT</a:t>
                      </a:r>
                    </a:p>
                  </a:txBody>
                  <a:tcPr marL="5575" marR="5575" marT="55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b"/>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5575" marR="5575" marT="557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General Name / </a:t>
                      </a:r>
                      <a:r>
                        <a:rPr lang="ru-RU"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Общее название</a:t>
                      </a:r>
                    </a:p>
                  </a:txBody>
                  <a:tcPr marL="5575" marR="5575" marT="55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b"/>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Average annual demand, MT / </a:t>
                      </a:r>
                      <a:r>
                        <a:rPr lang="ru-RU"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Среднегодовой спрос, </a:t>
                      </a: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MT</a:t>
                      </a:r>
                    </a:p>
                  </a:txBody>
                  <a:tcPr marL="5575" marR="5575" marT="5575"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421065164"/>
                  </a:ext>
                </a:extLst>
              </a:tr>
              <a:tr h="171345">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1</a:t>
                      </a:r>
                    </a:p>
                  </a:txBody>
                  <a:tcPr marL="5575" marR="5575" marT="5575"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l" fontAlgn="ct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Base Oil / </a:t>
                      </a:r>
                      <a:r>
                        <a:rPr lang="ru-RU"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Базовое масло</a:t>
                      </a:r>
                    </a:p>
                  </a:txBody>
                  <a:tcPr marL="5575" marR="5575" marT="55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3500</a:t>
                      </a:r>
                    </a:p>
                  </a:txBody>
                  <a:tcPr marL="5575" marR="5575" marT="55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5575" marR="5575" marT="557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l" fontAlgn="b"/>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Dispersants / </a:t>
                      </a:r>
                      <a:r>
                        <a:rPr lang="ru-RU"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Диспергатор</a:t>
                      </a:r>
                    </a:p>
                  </a:txBody>
                  <a:tcPr marL="5575" marR="5575" marT="557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a:t>
                      </a:r>
                    </a:p>
                  </a:txBody>
                  <a:tcPr marL="5575" marR="5575" marT="5575"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4502711"/>
                  </a:ext>
                </a:extLst>
              </a:tr>
              <a:tr h="171345">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2</a:t>
                      </a:r>
                    </a:p>
                  </a:txBody>
                  <a:tcPr marL="5575" marR="5575" marT="5575"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l" fontAlgn="ct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Calcium Chloride (CaCL2) / </a:t>
                      </a:r>
                      <a:r>
                        <a:rPr lang="ru-RU"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Хлорид кальция</a:t>
                      </a:r>
                    </a:p>
                  </a:txBody>
                  <a:tcPr marL="5575" marR="5575" marT="55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350</a:t>
                      </a:r>
                    </a:p>
                  </a:txBody>
                  <a:tcPr marL="5575" marR="5575" marT="55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b"/>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p>
                  </a:txBody>
                  <a:tcPr marL="5575" marR="5575" marT="557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l" fontAlgn="b"/>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Mutual Solvent / </a:t>
                      </a:r>
                      <a:r>
                        <a:rPr lang="ru-RU"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Растворитель</a:t>
                      </a:r>
                    </a:p>
                  </a:txBody>
                  <a:tcPr marL="5575" marR="5575" marT="557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p>
                  </a:txBody>
                  <a:tcPr marL="5575" marR="5575" marT="5575"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0779533"/>
                  </a:ext>
                </a:extLst>
              </a:tr>
              <a:tr h="337620">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3</a:t>
                      </a:r>
                    </a:p>
                  </a:txBody>
                  <a:tcPr marL="5575" marR="5575" marT="5575"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l" fontAlgn="ctr"/>
                      <a:r>
                        <a:rPr lang="ru-RU"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Fluids loss control agents / Агенты контроля потерь жидкости</a:t>
                      </a:r>
                    </a:p>
                  </a:txBody>
                  <a:tcPr marL="5575" marR="5575" marT="55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25</a:t>
                      </a:r>
                    </a:p>
                  </a:txBody>
                  <a:tcPr marL="5575" marR="5575" marT="55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p>
                  </a:txBody>
                  <a:tcPr marL="5575" marR="5575" marT="557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l" fontAlgn="b"/>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Foam Preventer / </a:t>
                      </a:r>
                      <a:r>
                        <a:rPr lang="ru-RU"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Пеногаситель</a:t>
                      </a:r>
                    </a:p>
                  </a:txBody>
                  <a:tcPr marL="5575" marR="5575" marT="557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575" marR="5575" marT="5575"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6557740"/>
                  </a:ext>
                </a:extLst>
              </a:tr>
              <a:tr h="171345">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4</a:t>
                      </a:r>
                    </a:p>
                  </a:txBody>
                  <a:tcPr marL="5575" marR="5575" marT="5575"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l" fontAlgn="ct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Lime / </a:t>
                      </a:r>
                      <a:r>
                        <a:rPr lang="ru-RU"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Известь </a:t>
                      </a:r>
                    </a:p>
                  </a:txBody>
                  <a:tcPr marL="5575" marR="5575" marT="55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300</a:t>
                      </a:r>
                    </a:p>
                  </a:txBody>
                  <a:tcPr marL="5575" marR="5575" marT="55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p>
                  </a:txBody>
                  <a:tcPr marL="5575" marR="5575" marT="557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l" fontAlgn="b"/>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Expansion Control / </a:t>
                      </a:r>
                      <a:r>
                        <a:rPr lang="ru-RU"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Расширитель</a:t>
                      </a:r>
                    </a:p>
                  </a:txBody>
                  <a:tcPr marL="5575" marR="5575" marT="557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p>
                  </a:txBody>
                  <a:tcPr marL="5575" marR="5575" marT="5575"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2955162"/>
                  </a:ext>
                </a:extLst>
              </a:tr>
              <a:tr h="337620">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5</a:t>
                      </a:r>
                    </a:p>
                  </a:txBody>
                  <a:tcPr marL="5575" marR="5575" marT="5575"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l" fontAlgn="ctr"/>
                      <a:r>
                        <a:rPr lang="ru-RU"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LCM (various) /материал для борьбы с потерей циркуляции (различные)</a:t>
                      </a:r>
                    </a:p>
                  </a:txBody>
                  <a:tcPr marL="5575" marR="5575" marT="55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a:t>
                      </a:r>
                    </a:p>
                  </a:txBody>
                  <a:tcPr marL="5575" marR="5575" marT="55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p>
                  </a:txBody>
                  <a:tcPr marL="5575" marR="5575" marT="557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l" fontAlgn="b"/>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Anti-settling Agent / </a:t>
                      </a:r>
                      <a:r>
                        <a:rPr lang="ru-RU"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Контроль осадки</a:t>
                      </a:r>
                    </a:p>
                  </a:txBody>
                  <a:tcPr marL="5575" marR="5575" marT="557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0.5</a:t>
                      </a:r>
                      <a:endPar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575" marR="5575" marT="5575"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5027808"/>
                  </a:ext>
                </a:extLst>
              </a:tr>
              <a:tr h="171345">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6</a:t>
                      </a:r>
                    </a:p>
                  </a:txBody>
                  <a:tcPr marL="5575" marR="5575" marT="5575"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l" fontAlgn="ct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Shale Inhibitor / </a:t>
                      </a:r>
                      <a:r>
                        <a:rPr lang="ru-RU"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Ингибитор сланцев</a:t>
                      </a:r>
                    </a:p>
                  </a:txBody>
                  <a:tcPr marL="5575" marR="5575" marT="55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a:t>
                      </a:r>
                    </a:p>
                  </a:txBody>
                  <a:tcPr marL="5575" marR="5575" marT="55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p>
                  </a:txBody>
                  <a:tcPr marL="5575" marR="5575" marT="557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l" fontAlgn="b"/>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Spacer Surfactant / </a:t>
                      </a:r>
                      <a:r>
                        <a:rPr lang="ru-RU"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Буфер-ПАВ</a:t>
                      </a:r>
                    </a:p>
                  </a:txBody>
                  <a:tcPr marL="5575" marR="5575" marT="557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p>
                  </a:txBody>
                  <a:tcPr marL="5575" marR="5575" marT="5575"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2405255"/>
                  </a:ext>
                </a:extLst>
              </a:tr>
              <a:tr h="171345">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7</a:t>
                      </a:r>
                    </a:p>
                  </a:txBody>
                  <a:tcPr marL="5575" marR="5575" marT="5575"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l" fontAlgn="ct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Sodium Chloride Salt (NaCl) / </a:t>
                      </a:r>
                      <a:r>
                        <a:rPr lang="ru-RU"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Хлорид натрия </a:t>
                      </a:r>
                    </a:p>
                  </a:txBody>
                  <a:tcPr marL="5575" marR="5575" marT="55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a:t>
                      </a:r>
                    </a:p>
                  </a:txBody>
                  <a:tcPr marL="5575" marR="5575" marT="55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p>
                  </a:txBody>
                  <a:tcPr marL="5575" marR="5575" marT="557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l" fontAlgn="b"/>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Bonding Agent / </a:t>
                      </a:r>
                      <a:r>
                        <a:rPr lang="ru-RU"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Газоблокатор</a:t>
                      </a:r>
                    </a:p>
                  </a:txBody>
                  <a:tcPr marL="5575" marR="5575" marT="557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p>
                  </a:txBody>
                  <a:tcPr marL="5575" marR="5575" marT="5575"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2168560"/>
                  </a:ext>
                </a:extLst>
              </a:tr>
              <a:tr h="171345">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8</a:t>
                      </a:r>
                    </a:p>
                  </a:txBody>
                  <a:tcPr marL="5575" marR="5575" marT="5575"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l" fontAlgn="ct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Viscosifiers / </a:t>
                      </a:r>
                      <a:r>
                        <a:rPr lang="ru-RU"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загустители</a:t>
                      </a:r>
                    </a:p>
                  </a:txBody>
                  <a:tcPr marL="5575" marR="5575" marT="55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25</a:t>
                      </a:r>
                    </a:p>
                  </a:txBody>
                  <a:tcPr marL="5575" marR="5575" marT="55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b"/>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a:t>
                      </a:r>
                    </a:p>
                  </a:txBody>
                  <a:tcPr marL="5575" marR="5575" marT="557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l" fontAlgn="b"/>
                      <a:r>
                        <a:rPr lang="ru-RU"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Fluids Loss Control / Агент по водоотдаче</a:t>
                      </a:r>
                    </a:p>
                  </a:txBody>
                  <a:tcPr marL="5575" marR="5575" marT="557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p>
                  </a:txBody>
                  <a:tcPr marL="5575" marR="5575" marT="5575"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4848934"/>
                  </a:ext>
                </a:extLst>
              </a:tr>
              <a:tr h="331020">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9</a:t>
                      </a:r>
                    </a:p>
                  </a:txBody>
                  <a:tcPr marL="5575" marR="5575" marT="5575"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l" fontAlgn="ct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Wetting agents / </a:t>
                      </a:r>
                      <a:r>
                        <a:rPr lang="ru-RU"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Смачиватели </a:t>
                      </a:r>
                    </a:p>
                  </a:txBody>
                  <a:tcPr marL="5575" marR="5575" marT="55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25</a:t>
                      </a:r>
                    </a:p>
                  </a:txBody>
                  <a:tcPr marL="5575" marR="5575" marT="55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p>
                  </a:txBody>
                  <a:tcPr marL="5575" marR="5575" marT="557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l" fontAlgn="b"/>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FL &amp; Rheology Control / </a:t>
                      </a:r>
                      <a:r>
                        <a:rPr lang="ru-RU"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контроль реологии</a:t>
                      </a:r>
                    </a:p>
                  </a:txBody>
                  <a:tcPr marL="5575" marR="5575" marT="557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p>
                  </a:txBody>
                  <a:tcPr marL="5575" marR="5575" marT="5575"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4424426"/>
                  </a:ext>
                </a:extLst>
              </a:tr>
            </a:tbl>
          </a:graphicData>
        </a:graphic>
      </p:graphicFrame>
      <p:sp>
        <p:nvSpPr>
          <p:cNvPr id="8" name="Rounded Rectangle 17">
            <a:extLst>
              <a:ext uri="{FF2B5EF4-FFF2-40B4-BE49-F238E27FC236}">
                <a16:creationId xmlns:a16="http://schemas.microsoft.com/office/drawing/2014/main" id="{D58FBEF1-D73B-47E6-8438-805955620205}"/>
              </a:ext>
            </a:extLst>
          </p:cNvPr>
          <p:cNvSpPr/>
          <p:nvPr/>
        </p:nvSpPr>
        <p:spPr>
          <a:xfrm>
            <a:off x="697065" y="5161386"/>
            <a:ext cx="5322491" cy="1318927"/>
          </a:xfrm>
          <a:prstGeom prst="roundRect">
            <a:avLst/>
          </a:prstGeom>
          <a:solidFill>
            <a:srgbClr val="FBD741"/>
          </a:solidFill>
          <a:ln w="12700" cap="flat" cmpd="sng" algn="ctr">
            <a:noFill/>
            <a:prstDash val="solid"/>
            <a:miter lim="800000"/>
          </a:ln>
          <a:effectLst/>
        </p:spPr>
        <p:txBody>
          <a:bodyPr rtlCol="0" anchor="ctr"/>
          <a:lstStyle/>
          <a:p>
            <a:pPr algn="ctr" defTabSz="457200" latinLnBrk="0">
              <a:defRPr/>
            </a:pPr>
            <a:r>
              <a:rPr lang="en-US" sz="1400" kern="0" dirty="0">
                <a:solidFill>
                  <a:srgbClr val="000000"/>
                </a:solidFill>
                <a:latin typeface="Calibri" panose="020F0502020204030204"/>
              </a:rPr>
              <a:t>	</a:t>
            </a:r>
            <a:r>
              <a:rPr lang="en-GB" sz="1400" kern="0" dirty="0">
                <a:solidFill>
                  <a:srgbClr val="000000"/>
                </a:solidFill>
                <a:latin typeface="Calibri" panose="020F0502020204030204"/>
              </a:rPr>
              <a:t>Note: the average annual volumes may vary depending on the scope of work and number of rigs.</a:t>
            </a:r>
          </a:p>
          <a:p>
            <a:pPr algn="ctr" defTabSz="457200" latinLnBrk="0">
              <a:defRPr/>
            </a:pPr>
            <a:r>
              <a:rPr lang="en-GB" sz="1400" kern="0" dirty="0">
                <a:solidFill>
                  <a:srgbClr val="000000"/>
                </a:solidFill>
                <a:latin typeface="Calibri" panose="020F0502020204030204"/>
              </a:rPr>
              <a:t>Should forum participants be interested in development/localization of chemicals production in the territory of the Republic of Kazakhstan, we are open for further discussion</a:t>
            </a:r>
          </a:p>
        </p:txBody>
      </p:sp>
      <p:sp>
        <p:nvSpPr>
          <p:cNvPr id="9" name="Rounded Rectangle 9">
            <a:extLst>
              <a:ext uri="{FF2B5EF4-FFF2-40B4-BE49-F238E27FC236}">
                <a16:creationId xmlns:a16="http://schemas.microsoft.com/office/drawing/2014/main" id="{5FD88CBA-617E-4B6C-8C22-B671FE7AC3AE}"/>
              </a:ext>
            </a:extLst>
          </p:cNvPr>
          <p:cNvSpPr/>
          <p:nvPr/>
        </p:nvSpPr>
        <p:spPr>
          <a:xfrm>
            <a:off x="6183464" y="5161386"/>
            <a:ext cx="5632174" cy="1318927"/>
          </a:xfrm>
          <a:prstGeom prst="roundRect">
            <a:avLst/>
          </a:prstGeom>
          <a:solidFill>
            <a:srgbClr val="00ABC5"/>
          </a:solidFill>
          <a:ln w="12700" cap="flat" cmpd="sng" algn="ctr">
            <a:noFill/>
            <a:prstDash val="solid"/>
            <a:miter lim="800000"/>
          </a:ln>
          <a:effectLst/>
        </p:spPr>
        <p:txBody>
          <a:bodyPr rtlCol="0" anchor="ctr"/>
          <a:lstStyle/>
          <a:p>
            <a:pPr algn="ctr" defTabSz="457200" latinLnBrk="0">
              <a:defRPr/>
            </a:pPr>
            <a:r>
              <a:rPr lang="ru-RU" sz="1400" kern="0" dirty="0">
                <a:solidFill>
                  <a:srgbClr val="FFFFFF"/>
                </a:solidFill>
                <a:latin typeface="Calibri" panose="020F0502020204030204"/>
              </a:rPr>
              <a:t>Примечание: среднегодовые объемы могут варьироваться в зависимости от объема работ и количества буровых установок. </a:t>
            </a:r>
          </a:p>
          <a:p>
            <a:pPr algn="ctr" defTabSz="457200" latinLnBrk="0">
              <a:defRPr/>
            </a:pPr>
            <a:r>
              <a:rPr lang="ru-RU" sz="1400" kern="0" dirty="0">
                <a:solidFill>
                  <a:srgbClr val="FFFFFF"/>
                </a:solidFill>
                <a:latin typeface="Calibri" panose="020F0502020204030204"/>
              </a:rPr>
              <a:t>Если участники форума заинтересованы в развитии/локализации производства химических веществ на территории Республики Казахстан, мы открыты для дальнейшего обсуждения.</a:t>
            </a:r>
          </a:p>
        </p:txBody>
      </p:sp>
      <p:sp>
        <p:nvSpPr>
          <p:cNvPr id="11" name="Footer Placeholder 1">
            <a:extLst>
              <a:ext uri="{FF2B5EF4-FFF2-40B4-BE49-F238E27FC236}">
                <a16:creationId xmlns:a16="http://schemas.microsoft.com/office/drawing/2014/main" id="{ECF5F8D1-638E-FAE3-E451-3F354CF9F840}"/>
              </a:ext>
            </a:extLst>
          </p:cNvPr>
          <p:cNvSpPr>
            <a:spLocks noGrp="1"/>
          </p:cNvSpPr>
          <p:nvPr>
            <p:ph type="ftr" sz="quarter" idx="3"/>
          </p:nvPr>
        </p:nvSpPr>
        <p:spPr>
          <a:xfrm>
            <a:off x="7210" y="6610027"/>
            <a:ext cx="12184790" cy="251670"/>
          </a:xfrm>
        </p:spPr>
        <p: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rPr>
              <a:t>24/06/2024                                                                                                                                                                                   	 	                                                                                                                         КАРАЧАГАНАК ПЕТРОЛИУМ ОПЕРЕЙТИНГ Б.В.</a:t>
            </a:r>
            <a:endParaRPr kumimoji="0" lang="en-GB"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4795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525FD5-9A74-4C1F-A745-536DC01EB612}"/>
              </a:ext>
            </a:extLst>
          </p:cNvPr>
          <p:cNvSpPr txBox="1"/>
          <p:nvPr/>
        </p:nvSpPr>
        <p:spPr>
          <a:xfrm>
            <a:off x="0" y="0"/>
            <a:ext cx="12192000" cy="1077218"/>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kern="0" dirty="0">
                <a:solidFill>
                  <a:srgbClr val="01B1C9"/>
                </a:solidFill>
                <a:latin typeface="Calibri"/>
                <a:cs typeface="Calibri" panose="020F0502020204030204" pitchFamily="34" charset="0"/>
              </a:rPr>
              <a:t>HSE STANDARDS</a:t>
            </a:r>
            <a:r>
              <a:rPr kumimoji="0" lang="ru-RU" sz="3200" b="0" i="0" u="none" strike="noStrike" kern="0" cap="none" spc="0" normalizeH="0" baseline="0" noProof="0" dirty="0">
                <a:ln>
                  <a:noFill/>
                </a:ln>
                <a:solidFill>
                  <a:srgbClr val="01B1C9"/>
                </a:solidFill>
                <a:effectLst/>
                <a:uLnTx/>
                <a:uFillTx/>
                <a:latin typeface="Calibri"/>
                <a:cs typeface="Calibri" panose="020F050202020403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3200" b="0" i="0" u="none" strike="noStrike" kern="0" cap="none" spc="0" normalizeH="0" baseline="0" noProof="0" dirty="0">
                <a:ln>
                  <a:noFill/>
                </a:ln>
                <a:solidFill>
                  <a:srgbClr val="01B1C9"/>
                </a:solidFill>
                <a:effectLst/>
                <a:uLnTx/>
                <a:uFillTx/>
                <a:latin typeface="Calibri"/>
                <a:cs typeface="Calibri" panose="020F0502020204030204" pitchFamily="34" charset="0"/>
              </a:rPr>
              <a:t>СТАНДАРТЫ ОТ, ТБ И ООС </a:t>
            </a:r>
            <a:endParaRPr kumimoji="0" lang="en-GB" sz="1800" b="0" i="0" u="none" strike="noStrike" kern="0" cap="none" spc="0" normalizeH="0" baseline="0" noProof="0" dirty="0">
              <a:ln>
                <a:noFill/>
              </a:ln>
              <a:solidFill>
                <a:srgbClr val="000000"/>
              </a:solidFill>
              <a:effectLst/>
              <a:uLnTx/>
              <a:uFillTx/>
            </a:endParaRPr>
          </a:p>
        </p:txBody>
      </p:sp>
      <p:sp>
        <p:nvSpPr>
          <p:cNvPr id="3" name="Rounded Rectangle 17">
            <a:extLst>
              <a:ext uri="{FF2B5EF4-FFF2-40B4-BE49-F238E27FC236}">
                <a16:creationId xmlns:a16="http://schemas.microsoft.com/office/drawing/2014/main" id="{3E24DB39-501E-425C-A7C3-E18671A3F3EB}"/>
              </a:ext>
            </a:extLst>
          </p:cNvPr>
          <p:cNvSpPr/>
          <p:nvPr/>
        </p:nvSpPr>
        <p:spPr>
          <a:xfrm>
            <a:off x="991265" y="1207516"/>
            <a:ext cx="4723074" cy="4379245"/>
          </a:xfrm>
          <a:prstGeom prst="roundRect">
            <a:avLst/>
          </a:prstGeom>
          <a:solidFill>
            <a:srgbClr val="FBD741"/>
          </a:solidFill>
          <a:ln w="12700" cap="flat" cmpd="sng" algn="ctr">
            <a:noFill/>
            <a:prstDash val="solid"/>
            <a:miter lim="800000"/>
          </a:ln>
          <a:effectLst/>
        </p:spPr>
        <p:txBody>
          <a:bodyPr rtlCol="0" anchor="ctr"/>
          <a:lstStyle/>
          <a:p>
            <a:pPr algn="ctr" defTabSz="457200" latinLnBrk="0">
              <a:defRPr/>
            </a:pPr>
            <a:r>
              <a:rPr lang="en-US" sz="1400" kern="0" dirty="0">
                <a:solidFill>
                  <a:srgbClr val="000000"/>
                </a:solidFill>
                <a:latin typeface="Calibri" panose="020F0502020204030204"/>
              </a:rPr>
              <a:t>	</a:t>
            </a:r>
            <a:r>
              <a:rPr lang="en-GB" kern="0" dirty="0">
                <a:solidFill>
                  <a:srgbClr val="000000"/>
                </a:solidFill>
                <a:latin typeface="Calibri" panose="020F0502020204030204"/>
              </a:rPr>
              <a:t>And in conclusion of the presentation, I would like to add that compliance with HSE standards at the facility is a key factor in achieving maximum efficiency in production. In this regard, I wish all attendees dynamic development and safe work. And for Kazakhstan chemical product manufacturers, I wish to achieve recognition not only in the domestic market of our country but also to be in demand at the international level.</a:t>
            </a:r>
          </a:p>
          <a:p>
            <a:pPr algn="ctr" defTabSz="457200" latinLnBrk="0">
              <a:defRPr/>
            </a:pPr>
            <a:endParaRPr lang="en-GB" sz="1500" kern="0" dirty="0">
              <a:solidFill>
                <a:srgbClr val="000000"/>
              </a:solidFill>
              <a:latin typeface="Calibri" panose="020F0502020204030204"/>
            </a:endParaRPr>
          </a:p>
        </p:txBody>
      </p:sp>
      <p:sp>
        <p:nvSpPr>
          <p:cNvPr id="4" name="Rounded Rectangle 9">
            <a:extLst>
              <a:ext uri="{FF2B5EF4-FFF2-40B4-BE49-F238E27FC236}">
                <a16:creationId xmlns:a16="http://schemas.microsoft.com/office/drawing/2014/main" id="{F44C848A-11B6-4F94-B021-13E493F56BAB}"/>
              </a:ext>
            </a:extLst>
          </p:cNvPr>
          <p:cNvSpPr/>
          <p:nvPr/>
        </p:nvSpPr>
        <p:spPr>
          <a:xfrm>
            <a:off x="6477662" y="1229820"/>
            <a:ext cx="4844995" cy="4356941"/>
          </a:xfrm>
          <a:prstGeom prst="roundRect">
            <a:avLst/>
          </a:prstGeom>
          <a:solidFill>
            <a:srgbClr val="00ABC5"/>
          </a:solidFill>
          <a:ln w="12700" cap="flat" cmpd="sng" algn="ctr">
            <a:noFill/>
            <a:prstDash val="solid"/>
            <a:miter lim="800000"/>
          </a:ln>
          <a:effectLst/>
        </p:spPr>
        <p:txBody>
          <a:bodyPr rtlCol="0" anchor="ctr"/>
          <a:lstStyle/>
          <a:p>
            <a:pPr algn="ctr" defTabSz="457200" latinLnBrk="0">
              <a:defRPr/>
            </a:pPr>
            <a:r>
              <a:rPr lang="ru-RU" kern="0" dirty="0">
                <a:solidFill>
                  <a:srgbClr val="FFFFFF"/>
                </a:solidFill>
                <a:latin typeface="Calibri" panose="020F0502020204030204"/>
              </a:rPr>
              <a:t>В заключение презентации, я хотела бы добавить, что соблюдение стандартов охраны труда, техники безопасности и экологии (HSE) на объекте является ключевым фактором для достижения максимальной эффективности в производстве. В связи с этим, я желаю всем присутствующим динамичного развития и безопасной работы. А для производителей химической продукции Казахстана я желаю добиться признания не только на внутреннем рынке нашей страны, но и быть востребованными на международном уровне.</a:t>
            </a:r>
          </a:p>
        </p:txBody>
      </p:sp>
      <p:sp>
        <p:nvSpPr>
          <p:cNvPr id="6" name="Footer Placeholder 1">
            <a:extLst>
              <a:ext uri="{FF2B5EF4-FFF2-40B4-BE49-F238E27FC236}">
                <a16:creationId xmlns:a16="http://schemas.microsoft.com/office/drawing/2014/main" id="{44987BDA-7BBC-117D-F27F-0FB4EF750479}"/>
              </a:ext>
            </a:extLst>
          </p:cNvPr>
          <p:cNvSpPr>
            <a:spLocks noGrp="1"/>
          </p:cNvSpPr>
          <p:nvPr>
            <p:ph type="ftr" sz="quarter" idx="3"/>
          </p:nvPr>
        </p:nvSpPr>
        <p:spPr>
          <a:xfrm>
            <a:off x="7210" y="6610027"/>
            <a:ext cx="12184790" cy="251670"/>
          </a:xfrm>
        </p:spPr>
        <p: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rPr>
              <a:t>24/06/2024                                                                                                                                                                                   	 	                                                                                                                         КАРАЧАГАНАК ПЕТРОЛИУМ ОПЕРЕЙТИНГ Б.В.</a:t>
            </a:r>
            <a:endParaRPr kumimoji="0" lang="en-GB"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3285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A3CE9575-1198-4D53-BFBB-90BEA64ACB59}"/>
              </a:ext>
            </a:extLst>
          </p:cNvPr>
          <p:cNvGrpSpPr/>
          <p:nvPr/>
        </p:nvGrpSpPr>
        <p:grpSpPr>
          <a:xfrm>
            <a:off x="7632711" y="1234657"/>
            <a:ext cx="1416039" cy="1749970"/>
            <a:chOff x="3422056" y="821410"/>
            <a:chExt cx="2486498" cy="3392458"/>
          </a:xfrm>
          <a:solidFill>
            <a:schemeClr val="accent2">
              <a:lumMod val="40000"/>
              <a:lumOff val="60000"/>
            </a:schemeClr>
          </a:solidFill>
        </p:grpSpPr>
        <p:sp>
          <p:nvSpPr>
            <p:cNvPr id="7" name="Oval 1">
              <a:extLst>
                <a:ext uri="{FF2B5EF4-FFF2-40B4-BE49-F238E27FC236}">
                  <a16:creationId xmlns:a16="http://schemas.microsoft.com/office/drawing/2014/main" id="{0843942A-7046-4B48-BA61-0A520BBC0EC4}"/>
                </a:ext>
              </a:extLst>
            </p:cNvPr>
            <p:cNvSpPr/>
            <p:nvPr/>
          </p:nvSpPr>
          <p:spPr>
            <a:xfrm rot="20110090">
              <a:off x="4547567" y="3137124"/>
              <a:ext cx="1067821" cy="1076744"/>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Arial"/>
                <a:cs typeface="+mn-cs"/>
              </a:endParaRPr>
            </a:p>
          </p:txBody>
        </p:sp>
        <p:sp>
          <p:nvSpPr>
            <p:cNvPr id="8" name="Oval 1">
              <a:extLst>
                <a:ext uri="{FF2B5EF4-FFF2-40B4-BE49-F238E27FC236}">
                  <a16:creationId xmlns:a16="http://schemas.microsoft.com/office/drawing/2014/main" id="{2E185AD8-ECDF-430F-827E-A67C509E5475}"/>
                </a:ext>
              </a:extLst>
            </p:cNvPr>
            <p:cNvSpPr/>
            <p:nvPr/>
          </p:nvSpPr>
          <p:spPr>
            <a:xfrm rot="20629582">
              <a:off x="3422056" y="2512575"/>
              <a:ext cx="1317398" cy="1328406"/>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Arial"/>
                <a:cs typeface="+mn-cs"/>
              </a:endParaRPr>
            </a:p>
          </p:txBody>
        </p:sp>
        <p:sp>
          <p:nvSpPr>
            <p:cNvPr id="9" name="Oval 1">
              <a:extLst>
                <a:ext uri="{FF2B5EF4-FFF2-40B4-BE49-F238E27FC236}">
                  <a16:creationId xmlns:a16="http://schemas.microsoft.com/office/drawing/2014/main" id="{F69B9CE7-E9C8-41F8-8388-93F05CF7B32B}"/>
                </a:ext>
              </a:extLst>
            </p:cNvPr>
            <p:cNvSpPr/>
            <p:nvPr/>
          </p:nvSpPr>
          <p:spPr>
            <a:xfrm rot="20625983">
              <a:off x="3912780" y="821410"/>
              <a:ext cx="1175566" cy="1185389"/>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FFFFFF"/>
                </a:solidFill>
                <a:effectLst/>
                <a:uLnTx/>
                <a:uFillTx/>
                <a:latin typeface="Arial"/>
                <a:cs typeface="+mn-cs"/>
              </a:endParaRPr>
            </a:p>
          </p:txBody>
        </p:sp>
        <p:sp>
          <p:nvSpPr>
            <p:cNvPr id="10" name="Oval 1">
              <a:extLst>
                <a:ext uri="{FF2B5EF4-FFF2-40B4-BE49-F238E27FC236}">
                  <a16:creationId xmlns:a16="http://schemas.microsoft.com/office/drawing/2014/main" id="{83F90DE6-C428-4184-92A2-A876947CB8C4}"/>
                </a:ext>
              </a:extLst>
            </p:cNvPr>
            <p:cNvSpPr/>
            <p:nvPr/>
          </p:nvSpPr>
          <p:spPr>
            <a:xfrm rot="20625983">
              <a:off x="4483704" y="1742062"/>
              <a:ext cx="1424850" cy="1436756"/>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Arial"/>
                <a:cs typeface="+mn-cs"/>
              </a:endParaRPr>
            </a:p>
          </p:txBody>
        </p:sp>
      </p:grpSp>
      <p:sp>
        <p:nvSpPr>
          <p:cNvPr id="12" name="Title 7">
            <a:extLst>
              <a:ext uri="{FF2B5EF4-FFF2-40B4-BE49-F238E27FC236}">
                <a16:creationId xmlns:a16="http://schemas.microsoft.com/office/drawing/2014/main" id="{2F57BB8E-A761-4166-9188-D85477735120}"/>
              </a:ext>
            </a:extLst>
          </p:cNvPr>
          <p:cNvSpPr txBox="1">
            <a:spLocks/>
          </p:cNvSpPr>
          <p:nvPr/>
        </p:nvSpPr>
        <p:spPr>
          <a:xfrm>
            <a:off x="1886589" y="3923822"/>
            <a:ext cx="4629297" cy="1323439"/>
          </a:xfrm>
          <a:prstGeom prst="rect">
            <a:avLst/>
          </a:prstGeom>
          <a:noFill/>
        </p:spPr>
        <p:txBody>
          <a:bodyPr wrap="square" rtlCol="0">
            <a:spAutoFit/>
          </a:bodyPr>
          <a:lstStyle>
            <a:lvl1pPr algn="ctr" defTabSz="1219170" rtl="0" eaLnBrk="1" latinLnBrk="1" hangingPunct="1">
              <a:spcBef>
                <a:spcPct val="0"/>
              </a:spcBef>
              <a:buNone/>
              <a:defRPr sz="5867" kern="1200">
                <a:solidFill>
                  <a:schemeClr val="tx1"/>
                </a:solidFill>
                <a:latin typeface="+mj-lt"/>
                <a:ea typeface="+mj-ea"/>
                <a:cs typeface="+mj-cs"/>
              </a:defRPr>
            </a:lvl1pPr>
          </a:lstStyle>
          <a:p>
            <a:pPr marL="0" marR="0" lvl="0" indent="0" algn="l" defTabSz="1219170" rtl="0" eaLnBrk="1" fontAlgn="auto" latinLnBrk="1" hangingPunct="1">
              <a:lnSpc>
                <a:spcPct val="100000"/>
              </a:lnSpc>
              <a:spcBef>
                <a:spcPct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База данных</a:t>
            </a: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 </a:t>
            </a:r>
          </a:p>
          <a:p>
            <a:pPr marL="0" marR="0" lvl="0" indent="0" algn="l" defTabSz="1219170" rtl="0" eaLnBrk="1" fontAlgn="auto" latinLnBrk="1" hangingPunct="1">
              <a:lnSpc>
                <a:spcPct val="100000"/>
              </a:lnSpc>
              <a:spcBef>
                <a:spcPct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поставщиков КПО</a:t>
            </a:r>
            <a:endPar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4192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648380-A57A-45E0-BA42-7AB8F18E3AA7}"/>
              </a:ext>
            </a:extLst>
          </p:cNvPr>
          <p:cNvSpPr>
            <a:spLocks noGrp="1"/>
          </p:cNvSpPr>
          <p:nvPr>
            <p:ph type="sldNum" sz="quarter" idx="4"/>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3AD7C01-B994-4A99-BE98-CE15A6753CE3}" type="slidenum">
              <a:rPr kumimoji="0" lang="en-GB" sz="1000" b="0" i="0" u="none" strike="noStrike" kern="1200" cap="none" spc="0" normalizeH="0" baseline="0" noProof="0" smtClean="0">
                <a:ln>
                  <a:noFill/>
                </a:ln>
                <a:solidFill>
                  <a:srgbClr val="000000">
                    <a:tint val="75000"/>
                  </a:srgbClr>
                </a:solidFill>
                <a:effectLst/>
                <a:uLnTx/>
                <a:uFillTx/>
                <a:latin typeface="Calibri" panose="020F0502020204030204" pitchFamily="34" charset="0"/>
                <a:cs typeface="Calibri" panose="020F0502020204030204" pitchFamily="34" charset="0"/>
              </a:rPr>
              <a:pPr marL="0" marR="0" lvl="0" indent="0" algn="r" defTabSz="914400" rtl="0" eaLnBrk="1" fontAlgn="auto" latinLnBrk="1" hangingPunct="1">
                <a:lnSpc>
                  <a:spcPct val="100000"/>
                </a:lnSpc>
                <a:spcBef>
                  <a:spcPts val="0"/>
                </a:spcBef>
                <a:spcAft>
                  <a:spcPts val="0"/>
                </a:spcAft>
                <a:buClrTx/>
                <a:buSzTx/>
                <a:buFontTx/>
                <a:buNone/>
                <a:tabLst/>
                <a:defRPr/>
              </a:pPr>
              <a:t>25</a:t>
            </a:fld>
            <a:endParaRPr kumimoji="0" lang="en-GB" sz="1000" b="0" i="0" u="none" strike="noStrike" kern="1200" cap="none" spc="0" normalizeH="0" baseline="0" noProof="0" dirty="0">
              <a:ln>
                <a:noFill/>
              </a:ln>
              <a:solidFill>
                <a:srgbClr val="000000">
                  <a:tint val="75000"/>
                </a:srgbClr>
              </a:solidFill>
              <a:effectLst/>
              <a:uLnTx/>
              <a:uFillTx/>
              <a:latin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829D18A6-627F-4A7F-96E1-CF69842850A8}"/>
              </a:ext>
            </a:extLst>
          </p:cNvPr>
          <p:cNvSpPr txBox="1">
            <a:spLocks/>
          </p:cNvSpPr>
          <p:nvPr/>
        </p:nvSpPr>
        <p:spPr>
          <a:xfrm>
            <a:off x="7210" y="298843"/>
            <a:ext cx="12192000" cy="709400"/>
          </a:xfrm>
          <a:prstGeom prst="rect">
            <a:avLst/>
          </a:prstGeom>
        </p:spPr>
        <p:txBody>
          <a:bodyPr/>
          <a:lstStyle>
            <a:lvl1pPr algn="ctr" defTabSz="1219170" rtl="0" eaLnBrk="1" latinLnBrk="1" hangingPunct="1">
              <a:spcBef>
                <a:spcPct val="0"/>
              </a:spcBef>
              <a:buNone/>
              <a:defRPr sz="5867" kern="1200">
                <a:solidFill>
                  <a:schemeClr val="tx1"/>
                </a:solidFill>
                <a:latin typeface="+mj-lt"/>
                <a:ea typeface="+mj-ea"/>
                <a:cs typeface="+mj-cs"/>
              </a:defRPr>
            </a:lvl1pPr>
          </a:lstStyle>
          <a:p>
            <a:pPr defTabSz="914400" latinLnBrk="0">
              <a:spcBef>
                <a:spcPts val="0"/>
              </a:spcBef>
              <a:defRPr/>
            </a:pPr>
            <a:r>
              <a:rPr lang="ru-RU" sz="3200" kern="0" dirty="0">
                <a:solidFill>
                  <a:srgbClr val="01B1C9"/>
                </a:solidFill>
                <a:latin typeface="Calibri"/>
                <a:ea typeface="+mn-ea"/>
                <a:cs typeface="Calibri" panose="020F0502020204030204" pitchFamily="34" charset="0"/>
              </a:rPr>
              <a:t>БАЗА ДАННЫХ ПОСТАВЩИКОВ КПО</a:t>
            </a:r>
            <a:endParaRPr lang="en-GB" sz="3200" kern="0" dirty="0">
              <a:solidFill>
                <a:srgbClr val="01B1C9"/>
              </a:solidFill>
              <a:latin typeface="Calibri"/>
              <a:ea typeface="+mn-ea"/>
              <a:cs typeface="Calibri" panose="020F0502020204030204" pitchFamily="34" charset="0"/>
            </a:endParaRPr>
          </a:p>
        </p:txBody>
      </p:sp>
      <p:pic>
        <p:nvPicPr>
          <p:cNvPr id="8" name="Picture 7">
            <a:extLst>
              <a:ext uri="{FF2B5EF4-FFF2-40B4-BE49-F238E27FC236}">
                <a16:creationId xmlns:a16="http://schemas.microsoft.com/office/drawing/2014/main" id="{863C7A2A-A916-490E-B037-B33319ADD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193" y="1066799"/>
            <a:ext cx="11154833" cy="5492358"/>
          </a:xfrm>
          <a:prstGeom prst="rect">
            <a:avLst/>
          </a:prstGeom>
        </p:spPr>
      </p:pic>
      <p:sp>
        <p:nvSpPr>
          <p:cNvPr id="3" name="Footer Placeholder 1">
            <a:extLst>
              <a:ext uri="{FF2B5EF4-FFF2-40B4-BE49-F238E27FC236}">
                <a16:creationId xmlns:a16="http://schemas.microsoft.com/office/drawing/2014/main" id="{C7B79371-AC85-58C4-BBC1-3AC53EE26A27}"/>
              </a:ext>
            </a:extLst>
          </p:cNvPr>
          <p:cNvSpPr>
            <a:spLocks noGrp="1"/>
          </p:cNvSpPr>
          <p:nvPr>
            <p:ph type="ftr" sz="quarter" idx="3"/>
          </p:nvPr>
        </p:nvSpPr>
        <p:spPr>
          <a:xfrm>
            <a:off x="7210" y="6610027"/>
            <a:ext cx="12184790" cy="251670"/>
          </a:xfrm>
        </p:spPr>
        <p: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rPr>
              <a:t>24/06/2024                                                                                                                                                                                   	 	                                                                                                                         КАРАЧАГАНАК ПЕТРОЛИУМ ОПЕРЕЙТИНГ Б.В.</a:t>
            </a:r>
            <a:endParaRPr kumimoji="0" lang="en-GB"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7855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648380-A57A-45E0-BA42-7AB8F18E3AA7}"/>
              </a:ext>
            </a:extLst>
          </p:cNvPr>
          <p:cNvSpPr>
            <a:spLocks noGrp="1"/>
          </p:cNvSpPr>
          <p:nvPr>
            <p:ph type="sldNum" sz="quarter" idx="4"/>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3AD7C01-B994-4A99-BE98-CE15A6753CE3}" type="slidenum">
              <a:rPr kumimoji="0" lang="en-GB" sz="1000" b="0" i="0" u="none" strike="noStrike" kern="1200" cap="none" spc="0" normalizeH="0" baseline="0" noProof="0" smtClean="0">
                <a:ln>
                  <a:noFill/>
                </a:ln>
                <a:solidFill>
                  <a:srgbClr val="000000">
                    <a:tint val="75000"/>
                  </a:srgbClr>
                </a:solidFill>
                <a:effectLst/>
                <a:uLnTx/>
                <a:uFillTx/>
                <a:latin typeface="Calibri" panose="020F0502020204030204" pitchFamily="34" charset="0"/>
                <a:cs typeface="Calibri" panose="020F0502020204030204" pitchFamily="34" charset="0"/>
              </a:rPr>
              <a:pPr marL="0" marR="0" lvl="0" indent="0" algn="r" defTabSz="914400" rtl="0" eaLnBrk="1" fontAlgn="auto" latinLnBrk="1" hangingPunct="1">
                <a:lnSpc>
                  <a:spcPct val="100000"/>
                </a:lnSpc>
                <a:spcBef>
                  <a:spcPts val="0"/>
                </a:spcBef>
                <a:spcAft>
                  <a:spcPts val="0"/>
                </a:spcAft>
                <a:buClrTx/>
                <a:buSzTx/>
                <a:buFontTx/>
                <a:buNone/>
                <a:tabLst/>
                <a:defRPr/>
              </a:pPr>
              <a:t>26</a:t>
            </a:fld>
            <a:endParaRPr kumimoji="0" lang="en-GB" sz="1000" b="0" i="0" u="none" strike="noStrike" kern="1200" cap="none" spc="0" normalizeH="0" baseline="0" noProof="0" dirty="0">
              <a:ln>
                <a:noFill/>
              </a:ln>
              <a:solidFill>
                <a:srgbClr val="000000">
                  <a:tint val="75000"/>
                </a:srgbClr>
              </a:solidFill>
              <a:effectLst/>
              <a:uLnTx/>
              <a:uFillTx/>
              <a:latin typeface="Calibri" panose="020F0502020204030204" pitchFamily="34" charset="0"/>
              <a:cs typeface="Calibri" panose="020F0502020204030204" pitchFamily="34" charset="0"/>
            </a:endParaRPr>
          </a:p>
        </p:txBody>
      </p:sp>
      <p:sp>
        <p:nvSpPr>
          <p:cNvPr id="18" name="Title 1">
            <a:extLst>
              <a:ext uri="{FF2B5EF4-FFF2-40B4-BE49-F238E27FC236}">
                <a16:creationId xmlns:a16="http://schemas.microsoft.com/office/drawing/2014/main" id="{16955597-E798-4A0E-AA91-EF4D474A780A}"/>
              </a:ext>
            </a:extLst>
          </p:cNvPr>
          <p:cNvSpPr txBox="1">
            <a:spLocks/>
          </p:cNvSpPr>
          <p:nvPr/>
        </p:nvSpPr>
        <p:spPr>
          <a:xfrm>
            <a:off x="7210" y="361950"/>
            <a:ext cx="12192000" cy="712147"/>
          </a:xfrm>
          <a:prstGeom prst="rect">
            <a:avLst/>
          </a:prstGeom>
        </p:spPr>
        <p:txBody>
          <a:bodyPr/>
          <a:lstStyle>
            <a:lvl1pPr algn="ctr" defTabSz="1219170" rtl="0" eaLnBrk="1" latinLnBrk="1" hangingPunct="1">
              <a:spcBef>
                <a:spcPct val="0"/>
              </a:spcBef>
              <a:buNone/>
              <a:defRPr sz="5867" kern="1200">
                <a:solidFill>
                  <a:schemeClr val="tx1"/>
                </a:solidFill>
                <a:latin typeface="+mj-lt"/>
                <a:ea typeface="+mj-ea"/>
                <a:cs typeface="+mj-cs"/>
              </a:defRPr>
            </a:lvl1pPr>
          </a:lstStyle>
          <a:p>
            <a:pPr marR="0" lvl="0" indent="0" defTabSz="914400" fontAlgn="auto" latinLnBrk="0">
              <a:lnSpc>
                <a:spcPct val="100000"/>
              </a:lnSpc>
              <a:spcBef>
                <a:spcPts val="0"/>
              </a:spcBef>
              <a:spcAft>
                <a:spcPts val="0"/>
              </a:spcAft>
              <a:buClrTx/>
              <a:buSzTx/>
              <a:tabLst/>
              <a:defRPr/>
            </a:pPr>
            <a:r>
              <a:rPr lang="ru-RU" sz="3200" kern="0" dirty="0">
                <a:solidFill>
                  <a:srgbClr val="01B1C9"/>
                </a:solidFill>
                <a:latin typeface="Calibri"/>
                <a:ea typeface="+mn-ea"/>
                <a:cs typeface="Calibri" panose="020F0502020204030204" pitchFamily="34" charset="0"/>
              </a:rPr>
              <a:t>РЕГИСТРАЦИЯ ПОСТАВЩИКОВ</a:t>
            </a:r>
            <a:endParaRPr lang="en-GB" sz="3200" kern="0" dirty="0">
              <a:solidFill>
                <a:srgbClr val="01B1C9"/>
              </a:solidFill>
              <a:latin typeface="Calibri"/>
              <a:ea typeface="+mn-ea"/>
              <a:cs typeface="Calibri" panose="020F0502020204030204" pitchFamily="34" charset="0"/>
            </a:endParaRPr>
          </a:p>
        </p:txBody>
      </p:sp>
      <p:sp>
        <p:nvSpPr>
          <p:cNvPr id="7" name="Content Placeholder 2">
            <a:extLst>
              <a:ext uri="{FF2B5EF4-FFF2-40B4-BE49-F238E27FC236}">
                <a16:creationId xmlns:a16="http://schemas.microsoft.com/office/drawing/2014/main" id="{872FF062-0A57-4230-B530-0F60385637AA}"/>
              </a:ext>
            </a:extLst>
          </p:cNvPr>
          <p:cNvSpPr txBox="1">
            <a:spLocks/>
          </p:cNvSpPr>
          <p:nvPr/>
        </p:nvSpPr>
        <p:spPr>
          <a:xfrm>
            <a:off x="721895" y="1257387"/>
            <a:ext cx="11088303" cy="564730"/>
          </a:xfrm>
          <a:prstGeom prst="rect">
            <a:avLst/>
          </a:prstGeom>
        </p:spPr>
        <p:txBody>
          <a:bodyPr/>
          <a:lst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just" defTabSz="1219170" rtl="0" eaLnBrk="1" fontAlgn="auto" latinLnBrk="1" hangingPunct="1">
              <a:lnSpc>
                <a:spcPct val="100000"/>
              </a:lnSpc>
              <a:spcBef>
                <a:spcPts val="1200"/>
              </a:spcBef>
              <a:spcAft>
                <a:spcPts val="1200"/>
              </a:spcAft>
              <a:buClrTx/>
              <a:buSzPct val="70000"/>
              <a:buFont typeface="Arial" pitchFamily="34" charset="0"/>
              <a:buNone/>
              <a:tabLst/>
              <a:defRPr/>
            </a:pPr>
            <a:r>
              <a:rPr kumimoji="0" lang="ru-RU" sz="2000" b="0" i="0" u="none" strike="noStrike" kern="1200" cap="none" spc="0" normalizeH="0" baseline="0" noProof="0" dirty="0">
                <a:ln>
                  <a:noFill/>
                </a:ln>
                <a:solidFill>
                  <a:srgbClr val="00ABC5"/>
                </a:solidFill>
                <a:effectLst/>
                <a:uLnTx/>
                <a:uFillTx/>
                <a:latin typeface="Calibri" panose="020F0502020204030204" pitchFamily="34" charset="0"/>
                <a:ea typeface="Tahoma" panose="020B0604030504040204" pitchFamily="34" charset="0"/>
                <a:cs typeface="Calibri" panose="020F0502020204030204" pitchFamily="34" charset="0"/>
              </a:rPr>
              <a:t>Все потенциальные поставщики должны быть зарегистрированы в базе данных поставщиков КПО</a:t>
            </a:r>
          </a:p>
          <a:p>
            <a:pPr marL="0" marR="0" lvl="0" indent="0" algn="just" defTabSz="1219170" rtl="0" eaLnBrk="1" fontAlgn="auto" latinLnBrk="1" hangingPunct="1">
              <a:lnSpc>
                <a:spcPct val="100000"/>
              </a:lnSpc>
              <a:spcBef>
                <a:spcPts val="600"/>
              </a:spcBef>
              <a:spcAft>
                <a:spcPts val="0"/>
              </a:spcAft>
              <a:buClrTx/>
              <a:buSzPct val="70000"/>
              <a:buFont typeface="Arial" pitchFamily="34" charset="0"/>
              <a:buChar char="•"/>
              <a:tabLst/>
              <a:defRPr/>
            </a:pPr>
            <a:endParaRPr kumimoji="0" lang="ru-RU" sz="2000" b="0" i="0" u="none" strike="noStrike" kern="1200" cap="none" spc="0" normalizeH="0" baseline="0" noProof="0" dirty="0">
              <a:ln>
                <a:noFill/>
              </a:ln>
              <a:solidFill>
                <a:srgbClr val="00ABC5"/>
              </a:solidFill>
              <a:effectLst/>
              <a:uLnTx/>
              <a:uFillTx/>
              <a:latin typeface="Calibri" panose="020F0502020204030204" pitchFamily="34" charset="0"/>
              <a:ea typeface="Tahoma" panose="020B0604030504040204" pitchFamily="34" charset="0"/>
              <a:cs typeface="Calibri" panose="020F0502020204030204" pitchFamily="34" charset="0"/>
            </a:endParaRPr>
          </a:p>
          <a:p>
            <a:pPr marL="457189" marR="0" lvl="0" indent="-457189" algn="l" defTabSz="1219170" rtl="0" eaLnBrk="1" fontAlgn="auto" latinLnBrk="1" hangingPunct="1">
              <a:lnSpc>
                <a:spcPct val="100000"/>
              </a:lnSpc>
              <a:spcBef>
                <a:spcPct val="20000"/>
              </a:spcBef>
              <a:spcAft>
                <a:spcPts val="0"/>
              </a:spcAft>
              <a:buClrTx/>
              <a:buSzTx/>
              <a:buFont typeface="Arial" pitchFamily="34" charset="0"/>
              <a:buChar char="•"/>
              <a:tabLst/>
              <a:defRPr/>
            </a:pPr>
            <a:endParaRPr kumimoji="0" lang="en-GB" sz="4267" b="0" i="0" u="none" strike="noStrike" kern="1200" cap="none" spc="0" normalizeH="0" baseline="0" noProof="0" dirty="0">
              <a:ln>
                <a:noFill/>
              </a:ln>
              <a:solidFill>
                <a:srgbClr val="00ABC5"/>
              </a:solidFill>
              <a:effectLst/>
              <a:uLnTx/>
              <a:uFillTx/>
              <a:latin typeface="Arial"/>
              <a:cs typeface="+mn-cs"/>
            </a:endParaRPr>
          </a:p>
        </p:txBody>
      </p:sp>
      <p:sp>
        <p:nvSpPr>
          <p:cNvPr id="8" name="Rectangle 7">
            <a:extLst>
              <a:ext uri="{FF2B5EF4-FFF2-40B4-BE49-F238E27FC236}">
                <a16:creationId xmlns:a16="http://schemas.microsoft.com/office/drawing/2014/main" id="{5A50C18A-5488-409D-8EA8-9485C3655ECE}"/>
              </a:ext>
            </a:extLst>
          </p:cNvPr>
          <p:cNvSpPr/>
          <p:nvPr/>
        </p:nvSpPr>
        <p:spPr>
          <a:xfrm>
            <a:off x="721895" y="1990341"/>
            <a:ext cx="1049153" cy="2794202"/>
          </a:xfrm>
          <a:prstGeom prst="rect">
            <a:avLst/>
          </a:prstGeom>
          <a:solidFill>
            <a:srgbClr val="4F81B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vert270" lIns="72000" tIns="14669" rIns="72000" bIns="14669" spcCol="127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FFFFFF"/>
                </a:solidFill>
                <a:effectLst/>
                <a:uLnTx/>
                <a:uFillTx/>
                <a:latin typeface="Arial"/>
                <a:cs typeface="+mn-cs"/>
              </a:rPr>
              <a:t>ПРОЦЕСС РЕГИСТРАЦИИ</a:t>
            </a:r>
            <a:endParaRPr kumimoji="0" lang="en-US" sz="1400" b="1" i="0" u="none" strike="noStrike" kern="1200" cap="none" spc="0" normalizeH="0" baseline="0" noProof="0" dirty="0">
              <a:ln>
                <a:noFill/>
              </a:ln>
              <a:solidFill>
                <a:srgbClr val="FFFFFF"/>
              </a:solidFill>
              <a:effectLst/>
              <a:uLnTx/>
              <a:uFillTx/>
              <a:latin typeface="Arial"/>
              <a:cs typeface="+mn-cs"/>
            </a:endParaRPr>
          </a:p>
        </p:txBody>
      </p:sp>
      <p:sp>
        <p:nvSpPr>
          <p:cNvPr id="9" name="Rectangle 8">
            <a:extLst>
              <a:ext uri="{FF2B5EF4-FFF2-40B4-BE49-F238E27FC236}">
                <a16:creationId xmlns:a16="http://schemas.microsoft.com/office/drawing/2014/main" id="{070EB0A5-219E-4F58-847E-A35140932706}"/>
              </a:ext>
            </a:extLst>
          </p:cNvPr>
          <p:cNvSpPr/>
          <p:nvPr/>
        </p:nvSpPr>
        <p:spPr bwMode="auto">
          <a:xfrm>
            <a:off x="2082775" y="1984596"/>
            <a:ext cx="2094590" cy="1310185"/>
          </a:xfrm>
          <a:prstGeom prst="rect">
            <a:avLst/>
          </a:prstGeom>
          <a:solidFill>
            <a:srgbClr val="00B5C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000" tIns="14669" rIns="72000" bIns="14669" spcCol="127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rgbClr val="FFFFFF"/>
                </a:solidFill>
                <a:effectLst/>
                <a:uLnTx/>
                <a:uFillTx/>
                <a:latin typeface="Arial"/>
                <a:cs typeface="+mn-cs"/>
              </a:rPr>
              <a:t>РЕГИСТРАЦИЯ</a:t>
            </a:r>
            <a:endParaRPr kumimoji="0" lang="en-US" sz="1200" b="1" i="0" u="none" strike="noStrike" kern="1200" cap="none" spc="0" normalizeH="0" baseline="0" noProof="0" dirty="0">
              <a:ln>
                <a:noFill/>
              </a:ln>
              <a:solidFill>
                <a:srgbClr val="FFFFFF"/>
              </a:solidFill>
              <a:effectLst/>
              <a:uLnTx/>
              <a:uFillTx/>
              <a:latin typeface="Arial"/>
              <a:cs typeface="+mn-cs"/>
            </a:endParaRPr>
          </a:p>
        </p:txBody>
      </p:sp>
      <p:sp>
        <p:nvSpPr>
          <p:cNvPr id="10" name="Rectangle 9">
            <a:extLst>
              <a:ext uri="{FF2B5EF4-FFF2-40B4-BE49-F238E27FC236}">
                <a16:creationId xmlns:a16="http://schemas.microsoft.com/office/drawing/2014/main" id="{5DE557FA-0724-4E95-A57D-44E68E4BDFB2}"/>
              </a:ext>
            </a:extLst>
          </p:cNvPr>
          <p:cNvSpPr/>
          <p:nvPr/>
        </p:nvSpPr>
        <p:spPr bwMode="auto">
          <a:xfrm>
            <a:off x="4489093" y="1980000"/>
            <a:ext cx="7128600" cy="1314781"/>
          </a:xfrm>
          <a:prstGeom prst="rect">
            <a:avLst/>
          </a:prstGeom>
          <a:noFill/>
          <a:ln w="6350">
            <a:solidFill>
              <a:srgbClr val="00B5C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000" tIns="14669" rIns="72000" bIns="14669" spcCol="1270" anchor="t"/>
          <a:lstStyle/>
          <a:p>
            <a:pPr marL="0" marR="0" lvl="0" indent="0" algn="just" defTabSz="914400" rtl="0" eaLnBrk="1" fontAlgn="auto" latinLnBrk="1"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предоставления информации о:</a:t>
            </a:r>
          </a:p>
          <a:p>
            <a:pPr marL="171450" marR="0" lvl="0" indent="-171450" algn="just" defTabSz="914400" rtl="0" eaLnBrk="1" fontAlgn="auto" latinLnBrk="1" hangingPunct="1">
              <a:lnSpc>
                <a:spcPct val="100000"/>
              </a:lnSpc>
              <a:spcBef>
                <a:spcPts val="0"/>
              </a:spcBef>
              <a:spcAft>
                <a:spcPts val="0"/>
              </a:spcAft>
              <a:buClr>
                <a:srgbClr val="FFC000"/>
              </a:buClr>
              <a:buSzTx/>
              <a:buFont typeface="Wingdings" panose="05000000000000000000" pitchFamily="2" charset="2"/>
              <a:buChar char="§"/>
              <a:tabLst/>
              <a:defRPr/>
            </a:pPr>
            <a:r>
              <a:rPr kumimoji="0" lang="ru-RU" sz="12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технической компетенции</a:t>
            </a:r>
          </a:p>
          <a:p>
            <a:pPr marL="171450" marR="0" lvl="0" indent="-171450" algn="just" defTabSz="914400" rtl="0" eaLnBrk="1" fontAlgn="auto" latinLnBrk="1" hangingPunct="1">
              <a:lnSpc>
                <a:spcPct val="100000"/>
              </a:lnSpc>
              <a:spcBef>
                <a:spcPts val="0"/>
              </a:spcBef>
              <a:spcAft>
                <a:spcPts val="0"/>
              </a:spcAft>
              <a:buClr>
                <a:srgbClr val="FFC000"/>
              </a:buClr>
              <a:buSzTx/>
              <a:buFont typeface="Wingdings" panose="05000000000000000000" pitchFamily="2" charset="2"/>
              <a:buChar char="§"/>
              <a:tabLst/>
              <a:defRPr/>
            </a:pPr>
            <a:r>
              <a:rPr kumimoji="0" lang="ru-RU" sz="12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опыте по заявленным категориям товаров и/или работ и/или услуг</a:t>
            </a:r>
          </a:p>
          <a:p>
            <a:pPr marL="171450" marR="0" lvl="0" indent="-171450" algn="just" defTabSz="914400" rtl="0" eaLnBrk="1" fontAlgn="auto" latinLnBrk="1" hangingPunct="1">
              <a:lnSpc>
                <a:spcPct val="100000"/>
              </a:lnSpc>
              <a:spcBef>
                <a:spcPts val="0"/>
              </a:spcBef>
              <a:spcAft>
                <a:spcPts val="0"/>
              </a:spcAft>
              <a:buClr>
                <a:srgbClr val="FFC000"/>
              </a:buClr>
              <a:buSzTx/>
              <a:buFont typeface="Wingdings" panose="05000000000000000000" pitchFamily="2" charset="2"/>
              <a:buChar char="§"/>
              <a:tabLst/>
              <a:defRPr/>
            </a:pPr>
            <a:r>
              <a:rPr kumimoji="0" lang="ru-RU" sz="12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наличии персонала</a:t>
            </a:r>
          </a:p>
          <a:p>
            <a:pPr marL="171450" marR="0" lvl="0" indent="-171450" algn="just" defTabSz="914400" rtl="0" eaLnBrk="1" fontAlgn="auto" latinLnBrk="1" hangingPunct="1">
              <a:lnSpc>
                <a:spcPct val="100000"/>
              </a:lnSpc>
              <a:spcBef>
                <a:spcPts val="0"/>
              </a:spcBef>
              <a:spcAft>
                <a:spcPts val="0"/>
              </a:spcAft>
              <a:buClr>
                <a:srgbClr val="FFC000"/>
              </a:buClr>
              <a:buSzTx/>
              <a:buFont typeface="Wingdings" panose="05000000000000000000" pitchFamily="2" charset="2"/>
              <a:buChar char="§"/>
              <a:tabLst/>
              <a:defRPr/>
            </a:pPr>
            <a:r>
              <a:rPr kumimoji="0" lang="ru-RU" sz="12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финансовых оборотах </a:t>
            </a:r>
          </a:p>
          <a:p>
            <a:pPr marL="171450" marR="0" lvl="0" indent="-171450" algn="just" defTabSz="914400" rtl="0" eaLnBrk="1" fontAlgn="auto" latinLnBrk="1" hangingPunct="1">
              <a:lnSpc>
                <a:spcPct val="100000"/>
              </a:lnSpc>
              <a:spcBef>
                <a:spcPts val="0"/>
              </a:spcBef>
              <a:spcAft>
                <a:spcPts val="0"/>
              </a:spcAft>
              <a:buClr>
                <a:srgbClr val="FFC000"/>
              </a:buClr>
              <a:buSzTx/>
              <a:buFont typeface="Wingdings" panose="05000000000000000000" pitchFamily="2" charset="2"/>
              <a:buChar char="§"/>
              <a:tabLst/>
              <a:defRPr/>
            </a:pPr>
            <a:r>
              <a:rPr kumimoji="0" lang="ru-RU" sz="12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т.д.</a:t>
            </a:r>
          </a:p>
        </p:txBody>
      </p:sp>
      <p:sp>
        <p:nvSpPr>
          <p:cNvPr id="11" name="Rectangle 10">
            <a:extLst>
              <a:ext uri="{FF2B5EF4-FFF2-40B4-BE49-F238E27FC236}">
                <a16:creationId xmlns:a16="http://schemas.microsoft.com/office/drawing/2014/main" id="{555A44D7-81D7-49A5-AEED-8484D35CEFBC}"/>
              </a:ext>
            </a:extLst>
          </p:cNvPr>
          <p:cNvSpPr/>
          <p:nvPr/>
        </p:nvSpPr>
        <p:spPr bwMode="auto">
          <a:xfrm>
            <a:off x="2082775" y="3452664"/>
            <a:ext cx="2094590" cy="1369770"/>
          </a:xfrm>
          <a:prstGeom prst="rect">
            <a:avLst/>
          </a:prstGeom>
          <a:solidFill>
            <a:srgbClr val="FFD74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000" tIns="14669" rIns="72000" bIns="14669" spcCol="127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rgbClr val="004990"/>
                </a:solidFill>
                <a:effectLst/>
                <a:uLnTx/>
                <a:uFillTx/>
                <a:latin typeface="Arial"/>
                <a:cs typeface="+mn-cs"/>
              </a:rPr>
              <a:t>ПРОВЕРКА НА </a:t>
            </a:r>
            <a:endParaRPr kumimoji="0" lang="en-US" sz="1200" b="1" i="0" u="none" strike="noStrike" kern="1200" cap="none" spc="0" normalizeH="0" baseline="0" noProof="0" dirty="0">
              <a:ln>
                <a:noFill/>
              </a:ln>
              <a:solidFill>
                <a:srgbClr val="004990"/>
              </a:solidFill>
              <a:effectLst/>
              <a:uLnTx/>
              <a:uFillTx/>
              <a:latin typeface="Arial"/>
              <a:cs typeface="+mn-cs"/>
            </a:endParaRP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rgbClr val="004990"/>
                </a:solidFill>
                <a:effectLst/>
                <a:uLnTx/>
                <a:uFillTx/>
                <a:latin typeface="Arial"/>
                <a:cs typeface="+mn-cs"/>
              </a:rPr>
              <a:t>ЭТИЧЕСКУЮ </a:t>
            </a:r>
            <a:endParaRPr kumimoji="0" lang="en-US" sz="1200" b="1" i="0" u="none" strike="noStrike" kern="1200" cap="none" spc="0" normalizeH="0" baseline="0" noProof="0" dirty="0">
              <a:ln>
                <a:noFill/>
              </a:ln>
              <a:solidFill>
                <a:srgbClr val="004990"/>
              </a:solidFill>
              <a:effectLst/>
              <a:uLnTx/>
              <a:uFillTx/>
              <a:latin typeface="Arial"/>
              <a:cs typeface="+mn-cs"/>
            </a:endParaRP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rgbClr val="004990"/>
                </a:solidFill>
                <a:effectLst/>
                <a:uLnTx/>
                <a:uFillTx/>
                <a:latin typeface="Arial"/>
                <a:cs typeface="+mn-cs"/>
              </a:rPr>
              <a:t>БЛАГОНАДЁЖНОСТЬ</a:t>
            </a:r>
          </a:p>
        </p:txBody>
      </p:sp>
      <p:sp>
        <p:nvSpPr>
          <p:cNvPr id="12" name="Rectangle 11">
            <a:extLst>
              <a:ext uri="{FF2B5EF4-FFF2-40B4-BE49-F238E27FC236}">
                <a16:creationId xmlns:a16="http://schemas.microsoft.com/office/drawing/2014/main" id="{79486167-E5C9-4B3E-8B0F-7DCB7EE45E61}"/>
              </a:ext>
            </a:extLst>
          </p:cNvPr>
          <p:cNvSpPr/>
          <p:nvPr/>
        </p:nvSpPr>
        <p:spPr bwMode="auto">
          <a:xfrm>
            <a:off x="4489092" y="3518959"/>
            <a:ext cx="7128601" cy="1331879"/>
          </a:xfrm>
          <a:prstGeom prst="rect">
            <a:avLst/>
          </a:prstGeom>
          <a:noFill/>
          <a:ln w="6350">
            <a:solidFill>
              <a:srgbClr val="FFC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000" tIns="14669" rIns="72000" bIns="14669" spcCol="1270" anchor="t"/>
          <a:lstStyle/>
          <a:p>
            <a:pPr marL="0" marR="0" lvl="0" indent="0" algn="just" defTabSz="914400" rtl="0" eaLnBrk="1" fontAlgn="auto" latinLnBrk="1"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определение степени этической благонадежности согласно юридическим требованиям КПО:</a:t>
            </a:r>
          </a:p>
          <a:p>
            <a:pPr marL="0" marR="0" lvl="0" indent="0" algn="just" defTabSz="914400" rtl="0" eaLnBrk="1" fontAlgn="auto" latinLnBrk="1"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endParaRPr>
          </a:p>
          <a:p>
            <a:pPr marL="171450" marR="0" lvl="0" indent="-171450" algn="just" defTabSz="914400" rtl="0" eaLnBrk="1" fontAlgn="auto" latinLnBrk="1" hangingPunct="1">
              <a:lnSpc>
                <a:spcPct val="100000"/>
              </a:lnSpc>
              <a:spcBef>
                <a:spcPts val="0"/>
              </a:spcBef>
              <a:spcAft>
                <a:spcPts val="0"/>
              </a:spcAft>
              <a:buClr>
                <a:srgbClr val="FFC000"/>
              </a:buClr>
              <a:buSzTx/>
              <a:buFont typeface="Wingdings" panose="05000000000000000000" pitchFamily="2" charset="2"/>
              <a:buChar char="§"/>
              <a:tabLst/>
              <a:defRPr/>
            </a:pPr>
            <a:r>
              <a:rPr kumimoji="0" lang="ru-RU" sz="12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соответствие требованиям Казахстанского и Зарубежного законодательства</a:t>
            </a:r>
          </a:p>
          <a:p>
            <a:pPr marL="171450" marR="0" lvl="0" indent="-171450" algn="just" defTabSz="914400" rtl="0" eaLnBrk="1" fontAlgn="auto" latinLnBrk="1" hangingPunct="1">
              <a:lnSpc>
                <a:spcPct val="100000"/>
              </a:lnSpc>
              <a:spcBef>
                <a:spcPts val="0"/>
              </a:spcBef>
              <a:spcAft>
                <a:spcPts val="0"/>
              </a:spcAft>
              <a:buClr>
                <a:srgbClr val="FFC000"/>
              </a:buClr>
              <a:buSzTx/>
              <a:buFont typeface="Wingdings" panose="05000000000000000000" pitchFamily="2" charset="2"/>
              <a:buChar char="§"/>
              <a:tabLst/>
              <a:defRPr/>
            </a:pPr>
            <a:r>
              <a:rPr kumimoji="0" lang="ru-RU" sz="12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соответствие требованиям внутренних нормативных актов КПО</a:t>
            </a:r>
          </a:p>
          <a:p>
            <a:pPr marL="171450" marR="0" lvl="0" indent="-171450" algn="just" defTabSz="914400" rtl="0" eaLnBrk="1" fontAlgn="auto" latinLnBrk="1" hangingPunct="1">
              <a:lnSpc>
                <a:spcPct val="100000"/>
              </a:lnSpc>
              <a:spcBef>
                <a:spcPts val="0"/>
              </a:spcBef>
              <a:spcAft>
                <a:spcPts val="0"/>
              </a:spcAft>
              <a:buClr>
                <a:srgbClr val="FFC000"/>
              </a:buClr>
              <a:buSzTx/>
              <a:buFont typeface="Wingdings" panose="05000000000000000000" pitchFamily="2" charset="2"/>
              <a:buChar char="§"/>
              <a:tabLst/>
              <a:defRPr/>
            </a:pPr>
            <a:r>
              <a:rPr kumimoji="0" lang="ru-RU" sz="12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предоставление списков учредителей</a:t>
            </a:r>
          </a:p>
        </p:txBody>
      </p:sp>
      <p:sp>
        <p:nvSpPr>
          <p:cNvPr id="13" name="Rectangle 12">
            <a:extLst>
              <a:ext uri="{FF2B5EF4-FFF2-40B4-BE49-F238E27FC236}">
                <a16:creationId xmlns:a16="http://schemas.microsoft.com/office/drawing/2014/main" id="{A9269F96-9CFC-404D-BD28-B8D32E536DC5}"/>
              </a:ext>
            </a:extLst>
          </p:cNvPr>
          <p:cNvSpPr/>
          <p:nvPr/>
        </p:nvSpPr>
        <p:spPr>
          <a:xfrm>
            <a:off x="721894" y="4952767"/>
            <a:ext cx="10895799" cy="1261884"/>
          </a:xfrm>
          <a:prstGeom prst="rect">
            <a:avLst/>
          </a:prstGeom>
        </p:spPr>
        <p:txBody>
          <a:bodyPr wrap="square">
            <a:spAutoFit/>
          </a:bodyPr>
          <a:lstStyle/>
          <a:p>
            <a:pPr marL="0" marR="0" lvl="0" indent="0" algn="just" defTabSz="914400" rtl="0" eaLnBrk="1" fontAlgn="auto" latinLnBrk="1" hangingPunct="1">
              <a:lnSpc>
                <a:spcPct val="100000"/>
              </a:lnSpc>
              <a:spcBef>
                <a:spcPts val="0"/>
              </a:spcBef>
              <a:spcAft>
                <a:spcPts val="0"/>
              </a:spcAft>
              <a:buClrTx/>
              <a:buSzPct val="70000"/>
              <a:buFontTx/>
              <a:buNone/>
              <a:tabLst/>
              <a:defRPr/>
            </a:pPr>
            <a:r>
              <a:rPr kumimoji="0" lang="ru-RU" sz="1900" b="0" i="0" u="none" strike="noStrike" kern="1200" cap="none" spc="0" normalizeH="0" baseline="0" noProof="0" dirty="0">
                <a:ln>
                  <a:noFill/>
                </a:ln>
                <a:solidFill>
                  <a:srgbClr val="00ABC5"/>
                </a:solidFill>
                <a:effectLst/>
                <a:uLnTx/>
                <a:uFillTx/>
                <a:latin typeface="Calibri" panose="020F0502020204030204" pitchFamily="34" charset="0"/>
                <a:ea typeface="Tahoma" panose="020B0604030504040204" pitchFamily="34" charset="0"/>
                <a:cs typeface="Calibri" panose="020F0502020204030204" pitchFamily="34" charset="0"/>
              </a:rPr>
              <a:t>Регистрация в базе данных поставщиков КПО не является гарантией участия в тендере или получения </a:t>
            </a:r>
          </a:p>
          <a:p>
            <a:pPr marL="0" marR="0" lvl="0" indent="0" algn="just" defTabSz="914400" rtl="0" eaLnBrk="1" fontAlgn="auto" latinLnBrk="1" hangingPunct="1">
              <a:lnSpc>
                <a:spcPct val="100000"/>
              </a:lnSpc>
              <a:spcBef>
                <a:spcPts val="0"/>
              </a:spcBef>
              <a:spcAft>
                <a:spcPts val="0"/>
              </a:spcAft>
              <a:buClrTx/>
              <a:buSzPct val="70000"/>
              <a:buFontTx/>
              <a:buNone/>
              <a:tabLst/>
              <a:defRPr/>
            </a:pPr>
            <a:r>
              <a:rPr kumimoji="0" lang="ru-RU" sz="1900" b="0" i="0" u="none" strike="noStrike" kern="1200" cap="none" spc="0" normalizeH="0" baseline="0" noProof="0" dirty="0">
                <a:ln>
                  <a:noFill/>
                </a:ln>
                <a:solidFill>
                  <a:srgbClr val="00ABC5"/>
                </a:solidFill>
                <a:effectLst/>
                <a:uLnTx/>
                <a:uFillTx/>
                <a:latin typeface="Calibri" panose="020F0502020204030204" pitchFamily="34" charset="0"/>
                <a:ea typeface="Tahoma" panose="020B0604030504040204" pitchFamily="34" charset="0"/>
                <a:cs typeface="Calibri" panose="020F0502020204030204" pitchFamily="34" charset="0"/>
              </a:rPr>
              <a:t>контракта, однако </a:t>
            </a:r>
            <a:r>
              <a:rPr kumimoji="0" lang="en-US" sz="1900" b="0" i="0" u="none" strike="noStrike" kern="1200" cap="none" spc="0" normalizeH="0" baseline="0" noProof="0" dirty="0">
                <a:ln>
                  <a:noFill/>
                </a:ln>
                <a:solidFill>
                  <a:srgbClr val="00ABC5"/>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ru-RU" sz="1900" b="0" i="0" u="none" strike="noStrike" kern="1200" cap="none" spc="0" normalizeH="0" baseline="0" noProof="0" dirty="0">
                <a:ln>
                  <a:noFill/>
                </a:ln>
                <a:solidFill>
                  <a:srgbClr val="00ABC5"/>
                </a:solidFill>
                <a:effectLst/>
                <a:uLnTx/>
                <a:uFillTx/>
                <a:latin typeface="Calibri" panose="020F0502020204030204" pitchFamily="34" charset="0"/>
                <a:ea typeface="Tahoma" panose="020B0604030504040204" pitchFamily="34" charset="0"/>
                <a:cs typeface="Calibri" panose="020F0502020204030204" pitchFamily="34" charset="0"/>
              </a:rPr>
              <a:t>указывает </a:t>
            </a:r>
            <a:r>
              <a:rPr kumimoji="0" lang="en-US" sz="1900" b="0" i="0" u="none" strike="noStrike" kern="1200" cap="none" spc="0" normalizeH="0" baseline="0" noProof="0" dirty="0">
                <a:ln>
                  <a:noFill/>
                </a:ln>
                <a:solidFill>
                  <a:srgbClr val="00ABC5"/>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ru-RU" sz="1900" b="0" i="0" u="none" strike="noStrike" kern="1200" cap="none" spc="0" normalizeH="0" baseline="0" noProof="0" dirty="0">
                <a:ln>
                  <a:noFill/>
                </a:ln>
                <a:solidFill>
                  <a:srgbClr val="00ABC5"/>
                </a:solidFill>
                <a:effectLst/>
                <a:uLnTx/>
                <a:uFillTx/>
                <a:latin typeface="Calibri" panose="020F0502020204030204" pitchFamily="34" charset="0"/>
                <a:ea typeface="Tahoma" panose="020B0604030504040204" pitchFamily="34" charset="0"/>
                <a:cs typeface="Calibri" panose="020F0502020204030204" pitchFamily="34" charset="0"/>
              </a:rPr>
              <a:t>на </a:t>
            </a:r>
            <a:r>
              <a:rPr kumimoji="0" lang="en-US" sz="1900" b="0" i="0" u="none" strike="noStrike" kern="1200" cap="none" spc="0" normalizeH="0" baseline="0" noProof="0" dirty="0">
                <a:ln>
                  <a:noFill/>
                </a:ln>
                <a:solidFill>
                  <a:srgbClr val="00ABC5"/>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ru-RU" sz="1900" b="0" i="0" u="none" strike="noStrike" kern="1200" cap="none" spc="0" normalizeH="0" baseline="0" noProof="0" dirty="0">
                <a:ln>
                  <a:noFill/>
                </a:ln>
                <a:solidFill>
                  <a:srgbClr val="00ABC5"/>
                </a:solidFill>
                <a:effectLst/>
                <a:uLnTx/>
                <a:uFillTx/>
                <a:latin typeface="Calibri" panose="020F0502020204030204" pitchFamily="34" charset="0"/>
                <a:ea typeface="Tahoma" panose="020B0604030504040204" pitchFamily="34" charset="0"/>
                <a:cs typeface="Calibri" panose="020F0502020204030204" pitchFamily="34" charset="0"/>
              </a:rPr>
              <a:t>то, что </a:t>
            </a:r>
            <a:r>
              <a:rPr kumimoji="0" lang="en-US" sz="1900" b="0" i="0" u="none" strike="noStrike" kern="1200" cap="none" spc="0" normalizeH="0" baseline="0" noProof="0" dirty="0">
                <a:ln>
                  <a:noFill/>
                </a:ln>
                <a:solidFill>
                  <a:srgbClr val="00ABC5"/>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ru-RU" sz="1900" b="0" i="0" u="none" strike="noStrike" kern="1200" cap="none" spc="0" normalizeH="0" baseline="0" noProof="0" dirty="0">
                <a:ln>
                  <a:noFill/>
                </a:ln>
                <a:solidFill>
                  <a:srgbClr val="00ABC5"/>
                </a:solidFill>
                <a:effectLst/>
                <a:uLnTx/>
                <a:uFillTx/>
                <a:latin typeface="Calibri" panose="020F0502020204030204" pitchFamily="34" charset="0"/>
                <a:ea typeface="Tahoma" panose="020B0604030504040204" pitchFamily="34" charset="0"/>
                <a:cs typeface="Calibri" panose="020F0502020204030204" pitchFamily="34" charset="0"/>
              </a:rPr>
              <a:t>зарегистрированная </a:t>
            </a:r>
            <a:r>
              <a:rPr kumimoji="0" lang="en-US" sz="1900" b="0" i="0" u="none" strike="noStrike" kern="1200" cap="none" spc="0" normalizeH="0" baseline="0" noProof="0" dirty="0">
                <a:ln>
                  <a:noFill/>
                </a:ln>
                <a:solidFill>
                  <a:srgbClr val="00ABC5"/>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ru-RU" sz="1900" b="0" i="0" u="none" strike="noStrike" kern="1200" cap="none" spc="0" normalizeH="0" baseline="0" noProof="0" dirty="0">
                <a:ln>
                  <a:noFill/>
                </a:ln>
                <a:solidFill>
                  <a:srgbClr val="00ABC5"/>
                </a:solidFill>
                <a:effectLst/>
                <a:uLnTx/>
                <a:uFillTx/>
                <a:latin typeface="Calibri" panose="020F0502020204030204" pitchFamily="34" charset="0"/>
                <a:ea typeface="Tahoma" panose="020B0604030504040204" pitchFamily="34" charset="0"/>
                <a:cs typeface="Calibri" panose="020F0502020204030204" pitchFamily="34" charset="0"/>
              </a:rPr>
              <a:t>компания </a:t>
            </a:r>
            <a:r>
              <a:rPr kumimoji="0" lang="en-US" sz="1900" b="0" i="0" u="none" strike="noStrike" kern="1200" cap="none" spc="0" normalizeH="0" baseline="0" noProof="0" dirty="0">
                <a:ln>
                  <a:noFill/>
                </a:ln>
                <a:solidFill>
                  <a:srgbClr val="00ABC5"/>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ru-RU" sz="1900" b="0" i="0" u="none" strike="noStrike" kern="1200" cap="none" spc="0" normalizeH="0" baseline="0" noProof="0" dirty="0">
                <a:ln>
                  <a:noFill/>
                </a:ln>
                <a:solidFill>
                  <a:srgbClr val="00ABC5"/>
                </a:solidFill>
                <a:effectLst/>
                <a:uLnTx/>
                <a:uFillTx/>
                <a:latin typeface="Calibri" panose="020F0502020204030204" pitchFamily="34" charset="0"/>
                <a:ea typeface="Tahoma" panose="020B0604030504040204" pitchFamily="34" charset="0"/>
                <a:cs typeface="Calibri" panose="020F0502020204030204" pitchFamily="34" charset="0"/>
              </a:rPr>
              <a:t>может </a:t>
            </a:r>
            <a:r>
              <a:rPr kumimoji="0" lang="en-US" sz="1900" b="0" i="0" u="none" strike="noStrike" kern="1200" cap="none" spc="0" normalizeH="0" baseline="0" noProof="0" dirty="0">
                <a:ln>
                  <a:noFill/>
                </a:ln>
                <a:solidFill>
                  <a:srgbClr val="00ABC5"/>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ru-RU" sz="1900" b="0" i="0" u="none" strike="noStrike" kern="1200" cap="none" spc="0" normalizeH="0" baseline="0" noProof="0" dirty="0">
                <a:ln>
                  <a:noFill/>
                </a:ln>
                <a:solidFill>
                  <a:srgbClr val="00ABC5"/>
                </a:solidFill>
                <a:effectLst/>
                <a:uLnTx/>
                <a:uFillTx/>
                <a:latin typeface="Calibri" panose="020F0502020204030204" pitchFamily="34" charset="0"/>
                <a:ea typeface="Tahoma" panose="020B0604030504040204" pitchFamily="34" charset="0"/>
                <a:cs typeface="Calibri" panose="020F0502020204030204" pitchFamily="34" charset="0"/>
              </a:rPr>
              <a:t>быть рассмотрена в </a:t>
            </a:r>
            <a:endParaRPr kumimoji="0" lang="en-US" sz="1900" b="0" i="0" u="none" strike="noStrike" kern="1200" cap="none" spc="0" normalizeH="0" baseline="0" noProof="0" dirty="0">
              <a:ln>
                <a:noFill/>
              </a:ln>
              <a:solidFill>
                <a:srgbClr val="00ABC5"/>
              </a:solidFill>
              <a:effectLst/>
              <a:uLnTx/>
              <a:uFillTx/>
              <a:latin typeface="Calibri" panose="020F0502020204030204" pitchFamily="34" charset="0"/>
              <a:ea typeface="Tahoma" panose="020B0604030504040204" pitchFamily="34" charset="0"/>
              <a:cs typeface="Calibri" panose="020F0502020204030204" pitchFamily="34" charset="0"/>
            </a:endParaRPr>
          </a:p>
          <a:p>
            <a:pPr marL="0" marR="0" lvl="0" indent="0" algn="just" defTabSz="914400" rtl="0" eaLnBrk="1" fontAlgn="auto" latinLnBrk="1" hangingPunct="1">
              <a:lnSpc>
                <a:spcPct val="100000"/>
              </a:lnSpc>
              <a:spcBef>
                <a:spcPts val="0"/>
              </a:spcBef>
              <a:spcAft>
                <a:spcPts val="0"/>
              </a:spcAft>
              <a:buClrTx/>
              <a:buSzPct val="70000"/>
              <a:buFontTx/>
              <a:buNone/>
              <a:tabLst/>
              <a:defRPr/>
            </a:pPr>
            <a:r>
              <a:rPr kumimoji="0" lang="ru-RU" sz="1900" b="0" i="0" u="none" strike="noStrike" kern="1200" cap="none" spc="0" normalizeH="0" baseline="0" noProof="0" dirty="0">
                <a:ln>
                  <a:noFill/>
                </a:ln>
                <a:solidFill>
                  <a:srgbClr val="00ABC5"/>
                </a:solidFill>
                <a:effectLst/>
                <a:uLnTx/>
                <a:uFillTx/>
                <a:latin typeface="Calibri" panose="020F0502020204030204" pitchFamily="34" charset="0"/>
                <a:ea typeface="Tahoma" panose="020B0604030504040204" pitchFamily="34" charset="0"/>
                <a:cs typeface="Calibri" panose="020F0502020204030204" pitchFamily="34" charset="0"/>
              </a:rPr>
              <a:t>качестве </a:t>
            </a:r>
            <a:r>
              <a:rPr kumimoji="0" lang="en-US" sz="1900" b="0" i="0" u="none" strike="noStrike" kern="1200" cap="none" spc="0" normalizeH="0" baseline="0" noProof="0" dirty="0">
                <a:ln>
                  <a:noFill/>
                </a:ln>
                <a:solidFill>
                  <a:srgbClr val="00ABC5"/>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ru-RU" sz="1900" b="0" i="0" u="none" strike="noStrike" kern="1200" cap="none" spc="0" normalizeH="0" baseline="0" noProof="0" dirty="0">
                <a:ln>
                  <a:noFill/>
                </a:ln>
                <a:solidFill>
                  <a:srgbClr val="00ABC5"/>
                </a:solidFill>
                <a:effectLst/>
                <a:uLnTx/>
                <a:uFillTx/>
                <a:latin typeface="Calibri" panose="020F0502020204030204" pitchFamily="34" charset="0"/>
                <a:ea typeface="Tahoma" panose="020B0604030504040204" pitchFamily="34" charset="0"/>
                <a:cs typeface="Calibri" panose="020F0502020204030204" pitchFamily="34" charset="0"/>
              </a:rPr>
              <a:t>участника</a:t>
            </a:r>
            <a:r>
              <a:rPr kumimoji="0" lang="en-US" sz="1900" b="0" i="0" u="none" strike="noStrike" kern="1200" cap="none" spc="0" normalizeH="0" baseline="0" noProof="0" dirty="0">
                <a:ln>
                  <a:noFill/>
                </a:ln>
                <a:solidFill>
                  <a:srgbClr val="00ABC5"/>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ru-RU" sz="1900" b="0" i="0" u="none" strike="noStrike" kern="1200" cap="none" spc="0" normalizeH="0" baseline="0" noProof="0" dirty="0">
                <a:ln>
                  <a:noFill/>
                </a:ln>
                <a:solidFill>
                  <a:srgbClr val="00ABC5"/>
                </a:solidFill>
                <a:effectLst/>
                <a:uLnTx/>
                <a:uFillTx/>
                <a:latin typeface="Calibri" panose="020F0502020204030204" pitchFamily="34" charset="0"/>
                <a:ea typeface="Tahoma" panose="020B0604030504040204" pitchFamily="34" charset="0"/>
                <a:cs typeface="Calibri" panose="020F0502020204030204" pitchFamily="34" charset="0"/>
              </a:rPr>
              <a:t> исследования рынка на </a:t>
            </a:r>
            <a:r>
              <a:rPr kumimoji="0" lang="en-US" sz="1900" b="0" i="0" u="none" strike="noStrike" kern="1200" cap="none" spc="0" normalizeH="0" baseline="0" noProof="0" dirty="0">
                <a:ln>
                  <a:noFill/>
                </a:ln>
                <a:solidFill>
                  <a:srgbClr val="00ABC5"/>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ru-RU" sz="1900" b="0" i="0" u="none" strike="noStrike" kern="1200" cap="none" spc="0" normalizeH="0" baseline="0" noProof="0" dirty="0">
                <a:ln>
                  <a:noFill/>
                </a:ln>
                <a:solidFill>
                  <a:srgbClr val="00ABC5"/>
                </a:solidFill>
                <a:effectLst/>
                <a:uLnTx/>
                <a:uFillTx/>
                <a:latin typeface="Calibri" panose="020F0502020204030204" pitchFamily="34" charset="0"/>
                <a:ea typeface="Tahoma" panose="020B0604030504040204" pitchFamily="34" charset="0"/>
                <a:cs typeface="Calibri" panose="020F0502020204030204" pitchFamily="34" charset="0"/>
              </a:rPr>
              <a:t>предоставление товаров, работ и услуг с  последующим </a:t>
            </a:r>
          </a:p>
          <a:p>
            <a:pPr marL="0" marR="0" lvl="0" indent="0" algn="just" defTabSz="914400" rtl="0" eaLnBrk="1" fontAlgn="auto" latinLnBrk="1" hangingPunct="1">
              <a:lnSpc>
                <a:spcPct val="100000"/>
              </a:lnSpc>
              <a:spcBef>
                <a:spcPts val="0"/>
              </a:spcBef>
              <a:spcAft>
                <a:spcPts val="0"/>
              </a:spcAft>
              <a:buClrTx/>
              <a:buSzPct val="70000"/>
              <a:buFontTx/>
              <a:buNone/>
              <a:tabLst/>
              <a:defRPr/>
            </a:pPr>
            <a:r>
              <a:rPr kumimoji="0" lang="ru-RU" sz="1900" b="0" i="0" u="none" strike="noStrike" kern="1200" cap="none" spc="0" normalizeH="0" baseline="0" noProof="0" dirty="0">
                <a:ln>
                  <a:noFill/>
                </a:ln>
                <a:solidFill>
                  <a:srgbClr val="00ABC5"/>
                </a:solidFill>
                <a:effectLst/>
                <a:uLnTx/>
                <a:uFillTx/>
                <a:latin typeface="Calibri" panose="020F0502020204030204" pitchFamily="34" charset="0"/>
                <a:ea typeface="Tahoma" panose="020B0604030504040204" pitchFamily="34" charset="0"/>
                <a:cs typeface="Calibri" panose="020F0502020204030204" pitchFamily="34" charset="0"/>
              </a:rPr>
              <a:t>участием в процессе предквалификации или в тендере, при возникновении  потребностей.</a:t>
            </a:r>
            <a:r>
              <a:rPr kumimoji="0" lang="en-GB" sz="1900" b="0" i="0" u="none" strike="noStrike" kern="1200" cap="none" spc="0" normalizeH="0" baseline="0" noProof="0" dirty="0">
                <a:ln>
                  <a:noFill/>
                </a:ln>
                <a:solidFill>
                  <a:srgbClr val="00ABC5"/>
                </a:solidFill>
                <a:effectLst/>
                <a:uLnTx/>
                <a:uFillTx/>
                <a:latin typeface="Calibri" panose="020F0502020204030204" pitchFamily="34" charset="0"/>
                <a:ea typeface="Tahoma" panose="020B0604030504040204" pitchFamily="34" charset="0"/>
                <a:cs typeface="Calibri" panose="020F0502020204030204" pitchFamily="34" charset="0"/>
              </a:rPr>
              <a:t> </a:t>
            </a:r>
          </a:p>
        </p:txBody>
      </p:sp>
      <p:sp>
        <p:nvSpPr>
          <p:cNvPr id="3" name="Footer Placeholder 1">
            <a:extLst>
              <a:ext uri="{FF2B5EF4-FFF2-40B4-BE49-F238E27FC236}">
                <a16:creationId xmlns:a16="http://schemas.microsoft.com/office/drawing/2014/main" id="{494712B1-2084-56D7-2BCA-752BF5158755}"/>
              </a:ext>
            </a:extLst>
          </p:cNvPr>
          <p:cNvSpPr>
            <a:spLocks noGrp="1"/>
          </p:cNvSpPr>
          <p:nvPr>
            <p:ph type="ftr" sz="quarter" idx="3"/>
          </p:nvPr>
        </p:nvSpPr>
        <p:spPr>
          <a:xfrm>
            <a:off x="7210" y="6610027"/>
            <a:ext cx="12184790" cy="251670"/>
          </a:xfrm>
        </p:spPr>
        <p: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rPr>
              <a:t>24/06/2024                                                                                                                                                                                   	 	                                                                                                                         КАРАЧАГАНАК ПЕТРОЛИУМ ОПЕРЕЙТИНГ Б.В.</a:t>
            </a:r>
            <a:endParaRPr kumimoji="0" lang="en-GB"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0568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648380-A57A-45E0-BA42-7AB8F18E3AA7}"/>
              </a:ext>
            </a:extLst>
          </p:cNvPr>
          <p:cNvSpPr>
            <a:spLocks noGrp="1"/>
          </p:cNvSpPr>
          <p:nvPr>
            <p:ph type="sldNum" sz="quarter" idx="4"/>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3AD7C01-B994-4A99-BE98-CE15A6753CE3}" type="slidenum">
              <a:rPr kumimoji="0" lang="en-GB" sz="1000" b="0" i="0" u="none" strike="noStrike" kern="1200" cap="none" spc="0" normalizeH="0" baseline="0" noProof="0" smtClean="0">
                <a:ln>
                  <a:noFill/>
                </a:ln>
                <a:solidFill>
                  <a:srgbClr val="000000">
                    <a:tint val="75000"/>
                  </a:srgbClr>
                </a:solidFill>
                <a:effectLst/>
                <a:uLnTx/>
                <a:uFillTx/>
                <a:latin typeface="Calibri" panose="020F0502020204030204" pitchFamily="34" charset="0"/>
                <a:cs typeface="Calibri" panose="020F0502020204030204" pitchFamily="34" charset="0"/>
              </a:rPr>
              <a:pPr marL="0" marR="0" lvl="0" indent="0" algn="r" defTabSz="914400" rtl="0" eaLnBrk="1" fontAlgn="auto" latinLnBrk="1" hangingPunct="1">
                <a:lnSpc>
                  <a:spcPct val="100000"/>
                </a:lnSpc>
                <a:spcBef>
                  <a:spcPts val="0"/>
                </a:spcBef>
                <a:spcAft>
                  <a:spcPts val="0"/>
                </a:spcAft>
                <a:buClrTx/>
                <a:buSzTx/>
                <a:buFontTx/>
                <a:buNone/>
                <a:tabLst/>
                <a:defRPr/>
              </a:pPr>
              <a:t>27</a:t>
            </a:fld>
            <a:endParaRPr kumimoji="0" lang="en-GB" sz="1000" b="0" i="0" u="none" strike="noStrike" kern="1200" cap="none" spc="0" normalizeH="0" baseline="0" noProof="0" dirty="0">
              <a:ln>
                <a:noFill/>
              </a:ln>
              <a:solidFill>
                <a:srgbClr val="000000">
                  <a:tint val="75000"/>
                </a:srgbClr>
              </a:solidFill>
              <a:effectLst/>
              <a:uLnTx/>
              <a:uFillTx/>
              <a:latin typeface="Calibri" panose="020F0502020204030204" pitchFamily="34" charset="0"/>
              <a:cs typeface="Calibri" panose="020F0502020204030204" pitchFamily="34" charset="0"/>
            </a:endParaRPr>
          </a:p>
        </p:txBody>
      </p:sp>
      <p:sp>
        <p:nvSpPr>
          <p:cNvPr id="18" name="Title 1">
            <a:extLst>
              <a:ext uri="{FF2B5EF4-FFF2-40B4-BE49-F238E27FC236}">
                <a16:creationId xmlns:a16="http://schemas.microsoft.com/office/drawing/2014/main" id="{16955597-E798-4A0E-AA91-EF4D474A780A}"/>
              </a:ext>
            </a:extLst>
          </p:cNvPr>
          <p:cNvSpPr txBox="1">
            <a:spLocks/>
          </p:cNvSpPr>
          <p:nvPr/>
        </p:nvSpPr>
        <p:spPr>
          <a:xfrm>
            <a:off x="7210" y="314325"/>
            <a:ext cx="12192000" cy="693918"/>
          </a:xfrm>
          <a:prstGeom prst="rect">
            <a:avLst/>
          </a:prstGeom>
        </p:spPr>
        <p:txBody>
          <a:bodyPr/>
          <a:lstStyle>
            <a:lvl1pPr algn="ctr" defTabSz="1219170" rtl="0" eaLnBrk="1" latinLnBrk="1" hangingPunct="1">
              <a:spcBef>
                <a:spcPct val="0"/>
              </a:spcBef>
              <a:buNone/>
              <a:defRPr sz="5867" kern="1200">
                <a:solidFill>
                  <a:schemeClr val="tx1"/>
                </a:solidFill>
                <a:latin typeface="+mj-lt"/>
                <a:ea typeface="+mj-ea"/>
                <a:cs typeface="+mj-cs"/>
              </a:defRPr>
            </a:lvl1pPr>
          </a:lstStyle>
          <a:p>
            <a:pPr defTabSz="914400" latinLnBrk="0">
              <a:spcBef>
                <a:spcPts val="0"/>
              </a:spcBef>
              <a:defRPr/>
            </a:pPr>
            <a:r>
              <a:rPr lang="ru-RU" sz="3200" kern="0" dirty="0">
                <a:solidFill>
                  <a:srgbClr val="01B1C9"/>
                </a:solidFill>
                <a:latin typeface="Calibri"/>
                <a:ea typeface="+mn-ea"/>
                <a:cs typeface="Calibri" panose="020F0502020204030204" pitchFamily="34" charset="0"/>
              </a:rPr>
              <a:t>РЕГИСТРАЦИЯ ПОСТАВЩИКОВ</a:t>
            </a:r>
            <a:endParaRPr lang="en-GB" sz="3200" kern="0" dirty="0">
              <a:solidFill>
                <a:srgbClr val="01B1C9"/>
              </a:solidFill>
              <a:latin typeface="Calibri"/>
              <a:ea typeface="+mn-ea"/>
              <a:cs typeface="Calibri" panose="020F0502020204030204" pitchFamily="34" charset="0"/>
            </a:endParaRPr>
          </a:p>
        </p:txBody>
      </p:sp>
      <p:sp>
        <p:nvSpPr>
          <p:cNvPr id="14" name="Content Placeholder 2">
            <a:extLst>
              <a:ext uri="{FF2B5EF4-FFF2-40B4-BE49-F238E27FC236}">
                <a16:creationId xmlns:a16="http://schemas.microsoft.com/office/drawing/2014/main" id="{7932F7B8-4015-4765-8F25-0D74C9BC3764}"/>
              </a:ext>
            </a:extLst>
          </p:cNvPr>
          <p:cNvSpPr txBox="1">
            <a:spLocks/>
          </p:cNvSpPr>
          <p:nvPr/>
        </p:nvSpPr>
        <p:spPr>
          <a:xfrm>
            <a:off x="964035" y="1164354"/>
            <a:ext cx="10762214" cy="5033394"/>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600"/>
              </a:spcAft>
              <a:buClr>
                <a:srgbClr val="FFC000"/>
              </a:buClr>
              <a:buSzPct val="100000"/>
              <a:buFont typeface="Wingdings" panose="05000000000000000000" pitchFamily="2" charset="2"/>
              <a:buChar char="§"/>
              <a:tabLst/>
              <a:defRPr/>
            </a:pPr>
            <a:r>
              <a:rPr kumimoji="0" lang="ru-RU" sz="22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Для регистрации в Базе данных  поставщиков КПО необходимо</a:t>
            </a:r>
            <a:r>
              <a:rPr kumimoji="0" lang="en-GB" sz="22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a:t>
            </a:r>
          </a:p>
          <a:p>
            <a:pPr marL="742941" marR="0" lvl="1" indent="-342900" algn="l" defTabSz="914400" rtl="0" eaLnBrk="1" fontAlgn="auto" latinLnBrk="0" hangingPunct="1">
              <a:lnSpc>
                <a:spcPct val="90000"/>
              </a:lnSpc>
              <a:spcBef>
                <a:spcPts val="500"/>
              </a:spcBef>
              <a:spcAft>
                <a:spcPts val="0"/>
              </a:spcAft>
              <a:buClr>
                <a:srgbClr val="FFC000"/>
              </a:buClr>
              <a:buSzPct val="70000"/>
              <a:buFont typeface="Wingdings" panose="05000000000000000000" pitchFamily="2" charset="2"/>
              <a:buChar char="§"/>
              <a:tabLst/>
              <a:defRPr/>
            </a:pPr>
            <a:r>
              <a:rPr kumimoji="0" lang="ru-RU" sz="22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Получить анкету на сайте</a:t>
            </a:r>
            <a:r>
              <a:rPr kumimoji="0" lang="en-GB" sz="22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 </a:t>
            </a:r>
            <a:r>
              <a:rPr kumimoji="0" lang="ru-RU" sz="2200" b="0"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a:t>
            </a:r>
            <a:r>
              <a:rPr kumimoji="0" lang="en-US" sz="2200" b="0"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2200" b="0"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https://kpo.kz/ru/postavshchikam/registracija-v-baze-dannykh-postavshchikov-kpo</a:t>
            </a:r>
            <a:endParaRPr kumimoji="0" lang="ru-RU" sz="2200" b="0"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a:p>
            <a:pPr marL="742941" marR="0" lvl="1" indent="-342900" algn="l" defTabSz="914400" rtl="0" eaLnBrk="1" fontAlgn="auto" latinLnBrk="0" hangingPunct="1">
              <a:lnSpc>
                <a:spcPct val="90000"/>
              </a:lnSpc>
              <a:spcBef>
                <a:spcPts val="500"/>
              </a:spcBef>
              <a:spcAft>
                <a:spcPts val="0"/>
              </a:spcAft>
              <a:buClr>
                <a:srgbClr val="FFC000"/>
              </a:buClr>
              <a:buSzPct val="70000"/>
              <a:buFont typeface="Wingdings" panose="05000000000000000000" pitchFamily="2" charset="2"/>
              <a:buChar char="§"/>
              <a:tabLst/>
              <a:defRPr/>
            </a:pPr>
            <a:r>
              <a:rPr kumimoji="0" lang="ru-RU" sz="22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Заполнить анкету для предварительной оценки поставщиков и отметить коды деятельности</a:t>
            </a:r>
            <a:r>
              <a:rPr kumimoji="0" lang="en-US" sz="22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a:t>
            </a:r>
            <a:endParaRPr kumimoji="0" lang="en-GB" sz="22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endParaRPr>
          </a:p>
          <a:p>
            <a:pPr marL="742941" marR="0" lvl="1" indent="-342900" algn="l" defTabSz="914400" rtl="0" eaLnBrk="1" fontAlgn="auto" latinLnBrk="0" hangingPunct="1">
              <a:lnSpc>
                <a:spcPct val="90000"/>
              </a:lnSpc>
              <a:spcBef>
                <a:spcPts val="500"/>
              </a:spcBef>
              <a:spcAft>
                <a:spcPts val="0"/>
              </a:spcAft>
              <a:buClr>
                <a:srgbClr val="FFC000"/>
              </a:buClr>
              <a:buSzPct val="70000"/>
              <a:buFont typeface="Wingdings" panose="05000000000000000000" pitchFamily="2" charset="2"/>
              <a:buChar char="§"/>
              <a:tabLst/>
              <a:defRPr/>
            </a:pPr>
            <a:r>
              <a:rPr kumimoji="0" lang="ru-RU" sz="22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Приложить необходимые копии документов</a:t>
            </a:r>
            <a:r>
              <a:rPr kumimoji="0" lang="en-US" sz="22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a:t>
            </a:r>
            <a:endParaRPr kumimoji="0" lang="en-GB" sz="22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endParaRPr>
          </a:p>
          <a:p>
            <a:pPr marL="742941" marR="0" lvl="1" indent="-342900" algn="l" defTabSz="914400" rtl="0" eaLnBrk="1" fontAlgn="auto" latinLnBrk="0" hangingPunct="1">
              <a:lnSpc>
                <a:spcPct val="90000"/>
              </a:lnSpc>
              <a:spcBef>
                <a:spcPts val="500"/>
              </a:spcBef>
              <a:spcAft>
                <a:spcPts val="0"/>
              </a:spcAft>
              <a:buClr>
                <a:srgbClr val="FFC000"/>
              </a:buClr>
              <a:buSzPct val="70000"/>
              <a:buFont typeface="Wingdings" panose="05000000000000000000" pitchFamily="2" charset="2"/>
              <a:buChar char="§"/>
              <a:tabLst/>
              <a:defRPr/>
            </a:pPr>
            <a:r>
              <a:rPr kumimoji="0" lang="ru-RU" sz="22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Заполненный пакет документов для предварительной оценки поставщиков и регистрации отправить по электронному адресу </a:t>
            </a:r>
            <a:r>
              <a:rPr kumimoji="0" lang="en-GB" sz="2200" b="0"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MIVQ@kpo.kz </a:t>
            </a:r>
            <a:endParaRPr kumimoji="0" lang="ru-RU" sz="2200" b="0"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a:p>
            <a:pPr marL="742941" marR="0" lvl="1" indent="-342900" algn="l" defTabSz="914400" rtl="0" eaLnBrk="1" fontAlgn="auto" latinLnBrk="0" hangingPunct="1">
              <a:lnSpc>
                <a:spcPct val="90000"/>
              </a:lnSpc>
              <a:spcBef>
                <a:spcPts val="500"/>
              </a:spcBef>
              <a:spcAft>
                <a:spcPts val="0"/>
              </a:spcAft>
              <a:buClr>
                <a:srgbClr val="FFC000"/>
              </a:buClr>
              <a:buSzPct val="70000"/>
              <a:buFont typeface="Wingdings" panose="05000000000000000000" pitchFamily="2" charset="2"/>
              <a:buChar char="§"/>
              <a:tabLst/>
              <a:defRPr/>
            </a:pPr>
            <a:r>
              <a:rPr kumimoji="0" lang="ru-RU" sz="22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Контактные номера телефонов: +7 (711336) доб. </a:t>
            </a:r>
            <a:r>
              <a:rPr kumimoji="0" lang="en-US" sz="22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4943, 4946, 2192.</a:t>
            </a:r>
            <a:endParaRPr kumimoji="0" lang="ru-RU" sz="22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endParaRPr>
          </a:p>
          <a:p>
            <a:pPr marL="792163" marR="0" lvl="1" indent="-342900" algn="just" defTabSz="914400" rtl="0" eaLnBrk="1" fontAlgn="auto" latinLnBrk="0" hangingPunct="1">
              <a:lnSpc>
                <a:spcPct val="90000"/>
              </a:lnSpc>
              <a:spcBef>
                <a:spcPts val="600"/>
              </a:spcBef>
              <a:spcAft>
                <a:spcPts val="0"/>
              </a:spcAft>
              <a:buClr>
                <a:srgbClr val="004990"/>
              </a:buClr>
              <a:buSzPct val="70000"/>
              <a:buFont typeface="Wingdings" panose="05000000000000000000" pitchFamily="2" charset="2"/>
              <a:buChar char="q"/>
              <a:tabLst/>
              <a:defRPr/>
            </a:pPr>
            <a:endParaRPr kumimoji="0" lang="ru-RU" sz="2200" b="1"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endParaRPr>
          </a:p>
          <a:p>
            <a:pPr marL="342900" marR="0" lvl="1" indent="-342900" algn="just" defTabSz="914400" rtl="0" eaLnBrk="1" fontAlgn="auto" latinLnBrk="0" hangingPunct="1">
              <a:lnSpc>
                <a:spcPct val="90000"/>
              </a:lnSpc>
              <a:spcBef>
                <a:spcPts val="600"/>
              </a:spcBef>
              <a:spcAft>
                <a:spcPts val="0"/>
              </a:spcAft>
              <a:buClr>
                <a:srgbClr val="FFC000"/>
              </a:buClr>
              <a:buSzPct val="100000"/>
              <a:buFont typeface="Wingdings" panose="05000000000000000000" pitchFamily="2" charset="2"/>
              <a:buChar char="§"/>
              <a:tabLst/>
              <a:defRPr/>
            </a:pPr>
            <a:r>
              <a:rPr kumimoji="0" lang="ru-RU" sz="22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КПО призывает всех поставщиков на постоянной основе обновлять регистрационные данные в части:</a:t>
            </a:r>
          </a:p>
          <a:p>
            <a:pPr marL="742950" marR="0" lvl="2" indent="-342900" algn="just" defTabSz="914400" rtl="0" eaLnBrk="1" fontAlgn="auto" latinLnBrk="0" hangingPunct="1">
              <a:lnSpc>
                <a:spcPct val="90000"/>
              </a:lnSpc>
              <a:spcBef>
                <a:spcPts val="600"/>
              </a:spcBef>
              <a:spcAft>
                <a:spcPts val="0"/>
              </a:spcAft>
              <a:buClr>
                <a:srgbClr val="FFC000"/>
              </a:buClr>
              <a:buSzPct val="70000"/>
              <a:buFont typeface="Wingdings" panose="05000000000000000000" pitchFamily="2" charset="2"/>
              <a:buChar char="§"/>
              <a:tabLst/>
              <a:defRPr/>
            </a:pPr>
            <a:r>
              <a:rPr kumimoji="0" lang="ru-RU" sz="22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опыта по заявленным категориям товаров, работ, услуг</a:t>
            </a:r>
            <a:r>
              <a:rPr kumimoji="0" lang="en-US" sz="22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a:t>
            </a:r>
            <a:endParaRPr kumimoji="0" lang="ru-RU" sz="22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endParaRPr>
          </a:p>
          <a:p>
            <a:pPr marL="742950" marR="0" lvl="2" indent="-342900" algn="just" defTabSz="914400" rtl="0" eaLnBrk="1" fontAlgn="auto" latinLnBrk="0" hangingPunct="1">
              <a:lnSpc>
                <a:spcPct val="90000"/>
              </a:lnSpc>
              <a:spcBef>
                <a:spcPts val="600"/>
              </a:spcBef>
              <a:spcAft>
                <a:spcPts val="0"/>
              </a:spcAft>
              <a:buClr>
                <a:srgbClr val="FFC000"/>
              </a:buClr>
              <a:buSzPct val="70000"/>
              <a:buFont typeface="Wingdings" panose="05000000000000000000" pitchFamily="2" charset="2"/>
              <a:buChar char="§"/>
              <a:tabLst/>
              <a:defRPr/>
            </a:pPr>
            <a:r>
              <a:rPr kumimoji="0" lang="ru-RU" sz="22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сертификации, аттестации</a:t>
            </a:r>
            <a:r>
              <a:rPr kumimoji="0" lang="en-US" sz="22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a:t>
            </a:r>
            <a:r>
              <a:rPr kumimoji="0" lang="ru-RU" sz="22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 </a:t>
            </a:r>
          </a:p>
          <a:p>
            <a:pPr marL="742950" marR="0" lvl="2" indent="-342900" algn="just" defTabSz="914400" rtl="0" eaLnBrk="1" fontAlgn="auto" latinLnBrk="0" hangingPunct="1">
              <a:lnSpc>
                <a:spcPct val="90000"/>
              </a:lnSpc>
              <a:spcBef>
                <a:spcPts val="600"/>
              </a:spcBef>
              <a:spcAft>
                <a:spcPts val="0"/>
              </a:spcAft>
              <a:buClr>
                <a:srgbClr val="FFC000"/>
              </a:buClr>
              <a:buSzPct val="70000"/>
              <a:buFont typeface="Wingdings" panose="05000000000000000000" pitchFamily="2" charset="2"/>
              <a:buChar char="§"/>
              <a:tabLst/>
              <a:defRPr/>
            </a:pPr>
            <a:r>
              <a:rPr kumimoji="0" lang="ru-RU" sz="22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реорганизации</a:t>
            </a:r>
            <a:r>
              <a:rPr kumimoji="0" lang="en-US" sz="22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a:t>
            </a:r>
            <a:r>
              <a:rPr kumimoji="0" lang="ru-RU" sz="22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 </a:t>
            </a:r>
          </a:p>
          <a:p>
            <a:pPr marL="742950" marR="0" lvl="2" indent="-342900" algn="just" defTabSz="914400" rtl="0" eaLnBrk="1" fontAlgn="auto" latinLnBrk="0" hangingPunct="1">
              <a:lnSpc>
                <a:spcPct val="90000"/>
              </a:lnSpc>
              <a:spcBef>
                <a:spcPts val="600"/>
              </a:spcBef>
              <a:spcAft>
                <a:spcPts val="0"/>
              </a:spcAft>
              <a:buClr>
                <a:srgbClr val="FFC000"/>
              </a:buClr>
              <a:buSzPct val="70000"/>
              <a:buFont typeface="Wingdings" panose="05000000000000000000" pitchFamily="2" charset="2"/>
              <a:buChar char="§"/>
              <a:tabLst/>
              <a:defRPr/>
            </a:pPr>
            <a:r>
              <a:rPr kumimoji="0" lang="ru-RU" sz="22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смены контактных лиц</a:t>
            </a:r>
            <a:r>
              <a:rPr kumimoji="0" lang="en-US" sz="22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a:t>
            </a:r>
            <a:endParaRPr kumimoji="0" lang="ru-RU" sz="22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endParaRPr>
          </a:p>
          <a:p>
            <a:pPr marL="742950" marR="0" lvl="2" indent="-342900" algn="just" defTabSz="914400" rtl="0" eaLnBrk="1" fontAlgn="auto" latinLnBrk="0" hangingPunct="1">
              <a:lnSpc>
                <a:spcPct val="90000"/>
              </a:lnSpc>
              <a:spcBef>
                <a:spcPts val="600"/>
              </a:spcBef>
              <a:spcAft>
                <a:spcPts val="0"/>
              </a:spcAft>
              <a:buClrTx/>
              <a:buSzPct val="70000"/>
              <a:buFont typeface="Arial" panose="020B0604020202020204" pitchFamily="34" charset="0"/>
              <a:buChar char="•"/>
              <a:tabLst/>
              <a:defRPr/>
            </a:pPr>
            <a:endParaRPr kumimoji="0" lang="en-GB" sz="2900" b="1"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90000"/>
              </a:lnSpc>
              <a:spcBef>
                <a:spcPts val="600"/>
              </a:spcBef>
              <a:spcAft>
                <a:spcPts val="0"/>
              </a:spcAft>
              <a:buClrTx/>
              <a:buSzPct val="70000"/>
              <a:buNone/>
              <a:tabLst/>
              <a:defRPr/>
            </a:pPr>
            <a:endParaRPr kumimoji="0" lang="ru-RU" sz="1800" b="0" i="0" u="none" strike="noStrike" kern="1200" cap="none" spc="0" normalizeH="0" baseline="0" noProof="0" dirty="0">
              <a:ln>
                <a:noFill/>
              </a:ln>
              <a:solidFill>
                <a:srgbClr val="00ABC5"/>
              </a:solidFill>
              <a:effectLst/>
              <a:uLnTx/>
              <a:uFillTx/>
              <a:latin typeface="Calibri" panose="020F0502020204030204" pitchFamily="34" charset="0"/>
              <a:ea typeface="Tahoma" panose="020B0604030504040204" pitchFamily="34" charset="0"/>
              <a:cs typeface="Calibri" panose="020F05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97F5F947-36F2-3401-D089-CDA82F5EDB17}"/>
              </a:ext>
            </a:extLst>
          </p:cNvPr>
          <p:cNvSpPr>
            <a:spLocks noGrp="1"/>
          </p:cNvSpPr>
          <p:nvPr>
            <p:ph type="ftr" sz="quarter" idx="3"/>
          </p:nvPr>
        </p:nvSpPr>
        <p:spPr>
          <a:xfrm>
            <a:off x="7210" y="6610027"/>
            <a:ext cx="12184790" cy="251670"/>
          </a:xfrm>
        </p:spPr>
        <p: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rPr>
              <a:t>24/06/2024                                                                                                                                                                                   	 	                                                                                                                         КАРАЧАГАНАК ПЕТРОЛИУМ ОПЕРЕЙТИНГ Б.В.</a:t>
            </a:r>
            <a:endParaRPr kumimoji="0" lang="en-GB"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2030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648380-A57A-45E0-BA42-7AB8F18E3AA7}"/>
              </a:ext>
            </a:extLst>
          </p:cNvPr>
          <p:cNvSpPr>
            <a:spLocks noGrp="1"/>
          </p:cNvSpPr>
          <p:nvPr>
            <p:ph type="sldNum" sz="quarter" idx="4"/>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3AD7C01-B994-4A99-BE98-CE15A6753CE3}" type="slidenum">
              <a:rPr kumimoji="0" lang="en-GB" sz="1000" b="0" i="0" u="none" strike="noStrike" kern="1200" cap="none" spc="0" normalizeH="0" baseline="0" noProof="0" smtClean="0">
                <a:ln>
                  <a:noFill/>
                </a:ln>
                <a:solidFill>
                  <a:srgbClr val="000000">
                    <a:tint val="75000"/>
                  </a:srgbClr>
                </a:solidFill>
                <a:effectLst/>
                <a:uLnTx/>
                <a:uFillTx/>
                <a:latin typeface="Calibri" panose="020F0502020204030204" pitchFamily="34" charset="0"/>
                <a:cs typeface="Calibri" panose="020F0502020204030204" pitchFamily="34" charset="0"/>
              </a:rPr>
              <a:pPr marL="0" marR="0" lvl="0" indent="0" algn="r" defTabSz="914400" rtl="0" eaLnBrk="1" fontAlgn="auto" latinLnBrk="1" hangingPunct="1">
                <a:lnSpc>
                  <a:spcPct val="100000"/>
                </a:lnSpc>
                <a:spcBef>
                  <a:spcPts val="0"/>
                </a:spcBef>
                <a:spcAft>
                  <a:spcPts val="0"/>
                </a:spcAft>
                <a:buClrTx/>
                <a:buSzTx/>
                <a:buFontTx/>
                <a:buNone/>
                <a:tabLst/>
                <a:defRPr/>
              </a:pPr>
              <a:t>28</a:t>
            </a:fld>
            <a:endParaRPr kumimoji="0" lang="en-GB" sz="1000" b="0" i="0" u="none" strike="noStrike" kern="1200" cap="none" spc="0" normalizeH="0" baseline="0" noProof="0" dirty="0">
              <a:ln>
                <a:noFill/>
              </a:ln>
              <a:solidFill>
                <a:srgbClr val="000000">
                  <a:tint val="75000"/>
                </a:srgbClr>
              </a:solidFill>
              <a:effectLst/>
              <a:uLnTx/>
              <a:uFillTx/>
              <a:latin typeface="Calibri" panose="020F0502020204030204" pitchFamily="34" charset="0"/>
              <a:cs typeface="Calibri" panose="020F0502020204030204" pitchFamily="34" charset="0"/>
            </a:endParaRPr>
          </a:p>
        </p:txBody>
      </p:sp>
      <p:sp>
        <p:nvSpPr>
          <p:cNvPr id="18" name="Title 1">
            <a:extLst>
              <a:ext uri="{FF2B5EF4-FFF2-40B4-BE49-F238E27FC236}">
                <a16:creationId xmlns:a16="http://schemas.microsoft.com/office/drawing/2014/main" id="{16955597-E798-4A0E-AA91-EF4D474A780A}"/>
              </a:ext>
            </a:extLst>
          </p:cNvPr>
          <p:cNvSpPr txBox="1">
            <a:spLocks/>
          </p:cNvSpPr>
          <p:nvPr/>
        </p:nvSpPr>
        <p:spPr>
          <a:xfrm>
            <a:off x="7210" y="342900"/>
            <a:ext cx="12192000" cy="716729"/>
          </a:xfrm>
          <a:prstGeom prst="rect">
            <a:avLst/>
          </a:prstGeom>
        </p:spPr>
        <p:txBody>
          <a:bodyPr/>
          <a:lstStyle>
            <a:lvl1pPr algn="ctr" defTabSz="1219170" rtl="0" eaLnBrk="1" latinLnBrk="1" hangingPunct="1">
              <a:spcBef>
                <a:spcPct val="0"/>
              </a:spcBef>
              <a:buNone/>
              <a:defRPr sz="5867" kern="1200">
                <a:solidFill>
                  <a:schemeClr val="tx1"/>
                </a:solidFill>
                <a:latin typeface="+mj-lt"/>
                <a:ea typeface="+mj-ea"/>
                <a:cs typeface="+mj-cs"/>
              </a:defRPr>
            </a:lvl1pPr>
          </a:lstStyle>
          <a:p>
            <a:pPr marR="0" lvl="0" indent="0" defTabSz="914400" fontAlgn="auto" latinLnBrk="0">
              <a:lnSpc>
                <a:spcPct val="100000"/>
              </a:lnSpc>
              <a:spcBef>
                <a:spcPts val="0"/>
              </a:spcBef>
              <a:spcAft>
                <a:spcPts val="0"/>
              </a:spcAft>
              <a:buClrTx/>
              <a:buSzTx/>
              <a:tabLst/>
              <a:defRPr/>
            </a:pPr>
            <a:r>
              <a:rPr lang="ru-RU" sz="3200" kern="0" dirty="0">
                <a:solidFill>
                  <a:srgbClr val="01B1C9"/>
                </a:solidFill>
                <a:latin typeface="Calibri"/>
                <a:ea typeface="+mn-ea"/>
                <a:cs typeface="Calibri" panose="020F0502020204030204" pitchFamily="34" charset="0"/>
              </a:rPr>
              <a:t>ИССЛЕДОВАНИЕ РЫНКА</a:t>
            </a:r>
            <a:endParaRPr lang="en-GB" sz="3200" kern="0" dirty="0">
              <a:solidFill>
                <a:srgbClr val="01B1C9"/>
              </a:solidFill>
              <a:latin typeface="Calibri"/>
              <a:ea typeface="+mn-ea"/>
              <a:cs typeface="Calibri" panose="020F0502020204030204" pitchFamily="34" charset="0"/>
            </a:endParaRPr>
          </a:p>
        </p:txBody>
      </p:sp>
      <p:sp>
        <p:nvSpPr>
          <p:cNvPr id="7" name="Rectangle 6">
            <a:extLst>
              <a:ext uri="{FF2B5EF4-FFF2-40B4-BE49-F238E27FC236}">
                <a16:creationId xmlns:a16="http://schemas.microsoft.com/office/drawing/2014/main" id="{493983C4-4786-4CC8-9146-1E1E862B28B9}"/>
              </a:ext>
            </a:extLst>
          </p:cNvPr>
          <p:cNvSpPr/>
          <p:nvPr/>
        </p:nvSpPr>
        <p:spPr bwMode="auto">
          <a:xfrm>
            <a:off x="591953" y="1155868"/>
            <a:ext cx="1450206" cy="1214799"/>
          </a:xfrm>
          <a:prstGeom prst="rect">
            <a:avLst/>
          </a:prstGeom>
          <a:solidFill>
            <a:srgbClr val="FFD74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000" tIns="14669" rIns="72000" bIns="14669" spcCol="127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004990"/>
                </a:solidFill>
                <a:effectLst/>
                <a:uLnTx/>
                <a:uFillTx/>
                <a:latin typeface="Arial"/>
                <a:cs typeface="+mn-cs"/>
              </a:rPr>
              <a:t>ЦЕЛЬ</a:t>
            </a:r>
          </a:p>
        </p:txBody>
      </p:sp>
      <p:sp>
        <p:nvSpPr>
          <p:cNvPr id="8" name="Rectangle 7">
            <a:extLst>
              <a:ext uri="{FF2B5EF4-FFF2-40B4-BE49-F238E27FC236}">
                <a16:creationId xmlns:a16="http://schemas.microsoft.com/office/drawing/2014/main" id="{97248A31-E32A-4C9F-A17C-0F6307D57797}"/>
              </a:ext>
            </a:extLst>
          </p:cNvPr>
          <p:cNvSpPr/>
          <p:nvPr/>
        </p:nvSpPr>
        <p:spPr bwMode="auto">
          <a:xfrm>
            <a:off x="2273166" y="1155868"/>
            <a:ext cx="9439755" cy="1214799"/>
          </a:xfrm>
          <a:prstGeom prst="rect">
            <a:avLst/>
          </a:prstGeom>
          <a:noFill/>
          <a:ln w="6350">
            <a:solidFill>
              <a:srgbClr val="FFC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000" tIns="14669" rIns="72000" bIns="14669" spcCol="1270" anchor="ctr"/>
          <a:lstStyle/>
          <a:p>
            <a:pPr marL="458788" marR="0" lvl="1" indent="-285750" algn="just" defTabSz="914400" rtl="0" eaLnBrk="1" fontAlgn="auto" latinLnBrk="1" hangingPunct="1">
              <a:lnSpc>
                <a:spcPct val="100000"/>
              </a:lnSpc>
              <a:spcBef>
                <a:spcPts val="600"/>
              </a:spcBef>
              <a:spcAft>
                <a:spcPts val="600"/>
              </a:spcAft>
              <a:buClr>
                <a:srgbClr val="FFC000"/>
              </a:buClr>
              <a:buSzTx/>
              <a:buFont typeface="Wingdings" panose="05000000000000000000" pitchFamily="2" charset="2"/>
              <a:buChar char="§"/>
              <a:tabLst/>
              <a:defRPr/>
            </a:pPr>
            <a:r>
              <a:rPr kumimoji="0" lang="ru-RU" sz="20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определение потенциальных поставщиков товаров, работ, услуг для выполнения необходимого объема работ, согласно требованиям КПО</a:t>
            </a:r>
          </a:p>
          <a:p>
            <a:pPr marL="458788" marR="0" lvl="1" indent="-285750" algn="just" defTabSz="914400" rtl="0" eaLnBrk="1" fontAlgn="auto" latinLnBrk="1" hangingPunct="1">
              <a:lnSpc>
                <a:spcPct val="100000"/>
              </a:lnSpc>
              <a:spcBef>
                <a:spcPts val="600"/>
              </a:spcBef>
              <a:spcAft>
                <a:spcPts val="600"/>
              </a:spcAft>
              <a:buClr>
                <a:srgbClr val="FFC000"/>
              </a:buClr>
              <a:buSzTx/>
              <a:buFont typeface="Wingdings" panose="05000000000000000000" pitchFamily="2" charset="2"/>
              <a:buChar char="§"/>
              <a:tabLst/>
              <a:defRPr/>
            </a:pPr>
            <a:r>
              <a:rPr kumimoji="0" lang="ru-RU" sz="20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обеспечение свободной конкуренции при проведении тендерных торгов КПО</a:t>
            </a:r>
          </a:p>
        </p:txBody>
      </p:sp>
      <p:sp>
        <p:nvSpPr>
          <p:cNvPr id="9" name="Rectangle 8">
            <a:extLst>
              <a:ext uri="{FF2B5EF4-FFF2-40B4-BE49-F238E27FC236}">
                <a16:creationId xmlns:a16="http://schemas.microsoft.com/office/drawing/2014/main" id="{B9CA3DFD-AE78-4D93-8DDD-982848AB4DE3}"/>
              </a:ext>
            </a:extLst>
          </p:cNvPr>
          <p:cNvSpPr/>
          <p:nvPr/>
        </p:nvSpPr>
        <p:spPr bwMode="auto">
          <a:xfrm>
            <a:off x="591953" y="2518292"/>
            <a:ext cx="11008093" cy="631265"/>
          </a:xfrm>
          <a:prstGeom prst="rect">
            <a:avLst/>
          </a:prstGeom>
          <a:solidFill>
            <a:srgbClr val="00B5C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000" tIns="14669" rIns="72000" bIns="14669" spcCol="127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FFFFFF"/>
                </a:solidFill>
                <a:effectLst/>
                <a:uLnTx/>
                <a:uFillTx/>
                <a:latin typeface="Arial"/>
                <a:cs typeface="+mn-cs"/>
              </a:rPr>
              <a:t>ПРОЦЕСС</a:t>
            </a:r>
            <a:endParaRPr kumimoji="0" lang="en-US" sz="1800" b="1" i="0" u="none" strike="noStrike" kern="1200" cap="none" spc="0" normalizeH="0" baseline="0" noProof="0" dirty="0">
              <a:ln>
                <a:noFill/>
              </a:ln>
              <a:solidFill>
                <a:srgbClr val="FFFFFF"/>
              </a:solidFill>
              <a:effectLst/>
              <a:uLnTx/>
              <a:uFillTx/>
              <a:latin typeface="Arial"/>
              <a:cs typeface="+mn-cs"/>
            </a:endParaRPr>
          </a:p>
        </p:txBody>
      </p:sp>
      <p:grpSp>
        <p:nvGrpSpPr>
          <p:cNvPr id="10" name="Group 9">
            <a:extLst>
              <a:ext uri="{FF2B5EF4-FFF2-40B4-BE49-F238E27FC236}">
                <a16:creationId xmlns:a16="http://schemas.microsoft.com/office/drawing/2014/main" id="{B2A120A9-A07B-41E8-9FD2-0B0E318F0F39}"/>
              </a:ext>
            </a:extLst>
          </p:cNvPr>
          <p:cNvGrpSpPr/>
          <p:nvPr/>
        </p:nvGrpSpPr>
        <p:grpSpPr>
          <a:xfrm>
            <a:off x="2205856" y="3880716"/>
            <a:ext cx="8722504" cy="1576221"/>
            <a:chOff x="1291353" y="1755670"/>
            <a:chExt cx="7025063" cy="1816297"/>
          </a:xfrm>
          <a:solidFill>
            <a:schemeClr val="bg2">
              <a:lumMod val="50000"/>
            </a:schemeClr>
          </a:solidFill>
        </p:grpSpPr>
        <p:sp>
          <p:nvSpPr>
            <p:cNvPr id="11" name="Block Arc 10">
              <a:extLst>
                <a:ext uri="{FF2B5EF4-FFF2-40B4-BE49-F238E27FC236}">
                  <a16:creationId xmlns:a16="http://schemas.microsoft.com/office/drawing/2014/main" id="{EDC226CA-77BA-4B7D-84D7-3C48F6FA49BE}"/>
                </a:ext>
              </a:extLst>
            </p:cNvPr>
            <p:cNvSpPr/>
            <p:nvPr/>
          </p:nvSpPr>
          <p:spPr>
            <a:xfrm>
              <a:off x="6500119" y="1755670"/>
              <a:ext cx="1816297" cy="1816297"/>
            </a:xfrm>
            <a:prstGeom prst="blockArc">
              <a:avLst>
                <a:gd name="adj1" fmla="val 16127381"/>
                <a:gd name="adj2" fmla="val 5490194"/>
                <a:gd name="adj3" fmla="val 40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000000"/>
                </a:solidFill>
                <a:effectLst/>
                <a:uLnTx/>
                <a:uFillTx/>
                <a:latin typeface="Arial"/>
                <a:cs typeface="+mn-cs"/>
              </a:endParaRPr>
            </a:p>
          </p:txBody>
        </p:sp>
        <p:sp>
          <p:nvSpPr>
            <p:cNvPr id="12" name="Rectangle 11">
              <a:extLst>
                <a:ext uri="{FF2B5EF4-FFF2-40B4-BE49-F238E27FC236}">
                  <a16:creationId xmlns:a16="http://schemas.microsoft.com/office/drawing/2014/main" id="{091A10B7-AF74-40D8-B2B0-228CB1502C8A}"/>
                </a:ext>
              </a:extLst>
            </p:cNvPr>
            <p:cNvSpPr/>
            <p:nvPr/>
          </p:nvSpPr>
          <p:spPr>
            <a:xfrm>
              <a:off x="1291353" y="1755670"/>
              <a:ext cx="6156000" cy="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a:cs typeface="+mn-cs"/>
              </a:endParaRPr>
            </a:p>
          </p:txBody>
        </p:sp>
        <p:sp>
          <p:nvSpPr>
            <p:cNvPr id="13" name="Rectangle 12">
              <a:extLst>
                <a:ext uri="{FF2B5EF4-FFF2-40B4-BE49-F238E27FC236}">
                  <a16:creationId xmlns:a16="http://schemas.microsoft.com/office/drawing/2014/main" id="{97B687A7-A0CE-4125-9FAC-E7381B2D18F9}"/>
                </a:ext>
              </a:extLst>
            </p:cNvPr>
            <p:cNvSpPr/>
            <p:nvPr/>
          </p:nvSpPr>
          <p:spPr>
            <a:xfrm>
              <a:off x="2340248" y="3499967"/>
              <a:ext cx="5112000" cy="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a:cs typeface="+mn-cs"/>
              </a:endParaRPr>
            </a:p>
          </p:txBody>
        </p:sp>
      </p:grpSp>
      <p:grpSp>
        <p:nvGrpSpPr>
          <p:cNvPr id="15" name="Group 14">
            <a:extLst>
              <a:ext uri="{FF2B5EF4-FFF2-40B4-BE49-F238E27FC236}">
                <a16:creationId xmlns:a16="http://schemas.microsoft.com/office/drawing/2014/main" id="{ACBAA616-F157-4FF6-96C8-F60B0F5FD663}"/>
              </a:ext>
            </a:extLst>
          </p:cNvPr>
          <p:cNvGrpSpPr/>
          <p:nvPr/>
        </p:nvGrpSpPr>
        <p:grpSpPr>
          <a:xfrm>
            <a:off x="1574166" y="3347995"/>
            <a:ext cx="1135343" cy="1128501"/>
            <a:chOff x="5364088" y="2787774"/>
            <a:chExt cx="914400" cy="914400"/>
          </a:xfrm>
        </p:grpSpPr>
        <p:sp>
          <p:nvSpPr>
            <p:cNvPr id="16" name="Oval 15">
              <a:extLst>
                <a:ext uri="{FF2B5EF4-FFF2-40B4-BE49-F238E27FC236}">
                  <a16:creationId xmlns:a16="http://schemas.microsoft.com/office/drawing/2014/main" id="{384DD7DE-3D09-4D2E-8110-CA40E401DB8E}"/>
                </a:ext>
              </a:extLst>
            </p:cNvPr>
            <p:cNvSpPr/>
            <p:nvPr/>
          </p:nvSpPr>
          <p:spPr>
            <a:xfrm>
              <a:off x="5364088" y="2787774"/>
              <a:ext cx="914400" cy="91440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000000"/>
                </a:solidFill>
                <a:effectLst/>
                <a:uLnTx/>
                <a:uFillTx/>
                <a:latin typeface="Arial"/>
                <a:cs typeface="+mn-cs"/>
              </a:endParaRPr>
            </a:p>
          </p:txBody>
        </p:sp>
        <p:sp>
          <p:nvSpPr>
            <p:cNvPr id="19" name="Oval 18">
              <a:extLst>
                <a:ext uri="{FF2B5EF4-FFF2-40B4-BE49-F238E27FC236}">
                  <a16:creationId xmlns:a16="http://schemas.microsoft.com/office/drawing/2014/main" id="{816FA22A-A7A2-49D5-AD28-8110FF95BD92}"/>
                </a:ext>
              </a:extLst>
            </p:cNvPr>
            <p:cNvSpPr/>
            <p:nvPr/>
          </p:nvSpPr>
          <p:spPr>
            <a:xfrm>
              <a:off x="5443245" y="2866932"/>
              <a:ext cx="756084" cy="75608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a:cs typeface="+mn-cs"/>
              </a:endParaRPr>
            </a:p>
          </p:txBody>
        </p:sp>
      </p:grpSp>
      <p:grpSp>
        <p:nvGrpSpPr>
          <p:cNvPr id="20" name="Group 19">
            <a:extLst>
              <a:ext uri="{FF2B5EF4-FFF2-40B4-BE49-F238E27FC236}">
                <a16:creationId xmlns:a16="http://schemas.microsoft.com/office/drawing/2014/main" id="{E6523B0A-2671-4877-9CD9-141A7FB236B5}"/>
              </a:ext>
            </a:extLst>
          </p:cNvPr>
          <p:cNvGrpSpPr/>
          <p:nvPr/>
        </p:nvGrpSpPr>
        <p:grpSpPr>
          <a:xfrm>
            <a:off x="4911016" y="3347995"/>
            <a:ext cx="1135343" cy="1128501"/>
            <a:chOff x="5364088" y="2787774"/>
            <a:chExt cx="914400" cy="914400"/>
          </a:xfrm>
        </p:grpSpPr>
        <p:sp>
          <p:nvSpPr>
            <p:cNvPr id="21" name="Oval 20">
              <a:extLst>
                <a:ext uri="{FF2B5EF4-FFF2-40B4-BE49-F238E27FC236}">
                  <a16:creationId xmlns:a16="http://schemas.microsoft.com/office/drawing/2014/main" id="{2C1564A4-9FF0-471C-B222-3FE00A4FD7A7}"/>
                </a:ext>
              </a:extLst>
            </p:cNvPr>
            <p:cNvSpPr/>
            <p:nvPr/>
          </p:nvSpPr>
          <p:spPr>
            <a:xfrm>
              <a:off x="5364088" y="2787774"/>
              <a:ext cx="914400" cy="91440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000000"/>
                </a:solidFill>
                <a:effectLst/>
                <a:uLnTx/>
                <a:uFillTx/>
                <a:latin typeface="Arial"/>
                <a:cs typeface="+mn-cs"/>
              </a:endParaRPr>
            </a:p>
          </p:txBody>
        </p:sp>
        <p:sp>
          <p:nvSpPr>
            <p:cNvPr id="22" name="Oval 21">
              <a:extLst>
                <a:ext uri="{FF2B5EF4-FFF2-40B4-BE49-F238E27FC236}">
                  <a16:creationId xmlns:a16="http://schemas.microsoft.com/office/drawing/2014/main" id="{EE47E702-F3DD-4796-90B1-660114D9E08E}"/>
                </a:ext>
              </a:extLst>
            </p:cNvPr>
            <p:cNvSpPr/>
            <p:nvPr/>
          </p:nvSpPr>
          <p:spPr>
            <a:xfrm>
              <a:off x="5443246" y="2866932"/>
              <a:ext cx="756084" cy="75608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a:cs typeface="+mn-cs"/>
              </a:endParaRPr>
            </a:p>
          </p:txBody>
        </p:sp>
      </p:grpSp>
      <p:grpSp>
        <p:nvGrpSpPr>
          <p:cNvPr id="23" name="Group 22">
            <a:extLst>
              <a:ext uri="{FF2B5EF4-FFF2-40B4-BE49-F238E27FC236}">
                <a16:creationId xmlns:a16="http://schemas.microsoft.com/office/drawing/2014/main" id="{9E79DE02-B4BF-4302-8CBF-1578693AB824}"/>
              </a:ext>
            </a:extLst>
          </p:cNvPr>
          <p:cNvGrpSpPr/>
          <p:nvPr/>
        </p:nvGrpSpPr>
        <p:grpSpPr>
          <a:xfrm>
            <a:off x="8247866" y="3347995"/>
            <a:ext cx="1135343" cy="1128501"/>
            <a:chOff x="5364088" y="2787774"/>
            <a:chExt cx="914400" cy="914400"/>
          </a:xfrm>
        </p:grpSpPr>
        <p:sp>
          <p:nvSpPr>
            <p:cNvPr id="24" name="Oval 23">
              <a:extLst>
                <a:ext uri="{FF2B5EF4-FFF2-40B4-BE49-F238E27FC236}">
                  <a16:creationId xmlns:a16="http://schemas.microsoft.com/office/drawing/2014/main" id="{AC2DD28C-A0FC-47A5-9563-053D91E104FE}"/>
                </a:ext>
              </a:extLst>
            </p:cNvPr>
            <p:cNvSpPr/>
            <p:nvPr/>
          </p:nvSpPr>
          <p:spPr>
            <a:xfrm>
              <a:off x="5364088" y="2787774"/>
              <a:ext cx="914400" cy="914400"/>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000000"/>
                </a:solidFill>
                <a:effectLst/>
                <a:uLnTx/>
                <a:uFillTx/>
                <a:latin typeface="Arial"/>
                <a:cs typeface="+mn-cs"/>
              </a:endParaRPr>
            </a:p>
          </p:txBody>
        </p:sp>
        <p:sp>
          <p:nvSpPr>
            <p:cNvPr id="25" name="Oval 24">
              <a:extLst>
                <a:ext uri="{FF2B5EF4-FFF2-40B4-BE49-F238E27FC236}">
                  <a16:creationId xmlns:a16="http://schemas.microsoft.com/office/drawing/2014/main" id="{248BA8B4-08B6-4B76-995D-61CA434BEF62}"/>
                </a:ext>
              </a:extLst>
            </p:cNvPr>
            <p:cNvSpPr/>
            <p:nvPr/>
          </p:nvSpPr>
          <p:spPr>
            <a:xfrm>
              <a:off x="5443246" y="2866932"/>
              <a:ext cx="756084" cy="75608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a:cs typeface="+mn-cs"/>
              </a:endParaRPr>
            </a:p>
          </p:txBody>
        </p:sp>
      </p:grpSp>
      <p:grpSp>
        <p:nvGrpSpPr>
          <p:cNvPr id="26" name="Group 25">
            <a:extLst>
              <a:ext uri="{FF2B5EF4-FFF2-40B4-BE49-F238E27FC236}">
                <a16:creationId xmlns:a16="http://schemas.microsoft.com/office/drawing/2014/main" id="{78A9319F-E2C1-49D1-B0CE-86907AE32096}"/>
              </a:ext>
            </a:extLst>
          </p:cNvPr>
          <p:cNvGrpSpPr/>
          <p:nvPr/>
        </p:nvGrpSpPr>
        <p:grpSpPr>
          <a:xfrm>
            <a:off x="3330281" y="4847166"/>
            <a:ext cx="1135343" cy="1128501"/>
            <a:chOff x="5364087" y="2787774"/>
            <a:chExt cx="914400" cy="914400"/>
          </a:xfrm>
        </p:grpSpPr>
        <p:sp>
          <p:nvSpPr>
            <p:cNvPr id="27" name="Oval 26">
              <a:extLst>
                <a:ext uri="{FF2B5EF4-FFF2-40B4-BE49-F238E27FC236}">
                  <a16:creationId xmlns:a16="http://schemas.microsoft.com/office/drawing/2014/main" id="{B3AB41DF-74B6-4EFF-A781-D4787F98BEE2}"/>
                </a:ext>
              </a:extLst>
            </p:cNvPr>
            <p:cNvSpPr/>
            <p:nvPr/>
          </p:nvSpPr>
          <p:spPr>
            <a:xfrm>
              <a:off x="5364087" y="2787774"/>
              <a:ext cx="914400" cy="914400"/>
            </a:xfrm>
            <a:prstGeom prst="ellipse">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000000"/>
                </a:solidFill>
                <a:effectLst/>
                <a:uLnTx/>
                <a:uFillTx/>
                <a:latin typeface="Arial"/>
                <a:cs typeface="+mn-cs"/>
              </a:endParaRPr>
            </a:p>
          </p:txBody>
        </p:sp>
        <p:sp>
          <p:nvSpPr>
            <p:cNvPr id="28" name="Oval 27">
              <a:extLst>
                <a:ext uri="{FF2B5EF4-FFF2-40B4-BE49-F238E27FC236}">
                  <a16:creationId xmlns:a16="http://schemas.microsoft.com/office/drawing/2014/main" id="{A6D81D44-537A-4FC4-A272-4F19B314EB8C}"/>
                </a:ext>
              </a:extLst>
            </p:cNvPr>
            <p:cNvSpPr/>
            <p:nvPr/>
          </p:nvSpPr>
          <p:spPr>
            <a:xfrm>
              <a:off x="5443246" y="2866932"/>
              <a:ext cx="756084" cy="75608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a:cs typeface="+mn-cs"/>
              </a:endParaRPr>
            </a:p>
          </p:txBody>
        </p:sp>
      </p:grpSp>
      <p:grpSp>
        <p:nvGrpSpPr>
          <p:cNvPr id="29" name="Group 28">
            <a:extLst>
              <a:ext uri="{FF2B5EF4-FFF2-40B4-BE49-F238E27FC236}">
                <a16:creationId xmlns:a16="http://schemas.microsoft.com/office/drawing/2014/main" id="{8E5AC8C9-EA51-4968-AFD4-36CE2973F0AC}"/>
              </a:ext>
            </a:extLst>
          </p:cNvPr>
          <p:cNvGrpSpPr/>
          <p:nvPr/>
        </p:nvGrpSpPr>
        <p:grpSpPr>
          <a:xfrm>
            <a:off x="6667132" y="4847166"/>
            <a:ext cx="1135343" cy="1128501"/>
            <a:chOff x="5364088" y="2787774"/>
            <a:chExt cx="914400" cy="914400"/>
          </a:xfrm>
        </p:grpSpPr>
        <p:sp>
          <p:nvSpPr>
            <p:cNvPr id="30" name="Oval 29">
              <a:extLst>
                <a:ext uri="{FF2B5EF4-FFF2-40B4-BE49-F238E27FC236}">
                  <a16:creationId xmlns:a16="http://schemas.microsoft.com/office/drawing/2014/main" id="{1BCD4E64-C06B-465E-B853-77BD17AEB1AF}"/>
                </a:ext>
              </a:extLst>
            </p:cNvPr>
            <p:cNvSpPr/>
            <p:nvPr/>
          </p:nvSpPr>
          <p:spPr>
            <a:xfrm>
              <a:off x="5364088" y="2787774"/>
              <a:ext cx="914400" cy="914400"/>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000000"/>
                </a:solidFill>
                <a:effectLst/>
                <a:uLnTx/>
                <a:uFillTx/>
                <a:latin typeface="Arial"/>
                <a:cs typeface="+mn-cs"/>
              </a:endParaRPr>
            </a:p>
          </p:txBody>
        </p:sp>
        <p:sp>
          <p:nvSpPr>
            <p:cNvPr id="31" name="Oval 30">
              <a:extLst>
                <a:ext uri="{FF2B5EF4-FFF2-40B4-BE49-F238E27FC236}">
                  <a16:creationId xmlns:a16="http://schemas.microsoft.com/office/drawing/2014/main" id="{1FF8ECA0-936E-4CB8-97EC-653C2C6D3503}"/>
                </a:ext>
              </a:extLst>
            </p:cNvPr>
            <p:cNvSpPr/>
            <p:nvPr/>
          </p:nvSpPr>
          <p:spPr>
            <a:xfrm>
              <a:off x="5443246" y="2866932"/>
              <a:ext cx="756084" cy="7560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a:cs typeface="+mn-cs"/>
              </a:endParaRPr>
            </a:p>
          </p:txBody>
        </p:sp>
      </p:grpSp>
      <p:sp>
        <p:nvSpPr>
          <p:cNvPr id="32" name="TextBox 31">
            <a:extLst>
              <a:ext uri="{FF2B5EF4-FFF2-40B4-BE49-F238E27FC236}">
                <a16:creationId xmlns:a16="http://schemas.microsoft.com/office/drawing/2014/main" id="{6B999BEC-D4CC-49EE-A07C-F32399B3CA75}"/>
              </a:ext>
            </a:extLst>
          </p:cNvPr>
          <p:cNvSpPr txBox="1"/>
          <p:nvPr/>
        </p:nvSpPr>
        <p:spPr>
          <a:xfrm>
            <a:off x="885338" y="4567350"/>
            <a:ext cx="2513000" cy="523220"/>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Определение потребностей и поиск поставщиков</a:t>
            </a:r>
          </a:p>
        </p:txBody>
      </p:sp>
      <p:sp>
        <p:nvSpPr>
          <p:cNvPr id="33" name="TextBox 32">
            <a:extLst>
              <a:ext uri="{FF2B5EF4-FFF2-40B4-BE49-F238E27FC236}">
                <a16:creationId xmlns:a16="http://schemas.microsoft.com/office/drawing/2014/main" id="{81F88B8B-FBCE-4E55-AA06-CA77F2FD8CFF}"/>
              </a:ext>
            </a:extLst>
          </p:cNvPr>
          <p:cNvSpPr txBox="1"/>
          <p:nvPr/>
        </p:nvSpPr>
        <p:spPr>
          <a:xfrm>
            <a:off x="4222189" y="4549850"/>
            <a:ext cx="2543228" cy="523220"/>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Выпуск на рынок письма-обращения о заинтересованности</a:t>
            </a:r>
          </a:p>
        </p:txBody>
      </p:sp>
      <p:sp>
        <p:nvSpPr>
          <p:cNvPr id="34" name="TextBox 33">
            <a:extLst>
              <a:ext uri="{FF2B5EF4-FFF2-40B4-BE49-F238E27FC236}">
                <a16:creationId xmlns:a16="http://schemas.microsoft.com/office/drawing/2014/main" id="{12A6375D-2EC6-4E70-A3FF-8F964B679C16}"/>
              </a:ext>
            </a:extLst>
          </p:cNvPr>
          <p:cNvSpPr txBox="1"/>
          <p:nvPr/>
        </p:nvSpPr>
        <p:spPr>
          <a:xfrm>
            <a:off x="7559033" y="4567352"/>
            <a:ext cx="2513000" cy="307777"/>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Отчет об исследовании рынка</a:t>
            </a:r>
          </a:p>
        </p:txBody>
      </p:sp>
      <p:sp>
        <p:nvSpPr>
          <p:cNvPr id="35" name="TextBox 34">
            <a:extLst>
              <a:ext uri="{FF2B5EF4-FFF2-40B4-BE49-F238E27FC236}">
                <a16:creationId xmlns:a16="http://schemas.microsoft.com/office/drawing/2014/main" id="{7ACEFFFC-6C2F-405A-AC9A-18412EC96DAF}"/>
              </a:ext>
            </a:extLst>
          </p:cNvPr>
          <p:cNvSpPr txBox="1"/>
          <p:nvPr/>
        </p:nvSpPr>
        <p:spPr>
          <a:xfrm>
            <a:off x="2656932" y="6076021"/>
            <a:ext cx="2513000" cy="738664"/>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Одобренный</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c</a:t>
            </a:r>
            <a:r>
              <a:rPr kumimoji="0" lang="ru-RU" sz="1400" b="1"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писок участников </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Тендера</a:t>
            </a:r>
            <a:endParaRPr kumimoji="0" lang="en-US" sz="1400" b="1"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F140DC54-7160-4306-A2BD-A6E9D78CD668}"/>
              </a:ext>
            </a:extLst>
          </p:cNvPr>
          <p:cNvSpPr txBox="1"/>
          <p:nvPr/>
        </p:nvSpPr>
        <p:spPr>
          <a:xfrm>
            <a:off x="6112101" y="6132373"/>
            <a:ext cx="2513000" cy="523220"/>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Получение необходимых </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одобрений</a:t>
            </a:r>
          </a:p>
        </p:txBody>
      </p:sp>
      <p:sp>
        <p:nvSpPr>
          <p:cNvPr id="37" name="Rectangle 7">
            <a:extLst>
              <a:ext uri="{FF2B5EF4-FFF2-40B4-BE49-F238E27FC236}">
                <a16:creationId xmlns:a16="http://schemas.microsoft.com/office/drawing/2014/main" id="{819B0B4E-E81E-47A8-AE0F-A0F2D3A568A2}"/>
              </a:ext>
            </a:extLst>
          </p:cNvPr>
          <p:cNvSpPr/>
          <p:nvPr/>
        </p:nvSpPr>
        <p:spPr>
          <a:xfrm rot="18900000">
            <a:off x="2066749" y="3695063"/>
            <a:ext cx="225664" cy="498205"/>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srgbClr val="FFFFFF"/>
              </a:solidFill>
              <a:effectLst/>
              <a:uLnTx/>
              <a:uFillTx/>
              <a:latin typeface="Arial"/>
              <a:cs typeface="+mn-cs"/>
            </a:endParaRPr>
          </a:p>
        </p:txBody>
      </p:sp>
      <p:sp>
        <p:nvSpPr>
          <p:cNvPr id="38" name="Diamond 5">
            <a:extLst>
              <a:ext uri="{FF2B5EF4-FFF2-40B4-BE49-F238E27FC236}">
                <a16:creationId xmlns:a16="http://schemas.microsoft.com/office/drawing/2014/main" id="{E4A78C97-9304-4655-A8C8-283C4863A130}"/>
              </a:ext>
            </a:extLst>
          </p:cNvPr>
          <p:cNvSpPr/>
          <p:nvPr/>
        </p:nvSpPr>
        <p:spPr>
          <a:xfrm>
            <a:off x="5207200" y="3602415"/>
            <a:ext cx="523149" cy="519971"/>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srgbClr val="FFFFFF"/>
              </a:solidFill>
              <a:effectLst/>
              <a:uLnTx/>
              <a:uFillTx/>
              <a:latin typeface="Arial"/>
              <a:cs typeface="+mn-cs"/>
            </a:endParaRPr>
          </a:p>
        </p:txBody>
      </p:sp>
      <p:sp>
        <p:nvSpPr>
          <p:cNvPr id="39" name="Oval 44">
            <a:extLst>
              <a:ext uri="{FF2B5EF4-FFF2-40B4-BE49-F238E27FC236}">
                <a16:creationId xmlns:a16="http://schemas.microsoft.com/office/drawing/2014/main" id="{431D92F5-2A08-4DC5-AE61-669DCE426D13}"/>
              </a:ext>
            </a:extLst>
          </p:cNvPr>
          <p:cNvSpPr>
            <a:spLocks noChangeAspect="1"/>
          </p:cNvSpPr>
          <p:nvPr/>
        </p:nvSpPr>
        <p:spPr>
          <a:xfrm>
            <a:off x="8638309" y="3607773"/>
            <a:ext cx="478148" cy="564198"/>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srgbClr val="FFFFFF"/>
              </a:solidFill>
              <a:effectLst/>
              <a:uLnTx/>
              <a:uFillTx/>
              <a:latin typeface="Arial"/>
              <a:cs typeface="+mn-cs"/>
            </a:endParaRPr>
          </a:p>
        </p:txBody>
      </p:sp>
      <p:sp>
        <p:nvSpPr>
          <p:cNvPr id="40" name="Frame 17">
            <a:extLst>
              <a:ext uri="{FF2B5EF4-FFF2-40B4-BE49-F238E27FC236}">
                <a16:creationId xmlns:a16="http://schemas.microsoft.com/office/drawing/2014/main" id="{5A02DB81-5533-4E23-AD36-5D63A123A0E1}"/>
              </a:ext>
            </a:extLst>
          </p:cNvPr>
          <p:cNvSpPr/>
          <p:nvPr/>
        </p:nvSpPr>
        <p:spPr>
          <a:xfrm>
            <a:off x="6980726" y="5149198"/>
            <a:ext cx="508153" cy="503578"/>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srgbClr val="000000"/>
              </a:solidFill>
              <a:effectLst/>
              <a:uLnTx/>
              <a:uFillTx/>
              <a:latin typeface="Arial"/>
              <a:cs typeface="+mn-cs"/>
            </a:endParaRPr>
          </a:p>
        </p:txBody>
      </p:sp>
      <p:sp>
        <p:nvSpPr>
          <p:cNvPr id="41" name="Donut 24">
            <a:extLst>
              <a:ext uri="{FF2B5EF4-FFF2-40B4-BE49-F238E27FC236}">
                <a16:creationId xmlns:a16="http://schemas.microsoft.com/office/drawing/2014/main" id="{9159051A-0255-4220-95C8-222B66D4E298}"/>
              </a:ext>
            </a:extLst>
          </p:cNvPr>
          <p:cNvSpPr/>
          <p:nvPr/>
        </p:nvSpPr>
        <p:spPr>
          <a:xfrm>
            <a:off x="3604678" y="5092521"/>
            <a:ext cx="617508" cy="61693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srgbClr val="000000"/>
              </a:solidFill>
              <a:effectLst/>
              <a:uLnTx/>
              <a:uFillTx/>
              <a:latin typeface="Arial"/>
              <a:cs typeface="+mn-cs"/>
            </a:endParaRPr>
          </a:p>
        </p:txBody>
      </p:sp>
      <p:sp>
        <p:nvSpPr>
          <p:cNvPr id="2" name="Footer Placeholder 1">
            <a:extLst>
              <a:ext uri="{FF2B5EF4-FFF2-40B4-BE49-F238E27FC236}">
                <a16:creationId xmlns:a16="http://schemas.microsoft.com/office/drawing/2014/main" id="{E58A68CD-DCC6-3257-FC6A-17E20A3CAC19}"/>
              </a:ext>
            </a:extLst>
          </p:cNvPr>
          <p:cNvSpPr>
            <a:spLocks noGrp="1"/>
          </p:cNvSpPr>
          <p:nvPr>
            <p:ph type="ftr" sz="quarter" idx="3"/>
          </p:nvPr>
        </p:nvSpPr>
        <p:spPr>
          <a:xfrm>
            <a:off x="7210" y="6610027"/>
            <a:ext cx="12184790" cy="251670"/>
          </a:xfrm>
        </p:spPr>
        <p: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rPr>
              <a:t>24/06/2024                                                                                                                                                                                   	 	                                                                                                                         КАРАЧАГАНАК ПЕТРОЛИУМ ОПЕРЕЙТИНГ Б.В.</a:t>
            </a:r>
            <a:endParaRPr kumimoji="0" lang="en-GB"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2921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648380-A57A-45E0-BA42-7AB8F18E3AA7}"/>
              </a:ext>
            </a:extLst>
          </p:cNvPr>
          <p:cNvSpPr>
            <a:spLocks noGrp="1"/>
          </p:cNvSpPr>
          <p:nvPr>
            <p:ph type="sldNum" sz="quarter" idx="4"/>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3AD7C01-B994-4A99-BE98-CE15A6753CE3}" type="slidenum">
              <a:rPr kumimoji="0" lang="en-GB" sz="1000" b="0" i="0" u="none" strike="noStrike" kern="1200" cap="none" spc="0" normalizeH="0" baseline="0" noProof="0" smtClean="0">
                <a:ln>
                  <a:noFill/>
                </a:ln>
                <a:solidFill>
                  <a:srgbClr val="000000">
                    <a:tint val="75000"/>
                  </a:srgbClr>
                </a:solidFill>
                <a:effectLst/>
                <a:uLnTx/>
                <a:uFillTx/>
                <a:latin typeface="Calibri" panose="020F0502020204030204" pitchFamily="34" charset="0"/>
                <a:cs typeface="Calibri" panose="020F0502020204030204" pitchFamily="34" charset="0"/>
              </a:rPr>
              <a:pPr marL="0" marR="0" lvl="0" indent="0" algn="r" defTabSz="914400" rtl="0" eaLnBrk="1" fontAlgn="auto" latinLnBrk="1" hangingPunct="1">
                <a:lnSpc>
                  <a:spcPct val="100000"/>
                </a:lnSpc>
                <a:spcBef>
                  <a:spcPts val="0"/>
                </a:spcBef>
                <a:spcAft>
                  <a:spcPts val="0"/>
                </a:spcAft>
                <a:buClrTx/>
                <a:buSzTx/>
                <a:buFontTx/>
                <a:buNone/>
                <a:tabLst/>
                <a:defRPr/>
              </a:pPr>
              <a:t>29</a:t>
            </a:fld>
            <a:endParaRPr kumimoji="0" lang="en-GB" sz="1000" b="0" i="0" u="none" strike="noStrike" kern="1200" cap="none" spc="0" normalizeH="0" baseline="0" noProof="0" dirty="0">
              <a:ln>
                <a:noFill/>
              </a:ln>
              <a:solidFill>
                <a:srgbClr val="000000">
                  <a:tint val="75000"/>
                </a:srgbClr>
              </a:solidFill>
              <a:effectLst/>
              <a:uLnTx/>
              <a:uFillTx/>
              <a:latin typeface="Calibri" panose="020F0502020204030204" pitchFamily="34" charset="0"/>
              <a:cs typeface="Calibri" panose="020F0502020204030204" pitchFamily="34" charset="0"/>
            </a:endParaRPr>
          </a:p>
        </p:txBody>
      </p:sp>
      <p:sp>
        <p:nvSpPr>
          <p:cNvPr id="18" name="Title 1">
            <a:extLst>
              <a:ext uri="{FF2B5EF4-FFF2-40B4-BE49-F238E27FC236}">
                <a16:creationId xmlns:a16="http://schemas.microsoft.com/office/drawing/2014/main" id="{16955597-E798-4A0E-AA91-EF4D474A780A}"/>
              </a:ext>
            </a:extLst>
          </p:cNvPr>
          <p:cNvSpPr txBox="1">
            <a:spLocks/>
          </p:cNvSpPr>
          <p:nvPr/>
        </p:nvSpPr>
        <p:spPr>
          <a:xfrm>
            <a:off x="7210" y="314325"/>
            <a:ext cx="12192000" cy="693918"/>
          </a:xfrm>
          <a:prstGeom prst="rect">
            <a:avLst/>
          </a:prstGeom>
        </p:spPr>
        <p:txBody>
          <a:bodyPr/>
          <a:lstStyle>
            <a:lvl1pPr algn="ctr" defTabSz="1219170" rtl="0" eaLnBrk="1" latinLnBrk="1" hangingPunct="1">
              <a:spcBef>
                <a:spcPct val="0"/>
              </a:spcBef>
              <a:buNone/>
              <a:defRPr sz="5867" kern="1200">
                <a:solidFill>
                  <a:schemeClr val="tx1"/>
                </a:solidFill>
                <a:latin typeface="+mj-lt"/>
                <a:ea typeface="+mj-ea"/>
                <a:cs typeface="+mj-cs"/>
              </a:defRPr>
            </a:lvl1pPr>
          </a:lstStyle>
          <a:p>
            <a:pPr defTabSz="914400" latinLnBrk="0">
              <a:spcBef>
                <a:spcPts val="0"/>
              </a:spcBef>
              <a:defRPr/>
            </a:pPr>
            <a:r>
              <a:rPr lang="ru-RU" sz="3200" kern="0" dirty="0">
                <a:solidFill>
                  <a:srgbClr val="01B1C9"/>
                </a:solidFill>
                <a:latin typeface="Calibri"/>
                <a:ea typeface="+mn-ea"/>
                <a:cs typeface="Calibri" panose="020F0502020204030204" pitchFamily="34" charset="0"/>
              </a:rPr>
              <a:t>СИСТЕМА </a:t>
            </a:r>
            <a:r>
              <a:rPr lang="en-US" sz="3200" kern="0" dirty="0">
                <a:solidFill>
                  <a:srgbClr val="01B1C9"/>
                </a:solidFill>
                <a:latin typeface="Calibri"/>
                <a:ea typeface="+mn-ea"/>
                <a:cs typeface="Calibri" panose="020F0502020204030204" pitchFamily="34" charset="0"/>
              </a:rPr>
              <a:t>‘’</a:t>
            </a:r>
            <a:r>
              <a:rPr lang="ru-RU" sz="3200" kern="0" dirty="0">
                <a:solidFill>
                  <a:srgbClr val="01B1C9"/>
                </a:solidFill>
                <a:latin typeface="Calibri"/>
                <a:ea typeface="+mn-ea"/>
                <a:cs typeface="Calibri" panose="020F0502020204030204" pitchFamily="34" charset="0"/>
              </a:rPr>
              <a:t>ЕДИНОГО ОКНА</a:t>
            </a:r>
            <a:r>
              <a:rPr lang="en-US" sz="3200" kern="0" dirty="0">
                <a:solidFill>
                  <a:srgbClr val="01B1C9"/>
                </a:solidFill>
                <a:latin typeface="Calibri"/>
                <a:ea typeface="+mn-ea"/>
                <a:cs typeface="Calibri" panose="020F0502020204030204" pitchFamily="34" charset="0"/>
              </a:rPr>
              <a:t>’’</a:t>
            </a:r>
            <a:endParaRPr lang="en-GB" sz="3200" kern="0" dirty="0">
              <a:solidFill>
                <a:srgbClr val="01B1C9"/>
              </a:solidFill>
              <a:latin typeface="Calibri"/>
              <a:ea typeface="+mn-ea"/>
              <a:cs typeface="Calibri" panose="020F0502020204030204" pitchFamily="34" charset="0"/>
            </a:endParaRPr>
          </a:p>
        </p:txBody>
      </p:sp>
      <p:grpSp>
        <p:nvGrpSpPr>
          <p:cNvPr id="15" name="Group 14">
            <a:extLst>
              <a:ext uri="{FF2B5EF4-FFF2-40B4-BE49-F238E27FC236}">
                <a16:creationId xmlns:a16="http://schemas.microsoft.com/office/drawing/2014/main" id="{FD5A6B21-AE5D-4B2A-A04E-8BA21FF3C6F1}"/>
              </a:ext>
            </a:extLst>
          </p:cNvPr>
          <p:cNvGrpSpPr/>
          <p:nvPr/>
        </p:nvGrpSpPr>
        <p:grpSpPr>
          <a:xfrm>
            <a:off x="0" y="1151466"/>
            <a:ext cx="6485467" cy="4766733"/>
            <a:chOff x="0" y="1092200"/>
            <a:chExt cx="7331576" cy="4563533"/>
          </a:xfrm>
        </p:grpSpPr>
        <p:pic>
          <p:nvPicPr>
            <p:cNvPr id="13" name="Picture 12">
              <a:extLst>
                <a:ext uri="{FF2B5EF4-FFF2-40B4-BE49-F238E27FC236}">
                  <a16:creationId xmlns:a16="http://schemas.microsoft.com/office/drawing/2014/main" id="{DB70FE25-BFEB-44CD-B6CB-D01B080EAE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092200"/>
              <a:ext cx="7331576" cy="4563533"/>
            </a:xfrm>
            <a:prstGeom prst="rect">
              <a:avLst/>
            </a:prstGeom>
          </p:spPr>
        </p:pic>
        <p:sp>
          <p:nvSpPr>
            <p:cNvPr id="14" name="Rectangle: Rounded Corners 13">
              <a:extLst>
                <a:ext uri="{FF2B5EF4-FFF2-40B4-BE49-F238E27FC236}">
                  <a16:creationId xmlns:a16="http://schemas.microsoft.com/office/drawing/2014/main" id="{BFEC5A28-1675-428C-87AE-3B05976D9FFA}"/>
                </a:ext>
              </a:extLst>
            </p:cNvPr>
            <p:cNvSpPr/>
            <p:nvPr/>
          </p:nvSpPr>
          <p:spPr>
            <a:xfrm>
              <a:off x="3166533" y="5029200"/>
              <a:ext cx="1718734" cy="37253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cs typeface="+mn-cs"/>
              </a:endParaRPr>
            </a:p>
          </p:txBody>
        </p:sp>
      </p:grpSp>
      <p:pic>
        <p:nvPicPr>
          <p:cNvPr id="16" name="Picture 15">
            <a:extLst>
              <a:ext uri="{FF2B5EF4-FFF2-40B4-BE49-F238E27FC236}">
                <a16:creationId xmlns:a16="http://schemas.microsoft.com/office/drawing/2014/main" id="{7096F386-61DC-4F56-8832-D8B6A0D309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24715" y="1092199"/>
            <a:ext cx="5564783" cy="5020734"/>
          </a:xfrm>
          <a:prstGeom prst="rect">
            <a:avLst/>
          </a:prstGeom>
        </p:spPr>
      </p:pic>
      <p:sp>
        <p:nvSpPr>
          <p:cNvPr id="2" name="Footer Placeholder 1">
            <a:extLst>
              <a:ext uri="{FF2B5EF4-FFF2-40B4-BE49-F238E27FC236}">
                <a16:creationId xmlns:a16="http://schemas.microsoft.com/office/drawing/2014/main" id="{6FE9B0AB-AC72-7128-3E65-2608D500E408}"/>
              </a:ext>
            </a:extLst>
          </p:cNvPr>
          <p:cNvSpPr>
            <a:spLocks noGrp="1"/>
          </p:cNvSpPr>
          <p:nvPr>
            <p:ph type="ftr" sz="quarter" idx="3"/>
          </p:nvPr>
        </p:nvSpPr>
        <p:spPr>
          <a:xfrm>
            <a:off x="7210" y="6610027"/>
            <a:ext cx="12184790" cy="251670"/>
          </a:xfrm>
        </p:spPr>
        <p: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rPr>
              <a:t>24/06/2024                                                                                                                                                                                   	 	                                                                                                                         КАРАЧАГАНАК ПЕТРОЛИУМ ОПЕРЕЙТИНГ Б.В.</a:t>
            </a:r>
            <a:endParaRPr kumimoji="0" lang="en-GB"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2865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A3CE9575-1198-4D53-BFBB-90BEA64ACB59}"/>
              </a:ext>
            </a:extLst>
          </p:cNvPr>
          <p:cNvGrpSpPr/>
          <p:nvPr/>
        </p:nvGrpSpPr>
        <p:grpSpPr>
          <a:xfrm>
            <a:off x="7632711" y="1234657"/>
            <a:ext cx="1416039" cy="1749970"/>
            <a:chOff x="3422056" y="821410"/>
            <a:chExt cx="2486498" cy="3392458"/>
          </a:xfrm>
          <a:solidFill>
            <a:schemeClr val="accent2">
              <a:lumMod val="40000"/>
              <a:lumOff val="60000"/>
            </a:schemeClr>
          </a:solidFill>
        </p:grpSpPr>
        <p:sp>
          <p:nvSpPr>
            <p:cNvPr id="7" name="Oval 1">
              <a:extLst>
                <a:ext uri="{FF2B5EF4-FFF2-40B4-BE49-F238E27FC236}">
                  <a16:creationId xmlns:a16="http://schemas.microsoft.com/office/drawing/2014/main" id="{0843942A-7046-4B48-BA61-0A520BBC0EC4}"/>
                </a:ext>
              </a:extLst>
            </p:cNvPr>
            <p:cNvSpPr/>
            <p:nvPr/>
          </p:nvSpPr>
          <p:spPr>
            <a:xfrm rot="20110090">
              <a:off x="4547567" y="3137124"/>
              <a:ext cx="1067821" cy="1076744"/>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Arial"/>
                <a:cs typeface="+mn-cs"/>
              </a:endParaRPr>
            </a:p>
          </p:txBody>
        </p:sp>
        <p:sp>
          <p:nvSpPr>
            <p:cNvPr id="8" name="Oval 1">
              <a:extLst>
                <a:ext uri="{FF2B5EF4-FFF2-40B4-BE49-F238E27FC236}">
                  <a16:creationId xmlns:a16="http://schemas.microsoft.com/office/drawing/2014/main" id="{2E185AD8-ECDF-430F-827E-A67C509E5475}"/>
                </a:ext>
              </a:extLst>
            </p:cNvPr>
            <p:cNvSpPr/>
            <p:nvPr/>
          </p:nvSpPr>
          <p:spPr>
            <a:xfrm rot="20629582">
              <a:off x="3422056" y="2512575"/>
              <a:ext cx="1317398" cy="1328406"/>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Arial"/>
                <a:cs typeface="+mn-cs"/>
              </a:endParaRPr>
            </a:p>
          </p:txBody>
        </p:sp>
        <p:sp>
          <p:nvSpPr>
            <p:cNvPr id="9" name="Oval 1">
              <a:extLst>
                <a:ext uri="{FF2B5EF4-FFF2-40B4-BE49-F238E27FC236}">
                  <a16:creationId xmlns:a16="http://schemas.microsoft.com/office/drawing/2014/main" id="{F69B9CE7-E9C8-41F8-8388-93F05CF7B32B}"/>
                </a:ext>
              </a:extLst>
            </p:cNvPr>
            <p:cNvSpPr/>
            <p:nvPr/>
          </p:nvSpPr>
          <p:spPr>
            <a:xfrm rot="20625983">
              <a:off x="3912780" y="821410"/>
              <a:ext cx="1175566" cy="1185389"/>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FFFFFF"/>
                </a:solidFill>
                <a:effectLst/>
                <a:uLnTx/>
                <a:uFillTx/>
                <a:latin typeface="Arial"/>
                <a:cs typeface="+mn-cs"/>
              </a:endParaRPr>
            </a:p>
          </p:txBody>
        </p:sp>
        <p:sp>
          <p:nvSpPr>
            <p:cNvPr id="10" name="Oval 1">
              <a:extLst>
                <a:ext uri="{FF2B5EF4-FFF2-40B4-BE49-F238E27FC236}">
                  <a16:creationId xmlns:a16="http://schemas.microsoft.com/office/drawing/2014/main" id="{83F90DE6-C428-4184-92A2-A876947CB8C4}"/>
                </a:ext>
              </a:extLst>
            </p:cNvPr>
            <p:cNvSpPr/>
            <p:nvPr/>
          </p:nvSpPr>
          <p:spPr>
            <a:xfrm rot="20625983">
              <a:off x="4483704" y="1742062"/>
              <a:ext cx="1424850" cy="1436756"/>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Arial"/>
                <a:cs typeface="+mn-cs"/>
              </a:endParaRPr>
            </a:p>
          </p:txBody>
        </p:sp>
      </p:grpSp>
      <p:sp>
        <p:nvSpPr>
          <p:cNvPr id="12" name="Title 7">
            <a:extLst>
              <a:ext uri="{FF2B5EF4-FFF2-40B4-BE49-F238E27FC236}">
                <a16:creationId xmlns:a16="http://schemas.microsoft.com/office/drawing/2014/main" id="{2F57BB8E-A761-4166-9188-D85477735120}"/>
              </a:ext>
            </a:extLst>
          </p:cNvPr>
          <p:cNvSpPr txBox="1">
            <a:spLocks/>
          </p:cNvSpPr>
          <p:nvPr/>
        </p:nvSpPr>
        <p:spPr>
          <a:xfrm>
            <a:off x="1540178" y="3802905"/>
            <a:ext cx="7595991" cy="1323439"/>
          </a:xfrm>
          <a:prstGeom prst="rect">
            <a:avLst/>
          </a:prstGeom>
          <a:noFill/>
        </p:spPr>
        <p:txBody>
          <a:bodyPr wrap="square" rtlCol="0">
            <a:spAutoFit/>
          </a:bodyPr>
          <a:lstStyle>
            <a:lvl1pPr algn="ctr" defTabSz="1219170" rtl="0" eaLnBrk="1" latinLnBrk="1" hangingPunct="1">
              <a:spcBef>
                <a:spcPct val="0"/>
              </a:spcBef>
              <a:buNone/>
              <a:defRPr sz="5867" kern="1200">
                <a:solidFill>
                  <a:schemeClr val="tx1"/>
                </a:solidFill>
                <a:latin typeface="+mj-lt"/>
                <a:ea typeface="+mj-ea"/>
                <a:cs typeface="+mj-cs"/>
              </a:defRPr>
            </a:lvl1pPr>
          </a:lstStyle>
          <a:p>
            <a:pPr marL="0" marR="0" lvl="0" indent="0" defTabSz="1219170" rtl="0" eaLnBrk="1" fontAlgn="auto" latinLnBrk="1" hangingPunct="1">
              <a:lnSpc>
                <a:spcPct val="100000"/>
              </a:lnSpc>
              <a:spcBef>
                <a:spcPct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Обзор химической</a:t>
            </a: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 </a:t>
            </a:r>
            <a:r>
              <a:rPr kumimoji="0" lang="ru-RU"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продукции в производственной деятельности</a:t>
            </a:r>
            <a:endPar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2392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A3CE9575-1198-4D53-BFBB-90BEA64ACB59}"/>
              </a:ext>
            </a:extLst>
          </p:cNvPr>
          <p:cNvGrpSpPr/>
          <p:nvPr/>
        </p:nvGrpSpPr>
        <p:grpSpPr>
          <a:xfrm>
            <a:off x="7632711" y="1234657"/>
            <a:ext cx="1416039" cy="1749970"/>
            <a:chOff x="3422056" y="821410"/>
            <a:chExt cx="2486498" cy="3392458"/>
          </a:xfrm>
          <a:solidFill>
            <a:schemeClr val="accent2">
              <a:lumMod val="40000"/>
              <a:lumOff val="60000"/>
            </a:schemeClr>
          </a:solidFill>
        </p:grpSpPr>
        <p:sp>
          <p:nvSpPr>
            <p:cNvPr id="7" name="Oval 1">
              <a:extLst>
                <a:ext uri="{FF2B5EF4-FFF2-40B4-BE49-F238E27FC236}">
                  <a16:creationId xmlns:a16="http://schemas.microsoft.com/office/drawing/2014/main" id="{0843942A-7046-4B48-BA61-0A520BBC0EC4}"/>
                </a:ext>
              </a:extLst>
            </p:cNvPr>
            <p:cNvSpPr/>
            <p:nvPr/>
          </p:nvSpPr>
          <p:spPr>
            <a:xfrm rot="20110090">
              <a:off x="4547567" y="3137124"/>
              <a:ext cx="1067821" cy="1076744"/>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Oval 1">
              <a:extLst>
                <a:ext uri="{FF2B5EF4-FFF2-40B4-BE49-F238E27FC236}">
                  <a16:creationId xmlns:a16="http://schemas.microsoft.com/office/drawing/2014/main" id="{2E185AD8-ECDF-430F-827E-A67C509E5475}"/>
                </a:ext>
              </a:extLst>
            </p:cNvPr>
            <p:cNvSpPr/>
            <p:nvPr/>
          </p:nvSpPr>
          <p:spPr>
            <a:xfrm rot="20629582">
              <a:off x="3422056" y="2512575"/>
              <a:ext cx="1317398" cy="1328406"/>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Oval 1">
              <a:extLst>
                <a:ext uri="{FF2B5EF4-FFF2-40B4-BE49-F238E27FC236}">
                  <a16:creationId xmlns:a16="http://schemas.microsoft.com/office/drawing/2014/main" id="{F69B9CE7-E9C8-41F8-8388-93F05CF7B32B}"/>
                </a:ext>
              </a:extLst>
            </p:cNvPr>
            <p:cNvSpPr/>
            <p:nvPr/>
          </p:nvSpPr>
          <p:spPr>
            <a:xfrm rot="20625983">
              <a:off x="3912780" y="821410"/>
              <a:ext cx="1175566" cy="1185389"/>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Oval 1">
              <a:extLst>
                <a:ext uri="{FF2B5EF4-FFF2-40B4-BE49-F238E27FC236}">
                  <a16:creationId xmlns:a16="http://schemas.microsoft.com/office/drawing/2014/main" id="{83F90DE6-C428-4184-92A2-A876947CB8C4}"/>
                </a:ext>
              </a:extLst>
            </p:cNvPr>
            <p:cNvSpPr/>
            <p:nvPr/>
          </p:nvSpPr>
          <p:spPr>
            <a:xfrm rot="20625983">
              <a:off x="4483704" y="1742062"/>
              <a:ext cx="1424850" cy="1436756"/>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2" name="Title 7">
            <a:extLst>
              <a:ext uri="{FF2B5EF4-FFF2-40B4-BE49-F238E27FC236}">
                <a16:creationId xmlns:a16="http://schemas.microsoft.com/office/drawing/2014/main" id="{2F57BB8E-A761-4166-9188-D85477735120}"/>
              </a:ext>
            </a:extLst>
          </p:cNvPr>
          <p:cNvSpPr txBox="1">
            <a:spLocks/>
          </p:cNvSpPr>
          <p:nvPr/>
        </p:nvSpPr>
        <p:spPr>
          <a:xfrm>
            <a:off x="1558628" y="4284333"/>
            <a:ext cx="6136280" cy="707886"/>
          </a:xfrm>
          <a:prstGeom prst="rect">
            <a:avLst/>
          </a:prstGeom>
          <a:noFill/>
        </p:spPr>
        <p:txBody>
          <a:bodyPr wrap="square" rtlCol="0">
            <a:spAutoFit/>
          </a:bodyPr>
          <a:lstStyle>
            <a:lvl1pPr algn="ctr" defTabSz="1219170" rtl="0" eaLnBrk="1" latinLnBrk="1" hangingPunct="1">
              <a:spcBef>
                <a:spcPct val="0"/>
              </a:spcBef>
              <a:buNone/>
              <a:defRPr sz="5867" kern="1200">
                <a:solidFill>
                  <a:schemeClr val="tx1"/>
                </a:solidFill>
                <a:latin typeface="+mj-lt"/>
                <a:ea typeface="+mj-ea"/>
                <a:cs typeface="+mj-cs"/>
              </a:defRPr>
            </a:lvl1pPr>
          </a:lstStyle>
          <a:p>
            <a:pPr algn="l"/>
            <a:r>
              <a:rPr lang="ru-RU" sz="40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Процесс закупа</a:t>
            </a:r>
            <a:endParaRPr lang="en-US" sz="40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2231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648380-A57A-45E0-BA42-7AB8F18E3AA7}"/>
              </a:ext>
            </a:extLst>
          </p:cNvPr>
          <p:cNvSpPr>
            <a:spLocks noGrp="1"/>
          </p:cNvSpPr>
          <p:nvPr>
            <p:ph type="sldNum" sz="quarter" idx="4"/>
          </p:nvPr>
        </p:nvSpPr>
        <p:spPr>
          <a:xfrm>
            <a:off x="-2250057" y="6501925"/>
            <a:ext cx="2743200" cy="418278"/>
          </a:xfrm>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3AD7C01-B994-4A99-BE98-CE15A6753CE3}" type="slidenum">
              <a:rPr kumimoji="0" lang="en-GB" sz="1000" b="0" i="0" u="none" strike="noStrike" kern="1200" cap="none" spc="0" normalizeH="0" baseline="0" noProof="0" smtClean="0">
                <a:ln>
                  <a:noFill/>
                </a:ln>
                <a:solidFill>
                  <a:srgbClr val="000000">
                    <a:tint val="75000"/>
                  </a:srgbClr>
                </a:solidFill>
                <a:effectLst/>
                <a:uLnTx/>
                <a:uFillTx/>
                <a:latin typeface="Calibri" panose="020F0502020204030204" pitchFamily="34" charset="0"/>
                <a:cs typeface="Calibri" panose="020F0502020204030204" pitchFamily="34" charset="0"/>
              </a:rPr>
              <a:pPr marL="0" marR="0" lvl="0" indent="0" algn="r" defTabSz="914400" rtl="0" eaLnBrk="1" fontAlgn="auto" latinLnBrk="1" hangingPunct="1">
                <a:lnSpc>
                  <a:spcPct val="100000"/>
                </a:lnSpc>
                <a:spcBef>
                  <a:spcPts val="0"/>
                </a:spcBef>
                <a:spcAft>
                  <a:spcPts val="0"/>
                </a:spcAft>
                <a:buClrTx/>
                <a:buSzTx/>
                <a:buFontTx/>
                <a:buNone/>
                <a:tabLst/>
                <a:defRPr/>
              </a:pPr>
              <a:t>31</a:t>
            </a:fld>
            <a:endParaRPr kumimoji="0" lang="en-GB" sz="1000" b="0" i="0" u="none" strike="noStrike" kern="1200" cap="none" spc="0" normalizeH="0" baseline="0" noProof="0" dirty="0">
              <a:ln>
                <a:noFill/>
              </a:ln>
              <a:solidFill>
                <a:srgbClr val="000000">
                  <a:tint val="75000"/>
                </a:srgbClr>
              </a:solidFill>
              <a:effectLst/>
              <a:uLnTx/>
              <a:uFillTx/>
              <a:latin typeface="Calibri" panose="020F0502020204030204" pitchFamily="34" charset="0"/>
              <a:cs typeface="Calibri" panose="020F0502020204030204" pitchFamily="34" charset="0"/>
            </a:endParaRPr>
          </a:p>
        </p:txBody>
      </p:sp>
      <p:sp>
        <p:nvSpPr>
          <p:cNvPr id="18" name="Title 1">
            <a:extLst>
              <a:ext uri="{FF2B5EF4-FFF2-40B4-BE49-F238E27FC236}">
                <a16:creationId xmlns:a16="http://schemas.microsoft.com/office/drawing/2014/main" id="{16955597-E798-4A0E-AA91-EF4D474A780A}"/>
              </a:ext>
            </a:extLst>
          </p:cNvPr>
          <p:cNvSpPr txBox="1">
            <a:spLocks/>
          </p:cNvSpPr>
          <p:nvPr/>
        </p:nvSpPr>
        <p:spPr>
          <a:xfrm>
            <a:off x="7210" y="367238"/>
            <a:ext cx="12192000" cy="802867"/>
          </a:xfrm>
          <a:prstGeom prst="rect">
            <a:avLst/>
          </a:prstGeom>
        </p:spPr>
        <p:txBody>
          <a:bodyPr/>
          <a:lstStyle>
            <a:lvl1pPr algn="ctr" defTabSz="1219170" rtl="0" eaLnBrk="1" latinLnBrk="1" hangingPunct="1">
              <a:spcBef>
                <a:spcPct val="0"/>
              </a:spcBef>
              <a:buNone/>
              <a:defRPr sz="5867" kern="1200">
                <a:solidFill>
                  <a:schemeClr val="tx1"/>
                </a:solidFill>
                <a:latin typeface="+mj-lt"/>
                <a:ea typeface="+mj-ea"/>
                <a:cs typeface="+mj-cs"/>
              </a:defRPr>
            </a:lvl1pPr>
          </a:lstStyle>
          <a:p>
            <a:pPr marL="0" marR="0" lvl="0" indent="0" algn="ctr" defTabSz="1219170" rtl="0" eaLnBrk="1" fontAlgn="auto" latinLnBrk="1" hangingPunct="1">
              <a:lnSpc>
                <a:spcPct val="100000"/>
              </a:lnSpc>
              <a:spcBef>
                <a:spcPct val="0"/>
              </a:spcBef>
              <a:spcAft>
                <a:spcPts val="0"/>
              </a:spcAft>
              <a:buClrTx/>
              <a:buSzTx/>
              <a:buFontTx/>
              <a:buNone/>
              <a:tabLst/>
              <a:defRPr/>
            </a:pPr>
            <a:endParaRPr kumimoji="0" lang="en-GB" sz="3200" b="1"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44658221-3250-48C4-8782-DAB4A71BEC95}"/>
              </a:ext>
            </a:extLst>
          </p:cNvPr>
          <p:cNvSpPr/>
          <p:nvPr/>
        </p:nvSpPr>
        <p:spPr bwMode="auto">
          <a:xfrm>
            <a:off x="207651" y="3210051"/>
            <a:ext cx="11375787" cy="380874"/>
          </a:xfrm>
          <a:prstGeom prst="rect">
            <a:avLst/>
          </a:prstGeom>
          <a:solidFill>
            <a:srgbClr val="00B5C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000" tIns="14669" rIns="72000" bIns="14669" spcCol="127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ПРОЦЕСС</a:t>
            </a:r>
            <a:endParaRPr kumimoji="0" lang="en-US"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1FABB197-3207-4D23-B27D-7BDA38F783C4}"/>
              </a:ext>
            </a:extLst>
          </p:cNvPr>
          <p:cNvGrpSpPr/>
          <p:nvPr/>
        </p:nvGrpSpPr>
        <p:grpSpPr>
          <a:xfrm>
            <a:off x="1874004" y="3773065"/>
            <a:ext cx="8443991" cy="848820"/>
            <a:chOff x="-1565713" y="4563572"/>
            <a:chExt cx="14384491" cy="980982"/>
          </a:xfrm>
        </p:grpSpPr>
        <p:sp>
          <p:nvSpPr>
            <p:cNvPr id="12" name="Pentagon 9">
              <a:extLst>
                <a:ext uri="{FF2B5EF4-FFF2-40B4-BE49-F238E27FC236}">
                  <a16:creationId xmlns:a16="http://schemas.microsoft.com/office/drawing/2014/main" id="{12FA3071-3414-4408-AE06-12114F5453AC}"/>
                </a:ext>
              </a:extLst>
            </p:cNvPr>
            <p:cNvSpPr/>
            <p:nvPr/>
          </p:nvSpPr>
          <p:spPr>
            <a:xfrm>
              <a:off x="-1565713" y="4563572"/>
              <a:ext cx="2213705" cy="980982"/>
            </a:xfrm>
            <a:prstGeom prst="homePlate">
              <a:avLst/>
            </a:prstGeom>
            <a:solidFill>
              <a:srgbClr val="4F81B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000" tIns="14669" rIns="72000" bIns="14669" spcCol="127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ПРИГЛАШЕНИЕ</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К УЧАСТИЮ В </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ТЕНДЕРЕ</a:t>
              </a:r>
              <a:endParaRPr kumimoji="0" lang="en-GB" sz="10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13" name="Pentagon 10">
              <a:extLst>
                <a:ext uri="{FF2B5EF4-FFF2-40B4-BE49-F238E27FC236}">
                  <a16:creationId xmlns:a16="http://schemas.microsoft.com/office/drawing/2014/main" id="{29DE9CC1-8852-437D-83EB-E72BD02D72CA}"/>
                </a:ext>
              </a:extLst>
            </p:cNvPr>
            <p:cNvSpPr/>
            <p:nvPr/>
          </p:nvSpPr>
          <p:spPr>
            <a:xfrm>
              <a:off x="868444" y="4563572"/>
              <a:ext cx="2213705" cy="980982"/>
            </a:xfrm>
            <a:prstGeom prst="homePlate">
              <a:avLst/>
            </a:prstGeom>
            <a:solidFill>
              <a:srgbClr val="4F81B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000" tIns="14669" rIns="72000" bIns="14669" spcCol="127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ТЕНДЕРНЫЙ </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ПЕРИОД</a:t>
              </a:r>
              <a:endParaRPr kumimoji="0" lang="en-GB" sz="10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14" name="Pentagon 11">
              <a:extLst>
                <a:ext uri="{FF2B5EF4-FFF2-40B4-BE49-F238E27FC236}">
                  <a16:creationId xmlns:a16="http://schemas.microsoft.com/office/drawing/2014/main" id="{99A4F8CC-22E7-488E-AE54-16EE7D15266E}"/>
                </a:ext>
              </a:extLst>
            </p:cNvPr>
            <p:cNvSpPr/>
            <p:nvPr/>
          </p:nvSpPr>
          <p:spPr>
            <a:xfrm>
              <a:off x="5736759" y="4563572"/>
              <a:ext cx="2213705" cy="980982"/>
            </a:xfrm>
            <a:prstGeom prst="homePlate">
              <a:avLst/>
            </a:prstGeom>
            <a:solidFill>
              <a:srgbClr val="4F81B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000" tIns="14669" rIns="72000" bIns="14669" spcCol="127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ОЦЕНКА </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ТЕНДЕРНЫХ </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ПРЕДЛОЖЕНИЙ </a:t>
              </a:r>
              <a:endParaRPr kumimoji="0" lang="en-GB" sz="10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15" name="Pentagon 13">
              <a:extLst>
                <a:ext uri="{FF2B5EF4-FFF2-40B4-BE49-F238E27FC236}">
                  <a16:creationId xmlns:a16="http://schemas.microsoft.com/office/drawing/2014/main" id="{91AC36C9-7F41-4D2B-89EA-7DC18C341B7F}"/>
                </a:ext>
              </a:extLst>
            </p:cNvPr>
            <p:cNvSpPr/>
            <p:nvPr/>
          </p:nvSpPr>
          <p:spPr>
            <a:xfrm>
              <a:off x="3302602" y="4563572"/>
              <a:ext cx="2213705" cy="980982"/>
            </a:xfrm>
            <a:prstGeom prst="homePlate">
              <a:avLst/>
            </a:prstGeom>
            <a:solidFill>
              <a:srgbClr val="4F81B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000" tIns="14669" rIns="72000" bIns="14669" spcCol="127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ПОДАЧА </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ТЕНДЕРНЫХ </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ПРЕДЛОЖЕНИЙ </a:t>
              </a:r>
              <a:endParaRPr kumimoji="0" lang="en-GB" sz="10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16" name="Pentagon 12">
              <a:extLst>
                <a:ext uri="{FF2B5EF4-FFF2-40B4-BE49-F238E27FC236}">
                  <a16:creationId xmlns:a16="http://schemas.microsoft.com/office/drawing/2014/main" id="{9CC78769-8BC4-4AFE-9679-3758321B2FD8}"/>
                </a:ext>
              </a:extLst>
            </p:cNvPr>
            <p:cNvSpPr/>
            <p:nvPr/>
          </p:nvSpPr>
          <p:spPr>
            <a:xfrm>
              <a:off x="8170916" y="4563572"/>
              <a:ext cx="2213705" cy="980982"/>
            </a:xfrm>
            <a:prstGeom prst="homePlate">
              <a:avLst/>
            </a:prstGeom>
            <a:solidFill>
              <a:srgbClr val="4F81B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000" tIns="14669" rIns="72000" bIns="14669" spcCol="127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ПРИСУЖДЕНИЕ </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КОНТРАКТА</a:t>
              </a:r>
              <a:endParaRPr kumimoji="0" lang="en-GB" sz="10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19" name="Pentagon 14">
              <a:extLst>
                <a:ext uri="{FF2B5EF4-FFF2-40B4-BE49-F238E27FC236}">
                  <a16:creationId xmlns:a16="http://schemas.microsoft.com/office/drawing/2014/main" id="{862710EF-1A9F-4E70-920C-AD9CF7CE6FFD}"/>
                </a:ext>
              </a:extLst>
            </p:cNvPr>
            <p:cNvSpPr/>
            <p:nvPr/>
          </p:nvSpPr>
          <p:spPr>
            <a:xfrm>
              <a:off x="10605073" y="4563572"/>
              <a:ext cx="2213705" cy="980982"/>
            </a:xfrm>
            <a:prstGeom prst="homePlate">
              <a:avLst/>
            </a:prstGeom>
            <a:solidFill>
              <a:srgbClr val="4F81B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000" tIns="14669" rIns="72000" bIns="14669" spcCol="127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ПОДПИСАНИЕ</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КОНТРАКТА</a:t>
              </a:r>
              <a:endParaRPr kumimoji="0" lang="en-GB" sz="10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grpSp>
      <p:sp>
        <p:nvSpPr>
          <p:cNvPr id="20" name="Pentagon 17">
            <a:extLst>
              <a:ext uri="{FF2B5EF4-FFF2-40B4-BE49-F238E27FC236}">
                <a16:creationId xmlns:a16="http://schemas.microsoft.com/office/drawing/2014/main" id="{33F9E7E4-C386-4B58-A337-59947165239D}"/>
              </a:ext>
            </a:extLst>
          </p:cNvPr>
          <p:cNvSpPr/>
          <p:nvPr/>
        </p:nvSpPr>
        <p:spPr>
          <a:xfrm>
            <a:off x="10484403" y="3744189"/>
            <a:ext cx="1299490" cy="972387"/>
          </a:xfrm>
          <a:prstGeom prst="homePlate">
            <a:avLst/>
          </a:prstGeom>
          <a:solidFill>
            <a:srgbClr val="4F81B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000" tIns="14669" rIns="72000" bIns="14669" spcCol="127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ИСПОЛНЕНИЕ</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КОНТРАКТА</a:t>
            </a:r>
            <a:endParaRPr kumimoji="0" lang="en-GB" sz="10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1" name="Pentagon 15">
            <a:extLst>
              <a:ext uri="{FF2B5EF4-FFF2-40B4-BE49-F238E27FC236}">
                <a16:creationId xmlns:a16="http://schemas.microsoft.com/office/drawing/2014/main" id="{A09A7BFF-2D1F-4B0E-A188-AB50E28E715A}"/>
              </a:ext>
            </a:extLst>
          </p:cNvPr>
          <p:cNvSpPr/>
          <p:nvPr/>
        </p:nvSpPr>
        <p:spPr>
          <a:xfrm>
            <a:off x="309775" y="3773064"/>
            <a:ext cx="1397821" cy="972387"/>
          </a:xfrm>
          <a:prstGeom prst="homePlate">
            <a:avLst/>
          </a:prstGeom>
          <a:solidFill>
            <a:srgbClr val="4F81B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000" tIns="14669" rIns="72000" bIns="14669" spcCol="127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ИССЛЕДОВАНИЕ РЫНКА / ПРЕДКВАЛИФИКАЦИЯ</a:t>
            </a:r>
            <a:endParaRPr kumimoji="0" lang="en-GB" sz="10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BCE75469-37F5-447E-B53C-A940AC8FE926}"/>
              </a:ext>
            </a:extLst>
          </p:cNvPr>
          <p:cNvSpPr/>
          <p:nvPr/>
        </p:nvSpPr>
        <p:spPr bwMode="auto">
          <a:xfrm>
            <a:off x="207651" y="1244638"/>
            <a:ext cx="11522915" cy="1901945"/>
          </a:xfrm>
          <a:prstGeom prst="rect">
            <a:avLst/>
          </a:prstGeom>
          <a:noFill/>
          <a:ln w="6350">
            <a:solidFill>
              <a:srgbClr val="FFC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000" tIns="14669" rIns="72000" bIns="14669" spcCol="1270" anchor="ctr"/>
          <a:lstStyle/>
          <a:p>
            <a:pPr marL="0" marR="0" lvl="0" indent="0" algn="l" defTabSz="914400" rtl="0" eaLnBrk="1" fontAlgn="auto" latinLnBrk="1" hangingPunct="1">
              <a:lnSpc>
                <a:spcPct val="100000"/>
              </a:lnSpc>
              <a:spcBef>
                <a:spcPts val="300"/>
              </a:spcBef>
              <a:spcAft>
                <a:spcPts val="300"/>
              </a:spcAft>
              <a:buClrTx/>
              <a:buSzTx/>
              <a:buFontTx/>
              <a:buNone/>
              <a:tabLst/>
              <a:defRPr/>
            </a:pPr>
            <a:r>
              <a:rPr kumimoji="0" lang="ru-RU" sz="16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КПО проводит свою закупочную деятельность в соответствии с</a:t>
            </a:r>
            <a:r>
              <a:rPr kumimoji="0" lang="en-GB" sz="16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 </a:t>
            </a:r>
          </a:p>
          <a:p>
            <a:pPr marL="541338" marR="0" lvl="1" indent="-269875" algn="just" defTabSz="914400" rtl="0" eaLnBrk="1" fontAlgn="auto" latinLnBrk="1" hangingPunct="1">
              <a:lnSpc>
                <a:spcPct val="100000"/>
              </a:lnSpc>
              <a:spcBef>
                <a:spcPts val="300"/>
              </a:spcBef>
              <a:spcAft>
                <a:spcPts val="300"/>
              </a:spcAft>
              <a:buClr>
                <a:srgbClr val="FFC000"/>
              </a:buClr>
              <a:buSzTx/>
              <a:buFont typeface="Wingdings" panose="05000000000000000000" pitchFamily="2" charset="2"/>
              <a:buChar char="§"/>
              <a:tabLst/>
              <a:defRPr/>
            </a:pPr>
            <a:r>
              <a:rPr kumimoji="0" lang="ru-RU" sz="16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Окончательным Соглашением о Разделе Продукции (конфиденциально и для пользования только КПО, Компаниями-           Партнерами и Республикой Казахстан) и Положением о тендерных торгах Совместного Комитета по Управлению                     Карачаганакским Проектом (СКУ)</a:t>
            </a:r>
            <a:endParaRPr kumimoji="0" lang="en-GB" sz="16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endParaRPr>
          </a:p>
          <a:p>
            <a:pPr marL="541338" marR="0" lvl="1" indent="-269875" algn="l" defTabSz="914400" rtl="0" eaLnBrk="1" fontAlgn="auto" latinLnBrk="1" hangingPunct="1">
              <a:lnSpc>
                <a:spcPct val="100000"/>
              </a:lnSpc>
              <a:spcBef>
                <a:spcPts val="300"/>
              </a:spcBef>
              <a:spcAft>
                <a:spcPts val="300"/>
              </a:spcAft>
              <a:buClr>
                <a:srgbClr val="FFC000"/>
              </a:buClr>
              <a:buSzTx/>
              <a:buFont typeface="Wingdings" panose="05000000000000000000" pitchFamily="2" charset="2"/>
              <a:buChar char="§"/>
              <a:tabLst/>
              <a:defRPr/>
            </a:pPr>
            <a:r>
              <a:rPr kumimoji="0" lang="ru-RU" sz="16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Действующим законодательством</a:t>
            </a:r>
            <a:r>
              <a:rPr kumimoji="0" lang="en-GB" sz="16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 </a:t>
            </a:r>
          </a:p>
          <a:p>
            <a:pPr marL="541338" marR="0" lvl="1" indent="-269875" algn="l" defTabSz="914400" rtl="0" eaLnBrk="1" fontAlgn="auto" latinLnBrk="1" hangingPunct="1">
              <a:lnSpc>
                <a:spcPct val="100000"/>
              </a:lnSpc>
              <a:spcBef>
                <a:spcPts val="300"/>
              </a:spcBef>
              <a:spcAft>
                <a:spcPts val="300"/>
              </a:spcAft>
              <a:buClr>
                <a:srgbClr val="FFC000"/>
              </a:buClr>
              <a:buSzTx/>
              <a:buFont typeface="Wingdings" panose="05000000000000000000" pitchFamily="2" charset="2"/>
              <a:buChar char="§"/>
              <a:tabLst/>
              <a:defRPr/>
            </a:pPr>
            <a:r>
              <a:rPr kumimoji="0" lang="ru-RU" sz="16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Утвержденным Бюджетом и Рабочей программой</a:t>
            </a:r>
            <a:endParaRPr kumimoji="0" lang="en-GB" sz="16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endParaRPr>
          </a:p>
        </p:txBody>
      </p:sp>
      <p:sp>
        <p:nvSpPr>
          <p:cNvPr id="23" name="Title 1">
            <a:extLst>
              <a:ext uri="{FF2B5EF4-FFF2-40B4-BE49-F238E27FC236}">
                <a16:creationId xmlns:a16="http://schemas.microsoft.com/office/drawing/2014/main" id="{E56B546C-8513-4275-BC8D-C3142E668DF8}"/>
              </a:ext>
            </a:extLst>
          </p:cNvPr>
          <p:cNvSpPr txBox="1">
            <a:spLocks/>
          </p:cNvSpPr>
          <p:nvPr/>
        </p:nvSpPr>
        <p:spPr>
          <a:xfrm>
            <a:off x="535073" y="335983"/>
            <a:ext cx="11522915" cy="832023"/>
          </a:xfrm>
          <a:prstGeom prst="rect">
            <a:avLst/>
          </a:prstGeom>
        </p:spPr>
        <p:txBody>
          <a:bodyPr/>
          <a:lstStyle>
            <a:lvl1pPr algn="ctr" defTabSz="1219170" rtl="0" eaLnBrk="1" latinLnBrk="1" hangingPunct="1">
              <a:spcBef>
                <a:spcPct val="0"/>
              </a:spcBef>
              <a:buNone/>
              <a:defRPr sz="5867" kern="1200">
                <a:solidFill>
                  <a:schemeClr val="tx1"/>
                </a:solidFill>
                <a:latin typeface="+mj-lt"/>
                <a:ea typeface="+mj-ea"/>
                <a:cs typeface="+mj-cs"/>
              </a:defRPr>
            </a:lvl1p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ru-RU" sz="3200" b="0" i="0" u="none" strike="noStrike" kern="1200" cap="none" spc="0" normalizeH="0" baseline="0" noProof="0" dirty="0">
                <a:ln w="0"/>
                <a:solidFill>
                  <a:srgbClr val="01B1C9"/>
                </a:solidFill>
                <a:effectLst/>
                <a:uLnTx/>
                <a:uFillTx/>
                <a:latin typeface="Calibri" panose="020F0502020204030204" pitchFamily="34" charset="0"/>
                <a:cs typeface="Calibri" panose="020F0502020204030204" pitchFamily="34" charset="0"/>
              </a:rPr>
              <a:t>ТЕНДЕРНЫЙ ПРОЦЕСС</a:t>
            </a:r>
            <a:endParaRPr kumimoji="0" lang="en-GB" sz="3200" b="0" i="0" u="none" strike="noStrike" kern="1200" cap="none" spc="0" normalizeH="0" baseline="0" noProof="0" dirty="0">
              <a:ln w="0"/>
              <a:solidFill>
                <a:srgbClr val="01B1C9"/>
              </a:solidFill>
              <a:effectLst/>
              <a:uLnTx/>
              <a:uFillTx/>
              <a:latin typeface="Calibri" panose="020F050202020403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F427E052-1924-D624-DDFD-C4A74DF9926E}"/>
              </a:ext>
            </a:extLst>
          </p:cNvPr>
          <p:cNvSpPr>
            <a:spLocks noGrp="1"/>
          </p:cNvSpPr>
          <p:nvPr>
            <p:ph type="ftr" sz="quarter" idx="3"/>
          </p:nvPr>
        </p:nvSpPr>
        <p:spPr>
          <a:xfrm>
            <a:off x="7210" y="6610027"/>
            <a:ext cx="12184790" cy="251670"/>
          </a:xfrm>
        </p:spPr>
        <p: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rPr>
              <a:t>24/06/2024                                                                                                                                                                                   	 	                                                                                                                         КАРАЧАГАНАК ПЕТРОЛИУМ ОПЕРЕЙТИНГ Б.В.</a:t>
            </a:r>
            <a:endParaRPr kumimoji="0" lang="en-GB"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26753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648380-A57A-45E0-BA42-7AB8F18E3AA7}"/>
              </a:ext>
            </a:extLst>
          </p:cNvPr>
          <p:cNvSpPr>
            <a:spLocks noGrp="1"/>
          </p:cNvSpPr>
          <p:nvPr>
            <p:ph type="sldNum" sz="quarter" idx="4"/>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3AD7C01-B994-4A99-BE98-CE15A6753CE3}" type="slidenum">
              <a:rPr kumimoji="0" lang="en-GB" sz="1000" b="0" i="0" u="none" strike="noStrike" kern="1200" cap="none" spc="0" normalizeH="0" baseline="0" noProof="0" smtClean="0">
                <a:ln>
                  <a:noFill/>
                </a:ln>
                <a:solidFill>
                  <a:srgbClr val="000000">
                    <a:tint val="75000"/>
                  </a:srgbClr>
                </a:solidFill>
                <a:effectLst/>
                <a:uLnTx/>
                <a:uFillTx/>
                <a:latin typeface="Calibri" panose="020F0502020204030204" pitchFamily="34" charset="0"/>
                <a:cs typeface="Calibri" panose="020F0502020204030204" pitchFamily="34" charset="0"/>
              </a:rPr>
              <a:pPr marL="0" marR="0" lvl="0" indent="0" algn="r" defTabSz="914400" rtl="0" eaLnBrk="1" fontAlgn="auto" latinLnBrk="1" hangingPunct="1">
                <a:lnSpc>
                  <a:spcPct val="100000"/>
                </a:lnSpc>
                <a:spcBef>
                  <a:spcPts val="0"/>
                </a:spcBef>
                <a:spcAft>
                  <a:spcPts val="0"/>
                </a:spcAft>
                <a:buClrTx/>
                <a:buSzTx/>
                <a:buFontTx/>
                <a:buNone/>
                <a:tabLst/>
                <a:defRPr/>
              </a:pPr>
              <a:t>32</a:t>
            </a:fld>
            <a:endParaRPr kumimoji="0" lang="en-GB" sz="1000" b="0" i="0" u="none" strike="noStrike" kern="1200" cap="none" spc="0" normalizeH="0" baseline="0" noProof="0" dirty="0">
              <a:ln>
                <a:noFill/>
              </a:ln>
              <a:solidFill>
                <a:srgbClr val="000000">
                  <a:tint val="75000"/>
                </a:srgbClr>
              </a:solidFill>
              <a:effectLst/>
              <a:uLnTx/>
              <a:uFillTx/>
              <a:latin typeface="Calibri" panose="020F0502020204030204" pitchFamily="34" charset="0"/>
              <a:cs typeface="Calibri" panose="020F0502020204030204" pitchFamily="34" charset="0"/>
            </a:endParaRPr>
          </a:p>
        </p:txBody>
      </p:sp>
      <p:sp>
        <p:nvSpPr>
          <p:cNvPr id="18" name="Title 1">
            <a:extLst>
              <a:ext uri="{FF2B5EF4-FFF2-40B4-BE49-F238E27FC236}">
                <a16:creationId xmlns:a16="http://schemas.microsoft.com/office/drawing/2014/main" id="{16955597-E798-4A0E-AA91-EF4D474A780A}"/>
              </a:ext>
            </a:extLst>
          </p:cNvPr>
          <p:cNvSpPr txBox="1">
            <a:spLocks/>
          </p:cNvSpPr>
          <p:nvPr/>
        </p:nvSpPr>
        <p:spPr>
          <a:xfrm>
            <a:off x="193476" y="361909"/>
            <a:ext cx="12192000" cy="832023"/>
          </a:xfrm>
          <a:prstGeom prst="rect">
            <a:avLst/>
          </a:prstGeom>
        </p:spPr>
        <p:txBody>
          <a:bodyPr/>
          <a:lstStyle>
            <a:lvl1pPr algn="ctr" defTabSz="1219170" rtl="0" eaLnBrk="1" latinLnBrk="1" hangingPunct="1">
              <a:spcBef>
                <a:spcPct val="0"/>
              </a:spcBef>
              <a:buNone/>
              <a:defRPr sz="5867" kern="1200">
                <a:solidFill>
                  <a:schemeClr val="tx1"/>
                </a:solidFill>
                <a:latin typeface="+mj-lt"/>
                <a:ea typeface="+mj-ea"/>
                <a:cs typeface="+mj-cs"/>
              </a:defRPr>
            </a:lvl1p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ru-RU" sz="3200" b="0" i="0" u="none" strike="noStrike" kern="1200" cap="none" spc="0" normalizeH="0" baseline="0" noProof="0" dirty="0">
                <a:ln w="0"/>
                <a:solidFill>
                  <a:srgbClr val="01B1C9"/>
                </a:solidFill>
                <a:effectLst/>
                <a:uLnTx/>
                <a:uFillTx/>
                <a:latin typeface="Calibri" panose="020F0502020204030204" pitchFamily="34" charset="0"/>
                <a:cs typeface="Calibri" panose="020F0502020204030204" pitchFamily="34" charset="0"/>
              </a:rPr>
              <a:t>МАКСИМАЛЬНОЕ ВНИМАНИЕ ДОЛЖНО БЫТЬ УДЕЛЕНО</a:t>
            </a:r>
            <a:endParaRPr kumimoji="0" lang="en-GB" sz="3200" b="0" i="0" u="none" strike="noStrike" kern="1200" cap="none" spc="0" normalizeH="0" baseline="0" noProof="0" dirty="0">
              <a:ln w="0"/>
              <a:solidFill>
                <a:srgbClr val="01B1C9"/>
              </a:solidFill>
              <a:effectLst/>
              <a:uLnTx/>
              <a:uFillTx/>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DDD654A6-8FE3-4A03-A5E9-B673039C1087}"/>
              </a:ext>
            </a:extLst>
          </p:cNvPr>
          <p:cNvSpPr/>
          <p:nvPr/>
        </p:nvSpPr>
        <p:spPr bwMode="auto">
          <a:xfrm>
            <a:off x="488016" y="4366478"/>
            <a:ext cx="2606042" cy="1229987"/>
          </a:xfrm>
          <a:prstGeom prst="rect">
            <a:avLst/>
          </a:prstGeom>
          <a:solidFill>
            <a:srgbClr val="FFD74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000" tIns="14669" rIns="72000" bIns="14669" spcCol="127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srgbClr val="004990"/>
                </a:solidFill>
                <a:effectLst/>
                <a:uLnTx/>
                <a:uFillTx/>
                <a:latin typeface="Calibri" panose="020F0502020204030204" pitchFamily="34" charset="0"/>
                <a:cs typeface="Calibri" panose="020F0502020204030204" pitchFamily="34" charset="0"/>
              </a:rPr>
              <a:t>ТРЕБОВАНИЯ  К ОФОРМЛЕНИЮ  ТЕНДЕРНЫХ ПАКЕТОВ</a:t>
            </a:r>
          </a:p>
        </p:txBody>
      </p:sp>
      <p:sp>
        <p:nvSpPr>
          <p:cNvPr id="24" name="Rectangle 23">
            <a:extLst>
              <a:ext uri="{FF2B5EF4-FFF2-40B4-BE49-F238E27FC236}">
                <a16:creationId xmlns:a16="http://schemas.microsoft.com/office/drawing/2014/main" id="{AD8CCBCE-C0B3-4AA0-8F8D-978958CD8844}"/>
              </a:ext>
            </a:extLst>
          </p:cNvPr>
          <p:cNvSpPr/>
          <p:nvPr/>
        </p:nvSpPr>
        <p:spPr bwMode="auto">
          <a:xfrm>
            <a:off x="6005046" y="4366479"/>
            <a:ext cx="2707153" cy="1229986"/>
          </a:xfrm>
          <a:prstGeom prst="rect">
            <a:avLst/>
          </a:prstGeom>
          <a:solidFill>
            <a:srgbClr val="FFD74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000" tIns="14669" rIns="72000" bIns="14669" spcCol="127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srgbClr val="004990"/>
                </a:solidFill>
                <a:effectLst/>
                <a:uLnTx/>
                <a:uFillTx/>
                <a:latin typeface="Calibri" panose="020F0502020204030204" pitchFamily="34" charset="0"/>
                <a:cs typeface="Calibri" panose="020F0502020204030204" pitchFamily="34" charset="0"/>
              </a:rPr>
              <a:t>ИНСТРУКЦИИ </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srgbClr val="004990"/>
                </a:solidFill>
                <a:effectLst/>
                <a:uLnTx/>
                <a:uFillTx/>
                <a:latin typeface="Calibri" panose="020F0502020204030204" pitchFamily="34" charset="0"/>
                <a:cs typeface="Calibri" panose="020F0502020204030204" pitchFamily="34" charset="0"/>
              </a:rPr>
              <a:t>УЧАСТНИКАМ ТЕНДЕРА</a:t>
            </a:r>
          </a:p>
        </p:txBody>
      </p:sp>
      <p:sp>
        <p:nvSpPr>
          <p:cNvPr id="25" name="Rectangle 24">
            <a:extLst>
              <a:ext uri="{FF2B5EF4-FFF2-40B4-BE49-F238E27FC236}">
                <a16:creationId xmlns:a16="http://schemas.microsoft.com/office/drawing/2014/main" id="{AE45E1AB-9EF4-4548-B2A6-B8627D258BAA}"/>
              </a:ext>
            </a:extLst>
          </p:cNvPr>
          <p:cNvSpPr/>
          <p:nvPr/>
        </p:nvSpPr>
        <p:spPr bwMode="auto">
          <a:xfrm>
            <a:off x="8790263" y="4366478"/>
            <a:ext cx="2614587" cy="1229986"/>
          </a:xfrm>
          <a:prstGeom prst="rect">
            <a:avLst/>
          </a:prstGeom>
          <a:solidFill>
            <a:srgbClr val="FFD74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000" tIns="14669" rIns="72000" bIns="14669" spcCol="127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srgbClr val="004990"/>
                </a:solidFill>
                <a:effectLst/>
                <a:uLnTx/>
                <a:uFillTx/>
                <a:latin typeface="Calibri" panose="020F0502020204030204" pitchFamily="34" charset="0"/>
                <a:cs typeface="Calibri" panose="020F0502020204030204" pitchFamily="34" charset="0"/>
              </a:rPr>
              <a:t>ДАТА</a:t>
            </a:r>
            <a:r>
              <a:rPr kumimoji="0" lang="en-US" sz="1600" b="1" i="0" u="none" strike="noStrike" kern="1200" cap="none" spc="0" normalizeH="0" baseline="0" noProof="0" dirty="0">
                <a:ln>
                  <a:noFill/>
                </a:ln>
                <a:solidFill>
                  <a:srgbClr val="004990"/>
                </a:solidFill>
                <a:effectLst/>
                <a:uLnTx/>
                <a:uFillTx/>
                <a:latin typeface="Calibri" panose="020F0502020204030204" pitchFamily="34" charset="0"/>
                <a:cs typeface="Calibri" panose="020F0502020204030204" pitchFamily="34" charset="0"/>
              </a:rPr>
              <a:t>/</a:t>
            </a:r>
            <a:r>
              <a:rPr kumimoji="0" lang="ru-RU" sz="1600" b="1" i="0" u="none" strike="noStrike" kern="1200" cap="none" spc="0" normalizeH="0" baseline="0" noProof="0" dirty="0">
                <a:ln>
                  <a:noFill/>
                </a:ln>
                <a:solidFill>
                  <a:srgbClr val="004990"/>
                </a:solidFill>
                <a:effectLst/>
                <a:uLnTx/>
                <a:uFillTx/>
                <a:latin typeface="Calibri" panose="020F0502020204030204" pitchFamily="34" charset="0"/>
                <a:cs typeface="Calibri" panose="020F0502020204030204" pitchFamily="34" charset="0"/>
              </a:rPr>
              <a:t>ВРЕМЯ ПОДАЧИ ТЕНДЕРНЫХ ПРЕДЛОЖЕНИЙ</a:t>
            </a:r>
          </a:p>
        </p:txBody>
      </p:sp>
      <p:sp>
        <p:nvSpPr>
          <p:cNvPr id="26" name="Rectangle 25">
            <a:extLst>
              <a:ext uri="{FF2B5EF4-FFF2-40B4-BE49-F238E27FC236}">
                <a16:creationId xmlns:a16="http://schemas.microsoft.com/office/drawing/2014/main" id="{D1AF43DF-C80C-4BF9-9369-062BC1FAD1A8}"/>
              </a:ext>
            </a:extLst>
          </p:cNvPr>
          <p:cNvSpPr/>
          <p:nvPr/>
        </p:nvSpPr>
        <p:spPr bwMode="auto">
          <a:xfrm>
            <a:off x="3242259" y="4366479"/>
            <a:ext cx="2614586" cy="1229988"/>
          </a:xfrm>
          <a:prstGeom prst="rect">
            <a:avLst/>
          </a:prstGeom>
          <a:solidFill>
            <a:srgbClr val="FFD74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000" tIns="14669" rIns="72000" bIns="14669" spcCol="127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srgbClr val="004990"/>
                </a:solidFill>
                <a:effectLst/>
                <a:uLnTx/>
                <a:uFillTx/>
                <a:latin typeface="Calibri" panose="020F0502020204030204" pitchFamily="34" charset="0"/>
                <a:cs typeface="Calibri" panose="020F0502020204030204" pitchFamily="34" charset="0"/>
              </a:rPr>
              <a:t>ТРЕБОВАНИЯ К ОФОРМЛЕНИЮ ТЕНДЕРНЫХ ПАКЕТОВ ЧЕРЕЗ СИСТЕМУ </a:t>
            </a:r>
            <a:r>
              <a:rPr kumimoji="0" lang="en-GB" sz="1600" b="1" i="0" u="none" strike="noStrike" kern="1200" cap="none" spc="0" normalizeH="0" baseline="0" noProof="0" dirty="0">
                <a:ln>
                  <a:noFill/>
                </a:ln>
                <a:solidFill>
                  <a:srgbClr val="004990"/>
                </a:solidFill>
                <a:effectLst/>
                <a:uLnTx/>
                <a:uFillTx/>
                <a:latin typeface="Calibri" panose="020F0502020204030204" pitchFamily="34" charset="0"/>
                <a:cs typeface="Calibri" panose="020F0502020204030204" pitchFamily="34" charset="0"/>
              </a:rPr>
              <a:t>E-BIDDING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4990"/>
                </a:solidFill>
                <a:effectLst/>
                <a:uLnTx/>
                <a:uFillTx/>
                <a:latin typeface="Calibri" panose="020F0502020204030204" pitchFamily="34" charset="0"/>
                <a:cs typeface="Calibri" panose="020F0502020204030204" pitchFamily="34" charset="0"/>
              </a:rPr>
              <a:t>(</a:t>
            </a:r>
            <a:r>
              <a:rPr kumimoji="0" lang="ru-RU" sz="1200" b="1" i="0" u="none" strike="noStrike" kern="1200" cap="none" spc="0" normalizeH="0" baseline="0" noProof="0" dirty="0">
                <a:ln>
                  <a:noFill/>
                </a:ln>
                <a:solidFill>
                  <a:srgbClr val="004990"/>
                </a:solidFill>
                <a:effectLst/>
                <a:uLnTx/>
                <a:uFillTx/>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Ссылка к инструкциям</a:t>
            </a:r>
            <a:r>
              <a:rPr kumimoji="0" lang="en-US" sz="1200" b="1" i="0" u="none" strike="noStrike" kern="1200" cap="none" spc="0" normalizeH="0" baseline="0" noProof="0" dirty="0">
                <a:ln>
                  <a:noFill/>
                </a:ln>
                <a:solidFill>
                  <a:srgbClr val="004990"/>
                </a:solidFill>
                <a:effectLst/>
                <a:uLnTx/>
                <a:uFillTx/>
                <a:latin typeface="Calibri" panose="020F0502020204030204" pitchFamily="34" charset="0"/>
                <a:cs typeface="Calibri" panose="020F0502020204030204" pitchFamily="34" charset="0"/>
              </a:rPr>
              <a:t>)</a:t>
            </a:r>
            <a:endParaRPr kumimoji="0" lang="en-GB" sz="1200" b="1" i="0" u="none" strike="noStrike" kern="1200" cap="none" spc="0" normalizeH="0" baseline="0" noProof="0" dirty="0">
              <a:ln>
                <a:noFill/>
              </a:ln>
              <a:solidFill>
                <a:srgbClr val="004990"/>
              </a:solidFill>
              <a:effectLst/>
              <a:uLnTx/>
              <a:uFillTx/>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id="{E9C344B4-425A-42C4-BFAA-77294E1442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015" y="1754601"/>
            <a:ext cx="2619214" cy="2181706"/>
          </a:xfrm>
          <a:prstGeom prst="rect">
            <a:avLst/>
          </a:prstGeom>
        </p:spPr>
      </p:pic>
      <p:pic>
        <p:nvPicPr>
          <p:cNvPr id="28" name="Picture 27">
            <a:extLst>
              <a:ext uri="{FF2B5EF4-FFF2-40B4-BE49-F238E27FC236}">
                <a16:creationId xmlns:a16="http://schemas.microsoft.com/office/drawing/2014/main" id="{2676D9F3-FF14-4298-BA64-28C4D49E430A}"/>
              </a:ext>
            </a:extLst>
          </p:cNvPr>
          <p:cNvPicPr>
            <a:picLocks noChangeAspect="1"/>
          </p:cNvPicPr>
          <p:nvPr/>
        </p:nvPicPr>
        <p:blipFill>
          <a:blip r:embed="rId4"/>
          <a:stretch>
            <a:fillRect/>
          </a:stretch>
        </p:blipFill>
        <p:spPr>
          <a:xfrm>
            <a:off x="3242258" y="1755088"/>
            <a:ext cx="2606041" cy="2181220"/>
          </a:xfrm>
          <a:prstGeom prst="rect">
            <a:avLst/>
          </a:prstGeom>
        </p:spPr>
      </p:pic>
      <p:pic>
        <p:nvPicPr>
          <p:cNvPr id="29" name="Picture 28">
            <a:extLst>
              <a:ext uri="{FF2B5EF4-FFF2-40B4-BE49-F238E27FC236}">
                <a16:creationId xmlns:a16="http://schemas.microsoft.com/office/drawing/2014/main" id="{9C84572E-AA60-4471-A112-43825991608D}"/>
              </a:ext>
            </a:extLst>
          </p:cNvPr>
          <p:cNvPicPr>
            <a:picLocks noChangeAspect="1"/>
          </p:cNvPicPr>
          <p:nvPr/>
        </p:nvPicPr>
        <p:blipFill>
          <a:blip r:embed="rId5"/>
          <a:stretch>
            <a:fillRect/>
          </a:stretch>
        </p:blipFill>
        <p:spPr>
          <a:xfrm>
            <a:off x="5996502" y="1748603"/>
            <a:ext cx="2645559" cy="2181706"/>
          </a:xfrm>
          <a:prstGeom prst="rect">
            <a:avLst/>
          </a:prstGeom>
        </p:spPr>
      </p:pic>
      <p:pic>
        <p:nvPicPr>
          <p:cNvPr id="30" name="Picture 29">
            <a:extLst>
              <a:ext uri="{FF2B5EF4-FFF2-40B4-BE49-F238E27FC236}">
                <a16:creationId xmlns:a16="http://schemas.microsoft.com/office/drawing/2014/main" id="{548DE441-A74D-4074-A562-3200C569E63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90263" y="1748603"/>
            <a:ext cx="2619214" cy="2180729"/>
          </a:xfrm>
          <a:prstGeom prst="rect">
            <a:avLst/>
          </a:prstGeom>
        </p:spPr>
      </p:pic>
      <p:sp>
        <p:nvSpPr>
          <p:cNvPr id="2" name="Footer Placeholder 1">
            <a:extLst>
              <a:ext uri="{FF2B5EF4-FFF2-40B4-BE49-F238E27FC236}">
                <a16:creationId xmlns:a16="http://schemas.microsoft.com/office/drawing/2014/main" id="{9F6FFBAC-54D7-0913-988D-1F2C622F7502}"/>
              </a:ext>
            </a:extLst>
          </p:cNvPr>
          <p:cNvSpPr>
            <a:spLocks noGrp="1"/>
          </p:cNvSpPr>
          <p:nvPr>
            <p:ph type="ftr" sz="quarter" idx="3"/>
          </p:nvPr>
        </p:nvSpPr>
        <p:spPr>
          <a:xfrm>
            <a:off x="7210" y="6610027"/>
            <a:ext cx="12184790" cy="251670"/>
          </a:xfrm>
        </p:spPr>
        <p: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rPr>
              <a:t>24/06/2024                                                                                                                                                                                   	 	                                                                                                                         КАРАЧАГАНАК ПЕТРОЛИУМ ОПЕРЕЙТИНГ Б.В.</a:t>
            </a:r>
            <a:endParaRPr kumimoji="0" lang="en-GB"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0328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648380-A57A-45E0-BA42-7AB8F18E3AA7}"/>
              </a:ext>
            </a:extLst>
          </p:cNvPr>
          <p:cNvSpPr>
            <a:spLocks noGrp="1"/>
          </p:cNvSpPr>
          <p:nvPr>
            <p:ph type="sldNum" sz="quarter" idx="4"/>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3AD7C01-B994-4A99-BE98-CE15A6753CE3}" type="slidenum">
              <a:rPr kumimoji="0" lang="en-GB" sz="1000" b="0" i="0" u="none" strike="noStrike" kern="1200" cap="none" spc="0" normalizeH="0" baseline="0" noProof="0" smtClean="0">
                <a:ln>
                  <a:noFill/>
                </a:ln>
                <a:solidFill>
                  <a:srgbClr val="000000">
                    <a:tint val="75000"/>
                  </a:srgbClr>
                </a:solidFill>
                <a:effectLst/>
                <a:uLnTx/>
                <a:uFillTx/>
                <a:latin typeface="Calibri" panose="020F0502020204030204" pitchFamily="34" charset="0"/>
                <a:cs typeface="Calibri" panose="020F0502020204030204" pitchFamily="34" charset="0"/>
              </a:rPr>
              <a:pPr marL="0" marR="0" lvl="0" indent="0" algn="r" defTabSz="914400" rtl="0" eaLnBrk="1" fontAlgn="auto" latinLnBrk="1" hangingPunct="1">
                <a:lnSpc>
                  <a:spcPct val="100000"/>
                </a:lnSpc>
                <a:spcBef>
                  <a:spcPts val="0"/>
                </a:spcBef>
                <a:spcAft>
                  <a:spcPts val="0"/>
                </a:spcAft>
                <a:buClrTx/>
                <a:buSzTx/>
                <a:buFontTx/>
                <a:buNone/>
                <a:tabLst/>
                <a:defRPr/>
              </a:pPr>
              <a:t>33</a:t>
            </a:fld>
            <a:endParaRPr kumimoji="0" lang="en-GB" sz="1000" b="0" i="0" u="none" strike="noStrike" kern="1200" cap="none" spc="0" normalizeH="0" baseline="0" noProof="0" dirty="0">
              <a:ln>
                <a:noFill/>
              </a:ln>
              <a:solidFill>
                <a:srgbClr val="000000">
                  <a:tint val="75000"/>
                </a:srgbClr>
              </a:solidFill>
              <a:effectLst/>
              <a:uLnTx/>
              <a:uFillTx/>
              <a:latin typeface="Calibri" panose="020F0502020204030204" pitchFamily="34" charset="0"/>
              <a:cs typeface="Calibri" panose="020F0502020204030204" pitchFamily="34" charset="0"/>
            </a:endParaRPr>
          </a:p>
        </p:txBody>
      </p:sp>
      <p:sp>
        <p:nvSpPr>
          <p:cNvPr id="18" name="Title 1">
            <a:extLst>
              <a:ext uri="{FF2B5EF4-FFF2-40B4-BE49-F238E27FC236}">
                <a16:creationId xmlns:a16="http://schemas.microsoft.com/office/drawing/2014/main" id="{16955597-E798-4A0E-AA91-EF4D474A780A}"/>
              </a:ext>
            </a:extLst>
          </p:cNvPr>
          <p:cNvSpPr txBox="1">
            <a:spLocks/>
          </p:cNvSpPr>
          <p:nvPr/>
        </p:nvSpPr>
        <p:spPr>
          <a:xfrm>
            <a:off x="193476" y="361945"/>
            <a:ext cx="12192000" cy="832023"/>
          </a:xfrm>
          <a:prstGeom prst="rect">
            <a:avLst/>
          </a:prstGeom>
        </p:spPr>
        <p:txBody>
          <a:bodyPr/>
          <a:lstStyle>
            <a:lvl1pPr algn="ctr" defTabSz="1219170" rtl="0" eaLnBrk="1" latinLnBrk="1" hangingPunct="1">
              <a:spcBef>
                <a:spcPct val="0"/>
              </a:spcBef>
              <a:buNone/>
              <a:defRPr sz="5867" kern="1200">
                <a:solidFill>
                  <a:schemeClr val="tx1"/>
                </a:solidFill>
                <a:latin typeface="+mj-lt"/>
                <a:ea typeface="+mj-ea"/>
                <a:cs typeface="+mj-cs"/>
              </a:defRPr>
            </a:lvl1p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ru-RU" altLang="en-US" sz="3200" b="0" i="0" u="none" strike="noStrike" kern="1200" cap="none" spc="0" normalizeH="0" baseline="0" noProof="0" dirty="0">
                <a:ln w="0"/>
                <a:solidFill>
                  <a:srgbClr val="01B1C9"/>
                </a:solidFill>
                <a:effectLst/>
                <a:uLnTx/>
                <a:uFillTx/>
                <a:latin typeface="Calibri" panose="020F0502020204030204" pitchFamily="34" charset="0"/>
                <a:cs typeface="Calibri" panose="020F0502020204030204" pitchFamily="34" charset="0"/>
              </a:rPr>
              <a:t>СОДЕРЖАНИЕ ТЕНДЕРНОЙ ДОКУМЕНТАЦИИ</a:t>
            </a:r>
            <a:endParaRPr kumimoji="0" lang="en-GB" sz="3200" b="0" i="0" u="none" strike="noStrike" kern="1200" cap="none" spc="0" normalizeH="0" baseline="0" noProof="0" dirty="0">
              <a:ln w="0"/>
              <a:solidFill>
                <a:srgbClr val="01B1C9"/>
              </a:solidFill>
              <a:effectLst/>
              <a:uLnTx/>
              <a:uFillTx/>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FBA8EDE4-FE91-4D30-8362-15687A3F7828}"/>
              </a:ext>
            </a:extLst>
          </p:cNvPr>
          <p:cNvSpPr/>
          <p:nvPr/>
        </p:nvSpPr>
        <p:spPr>
          <a:xfrm>
            <a:off x="529389" y="1052373"/>
            <a:ext cx="11040177" cy="5555367"/>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342900" algn="l" defTabSz="914400" rtl="0" eaLnBrk="1" fontAlgn="base" latinLnBrk="1" hangingPunct="1">
              <a:lnSpc>
                <a:spcPct val="100000"/>
              </a:lnSpc>
              <a:spcBef>
                <a:spcPct val="0"/>
              </a:spcBef>
              <a:spcAft>
                <a:spcPts val="600"/>
              </a:spcAft>
              <a:buClrTx/>
              <a:buSzTx/>
              <a:buFont typeface="+mj-lt"/>
              <a:buAutoNum type="arabicPeriod"/>
              <a:tabLst/>
              <a:defRPr/>
            </a:pPr>
            <a:r>
              <a:rPr kumimoji="0" lang="ru-RU" sz="13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Сопроводительное письмо</a:t>
            </a:r>
          </a:p>
          <a:p>
            <a:pPr marL="0" marR="0" lvl="0" indent="-342900" algn="l" defTabSz="914400" rtl="0" eaLnBrk="1" fontAlgn="base" latinLnBrk="1" hangingPunct="1">
              <a:lnSpc>
                <a:spcPct val="100000"/>
              </a:lnSpc>
              <a:spcBef>
                <a:spcPct val="0"/>
              </a:spcBef>
              <a:spcAft>
                <a:spcPts val="600"/>
              </a:spcAft>
              <a:buClrTx/>
              <a:buSzTx/>
              <a:buFont typeface="+mj-lt"/>
              <a:buAutoNum type="arabicPeriod"/>
              <a:tabLst/>
              <a:defRPr/>
            </a:pPr>
            <a:r>
              <a:rPr kumimoji="0" lang="ru-RU" sz="13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Формы, которые должны быть в обязательном порядке подписаны, заверены печатью и предоставлены в установленные сроки:</a:t>
            </a:r>
          </a:p>
          <a:p>
            <a:pPr marL="0" marR="0" lvl="0" indent="0" algn="l" defTabSz="914400" rtl="0" eaLnBrk="1" fontAlgn="base" latinLnBrk="1" hangingPunct="1">
              <a:lnSpc>
                <a:spcPct val="100000"/>
              </a:lnSpc>
              <a:spcBef>
                <a:spcPct val="0"/>
              </a:spcBef>
              <a:spcAft>
                <a:spcPts val="600"/>
              </a:spcAft>
              <a:buClrTx/>
              <a:buSzTx/>
              <a:buFontTx/>
              <a:buNone/>
              <a:tabLst>
                <a:tab pos="898525" algn="l"/>
              </a:tabLst>
              <a:defRPr/>
            </a:pPr>
            <a:r>
              <a:rPr kumimoji="0" lang="ru-RU" sz="13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                     -  Форма Уведомления и Соглашение о конфиденциальности;</a:t>
            </a:r>
          </a:p>
          <a:p>
            <a:pPr marL="0" marR="0" lvl="0" indent="0" algn="l" defTabSz="914400" rtl="0" eaLnBrk="1" fontAlgn="base" latinLnBrk="1" hangingPunct="1">
              <a:lnSpc>
                <a:spcPct val="100000"/>
              </a:lnSpc>
              <a:spcBef>
                <a:spcPct val="0"/>
              </a:spcBef>
              <a:spcAft>
                <a:spcPts val="600"/>
              </a:spcAft>
              <a:buClrTx/>
              <a:buSzTx/>
              <a:buFontTx/>
              <a:buNone/>
              <a:tabLst>
                <a:tab pos="898525" algn="l"/>
              </a:tabLst>
              <a:defRPr/>
            </a:pPr>
            <a:r>
              <a:rPr kumimoji="0" lang="ru-RU" sz="13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                     -  Форма Тендера</a:t>
            </a:r>
          </a:p>
          <a:p>
            <a:pPr marL="0" marR="0" lvl="0" indent="0" algn="l" defTabSz="914400" rtl="0" eaLnBrk="1" fontAlgn="base" latinLnBrk="1" hangingPunct="1">
              <a:lnSpc>
                <a:spcPct val="100000"/>
              </a:lnSpc>
              <a:spcBef>
                <a:spcPct val="0"/>
              </a:spcBef>
              <a:spcAft>
                <a:spcPts val="600"/>
              </a:spcAft>
              <a:buClrTx/>
              <a:buSzTx/>
              <a:buFontTx/>
              <a:buNone/>
              <a:tabLst>
                <a:tab pos="898525" algn="l"/>
              </a:tabLst>
              <a:defRPr/>
            </a:pPr>
            <a:r>
              <a:rPr kumimoji="0" lang="ru-RU" sz="13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                     -  Свидетельство о корпоративной собственности и Заявление о соответствии установленным требованиям</a:t>
            </a:r>
          </a:p>
          <a:p>
            <a:pPr marL="342900" marR="0" lvl="0" indent="-342900" algn="l" defTabSz="914400" rtl="0" eaLnBrk="1" fontAlgn="base" latinLnBrk="1" hangingPunct="1">
              <a:lnSpc>
                <a:spcPct val="100000"/>
              </a:lnSpc>
              <a:spcBef>
                <a:spcPct val="0"/>
              </a:spcBef>
              <a:spcAft>
                <a:spcPts val="600"/>
              </a:spcAft>
              <a:buClrTx/>
              <a:buSzTx/>
              <a:buFontTx/>
              <a:buAutoNum type="arabicPeriod" startAt="3"/>
              <a:tabLst/>
              <a:defRPr/>
            </a:pPr>
            <a:r>
              <a:rPr kumimoji="0" lang="ru-RU" sz="13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Пакет документов, относящийся непосредственно к самому предмету тендера:      </a:t>
            </a:r>
          </a:p>
          <a:p>
            <a:pPr marL="0" marR="0" lvl="0" indent="0" algn="l" defTabSz="914400" rtl="0" eaLnBrk="1" fontAlgn="base" latinLnBrk="1" hangingPunct="1">
              <a:lnSpc>
                <a:spcPct val="100000"/>
              </a:lnSpc>
              <a:spcBef>
                <a:spcPct val="0"/>
              </a:spcBef>
              <a:spcAft>
                <a:spcPts val="600"/>
              </a:spcAft>
              <a:buClrTx/>
              <a:buSzTx/>
              <a:buFontTx/>
              <a:buNone/>
              <a:tabLst/>
              <a:defRPr/>
            </a:pPr>
            <a:r>
              <a:rPr kumimoji="0" lang="ru-RU" sz="13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                      - Форма Контракта, включая:</a:t>
            </a:r>
          </a:p>
          <a:p>
            <a:pPr marL="0" marR="0" lvl="0" indent="0" algn="l" defTabSz="914400" rtl="0" eaLnBrk="1" fontAlgn="base" latinLnBrk="1" hangingPunct="1">
              <a:lnSpc>
                <a:spcPct val="100000"/>
              </a:lnSpc>
              <a:spcBef>
                <a:spcPct val="0"/>
              </a:spcBef>
              <a:spcAft>
                <a:spcPts val="600"/>
              </a:spcAft>
              <a:buClrTx/>
              <a:buSzTx/>
              <a:buFontTx/>
              <a:buNone/>
              <a:tabLst/>
              <a:defRPr/>
            </a:pPr>
            <a:r>
              <a:rPr kumimoji="0" lang="en-US" sz="13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	</a:t>
            </a:r>
            <a:r>
              <a:rPr kumimoji="0" lang="ru-RU" sz="13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             Форма соглашения</a:t>
            </a:r>
          </a:p>
          <a:p>
            <a:pPr marL="0" marR="0" lvl="0" indent="0" algn="l" defTabSz="914400" rtl="0" eaLnBrk="1" fontAlgn="base" latinLnBrk="1" hangingPunct="1">
              <a:lnSpc>
                <a:spcPct val="100000"/>
              </a:lnSpc>
              <a:spcBef>
                <a:spcPct val="0"/>
              </a:spcBef>
              <a:spcAft>
                <a:spcPts val="600"/>
              </a:spcAft>
              <a:buClrTx/>
              <a:buSzTx/>
              <a:buFontTx/>
              <a:buNone/>
              <a:tabLst>
                <a:tab pos="1433513" algn="l"/>
              </a:tabLst>
              <a:defRPr/>
            </a:pPr>
            <a:r>
              <a:rPr kumimoji="0" lang="en-US" sz="13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	</a:t>
            </a:r>
            <a:r>
              <a:rPr kumimoji="0" lang="ru-RU" sz="13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Приложение A «Общие положения и условия»</a:t>
            </a:r>
          </a:p>
          <a:p>
            <a:pPr marL="0" marR="0" lvl="0" indent="0" algn="l" defTabSz="914400" rtl="0" eaLnBrk="1" fontAlgn="base" latinLnBrk="1" hangingPunct="1">
              <a:lnSpc>
                <a:spcPct val="100000"/>
              </a:lnSpc>
              <a:spcBef>
                <a:spcPct val="0"/>
              </a:spcBef>
              <a:spcAft>
                <a:spcPts val="600"/>
              </a:spcAft>
              <a:buClrTx/>
              <a:buSzTx/>
              <a:buFontTx/>
              <a:buNone/>
              <a:tabLst>
                <a:tab pos="1433513" algn="l"/>
              </a:tabLst>
              <a:defRPr/>
            </a:pPr>
            <a:r>
              <a:rPr kumimoji="0" lang="en-US" sz="13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	</a:t>
            </a:r>
            <a:r>
              <a:rPr kumimoji="0" lang="ru-RU" sz="13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Приложение B «Объем поставляемых ТОВАРОВ / предоставляемых Услуг и Спецификации»</a:t>
            </a:r>
          </a:p>
          <a:p>
            <a:pPr marL="0" marR="0" lvl="0" indent="0" algn="l" defTabSz="914400" rtl="0" eaLnBrk="1" fontAlgn="base" latinLnBrk="1" hangingPunct="1">
              <a:lnSpc>
                <a:spcPct val="100000"/>
              </a:lnSpc>
              <a:spcBef>
                <a:spcPct val="0"/>
              </a:spcBef>
              <a:spcAft>
                <a:spcPts val="600"/>
              </a:spcAft>
              <a:buClrTx/>
              <a:buSzTx/>
              <a:buFontTx/>
              <a:buNone/>
              <a:tabLst>
                <a:tab pos="1433513" algn="l"/>
              </a:tabLst>
              <a:defRPr/>
            </a:pPr>
            <a:r>
              <a:rPr kumimoji="0" lang="ru-RU" sz="13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	Приложение С «Возмещение и оплата»</a:t>
            </a:r>
          </a:p>
          <a:p>
            <a:pPr marL="0" marR="0" lvl="0" indent="0" algn="l" defTabSz="914400" rtl="0" eaLnBrk="1" fontAlgn="base" latinLnBrk="1" hangingPunct="1">
              <a:lnSpc>
                <a:spcPct val="100000"/>
              </a:lnSpc>
              <a:spcBef>
                <a:spcPct val="0"/>
              </a:spcBef>
              <a:spcAft>
                <a:spcPts val="600"/>
              </a:spcAft>
              <a:buClrTx/>
              <a:buSzTx/>
              <a:buFontTx/>
              <a:buNone/>
              <a:tabLst>
                <a:tab pos="1433513" algn="l"/>
              </a:tabLst>
              <a:defRPr/>
            </a:pPr>
            <a:r>
              <a:rPr kumimoji="0" lang="ru-RU" sz="13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	Приложение D «Требования ОТ, ТБ и ООС» </a:t>
            </a:r>
          </a:p>
          <a:p>
            <a:pPr marL="0" marR="0" lvl="0" indent="0" algn="l" defTabSz="914400" rtl="0" eaLnBrk="1" fontAlgn="base" latinLnBrk="1" hangingPunct="1">
              <a:lnSpc>
                <a:spcPct val="100000"/>
              </a:lnSpc>
              <a:spcBef>
                <a:spcPct val="0"/>
              </a:spcBef>
              <a:spcAft>
                <a:spcPts val="600"/>
              </a:spcAft>
              <a:buClrTx/>
              <a:buSzTx/>
              <a:buFontTx/>
              <a:buNone/>
              <a:tabLst>
                <a:tab pos="1433513" algn="l"/>
              </a:tabLst>
              <a:defRPr/>
            </a:pPr>
            <a:r>
              <a:rPr kumimoji="0" lang="en-US" sz="13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	</a:t>
            </a:r>
            <a:r>
              <a:rPr kumimoji="0" lang="ru-RU" sz="13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Приложение Е «Особые положения о местном содержании»</a:t>
            </a:r>
          </a:p>
          <a:p>
            <a:pPr marL="0" marR="0" lvl="0" indent="0" algn="l" defTabSz="914400" rtl="0" eaLnBrk="1" fontAlgn="base" latinLnBrk="1" hangingPunct="1">
              <a:lnSpc>
                <a:spcPct val="100000"/>
              </a:lnSpc>
              <a:spcBef>
                <a:spcPct val="0"/>
              </a:spcBef>
              <a:spcAft>
                <a:spcPts val="600"/>
              </a:spcAft>
              <a:buClrTx/>
              <a:buSzTx/>
              <a:buFontTx/>
              <a:buNone/>
              <a:tabLst>
                <a:tab pos="1433513" algn="l"/>
              </a:tabLst>
              <a:defRPr/>
            </a:pPr>
            <a:r>
              <a:rPr kumimoji="0" lang="en-US" sz="13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	</a:t>
            </a:r>
            <a:r>
              <a:rPr kumimoji="0" lang="ru-RU" sz="13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Приложение F «Информация о Местном Содержании»</a:t>
            </a:r>
          </a:p>
          <a:p>
            <a:pPr marL="0" marR="0" lvl="0" indent="0" algn="l" defTabSz="914400" rtl="0" eaLnBrk="1" fontAlgn="base" latinLnBrk="1" hangingPunct="1">
              <a:lnSpc>
                <a:spcPct val="100000"/>
              </a:lnSpc>
              <a:spcBef>
                <a:spcPct val="0"/>
              </a:spcBef>
              <a:spcAft>
                <a:spcPts val="600"/>
              </a:spcAft>
              <a:buClrTx/>
              <a:buSzTx/>
              <a:buFontTx/>
              <a:buNone/>
              <a:tabLst>
                <a:tab pos="1433513" algn="l"/>
              </a:tabLst>
              <a:defRPr/>
            </a:pPr>
            <a:r>
              <a:rPr kumimoji="0" lang="en-US" sz="13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	</a:t>
            </a:r>
            <a:r>
              <a:rPr kumimoji="0" lang="ru-RU" sz="13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Приложение Н «Производственные Отношения»</a:t>
            </a:r>
          </a:p>
          <a:p>
            <a:pPr marL="806450" marR="0" lvl="0" indent="0" algn="l" defTabSz="914400" rtl="0" eaLnBrk="1" fontAlgn="base" latinLnBrk="1" hangingPunct="1">
              <a:lnSpc>
                <a:spcPct val="100000"/>
              </a:lnSpc>
              <a:spcBef>
                <a:spcPct val="0"/>
              </a:spcBef>
              <a:spcAft>
                <a:spcPts val="600"/>
              </a:spcAft>
              <a:buClrTx/>
              <a:buSzTx/>
              <a:buFontTx/>
              <a:buNone/>
              <a:tabLst/>
              <a:defRPr/>
            </a:pPr>
            <a:r>
              <a:rPr kumimoji="0" lang="ru-RU" sz="13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 - Вопросник Участникам тендера </a:t>
            </a:r>
          </a:p>
          <a:p>
            <a:pPr marL="806450" marR="0" lvl="0" indent="0" algn="l" defTabSz="914400" rtl="0" eaLnBrk="1" fontAlgn="base" latinLnBrk="1" hangingPunct="1">
              <a:lnSpc>
                <a:spcPct val="100000"/>
              </a:lnSpc>
              <a:spcBef>
                <a:spcPct val="0"/>
              </a:spcBef>
              <a:spcAft>
                <a:spcPts val="600"/>
              </a:spcAft>
              <a:buClrTx/>
              <a:buSzTx/>
              <a:buFontTx/>
              <a:buNone/>
              <a:tabLst/>
              <a:defRPr/>
            </a:pPr>
            <a:r>
              <a:rPr kumimoji="0" lang="ru-RU" sz="13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 Перечень товаров и технические условия поставки (если применяется)</a:t>
            </a:r>
          </a:p>
          <a:p>
            <a:pPr marL="806450" marR="0" lvl="0" indent="-806450" algn="l" defTabSz="914400" rtl="0" eaLnBrk="1" fontAlgn="base" latinLnBrk="1" hangingPunct="1">
              <a:lnSpc>
                <a:spcPct val="100000"/>
              </a:lnSpc>
              <a:spcBef>
                <a:spcPct val="0"/>
              </a:spcBef>
              <a:spcAft>
                <a:spcPts val="600"/>
              </a:spcAft>
              <a:buClrTx/>
              <a:buSzTx/>
              <a:buFontTx/>
              <a:buNone/>
              <a:tabLst/>
              <a:defRPr/>
            </a:pPr>
            <a:r>
              <a:rPr kumimoji="0" lang="ru-RU" sz="13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 4.       Инструкции по подготовке тендерного предложения:</a:t>
            </a:r>
          </a:p>
          <a:p>
            <a:pPr marL="806450" marR="0" lvl="0" indent="0" algn="l" defTabSz="914400" rtl="0" eaLnBrk="1" fontAlgn="base" latinLnBrk="1" hangingPunct="1">
              <a:lnSpc>
                <a:spcPct val="100000"/>
              </a:lnSpc>
              <a:spcBef>
                <a:spcPct val="0"/>
              </a:spcBef>
              <a:spcAft>
                <a:spcPts val="600"/>
              </a:spcAft>
              <a:buClrTx/>
              <a:buSzTx/>
              <a:buFontTx/>
              <a:buNone/>
              <a:tabLst/>
              <a:defRPr/>
            </a:pPr>
            <a:r>
              <a:rPr kumimoji="0" lang="ru-RU" sz="13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 Инструкция Участникам тендера</a:t>
            </a:r>
          </a:p>
          <a:p>
            <a:pPr marL="806450" marR="0" lvl="0" indent="0" algn="l" defTabSz="914400" rtl="0" eaLnBrk="1" fontAlgn="base" latinLnBrk="1" hangingPunct="1">
              <a:lnSpc>
                <a:spcPct val="100000"/>
              </a:lnSpc>
              <a:spcBef>
                <a:spcPct val="0"/>
              </a:spcBef>
              <a:spcAft>
                <a:spcPts val="600"/>
              </a:spcAft>
              <a:buClrTx/>
              <a:buSzTx/>
              <a:buFontTx/>
              <a:buNone/>
              <a:tabLst/>
              <a:defRPr/>
            </a:pPr>
            <a:r>
              <a:rPr kumimoji="0" lang="ru-RU" sz="13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 - Шаблон маркировки Тендерного предложения	</a:t>
            </a:r>
          </a:p>
        </p:txBody>
      </p:sp>
      <p:sp>
        <p:nvSpPr>
          <p:cNvPr id="2" name="Footer Placeholder 1">
            <a:extLst>
              <a:ext uri="{FF2B5EF4-FFF2-40B4-BE49-F238E27FC236}">
                <a16:creationId xmlns:a16="http://schemas.microsoft.com/office/drawing/2014/main" id="{50681C5C-8639-3515-6775-A7110099D4D0}"/>
              </a:ext>
            </a:extLst>
          </p:cNvPr>
          <p:cNvSpPr>
            <a:spLocks noGrp="1"/>
          </p:cNvSpPr>
          <p:nvPr>
            <p:ph type="ftr" sz="quarter" idx="3"/>
          </p:nvPr>
        </p:nvSpPr>
        <p:spPr>
          <a:xfrm>
            <a:off x="7210" y="6610027"/>
            <a:ext cx="12184790" cy="251670"/>
          </a:xfrm>
        </p:spPr>
        <p: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rPr>
              <a:t>24/06/2024                                                                                                                                                                                   	 	                                                                                                                         КАРАЧАГАНАК ПЕТРОЛИУМ ОПЕРЕЙТИНГ Б.В.</a:t>
            </a:r>
            <a:endParaRPr kumimoji="0" lang="en-GB"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9392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A3CE9575-1198-4D53-BFBB-90BEA64ACB59}"/>
              </a:ext>
            </a:extLst>
          </p:cNvPr>
          <p:cNvGrpSpPr/>
          <p:nvPr/>
        </p:nvGrpSpPr>
        <p:grpSpPr>
          <a:xfrm>
            <a:off x="7632711" y="1234657"/>
            <a:ext cx="1416039" cy="1749970"/>
            <a:chOff x="3422056" y="821410"/>
            <a:chExt cx="2486498" cy="3392458"/>
          </a:xfrm>
          <a:solidFill>
            <a:schemeClr val="accent2">
              <a:lumMod val="40000"/>
              <a:lumOff val="60000"/>
            </a:schemeClr>
          </a:solidFill>
        </p:grpSpPr>
        <p:sp>
          <p:nvSpPr>
            <p:cNvPr id="7" name="Oval 1">
              <a:extLst>
                <a:ext uri="{FF2B5EF4-FFF2-40B4-BE49-F238E27FC236}">
                  <a16:creationId xmlns:a16="http://schemas.microsoft.com/office/drawing/2014/main" id="{0843942A-7046-4B48-BA61-0A520BBC0EC4}"/>
                </a:ext>
              </a:extLst>
            </p:cNvPr>
            <p:cNvSpPr/>
            <p:nvPr/>
          </p:nvSpPr>
          <p:spPr>
            <a:xfrm rot="20110090">
              <a:off x="4547567" y="3137124"/>
              <a:ext cx="1067821" cy="1076744"/>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Arial"/>
                <a:cs typeface="+mn-cs"/>
              </a:endParaRPr>
            </a:p>
          </p:txBody>
        </p:sp>
        <p:sp>
          <p:nvSpPr>
            <p:cNvPr id="8" name="Oval 1">
              <a:extLst>
                <a:ext uri="{FF2B5EF4-FFF2-40B4-BE49-F238E27FC236}">
                  <a16:creationId xmlns:a16="http://schemas.microsoft.com/office/drawing/2014/main" id="{2E185AD8-ECDF-430F-827E-A67C509E5475}"/>
                </a:ext>
              </a:extLst>
            </p:cNvPr>
            <p:cNvSpPr/>
            <p:nvPr/>
          </p:nvSpPr>
          <p:spPr>
            <a:xfrm rot="20629582">
              <a:off x="3422056" y="2512575"/>
              <a:ext cx="1317398" cy="1328406"/>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Arial"/>
                <a:cs typeface="+mn-cs"/>
              </a:endParaRPr>
            </a:p>
          </p:txBody>
        </p:sp>
        <p:sp>
          <p:nvSpPr>
            <p:cNvPr id="9" name="Oval 1">
              <a:extLst>
                <a:ext uri="{FF2B5EF4-FFF2-40B4-BE49-F238E27FC236}">
                  <a16:creationId xmlns:a16="http://schemas.microsoft.com/office/drawing/2014/main" id="{F69B9CE7-E9C8-41F8-8388-93F05CF7B32B}"/>
                </a:ext>
              </a:extLst>
            </p:cNvPr>
            <p:cNvSpPr/>
            <p:nvPr/>
          </p:nvSpPr>
          <p:spPr>
            <a:xfrm rot="20625983">
              <a:off x="3912780" y="821410"/>
              <a:ext cx="1175566" cy="1185389"/>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FFFFFF"/>
                </a:solidFill>
                <a:effectLst/>
                <a:uLnTx/>
                <a:uFillTx/>
                <a:latin typeface="Arial"/>
                <a:cs typeface="+mn-cs"/>
              </a:endParaRPr>
            </a:p>
          </p:txBody>
        </p:sp>
        <p:sp>
          <p:nvSpPr>
            <p:cNvPr id="10" name="Oval 1">
              <a:extLst>
                <a:ext uri="{FF2B5EF4-FFF2-40B4-BE49-F238E27FC236}">
                  <a16:creationId xmlns:a16="http://schemas.microsoft.com/office/drawing/2014/main" id="{83F90DE6-C428-4184-92A2-A876947CB8C4}"/>
                </a:ext>
              </a:extLst>
            </p:cNvPr>
            <p:cNvSpPr/>
            <p:nvPr/>
          </p:nvSpPr>
          <p:spPr>
            <a:xfrm rot="20625983">
              <a:off x="4483704" y="1742062"/>
              <a:ext cx="1424850" cy="1436756"/>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Arial"/>
                <a:cs typeface="+mn-cs"/>
              </a:endParaRPr>
            </a:p>
          </p:txBody>
        </p:sp>
      </p:grpSp>
      <p:sp>
        <p:nvSpPr>
          <p:cNvPr id="12" name="Title 7">
            <a:extLst>
              <a:ext uri="{FF2B5EF4-FFF2-40B4-BE49-F238E27FC236}">
                <a16:creationId xmlns:a16="http://schemas.microsoft.com/office/drawing/2014/main" id="{2F57BB8E-A761-4166-9188-D85477735120}"/>
              </a:ext>
            </a:extLst>
          </p:cNvPr>
          <p:cNvSpPr txBox="1">
            <a:spLocks/>
          </p:cNvSpPr>
          <p:nvPr/>
        </p:nvSpPr>
        <p:spPr>
          <a:xfrm>
            <a:off x="1686186" y="3823156"/>
            <a:ext cx="7637814" cy="1323439"/>
          </a:xfrm>
          <a:prstGeom prst="rect">
            <a:avLst/>
          </a:prstGeom>
          <a:noFill/>
        </p:spPr>
        <p:txBody>
          <a:bodyPr wrap="square" rtlCol="0">
            <a:spAutoFit/>
          </a:bodyPr>
          <a:lstStyle>
            <a:lvl1pPr algn="ctr" defTabSz="1219170" rtl="0" eaLnBrk="1" latinLnBrk="1" hangingPunct="1">
              <a:spcBef>
                <a:spcPct val="0"/>
              </a:spcBef>
              <a:buNone/>
              <a:defRPr sz="5867" kern="1200">
                <a:solidFill>
                  <a:schemeClr val="tx1"/>
                </a:solidFill>
                <a:latin typeface="+mj-lt"/>
                <a:ea typeface="+mj-ea"/>
                <a:cs typeface="+mj-cs"/>
              </a:defRPr>
            </a:lvl1pPr>
          </a:lstStyle>
          <a:p>
            <a:pPr marL="0" marR="0" lvl="0" indent="0" algn="l" defTabSz="1219170" rtl="0" eaLnBrk="1" fontAlgn="auto" latinLnBrk="1" hangingPunct="1">
              <a:lnSpc>
                <a:spcPct val="100000"/>
              </a:lnSpc>
              <a:spcBef>
                <a:spcPct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Механизмы по</a:t>
            </a: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 </a:t>
            </a:r>
            <a:r>
              <a:rPr kumimoji="0" lang="ru-RU"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поддержке</a:t>
            </a:r>
          </a:p>
          <a:p>
            <a:pPr marL="0" marR="0" lvl="0" indent="0" algn="l" defTabSz="1219170" rtl="0" eaLnBrk="1" fontAlgn="auto" latinLnBrk="1" hangingPunct="1">
              <a:lnSpc>
                <a:spcPct val="100000"/>
              </a:lnSpc>
              <a:spcBef>
                <a:spcPct val="0"/>
              </a:spcBef>
              <a:spcAft>
                <a:spcPts val="0"/>
              </a:spcAft>
              <a:buClrTx/>
              <a:buSzTx/>
              <a:buFontTx/>
              <a:buNone/>
              <a:tabLst/>
              <a:defRPr/>
            </a:pPr>
            <a:r>
              <a:rPr lang="ru-RU" sz="40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местных </a:t>
            </a:r>
            <a:r>
              <a:rPr kumimoji="0" lang="ru-RU"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производителей</a:t>
            </a:r>
          </a:p>
        </p:txBody>
      </p:sp>
    </p:spTree>
    <p:extLst>
      <p:ext uri="{BB962C8B-B14F-4D97-AF65-F5344CB8AC3E}">
        <p14:creationId xmlns:p14="http://schemas.microsoft.com/office/powerpoint/2010/main" val="491249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995AF2-A5F8-4B0A-9EF7-F733B0F15CF2}"/>
              </a:ext>
            </a:extLst>
          </p:cNvPr>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C8EB68E-E012-4BA0-8FC2-4838E88C4766}" type="slidenum">
              <a:rPr kumimoji="0" lang="it-IT" sz="1000" b="0" i="0" u="none" strike="noStrike" kern="1200" cap="none" spc="0" normalizeH="0" baseline="0" noProof="0" smtClean="0">
                <a:ln>
                  <a:noFill/>
                </a:ln>
                <a:solidFill>
                  <a:srgbClr val="000000">
                    <a:lumMod val="50000"/>
                    <a:lumOff val="50000"/>
                  </a:srgbClr>
                </a:solidFill>
                <a:effectLst/>
                <a:uLnTx/>
                <a:uFillTx/>
                <a:latin typeface="Calibri" panose="020F0502020204030204"/>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35</a:t>
            </a:fld>
            <a:endParaRPr kumimoji="0" lang="it-IT" sz="10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endParaRPr>
          </a:p>
        </p:txBody>
      </p:sp>
      <p:sp>
        <p:nvSpPr>
          <p:cNvPr id="14" name="Title 1">
            <a:extLst>
              <a:ext uri="{FF2B5EF4-FFF2-40B4-BE49-F238E27FC236}">
                <a16:creationId xmlns:a16="http://schemas.microsoft.com/office/drawing/2014/main" id="{B5AEFB9A-7E2A-4BD0-8124-78B37B07AA9D}"/>
              </a:ext>
            </a:extLst>
          </p:cNvPr>
          <p:cNvSpPr txBox="1">
            <a:spLocks/>
          </p:cNvSpPr>
          <p:nvPr/>
        </p:nvSpPr>
        <p:spPr>
          <a:xfrm>
            <a:off x="7210" y="354306"/>
            <a:ext cx="12192000" cy="582973"/>
          </a:xfrm>
          <a:prstGeom prst="rect">
            <a:avLst/>
          </a:prstGeom>
        </p:spPr>
        <p:txBody>
          <a:bodyPr/>
          <a:lstStyle>
            <a:lvl1pPr algn="ctr" defTabSz="1219170" rtl="0" eaLnBrk="1" latinLnBrk="1" hangingPunct="1">
              <a:spcBef>
                <a:spcPct val="0"/>
              </a:spcBef>
              <a:buNone/>
              <a:defRPr sz="5867" kern="1200">
                <a:solidFill>
                  <a:schemeClr val="tx1"/>
                </a:solidFill>
                <a:latin typeface="+mj-lt"/>
                <a:ea typeface="+mj-ea"/>
                <a:cs typeface="+mj-cs"/>
              </a:defRPr>
            </a:lvl1pPr>
          </a:lstStyle>
          <a:p>
            <a:pPr marL="0" marR="0" lvl="0" indent="0" algn="ctr" defTabSz="1219170" rtl="0" eaLnBrk="1" fontAlgn="auto" latinLnBrk="1" hangingPunct="1">
              <a:lnSpc>
                <a:spcPct val="100000"/>
              </a:lnSpc>
              <a:spcBef>
                <a:spcPct val="0"/>
              </a:spcBef>
              <a:spcAft>
                <a:spcPts val="0"/>
              </a:spcAft>
              <a:buClrTx/>
              <a:buSzTx/>
              <a:buFontTx/>
              <a:buNone/>
              <a:tabLst/>
              <a:defRPr/>
            </a:pPr>
            <a:r>
              <a:rPr kumimoji="0" lang="ru-RU" sz="3200" b="0" i="0" u="none" strike="noStrike" kern="1200" cap="none" spc="0" normalizeH="0" baseline="0" noProof="0" dirty="0">
                <a:ln>
                  <a:noFill/>
                </a:ln>
                <a:solidFill>
                  <a:srgbClr val="01B1C9"/>
                </a:solidFill>
                <a:effectLst/>
                <a:uLnTx/>
                <a:uFillTx/>
                <a:latin typeface="Calibri" panose="020F0502020204030204" pitchFamily="34" charset="0"/>
                <a:ea typeface="+mj-ea"/>
                <a:cs typeface="Calibri" panose="020F0502020204030204" pitchFamily="34" charset="0"/>
              </a:rPr>
              <a:t>ОСНОВНЫЕ ПРИНЦИПЫ КПО ПО МС</a:t>
            </a:r>
            <a:endParaRPr kumimoji="0" lang="en-GB" sz="3200" b="0" i="0" u="none" strike="noStrike" kern="1200" cap="none" spc="0" normalizeH="0" baseline="0" noProof="0" dirty="0">
              <a:ln>
                <a:noFill/>
              </a:ln>
              <a:solidFill>
                <a:srgbClr val="01B1C9"/>
              </a:solidFill>
              <a:effectLst/>
              <a:uLnTx/>
              <a:uFillTx/>
              <a:latin typeface="Calibri" panose="020F0502020204030204" pitchFamily="34" charset="0"/>
              <a:ea typeface="+mj-ea"/>
              <a:cs typeface="Calibri" panose="020F0502020204030204" pitchFamily="34" charset="0"/>
            </a:endParaRPr>
          </a:p>
        </p:txBody>
      </p:sp>
      <p:sp>
        <p:nvSpPr>
          <p:cNvPr id="18" name="Rounded Rectangle 17"/>
          <p:cNvSpPr/>
          <p:nvPr/>
        </p:nvSpPr>
        <p:spPr>
          <a:xfrm>
            <a:off x="720500" y="1281207"/>
            <a:ext cx="10784146" cy="81818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ru-RU" sz="1400" b="0" i="0" u="none" strike="noStrike" kern="1200" cap="none" spc="0" normalizeH="0" baseline="0" noProof="0" dirty="0">
                <a:ln>
                  <a:noFill/>
                </a:ln>
                <a:solidFill>
                  <a:srgbClr val="000000"/>
                </a:solidFill>
                <a:effectLst/>
                <a:uLnTx/>
                <a:uFillTx/>
                <a:latin typeface="Calibri" panose="020F0502020204030204"/>
                <a:ea typeface="+mn-ea"/>
                <a:cs typeface="+mn-cs"/>
              </a:rPr>
              <a:t>В соответствии с ОСРП, Оператор должен стремиться к максимальному использованию ТРУ из Казахстанских источников на каждом этапе процесса закупок, где закупка из таких источников является оправданной с точки зрения конкурентоспособности цены, эффективности, эксплуатационных параметров, сроков поставки и качества.</a:t>
            </a:r>
          </a:p>
        </p:txBody>
      </p:sp>
      <p:sp>
        <p:nvSpPr>
          <p:cNvPr id="21" name="Rounded Rectangle 20"/>
          <p:cNvSpPr/>
          <p:nvPr/>
        </p:nvSpPr>
        <p:spPr>
          <a:xfrm>
            <a:off x="720500" y="2288743"/>
            <a:ext cx="10784146" cy="92098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ru-RU" sz="1400" b="0" i="0" u="none" strike="noStrike" kern="1200" cap="none" spc="0" normalizeH="0" baseline="0" noProof="0" dirty="0">
                <a:ln>
                  <a:noFill/>
                </a:ln>
                <a:solidFill>
                  <a:srgbClr val="000000"/>
                </a:solidFill>
                <a:effectLst/>
                <a:uLnTx/>
                <a:uFillTx/>
                <a:latin typeface="Calibri" panose="020F0502020204030204"/>
                <a:ea typeface="+mn-ea"/>
                <a:cs typeface="+mn-cs"/>
              </a:rPr>
              <a:t>КПО, являясь одной из ведущих нефтегазовых компаний в Республике Казахстан, стремится поддерживать устойчивое развитие местных поставщиков в Казахстане и максимизировать возможности для развития МС, в соответствии с обязательствами ОСРП и законодательства Республики Казахстан.</a:t>
            </a:r>
          </a:p>
        </p:txBody>
      </p:sp>
      <p:sp>
        <p:nvSpPr>
          <p:cNvPr id="10" name="Rounded Rectangle 9"/>
          <p:cNvSpPr/>
          <p:nvPr/>
        </p:nvSpPr>
        <p:spPr>
          <a:xfrm>
            <a:off x="720500" y="4664403"/>
            <a:ext cx="10784146" cy="149363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ru-RU" sz="1600" b="0" i="0" u="none" strike="noStrike" kern="1200" cap="none" spc="0" normalizeH="0" baseline="0" noProof="0" dirty="0">
                <a:ln>
                  <a:noFill/>
                </a:ln>
                <a:solidFill>
                  <a:srgbClr val="FFFFFF"/>
                </a:solidFill>
                <a:effectLst/>
                <a:uLnTx/>
                <a:uFillTx/>
                <a:latin typeface="Calibri" panose="020F0502020204030204"/>
                <a:ea typeface="+mn-ea"/>
                <a:cs typeface="+mn-cs"/>
              </a:rPr>
              <a:t>Поэтому, прежде чем внедрять новые процессы, философию, программы оптимизации или развития, КПО стремится:</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srgbClr val="FFFFFF"/>
                </a:solidFill>
                <a:effectLst/>
                <a:uLnTx/>
                <a:uFillTx/>
                <a:latin typeface="Calibri" panose="020F0502020204030204"/>
                <a:ea typeface="+mn-ea"/>
                <a:cs typeface="+mn-cs"/>
              </a:rPr>
              <a:t>1. Сохранить текущий уровень доли МС</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srgbClr val="FFFFFF"/>
                </a:solidFill>
                <a:effectLst/>
                <a:uLnTx/>
                <a:uFillTx/>
                <a:latin typeface="Calibri" panose="020F0502020204030204"/>
                <a:ea typeface="+mn-ea"/>
                <a:cs typeface="+mn-cs"/>
              </a:rPr>
              <a:t>2. Увеличить будущий уровень доли МС</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srgbClr val="FFFFFF"/>
                </a:solidFill>
                <a:effectLst/>
                <a:uLnTx/>
                <a:uFillTx/>
                <a:latin typeface="Calibri" panose="020F0502020204030204"/>
                <a:ea typeface="+mn-ea"/>
                <a:cs typeface="+mn-cs"/>
              </a:rPr>
              <a:t>3. Непрерывно расширять ассортимент и перечень закупаемых товаров у местных производителей</a:t>
            </a:r>
          </a:p>
        </p:txBody>
      </p:sp>
      <p:sp>
        <p:nvSpPr>
          <p:cNvPr id="11" name="Rounded Rectangle 10"/>
          <p:cNvSpPr/>
          <p:nvPr/>
        </p:nvSpPr>
        <p:spPr>
          <a:xfrm>
            <a:off x="720500" y="3399487"/>
            <a:ext cx="10784146" cy="92098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ru-RU" sz="1400" b="0" i="0" u="none" strike="noStrike" kern="1200" cap="none" spc="0" normalizeH="0" baseline="0" noProof="0" dirty="0">
                <a:ln>
                  <a:noFill/>
                </a:ln>
                <a:solidFill>
                  <a:srgbClr val="000000"/>
                </a:solidFill>
                <a:effectLst/>
                <a:uLnTx/>
                <a:uFillTx/>
                <a:latin typeface="Calibri" panose="020F0502020204030204"/>
                <a:ea typeface="+mn-ea"/>
                <a:cs typeface="+mn-cs"/>
              </a:rPr>
              <a:t>Компания полностью поддерживает инициативы Правительства Республики Казахстан, направленные на развитие местных поставщиков, и признает важность привлечения большего числа местных производителей для реализации Карачаганакского проекта. По этому случаю КПО реализует различные инициативы по развитию местного содержания. </a:t>
            </a:r>
          </a:p>
        </p:txBody>
      </p:sp>
      <p:sp>
        <p:nvSpPr>
          <p:cNvPr id="2" name="Footer Placeholder 1">
            <a:extLst>
              <a:ext uri="{FF2B5EF4-FFF2-40B4-BE49-F238E27FC236}">
                <a16:creationId xmlns:a16="http://schemas.microsoft.com/office/drawing/2014/main" id="{2F4F73AE-BEC4-76C9-1CCC-D089FC377E9C}"/>
              </a:ext>
            </a:extLst>
          </p:cNvPr>
          <p:cNvSpPr>
            <a:spLocks noGrp="1"/>
          </p:cNvSpPr>
          <p:nvPr>
            <p:ph type="ftr" sz="quarter" idx="3"/>
          </p:nvPr>
        </p:nvSpPr>
        <p:spPr>
          <a:xfrm>
            <a:off x="7210" y="6610027"/>
            <a:ext cx="12184790" cy="251670"/>
          </a:xfrm>
        </p:spPr>
        <p: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rPr>
              <a:t>24/06/2024                                                                                                                                                                                   	 	                                                                                                                         КАРАЧАГАНАК ПЕТРОЛИУМ ОПЕРЕЙТИНГ Б.В.</a:t>
            </a:r>
            <a:endParaRPr kumimoji="0" lang="en-GB"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4597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63B8A0BA-84EC-4D56-9B27-527BDEF8C5A7}"/>
              </a:ext>
            </a:extLst>
          </p:cNvPr>
          <p:cNvSpPr txBox="1">
            <a:spLocks/>
          </p:cNvSpPr>
          <p:nvPr/>
        </p:nvSpPr>
        <p:spPr>
          <a:xfrm>
            <a:off x="104274" y="6525526"/>
            <a:ext cx="321276" cy="332474"/>
          </a:xfrm>
          <a:prstGeom prst="rect">
            <a:avLst/>
          </a:prstGeom>
        </p:spPr>
        <p:txBody>
          <a:bodyPr vert="horz" lIns="91440" tIns="45720" rIns="91440" bIns="45720" rtlCol="0" anchor="ctr"/>
          <a:lstStyle>
            <a:defPPr>
              <a:defRPr lang="en-US"/>
            </a:defPPr>
            <a:lvl1pPr marL="0" algn="l" defTabSz="457200" rtl="0" eaLnBrk="1" fontAlgn="t"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DC8EB68E-E012-4BA0-8FC2-4838E88C4766}" type="slidenum">
              <a:rPr kumimoji="0" lang="it-IT" sz="800"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Calibri" panose="020F0502020204030204" pitchFamily="34" charset="0"/>
                <a:cs typeface="Calibri" panose="020F050202020403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36</a:t>
            </a:fld>
            <a:endParaRPr kumimoji="0" lang="it-IT" sz="800" b="0" i="0" u="none" strike="noStrike" kern="1200" cap="none" spc="0" normalizeH="0" baseline="0" noProof="0" dirty="0">
              <a:ln>
                <a:noFill/>
              </a:ln>
              <a:solidFill>
                <a:srgbClr val="000000">
                  <a:tint val="75000"/>
                </a:srgb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Table 4">
            <a:extLst>
              <a:ext uri="{FF2B5EF4-FFF2-40B4-BE49-F238E27FC236}">
                <a16:creationId xmlns:a16="http://schemas.microsoft.com/office/drawing/2014/main" id="{1D666355-CEFA-48B5-8B16-07A6DD4B65B1}"/>
              </a:ext>
            </a:extLst>
          </p:cNvPr>
          <p:cNvGraphicFramePr>
            <a:graphicFrameLocks noGrp="1"/>
          </p:cNvGraphicFramePr>
          <p:nvPr/>
        </p:nvGraphicFramePr>
        <p:xfrm>
          <a:off x="425550" y="1062063"/>
          <a:ext cx="11424579" cy="4958233"/>
        </p:xfrm>
        <a:graphic>
          <a:graphicData uri="http://schemas.openxmlformats.org/drawingml/2006/table">
            <a:tbl>
              <a:tblPr firstRow="1" bandRow="1">
                <a:tableStyleId>{5C22544A-7EE6-4342-B048-85BDC9FD1C3A}</a:tableStyleId>
              </a:tblPr>
              <a:tblGrid>
                <a:gridCol w="2781010">
                  <a:extLst>
                    <a:ext uri="{9D8B030D-6E8A-4147-A177-3AD203B41FA5}">
                      <a16:colId xmlns:a16="http://schemas.microsoft.com/office/drawing/2014/main" val="2243702296"/>
                    </a:ext>
                  </a:extLst>
                </a:gridCol>
                <a:gridCol w="8643569">
                  <a:extLst>
                    <a:ext uri="{9D8B030D-6E8A-4147-A177-3AD203B41FA5}">
                      <a16:colId xmlns:a16="http://schemas.microsoft.com/office/drawing/2014/main" val="2801301341"/>
                    </a:ext>
                  </a:extLst>
                </a:gridCol>
              </a:tblGrid>
              <a:tr h="477127">
                <a:tc>
                  <a:txBody>
                    <a:bodyPr/>
                    <a:lstStyle/>
                    <a:p>
                      <a:pPr algn="ctr"/>
                      <a:r>
                        <a:rPr lang="ru-RU" sz="1400" dirty="0">
                          <a:effectLst>
                            <a:outerShdw blurRad="38100" dist="38100" dir="2700000" algn="tl">
                              <a:srgbClr val="000000">
                                <a:alpha val="43137"/>
                              </a:srgbClr>
                            </a:outerShdw>
                          </a:effectLst>
                        </a:rPr>
                        <a:t>НАИМЕНОВАНИЕ МЕХАНИЗМА</a:t>
                      </a:r>
                      <a:endParaRPr lang="en-GB" sz="1400" dirty="0">
                        <a:effectLst>
                          <a:outerShdw blurRad="38100" dist="38100" dir="2700000" algn="tl">
                            <a:srgbClr val="000000">
                              <a:alpha val="43137"/>
                            </a:srgbClr>
                          </a:outerShdw>
                        </a:effectLst>
                      </a:endParaRPr>
                    </a:p>
                  </a:txBody>
                  <a:tcPr anchor="ctr"/>
                </a:tc>
                <a:tc>
                  <a:txBody>
                    <a:bodyPr/>
                    <a:lstStyle/>
                    <a:p>
                      <a:pPr algn="ctr"/>
                      <a:r>
                        <a:rPr lang="ru-RU" sz="1400" dirty="0">
                          <a:effectLst>
                            <a:outerShdw blurRad="38100" dist="38100" dir="2700000" algn="tl">
                              <a:srgbClr val="000000">
                                <a:alpha val="43137"/>
                              </a:srgbClr>
                            </a:outerShdw>
                          </a:effectLst>
                        </a:rPr>
                        <a:t>ОПИСАНИЕ</a:t>
                      </a:r>
                      <a:endParaRPr lang="en-GB" sz="1400" dirty="0">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3686105106"/>
                  </a:ext>
                </a:extLst>
              </a:tr>
              <a:tr h="1963559">
                <a:tc>
                  <a:txBody>
                    <a:bodyPr/>
                    <a:lstStyle/>
                    <a:p>
                      <a:pPr algn="ctr"/>
                      <a:r>
                        <a:rPr lang="ru-RU" sz="1400" b="1" kern="1200" dirty="0">
                          <a:solidFill>
                            <a:schemeClr val="dk1"/>
                          </a:solidFill>
                          <a:effectLst/>
                          <a:latin typeface="+mn-lt"/>
                          <a:ea typeface="+mn-ea"/>
                          <a:cs typeface="+mn-cs"/>
                        </a:rPr>
                        <a:t>РАННИЙ ТЕНДЕР </a:t>
                      </a:r>
                      <a:endParaRPr lang="en-GB" sz="1100" kern="1200" dirty="0">
                        <a:solidFill>
                          <a:schemeClr val="dk1"/>
                        </a:solidFill>
                        <a:effectLst/>
                        <a:latin typeface="+mn-lt"/>
                        <a:ea typeface="+mn-ea"/>
                        <a:cs typeface="+mn-cs"/>
                      </a:endParaRPr>
                    </a:p>
                  </a:txBody>
                  <a:tcPr anchor="ctr"/>
                </a:tc>
                <a:tc>
                  <a:txBody>
                    <a:bodyPr/>
                    <a:lstStyle/>
                    <a:p>
                      <a:r>
                        <a:rPr lang="ru-RU" sz="1400" b="1" i="1" kern="1200" dirty="0">
                          <a:solidFill>
                            <a:schemeClr val="dk1"/>
                          </a:solidFill>
                          <a:effectLst/>
                          <a:latin typeface="+mn-lt"/>
                          <a:ea typeface="+mn-ea"/>
                          <a:cs typeface="+mn-cs"/>
                        </a:rPr>
                        <a:t>Форма Предварительной закупки* </a:t>
                      </a:r>
                      <a:endParaRPr lang="en-GB" sz="1400" kern="1200" dirty="0">
                        <a:solidFill>
                          <a:schemeClr val="dk1"/>
                        </a:solidFill>
                        <a:effectLst/>
                        <a:latin typeface="+mn-lt"/>
                        <a:ea typeface="+mn-ea"/>
                        <a:cs typeface="+mn-cs"/>
                      </a:endParaRPr>
                    </a:p>
                    <a:p>
                      <a:r>
                        <a:rPr lang="ru-RU" sz="1400" b="1" i="1" kern="1200" dirty="0">
                          <a:solidFill>
                            <a:schemeClr val="dk1"/>
                          </a:solidFill>
                          <a:effectLst/>
                          <a:latin typeface="+mn-lt"/>
                          <a:ea typeface="+mn-ea"/>
                          <a:cs typeface="+mn-cs"/>
                        </a:rPr>
                        <a:t> </a:t>
                      </a:r>
                      <a:endParaRPr lang="en-GB" sz="1400" kern="1200" dirty="0">
                        <a:solidFill>
                          <a:schemeClr val="dk1"/>
                        </a:solidFill>
                        <a:effectLst/>
                        <a:latin typeface="+mn-lt"/>
                        <a:ea typeface="+mn-ea"/>
                        <a:cs typeface="+mn-cs"/>
                      </a:endParaRPr>
                    </a:p>
                    <a:p>
                      <a:r>
                        <a:rPr lang="ru-RU" sz="1400" b="1" i="1" kern="1200" dirty="0">
                          <a:solidFill>
                            <a:schemeClr val="dk1"/>
                          </a:solidFill>
                          <a:effectLst/>
                          <a:latin typeface="+mn-lt"/>
                          <a:ea typeface="+mn-ea"/>
                          <a:cs typeface="+mn-cs"/>
                        </a:rPr>
                        <a:t>Способ присуждения контракта - </a:t>
                      </a:r>
                      <a:r>
                        <a:rPr lang="ru-RU" sz="1400" kern="1200" dirty="0">
                          <a:solidFill>
                            <a:schemeClr val="dk1"/>
                          </a:solidFill>
                          <a:effectLst/>
                          <a:latin typeface="+mn-lt"/>
                          <a:ea typeface="+mn-ea"/>
                          <a:cs typeface="+mn-cs"/>
                        </a:rPr>
                        <a:t>конкурентный тендерный процесс.</a:t>
                      </a:r>
                      <a:endParaRPr lang="en-GB" sz="1400" kern="1200" dirty="0">
                        <a:solidFill>
                          <a:schemeClr val="dk1"/>
                        </a:solidFill>
                        <a:effectLst/>
                        <a:latin typeface="+mn-lt"/>
                        <a:ea typeface="+mn-ea"/>
                        <a:cs typeface="+mn-cs"/>
                      </a:endParaRPr>
                    </a:p>
                    <a:p>
                      <a:r>
                        <a:rPr lang="ru-RU" sz="1400" b="1" i="1" kern="1200" dirty="0">
                          <a:solidFill>
                            <a:schemeClr val="dk1"/>
                          </a:solidFill>
                          <a:effectLst/>
                          <a:latin typeface="+mn-lt"/>
                          <a:ea typeface="+mn-ea"/>
                          <a:cs typeface="+mn-cs"/>
                        </a:rPr>
                        <a:t> </a:t>
                      </a:r>
                      <a:endParaRPr lang="en-GB" sz="1400" kern="1200" dirty="0">
                        <a:solidFill>
                          <a:schemeClr val="dk1"/>
                        </a:solidFill>
                        <a:effectLst/>
                        <a:latin typeface="+mn-lt"/>
                        <a:ea typeface="+mn-ea"/>
                        <a:cs typeface="+mn-cs"/>
                      </a:endParaRPr>
                    </a:p>
                    <a:p>
                      <a:r>
                        <a:rPr lang="ru-RU" sz="1400" b="1" i="1" kern="1200" dirty="0">
                          <a:solidFill>
                            <a:schemeClr val="dk1"/>
                          </a:solidFill>
                          <a:effectLst/>
                          <a:latin typeface="+mn-lt"/>
                          <a:ea typeface="+mn-ea"/>
                          <a:cs typeface="+mn-cs"/>
                        </a:rPr>
                        <a:t>Цель - </a:t>
                      </a:r>
                      <a:r>
                        <a:rPr lang="ru-RU" sz="1400" kern="1200" dirty="0">
                          <a:solidFill>
                            <a:schemeClr val="dk1"/>
                          </a:solidFill>
                          <a:effectLst/>
                          <a:latin typeface="+mn-lt"/>
                          <a:ea typeface="+mn-ea"/>
                          <a:cs typeface="+mn-cs"/>
                        </a:rPr>
                        <a:t>организация производства товаров в Республике Казахстан.</a:t>
                      </a:r>
                      <a:endParaRPr lang="en-GB" sz="1400" kern="1200" dirty="0">
                        <a:solidFill>
                          <a:schemeClr val="dk1"/>
                        </a:solidFill>
                        <a:effectLst/>
                        <a:latin typeface="+mn-lt"/>
                        <a:ea typeface="+mn-ea"/>
                        <a:cs typeface="+mn-cs"/>
                      </a:endParaRPr>
                    </a:p>
                    <a:p>
                      <a:r>
                        <a:rPr lang="ru-RU" sz="1400" b="1" i="1" kern="1200" dirty="0">
                          <a:solidFill>
                            <a:schemeClr val="dk1"/>
                          </a:solidFill>
                          <a:effectLst/>
                          <a:latin typeface="+mn-lt"/>
                          <a:ea typeface="+mn-ea"/>
                          <a:cs typeface="+mn-cs"/>
                        </a:rPr>
                        <a:t> </a:t>
                      </a:r>
                      <a:endParaRPr lang="en-GB" sz="1400" kern="1200" dirty="0">
                        <a:solidFill>
                          <a:schemeClr val="dk1"/>
                        </a:solidFill>
                        <a:effectLst/>
                        <a:latin typeface="+mn-lt"/>
                        <a:ea typeface="+mn-ea"/>
                        <a:cs typeface="+mn-cs"/>
                      </a:endParaRPr>
                    </a:p>
                    <a:p>
                      <a:r>
                        <a:rPr lang="ru-RU" sz="1400" b="1" i="1" kern="1200" dirty="0">
                          <a:solidFill>
                            <a:schemeClr val="dk1"/>
                          </a:solidFill>
                          <a:effectLst/>
                          <a:latin typeface="+mn-lt"/>
                          <a:ea typeface="+mn-ea"/>
                          <a:cs typeface="+mn-cs"/>
                        </a:rPr>
                        <a:t>Тендер на поставку товаров</a:t>
                      </a:r>
                      <a:r>
                        <a:rPr lang="ru-RU" sz="1400" kern="1200" dirty="0">
                          <a:solidFill>
                            <a:schemeClr val="dk1"/>
                          </a:solidFill>
                          <a:effectLst/>
                          <a:latin typeface="+mn-lt"/>
                          <a:ea typeface="+mn-ea"/>
                          <a:cs typeface="+mn-cs"/>
                        </a:rPr>
                        <a:t> по итогам которого Оператор заключает контракт на поставку товаров с отлагательным условием или с долгосрочным графиком поставки до возникновения у Оператора потребности в таких товарах. </a:t>
                      </a:r>
                      <a:endParaRPr lang="en-GB" sz="1400" kern="1200" dirty="0">
                        <a:solidFill>
                          <a:schemeClr val="dk1"/>
                        </a:solidFill>
                        <a:effectLst/>
                        <a:latin typeface="+mn-lt"/>
                        <a:ea typeface="+mn-ea"/>
                        <a:cs typeface="+mn-cs"/>
                      </a:endParaRPr>
                    </a:p>
                  </a:txBody>
                  <a:tcPr/>
                </a:tc>
                <a:extLst>
                  <a:ext uri="{0D108BD9-81ED-4DB2-BD59-A6C34878D82A}">
                    <a16:rowId xmlns:a16="http://schemas.microsoft.com/office/drawing/2014/main" val="1235918286"/>
                  </a:ext>
                </a:extLst>
              </a:tr>
              <a:tr h="24694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b="1" kern="1200" dirty="0">
                          <a:solidFill>
                            <a:schemeClr val="dk1"/>
                          </a:solidFill>
                          <a:effectLst/>
                          <a:latin typeface="+mn-lt"/>
                          <a:ea typeface="+mn-ea"/>
                          <a:cs typeface="+mn-cs"/>
                        </a:rPr>
                        <a:t>ПРОБНЫЙ ЗАКАЗ </a:t>
                      </a:r>
                      <a:endParaRPr lang="en-GB" sz="1100" kern="1200" dirty="0">
                        <a:solidFill>
                          <a:schemeClr val="dk1"/>
                        </a:solidFill>
                        <a:effectLst/>
                        <a:latin typeface="+mn-lt"/>
                        <a:ea typeface="+mn-ea"/>
                        <a:cs typeface="+mn-cs"/>
                      </a:endParaRPr>
                    </a:p>
                  </a:txBody>
                  <a:tcPr anchor="ctr"/>
                </a:tc>
                <a:tc>
                  <a:txBody>
                    <a:bodyPr/>
                    <a:lstStyle/>
                    <a:p>
                      <a:r>
                        <a:rPr lang="ru-RU" sz="1400" b="1" i="1" kern="1200" dirty="0">
                          <a:solidFill>
                            <a:schemeClr val="dk1"/>
                          </a:solidFill>
                          <a:effectLst/>
                          <a:latin typeface="+mn-lt"/>
                          <a:ea typeface="+mn-ea"/>
                          <a:cs typeface="+mn-cs"/>
                        </a:rPr>
                        <a:t>Операторский контракт</a:t>
                      </a:r>
                      <a:endParaRPr lang="en-GB" sz="1400" kern="1200" dirty="0">
                        <a:solidFill>
                          <a:schemeClr val="dk1"/>
                        </a:solidFill>
                        <a:effectLst/>
                        <a:latin typeface="+mn-lt"/>
                        <a:ea typeface="+mn-ea"/>
                        <a:cs typeface="+mn-cs"/>
                      </a:endParaRPr>
                    </a:p>
                    <a:p>
                      <a:r>
                        <a:rPr lang="ru-RU" sz="1400" b="1" i="1" kern="1200" dirty="0">
                          <a:solidFill>
                            <a:schemeClr val="dk1"/>
                          </a:solidFill>
                          <a:effectLst/>
                          <a:latin typeface="+mn-lt"/>
                          <a:ea typeface="+mn-ea"/>
                          <a:cs typeface="+mn-cs"/>
                        </a:rPr>
                        <a:t> </a:t>
                      </a:r>
                      <a:endParaRPr lang="en-GB" sz="1400" kern="1200" dirty="0">
                        <a:solidFill>
                          <a:schemeClr val="dk1"/>
                        </a:solidFill>
                        <a:effectLst/>
                        <a:latin typeface="+mn-lt"/>
                        <a:ea typeface="+mn-ea"/>
                        <a:cs typeface="+mn-cs"/>
                      </a:endParaRPr>
                    </a:p>
                    <a:p>
                      <a:r>
                        <a:rPr lang="ru-RU" sz="1400" b="1" i="1" kern="1200" dirty="0">
                          <a:solidFill>
                            <a:schemeClr val="dk1"/>
                          </a:solidFill>
                          <a:effectLst/>
                          <a:latin typeface="+mn-lt"/>
                          <a:ea typeface="+mn-ea"/>
                          <a:cs typeface="+mn-cs"/>
                        </a:rPr>
                        <a:t>Способы присуждения контракта - </a:t>
                      </a:r>
                      <a:r>
                        <a:rPr lang="ru-RU" sz="1400" kern="1200" dirty="0">
                          <a:solidFill>
                            <a:schemeClr val="dk1"/>
                          </a:solidFill>
                          <a:effectLst/>
                          <a:latin typeface="+mn-lt"/>
                          <a:ea typeface="+mn-ea"/>
                          <a:cs typeface="+mn-cs"/>
                        </a:rPr>
                        <a:t>Тендер, Переговоры, Бесконкурсная основа, Единый источник.</a:t>
                      </a:r>
                      <a:endParaRPr lang="en-GB" sz="1400" kern="1200" dirty="0">
                        <a:solidFill>
                          <a:schemeClr val="dk1"/>
                        </a:solidFill>
                        <a:effectLst/>
                        <a:latin typeface="+mn-lt"/>
                        <a:ea typeface="+mn-ea"/>
                        <a:cs typeface="+mn-cs"/>
                      </a:endParaRPr>
                    </a:p>
                    <a:p>
                      <a:r>
                        <a:rPr lang="ru-RU" sz="1400" kern="1200" dirty="0">
                          <a:solidFill>
                            <a:schemeClr val="dk1"/>
                          </a:solidFill>
                          <a:effectLst/>
                          <a:latin typeface="+mn-lt"/>
                          <a:ea typeface="+mn-ea"/>
                          <a:cs typeface="+mn-cs"/>
                        </a:rPr>
                        <a:t> </a:t>
                      </a:r>
                      <a:endParaRPr lang="en-GB" sz="1400" kern="1200" dirty="0">
                        <a:solidFill>
                          <a:schemeClr val="dk1"/>
                        </a:solidFill>
                        <a:effectLst/>
                        <a:latin typeface="+mn-lt"/>
                        <a:ea typeface="+mn-ea"/>
                        <a:cs typeface="+mn-cs"/>
                      </a:endParaRPr>
                    </a:p>
                    <a:p>
                      <a:r>
                        <a:rPr lang="ru-RU" sz="1400" b="1" i="1" kern="1200" dirty="0">
                          <a:solidFill>
                            <a:schemeClr val="dk1"/>
                          </a:solidFill>
                          <a:effectLst/>
                          <a:latin typeface="+mn-lt"/>
                          <a:ea typeface="+mn-ea"/>
                          <a:cs typeface="+mn-cs"/>
                        </a:rPr>
                        <a:t>Цель такого контракта - </a:t>
                      </a:r>
                      <a:r>
                        <a:rPr lang="ru-RU" sz="1400" kern="1200" dirty="0">
                          <a:solidFill>
                            <a:schemeClr val="dk1"/>
                          </a:solidFill>
                          <a:effectLst/>
                          <a:latin typeface="+mn-lt"/>
                          <a:ea typeface="+mn-ea"/>
                          <a:cs typeface="+mn-cs"/>
                        </a:rPr>
                        <a:t>закупка образцов Товаров у Казахстанских производителей для проведения испытаний и проверки на соответствие техническим стандартам и эксплуатационным требованиям КПО.</a:t>
                      </a:r>
                      <a:endParaRPr lang="en-GB" sz="1400" kern="1200" dirty="0">
                        <a:solidFill>
                          <a:schemeClr val="dk1"/>
                        </a:solidFill>
                        <a:effectLst/>
                        <a:latin typeface="+mn-lt"/>
                        <a:ea typeface="+mn-ea"/>
                        <a:cs typeface="+mn-cs"/>
                      </a:endParaRPr>
                    </a:p>
                    <a:p>
                      <a:r>
                        <a:rPr lang="ru-RU" sz="1400" kern="1200" dirty="0">
                          <a:solidFill>
                            <a:schemeClr val="dk1"/>
                          </a:solidFill>
                          <a:effectLst/>
                          <a:latin typeface="+mn-lt"/>
                          <a:ea typeface="+mn-ea"/>
                          <a:cs typeface="+mn-cs"/>
                        </a:rPr>
                        <a:t> </a:t>
                      </a:r>
                      <a:endParaRPr lang="en-GB" sz="1400" kern="1200" dirty="0">
                        <a:solidFill>
                          <a:schemeClr val="dk1"/>
                        </a:solidFill>
                        <a:effectLst/>
                        <a:latin typeface="+mn-lt"/>
                        <a:ea typeface="+mn-ea"/>
                        <a:cs typeface="+mn-cs"/>
                      </a:endParaRPr>
                    </a:p>
                    <a:p>
                      <a:r>
                        <a:rPr lang="ru-RU" sz="1400" b="1" i="1" kern="1200" dirty="0">
                          <a:solidFill>
                            <a:schemeClr val="dk1"/>
                          </a:solidFill>
                          <a:effectLst/>
                          <a:latin typeface="+mn-lt"/>
                          <a:ea typeface="+mn-ea"/>
                          <a:cs typeface="+mn-cs"/>
                        </a:rPr>
                        <a:t>Основные условия Пробного заказа</a:t>
                      </a:r>
                      <a:endParaRPr lang="en-GB" sz="1400" kern="1200" dirty="0">
                        <a:solidFill>
                          <a:schemeClr val="dk1"/>
                        </a:solidFill>
                        <a:effectLst/>
                        <a:latin typeface="+mn-lt"/>
                        <a:ea typeface="+mn-ea"/>
                        <a:cs typeface="+mn-cs"/>
                      </a:endParaRPr>
                    </a:p>
                    <a:p>
                      <a:pPr marL="285750" lvl="0" indent="-285750">
                        <a:buFont typeface="Arial" panose="020B0604020202020204" pitchFamily="34" charset="0"/>
                        <a:buChar char="•"/>
                      </a:pPr>
                      <a:r>
                        <a:rPr lang="ru-RU" sz="1400" kern="1200" dirty="0">
                          <a:solidFill>
                            <a:schemeClr val="dk1"/>
                          </a:solidFill>
                          <a:effectLst/>
                          <a:latin typeface="+mn-lt"/>
                          <a:ea typeface="+mn-ea"/>
                          <a:cs typeface="+mn-cs"/>
                        </a:rPr>
                        <a:t>Соответствие Товаров типу для нефтегазовых операций</a:t>
                      </a:r>
                      <a:endParaRPr lang="en-GB" sz="1400" kern="1200" dirty="0">
                        <a:solidFill>
                          <a:schemeClr val="dk1"/>
                        </a:solidFill>
                        <a:effectLst/>
                        <a:latin typeface="+mn-lt"/>
                        <a:ea typeface="+mn-ea"/>
                        <a:cs typeface="+mn-cs"/>
                      </a:endParaRPr>
                    </a:p>
                    <a:p>
                      <a:pPr marL="285750" lvl="0" indent="-285750">
                        <a:buFont typeface="Arial" panose="020B0604020202020204" pitchFamily="34" charset="0"/>
                        <a:buChar char="•"/>
                      </a:pPr>
                      <a:r>
                        <a:rPr lang="ru-RU" sz="1400" kern="1200" dirty="0">
                          <a:solidFill>
                            <a:schemeClr val="dk1"/>
                          </a:solidFill>
                          <a:effectLst/>
                          <a:latin typeface="+mn-lt"/>
                          <a:ea typeface="+mn-ea"/>
                          <a:cs typeface="+mn-cs"/>
                        </a:rPr>
                        <a:t>Минимальный объем закупки </a:t>
                      </a:r>
                      <a:endParaRPr lang="en-GB" sz="1400" kern="1200" dirty="0">
                        <a:solidFill>
                          <a:schemeClr val="dk1"/>
                        </a:solidFill>
                        <a:effectLst/>
                        <a:latin typeface="+mn-lt"/>
                        <a:ea typeface="+mn-ea"/>
                        <a:cs typeface="+mn-cs"/>
                      </a:endParaRPr>
                    </a:p>
                    <a:p>
                      <a:pPr marL="285750" lvl="0" indent="-285750">
                        <a:buFont typeface="Arial" panose="020B0604020202020204" pitchFamily="34" charset="0"/>
                        <a:buChar char="•"/>
                      </a:pPr>
                      <a:r>
                        <a:rPr lang="ru-RU" sz="1400" kern="1200" dirty="0">
                          <a:solidFill>
                            <a:schemeClr val="dk1"/>
                          </a:solidFill>
                          <a:effectLst/>
                          <a:latin typeface="+mn-lt"/>
                          <a:ea typeface="+mn-ea"/>
                          <a:cs typeface="+mn-cs"/>
                        </a:rPr>
                        <a:t>Объективность испытаний и проверок</a:t>
                      </a:r>
                      <a:endParaRPr lang="en-GB" sz="1400" kern="1200" dirty="0">
                        <a:solidFill>
                          <a:schemeClr val="dk1"/>
                        </a:solidFill>
                        <a:effectLst/>
                        <a:latin typeface="+mn-lt"/>
                        <a:ea typeface="+mn-ea"/>
                        <a:cs typeface="+mn-cs"/>
                      </a:endParaRPr>
                    </a:p>
                  </a:txBody>
                  <a:tcPr/>
                </a:tc>
                <a:extLst>
                  <a:ext uri="{0D108BD9-81ED-4DB2-BD59-A6C34878D82A}">
                    <a16:rowId xmlns:a16="http://schemas.microsoft.com/office/drawing/2014/main" val="3442906150"/>
                  </a:ext>
                </a:extLst>
              </a:tr>
            </a:tbl>
          </a:graphicData>
        </a:graphic>
      </p:graphicFrame>
      <p:sp>
        <p:nvSpPr>
          <p:cNvPr id="9" name="TextBox 8">
            <a:extLst>
              <a:ext uri="{FF2B5EF4-FFF2-40B4-BE49-F238E27FC236}">
                <a16:creationId xmlns:a16="http://schemas.microsoft.com/office/drawing/2014/main" id="{C9DC6DEF-F336-4776-B10A-C4EC45BF4EDD}"/>
              </a:ext>
            </a:extLst>
          </p:cNvPr>
          <p:cNvSpPr txBox="1"/>
          <p:nvPr/>
        </p:nvSpPr>
        <p:spPr>
          <a:xfrm>
            <a:off x="513320" y="6114682"/>
            <a:ext cx="11383406" cy="400110"/>
          </a:xfrm>
          <a:prstGeom prst="rect">
            <a:avLst/>
          </a:prstGeom>
          <a:noFill/>
        </p:spPr>
        <p:txBody>
          <a:bodyPr wrap="square">
            <a:spAutoFit/>
          </a:bodyPr>
          <a:lstStyle/>
          <a:p>
            <a:pPr marL="0" marR="0" lvl="0" indent="0" algn="just" defTabSz="914400" rtl="0" eaLnBrk="1" fontAlgn="auto" latinLnBrk="1" hangingPunct="1">
              <a:lnSpc>
                <a:spcPct val="100000"/>
              </a:lnSpc>
              <a:spcBef>
                <a:spcPts val="0"/>
              </a:spcBef>
              <a:spcAft>
                <a:spcPts val="0"/>
              </a:spcAft>
              <a:buClrTx/>
              <a:buSzTx/>
              <a:buFontTx/>
              <a:buNone/>
              <a:tabLst>
                <a:tab pos="914400" algn="l"/>
                <a:tab pos="1260475" algn="l"/>
                <a:tab pos="1371600" algn="l"/>
                <a:tab pos="1828800" algn="l"/>
                <a:tab pos="2286000" algn="l"/>
                <a:tab pos="2743200" algn="l"/>
                <a:tab pos="3200400" algn="l"/>
                <a:tab pos="3657600" algn="l"/>
                <a:tab pos="4114800" algn="l"/>
                <a:tab pos="4572000" algn="l"/>
                <a:tab pos="5029200" algn="l"/>
                <a:tab pos="5486400" algn="l"/>
              </a:tabLst>
              <a:defRPr/>
            </a:pPr>
            <a:r>
              <a:rPr kumimoji="0" lang="ru-RU" sz="1000" b="1"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*Предварительная закупка </a:t>
            </a:r>
            <a:r>
              <a:rPr kumimoji="0" lang="ru-RU" sz="10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означает форму осуществления закупок, в результате которого Оператор заключает контракт на приобретение товаров, поставка которых может быть задержана или представлять собой многолетний процесс в зависимости от требований Оператора к таким товарам, включая, помимо прочего, Ранние тендеры.</a:t>
            </a:r>
            <a:endParaRPr kumimoji="0" lang="en-GB" sz="1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10" name="TextBox 9">
            <a:extLst>
              <a:ext uri="{FF2B5EF4-FFF2-40B4-BE49-F238E27FC236}">
                <a16:creationId xmlns:a16="http://schemas.microsoft.com/office/drawing/2014/main" id="{7C16F2E2-8CA2-4928-950C-F5C9F4464713}"/>
              </a:ext>
            </a:extLst>
          </p:cNvPr>
          <p:cNvSpPr txBox="1"/>
          <p:nvPr/>
        </p:nvSpPr>
        <p:spPr>
          <a:xfrm>
            <a:off x="425550" y="95132"/>
            <a:ext cx="12192000" cy="966931"/>
          </a:xfrm>
          <a:prstGeom prst="rect">
            <a:avLst/>
          </a:prstGeom>
          <a:noFill/>
        </p:spPr>
        <p:txBody>
          <a:bodyPr wrap="square" rtlCol="0" anchor="ctr">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ru-RU" sz="2800" b="0" i="0" u="none" strike="noStrike" kern="1200" cap="none" spc="0" normalizeH="0" baseline="0" noProof="0" dirty="0">
                <a:ln w="0"/>
                <a:solidFill>
                  <a:srgbClr val="01B1C9"/>
                </a:solidFill>
                <a:effectLst/>
                <a:uLnTx/>
                <a:uFillTx/>
                <a:latin typeface="Calibri" panose="020F0502020204030204" pitchFamily="34" charset="0"/>
                <a:ea typeface="+mn-ea"/>
                <a:cs typeface="Calibri" panose="020F0502020204030204" pitchFamily="34" charset="0"/>
              </a:rPr>
              <a:t>МЕХАНИЗМЫ ДЛЯ ПОДДЕРЖКИ КАЗАХСТАНСКИХ </a:t>
            </a:r>
          </a:p>
          <a:p>
            <a:pPr marL="12700" marR="0" lvl="0" indent="0" algn="ctr" defTabSz="914400" rtl="0" eaLnBrk="1" fontAlgn="auto" latinLnBrk="0" hangingPunct="1">
              <a:lnSpc>
                <a:spcPct val="100000"/>
              </a:lnSpc>
              <a:spcBef>
                <a:spcPts val="100"/>
              </a:spcBef>
              <a:spcAft>
                <a:spcPts val="0"/>
              </a:spcAft>
              <a:buClrTx/>
              <a:buSzTx/>
              <a:buFontTx/>
              <a:buNone/>
              <a:tabLst/>
              <a:defRPr/>
            </a:pPr>
            <a:r>
              <a:rPr lang="ru-RU" sz="2800" dirty="0">
                <a:ln w="0"/>
                <a:solidFill>
                  <a:srgbClr val="01B1C9"/>
                </a:solidFill>
                <a:latin typeface="Calibri" panose="020F0502020204030204" pitchFamily="34" charset="0"/>
                <a:cs typeface="Calibri" panose="020F0502020204030204" pitchFamily="34" charset="0"/>
              </a:rPr>
              <a:t>ПРОИЗВОДИТЕЛЕЙ</a:t>
            </a:r>
            <a:r>
              <a:rPr kumimoji="0" lang="ru-RU" sz="2800" b="0" i="0" u="none" strike="noStrike" kern="1200" cap="none" spc="0" normalizeH="0" baseline="0" noProof="0" dirty="0">
                <a:ln w="0"/>
                <a:solidFill>
                  <a:srgbClr val="01B1C9"/>
                </a:solidFill>
                <a:effectLst/>
                <a:uLnTx/>
                <a:uFillTx/>
                <a:latin typeface="Calibri" panose="020F0502020204030204" pitchFamily="34" charset="0"/>
                <a:ea typeface="+mn-ea"/>
                <a:cs typeface="Calibri" panose="020F0502020204030204" pitchFamily="34" charset="0"/>
              </a:rPr>
              <a:t> И ЛОКАЛИЗАЦИИ ПРОИЗВОДСТВА</a:t>
            </a:r>
            <a:endParaRPr kumimoji="0" lang="ko-KR" altLang="en-US" sz="2800" b="0" i="0" u="none" strike="noStrike" kern="1200" cap="none" spc="0" normalizeH="0" baseline="0" noProof="0" dirty="0">
              <a:ln w="0"/>
              <a:solidFill>
                <a:srgbClr val="01B1C9"/>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3" name="Footer Placeholder 1">
            <a:extLst>
              <a:ext uri="{FF2B5EF4-FFF2-40B4-BE49-F238E27FC236}">
                <a16:creationId xmlns:a16="http://schemas.microsoft.com/office/drawing/2014/main" id="{AE84120D-619A-49CA-76E3-1A0320672147}"/>
              </a:ext>
            </a:extLst>
          </p:cNvPr>
          <p:cNvSpPr txBox="1">
            <a:spLocks/>
          </p:cNvSpPr>
          <p:nvPr/>
        </p:nvSpPr>
        <p:spPr>
          <a:xfrm>
            <a:off x="7210" y="6610027"/>
            <a:ext cx="12184790" cy="251670"/>
          </a:xfrm>
          <a:prstGeom prst="rect">
            <a:avLst/>
          </a:prstGeom>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ru-RU" sz="800" dirty="0">
                <a:solidFill>
                  <a:srgbClr val="FFFFFF">
                    <a:lumMod val="50000"/>
                  </a:srgbClr>
                </a:solidFill>
                <a:latin typeface="Calibri" panose="020F0502020204030204" pitchFamily="34" charset="0"/>
                <a:cs typeface="Calibri" panose="020F0502020204030204" pitchFamily="34" charset="0"/>
              </a:rPr>
              <a:t>24/06/2024                                                                                                                                                                                   	 	                                                                                                                         КАРАЧАГАНАК ПЕТРОЛИУМ ОПЕРЕЙТИНГ Б.В.</a:t>
            </a:r>
            <a:endParaRPr lang="en-GB" sz="800" dirty="0">
              <a:solidFill>
                <a:srgbClr val="FFFFFF">
                  <a:lumMod val="50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66705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63B8A0BA-84EC-4D56-9B27-527BDEF8C5A7}"/>
              </a:ext>
            </a:extLst>
          </p:cNvPr>
          <p:cNvSpPr txBox="1">
            <a:spLocks/>
          </p:cNvSpPr>
          <p:nvPr/>
        </p:nvSpPr>
        <p:spPr>
          <a:xfrm>
            <a:off x="104274" y="6525526"/>
            <a:ext cx="360675" cy="332474"/>
          </a:xfrm>
          <a:prstGeom prst="rect">
            <a:avLst/>
          </a:prstGeom>
        </p:spPr>
        <p:txBody>
          <a:bodyPr vert="horz" lIns="91440" tIns="45720" rIns="91440" bIns="45720" rtlCol="0" anchor="ctr"/>
          <a:lstStyle>
            <a:defPPr>
              <a:defRPr lang="en-US"/>
            </a:defPPr>
            <a:lvl1pPr marL="0" algn="l" defTabSz="457200" rtl="0" eaLnBrk="1" fontAlgn="t"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DC8EB68E-E012-4BA0-8FC2-4838E88C4766}" type="slidenum">
              <a:rPr kumimoji="0" lang="it-IT" sz="800"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Calibri" panose="020F0502020204030204" pitchFamily="34" charset="0"/>
                <a:cs typeface="Calibri" panose="020F050202020403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37</a:t>
            </a:fld>
            <a:endParaRPr kumimoji="0" lang="it-IT" sz="800" b="0" i="0" u="none" strike="noStrike" kern="1200" cap="none" spc="0" normalizeH="0" baseline="0" noProof="0" dirty="0">
              <a:ln>
                <a:noFill/>
              </a:ln>
              <a:solidFill>
                <a:srgbClr val="000000">
                  <a:tint val="75000"/>
                </a:srgb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Table 4">
            <a:extLst>
              <a:ext uri="{FF2B5EF4-FFF2-40B4-BE49-F238E27FC236}">
                <a16:creationId xmlns:a16="http://schemas.microsoft.com/office/drawing/2014/main" id="{1D666355-CEFA-48B5-8B16-07A6DD4B65B1}"/>
              </a:ext>
            </a:extLst>
          </p:cNvPr>
          <p:cNvGraphicFramePr>
            <a:graphicFrameLocks noGrp="1"/>
          </p:cNvGraphicFramePr>
          <p:nvPr/>
        </p:nvGraphicFramePr>
        <p:xfrm>
          <a:off x="341871" y="1100631"/>
          <a:ext cx="11508257" cy="5121940"/>
        </p:xfrm>
        <a:graphic>
          <a:graphicData uri="http://schemas.openxmlformats.org/drawingml/2006/table">
            <a:tbl>
              <a:tblPr firstRow="1" bandRow="1">
                <a:tableStyleId>{5C22544A-7EE6-4342-B048-85BDC9FD1C3A}</a:tableStyleId>
              </a:tblPr>
              <a:tblGrid>
                <a:gridCol w="2798548">
                  <a:extLst>
                    <a:ext uri="{9D8B030D-6E8A-4147-A177-3AD203B41FA5}">
                      <a16:colId xmlns:a16="http://schemas.microsoft.com/office/drawing/2014/main" val="2243702296"/>
                    </a:ext>
                  </a:extLst>
                </a:gridCol>
                <a:gridCol w="8709709">
                  <a:extLst>
                    <a:ext uri="{9D8B030D-6E8A-4147-A177-3AD203B41FA5}">
                      <a16:colId xmlns:a16="http://schemas.microsoft.com/office/drawing/2014/main" val="2801301341"/>
                    </a:ext>
                  </a:extLst>
                </a:gridCol>
              </a:tblGrid>
              <a:tr h="334738">
                <a:tc>
                  <a:txBody>
                    <a:bodyPr/>
                    <a:lstStyle/>
                    <a:p>
                      <a:pPr algn="ctr"/>
                      <a:r>
                        <a:rPr lang="ru-RU" sz="1400" dirty="0">
                          <a:effectLst>
                            <a:outerShdw blurRad="38100" dist="38100" dir="2700000" algn="tl">
                              <a:srgbClr val="000000">
                                <a:alpha val="43137"/>
                              </a:srgbClr>
                            </a:outerShdw>
                          </a:effectLst>
                        </a:rPr>
                        <a:t>НАИМЕНОВАНИЕ МЕХАНИЗМА</a:t>
                      </a:r>
                      <a:endParaRPr lang="en-GB" sz="1400" dirty="0">
                        <a:effectLst>
                          <a:outerShdw blurRad="38100" dist="38100" dir="2700000" algn="tl">
                            <a:srgbClr val="000000">
                              <a:alpha val="43137"/>
                            </a:srgbClr>
                          </a:outerShdw>
                        </a:effectLst>
                      </a:endParaRPr>
                    </a:p>
                  </a:txBody>
                  <a:tcPr anchor="ctr"/>
                </a:tc>
                <a:tc>
                  <a:txBody>
                    <a:bodyPr/>
                    <a:lstStyle/>
                    <a:p>
                      <a:pPr algn="ctr"/>
                      <a:r>
                        <a:rPr lang="ru-RU" sz="1400" dirty="0">
                          <a:effectLst>
                            <a:outerShdw blurRad="38100" dist="38100" dir="2700000" algn="tl">
                              <a:srgbClr val="000000">
                                <a:alpha val="43137"/>
                              </a:srgbClr>
                            </a:outerShdw>
                          </a:effectLst>
                        </a:rPr>
                        <a:t>ОПИСАНИЕ</a:t>
                      </a:r>
                      <a:endParaRPr lang="en-GB" sz="1400" dirty="0">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3686105106"/>
                  </a:ext>
                </a:extLst>
              </a:tr>
              <a:tr h="2393601">
                <a:tc>
                  <a:txBody>
                    <a:bodyPr/>
                    <a:lstStyle/>
                    <a:p>
                      <a:pPr algn="ctr"/>
                      <a:r>
                        <a:rPr lang="ru-RU" sz="1200" b="1" kern="1200" dirty="0">
                          <a:solidFill>
                            <a:schemeClr val="dk1"/>
                          </a:solidFill>
                          <a:effectLst/>
                          <a:latin typeface="+mn-lt"/>
                          <a:ea typeface="+mn-ea"/>
                          <a:cs typeface="+mn-cs"/>
                        </a:rPr>
                        <a:t>КОНТРАКТ В ОБМЕН </a:t>
                      </a:r>
                    </a:p>
                    <a:p>
                      <a:pPr algn="ctr"/>
                      <a:r>
                        <a:rPr lang="ru-RU" sz="1200" b="1" kern="1200" dirty="0">
                          <a:solidFill>
                            <a:schemeClr val="dk1"/>
                          </a:solidFill>
                          <a:effectLst/>
                          <a:latin typeface="+mn-lt"/>
                          <a:ea typeface="+mn-ea"/>
                          <a:cs typeface="+mn-cs"/>
                        </a:rPr>
                        <a:t>НА ИНВЕСТИЦИИ </a:t>
                      </a:r>
                      <a:endParaRPr lang="en-GB" sz="900" kern="1200" dirty="0">
                        <a:solidFill>
                          <a:schemeClr val="dk1"/>
                        </a:solidFill>
                        <a:effectLst/>
                        <a:latin typeface="+mn-lt"/>
                        <a:ea typeface="+mn-ea"/>
                        <a:cs typeface="+mn-cs"/>
                      </a:endParaRPr>
                    </a:p>
                  </a:txBody>
                  <a:tcPr anchor="ctr"/>
                </a:tc>
                <a:tc>
                  <a:txBody>
                    <a:bodyPr/>
                    <a:lstStyle/>
                    <a:p>
                      <a:r>
                        <a:rPr lang="ru-RU" sz="1200" b="1" kern="1200" dirty="0">
                          <a:solidFill>
                            <a:schemeClr val="dk1"/>
                          </a:solidFill>
                          <a:effectLst/>
                          <a:latin typeface="+mn-lt"/>
                          <a:ea typeface="+mn-ea"/>
                          <a:cs typeface="+mn-cs"/>
                        </a:rPr>
                        <a:t>Контракт в обмен на инвестиции </a:t>
                      </a:r>
                      <a:r>
                        <a:rPr lang="ru-RU" sz="1200" kern="1200" dirty="0">
                          <a:solidFill>
                            <a:schemeClr val="dk1"/>
                          </a:solidFill>
                          <a:effectLst/>
                          <a:latin typeface="+mn-lt"/>
                          <a:ea typeface="+mn-ea"/>
                          <a:cs typeface="+mn-cs"/>
                        </a:rPr>
                        <a:t>представляет собой долгосрочный контракт, заключаемый на бесконкурсной основе, по которому поставщик обязуется производить товары местного происхождения, являющиеся предметом контракта на закупки на территории Республики Казахстан.</a:t>
                      </a:r>
                      <a:endParaRPr lang="en-GB" sz="1200" kern="1200" dirty="0">
                        <a:solidFill>
                          <a:schemeClr val="dk1"/>
                        </a:solidFill>
                        <a:effectLst/>
                        <a:latin typeface="+mn-lt"/>
                        <a:ea typeface="+mn-ea"/>
                        <a:cs typeface="+mn-cs"/>
                      </a:endParaRPr>
                    </a:p>
                    <a:p>
                      <a:r>
                        <a:rPr lang="ru-RU" sz="1200" kern="1200" dirty="0">
                          <a:solidFill>
                            <a:schemeClr val="dk1"/>
                          </a:solidFill>
                          <a:effectLst/>
                          <a:latin typeface="+mn-lt"/>
                          <a:ea typeface="+mn-ea"/>
                          <a:cs typeface="+mn-cs"/>
                        </a:rPr>
                        <a:t> </a:t>
                      </a:r>
                      <a:endParaRPr lang="en-GB" sz="1200" kern="1200" dirty="0">
                        <a:solidFill>
                          <a:schemeClr val="dk1"/>
                        </a:solidFill>
                        <a:effectLst/>
                        <a:latin typeface="+mn-lt"/>
                        <a:ea typeface="+mn-ea"/>
                        <a:cs typeface="+mn-cs"/>
                      </a:endParaRPr>
                    </a:p>
                    <a:p>
                      <a:r>
                        <a:rPr lang="ru-RU" sz="1200" b="1" kern="1200" dirty="0">
                          <a:solidFill>
                            <a:schemeClr val="dk1"/>
                          </a:solidFill>
                          <a:effectLst/>
                          <a:latin typeface="+mn-lt"/>
                          <a:ea typeface="+mn-ea"/>
                          <a:cs typeface="+mn-cs"/>
                        </a:rPr>
                        <a:t>Способы присуждения контракта </a:t>
                      </a:r>
                      <a:r>
                        <a:rPr lang="ru-RU" sz="1200" kern="1200" dirty="0">
                          <a:solidFill>
                            <a:schemeClr val="dk1"/>
                          </a:solidFill>
                          <a:effectLst/>
                          <a:latin typeface="+mn-lt"/>
                          <a:ea typeface="+mn-ea"/>
                          <a:cs typeface="+mn-cs"/>
                        </a:rPr>
                        <a:t>переговоры, бесконкурсная основа. </a:t>
                      </a:r>
                      <a:endParaRPr lang="en-GB" sz="1200" kern="1200" dirty="0">
                        <a:solidFill>
                          <a:schemeClr val="dk1"/>
                        </a:solidFill>
                        <a:effectLst/>
                        <a:latin typeface="+mn-lt"/>
                        <a:ea typeface="+mn-ea"/>
                        <a:cs typeface="+mn-cs"/>
                      </a:endParaRPr>
                    </a:p>
                    <a:p>
                      <a:r>
                        <a:rPr lang="ru-RU" sz="1200" b="1" kern="1200" dirty="0">
                          <a:solidFill>
                            <a:schemeClr val="dk1"/>
                          </a:solidFill>
                          <a:effectLst/>
                          <a:latin typeface="+mn-lt"/>
                          <a:ea typeface="+mn-ea"/>
                          <a:cs typeface="+mn-cs"/>
                        </a:rPr>
                        <a:t>Цель - </a:t>
                      </a:r>
                      <a:r>
                        <a:rPr lang="ru-RU" sz="1200" kern="1200" dirty="0">
                          <a:solidFill>
                            <a:schemeClr val="dk1"/>
                          </a:solidFill>
                          <a:effectLst/>
                          <a:latin typeface="+mn-lt"/>
                          <a:ea typeface="+mn-ea"/>
                          <a:cs typeface="+mn-cs"/>
                        </a:rPr>
                        <a:t>организация производства товаров в Республике Казахстан.</a:t>
                      </a:r>
                      <a:endParaRPr lang="en-GB" sz="1200" kern="1200" dirty="0">
                        <a:solidFill>
                          <a:schemeClr val="dk1"/>
                        </a:solidFill>
                        <a:effectLst/>
                        <a:latin typeface="+mn-lt"/>
                        <a:ea typeface="+mn-ea"/>
                        <a:cs typeface="+mn-cs"/>
                      </a:endParaRPr>
                    </a:p>
                    <a:p>
                      <a:r>
                        <a:rPr lang="ru-RU" sz="1200" b="1" kern="1200" dirty="0">
                          <a:solidFill>
                            <a:schemeClr val="dk1"/>
                          </a:solidFill>
                          <a:effectLst/>
                          <a:latin typeface="+mn-lt"/>
                          <a:ea typeface="+mn-ea"/>
                          <a:cs typeface="+mn-cs"/>
                        </a:rPr>
                        <a:t> </a:t>
                      </a:r>
                      <a:endParaRPr lang="en-GB" sz="1200" kern="1200" dirty="0">
                        <a:solidFill>
                          <a:schemeClr val="dk1"/>
                        </a:solidFill>
                        <a:effectLst/>
                        <a:latin typeface="+mn-lt"/>
                        <a:ea typeface="+mn-ea"/>
                        <a:cs typeface="+mn-cs"/>
                      </a:endParaRPr>
                    </a:p>
                    <a:p>
                      <a:r>
                        <a:rPr lang="ru-RU" sz="1200" b="1" kern="1200" dirty="0">
                          <a:solidFill>
                            <a:schemeClr val="dk1"/>
                          </a:solidFill>
                          <a:effectLst/>
                          <a:latin typeface="+mn-lt"/>
                          <a:ea typeface="+mn-ea"/>
                          <a:cs typeface="+mn-cs"/>
                        </a:rPr>
                        <a:t>Основные условия контракта в обмен на инвестиции</a:t>
                      </a:r>
                      <a:endParaRPr lang="en-GB" sz="1200" kern="1200" dirty="0">
                        <a:solidFill>
                          <a:schemeClr val="dk1"/>
                        </a:solidFill>
                        <a:effectLst/>
                        <a:latin typeface="+mn-lt"/>
                        <a:ea typeface="+mn-ea"/>
                        <a:cs typeface="+mn-cs"/>
                      </a:endParaRPr>
                    </a:p>
                    <a:p>
                      <a:pPr marL="285750" lvl="0" indent="-285750">
                        <a:buFont typeface="Arial" panose="020B0604020202020204" pitchFamily="34" charset="0"/>
                        <a:buChar char="•"/>
                      </a:pPr>
                      <a:r>
                        <a:rPr lang="ru-RU" sz="1200" kern="1200" dirty="0">
                          <a:solidFill>
                            <a:schemeClr val="dk1"/>
                          </a:solidFill>
                          <a:effectLst/>
                          <a:latin typeface="+mn-lt"/>
                          <a:ea typeface="+mn-ea"/>
                          <a:cs typeface="+mn-cs"/>
                        </a:rPr>
                        <a:t>Долгосрочный контракт; </a:t>
                      </a:r>
                      <a:endParaRPr lang="en-GB" sz="1200" kern="1200" dirty="0">
                        <a:solidFill>
                          <a:schemeClr val="dk1"/>
                        </a:solidFill>
                        <a:effectLst/>
                        <a:latin typeface="+mn-lt"/>
                        <a:ea typeface="+mn-ea"/>
                        <a:cs typeface="+mn-cs"/>
                      </a:endParaRPr>
                    </a:p>
                    <a:p>
                      <a:pPr marL="285750" lvl="0" indent="-285750">
                        <a:buFont typeface="Arial" panose="020B0604020202020204" pitchFamily="34" charset="0"/>
                        <a:buChar char="•"/>
                      </a:pPr>
                      <a:r>
                        <a:rPr lang="ru-RU" sz="1200" kern="1200" dirty="0">
                          <a:solidFill>
                            <a:schemeClr val="dk1"/>
                          </a:solidFill>
                          <a:effectLst/>
                          <a:latin typeface="+mn-lt"/>
                          <a:ea typeface="+mn-ea"/>
                          <a:cs typeface="+mn-cs"/>
                        </a:rPr>
                        <a:t>Бесконкурентная основа;</a:t>
                      </a:r>
                      <a:endParaRPr lang="en-GB" sz="1200" kern="1200" dirty="0">
                        <a:solidFill>
                          <a:schemeClr val="dk1"/>
                        </a:solidFill>
                        <a:effectLst/>
                        <a:latin typeface="+mn-lt"/>
                        <a:ea typeface="+mn-ea"/>
                        <a:cs typeface="+mn-cs"/>
                      </a:endParaRPr>
                    </a:p>
                    <a:p>
                      <a:pPr marL="285750" lvl="0" indent="-285750">
                        <a:buFont typeface="Arial" panose="020B0604020202020204" pitchFamily="34" charset="0"/>
                        <a:buChar char="•"/>
                      </a:pPr>
                      <a:r>
                        <a:rPr lang="ru-RU" sz="1200" kern="1200" dirty="0">
                          <a:solidFill>
                            <a:schemeClr val="dk1"/>
                          </a:solidFill>
                          <a:effectLst/>
                          <a:latin typeface="+mn-lt"/>
                          <a:ea typeface="+mn-ea"/>
                          <a:cs typeface="+mn-cs"/>
                        </a:rPr>
                        <a:t>Обязательство организации производства товаров местного происхождения на территории Республики Казахстан.</a:t>
                      </a:r>
                      <a:endParaRPr lang="en-GB" sz="12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235918286"/>
                  </a:ext>
                </a:extLst>
              </a:tr>
              <a:tr h="2393601">
                <a:tc>
                  <a:txBody>
                    <a:bodyPr/>
                    <a:lstStyle/>
                    <a:p>
                      <a:pPr algn="ctr"/>
                      <a:r>
                        <a:rPr lang="ru-RU" sz="1200" b="1" kern="1200" dirty="0">
                          <a:solidFill>
                            <a:schemeClr val="dk1"/>
                          </a:solidFill>
                          <a:effectLst/>
                          <a:latin typeface="+mn-lt"/>
                          <a:ea typeface="+mn-ea"/>
                          <a:cs typeface="+mn-cs"/>
                        </a:rPr>
                        <a:t>КАЗАХСТАНСКИЙ ТЕНДЕР </a:t>
                      </a:r>
                      <a:endParaRPr lang="en-GB" sz="1050" dirty="0"/>
                    </a:p>
                  </a:txBody>
                  <a:tcPr anchor="ctr"/>
                </a:tc>
                <a:tc>
                  <a:txBody>
                    <a:bodyPr/>
                    <a:lstStyle/>
                    <a:p>
                      <a:r>
                        <a:rPr lang="ru-RU" sz="1200" b="1" i="1" kern="1200" dirty="0">
                          <a:solidFill>
                            <a:schemeClr val="dk1"/>
                          </a:solidFill>
                          <a:effectLst/>
                          <a:latin typeface="+mn-lt"/>
                          <a:ea typeface="+mn-ea"/>
                          <a:cs typeface="+mn-cs"/>
                        </a:rPr>
                        <a:t>Процедура участия Казахстанских поставщиков</a:t>
                      </a:r>
                      <a:endParaRPr lang="en-GB" sz="1200" kern="1200" dirty="0">
                        <a:solidFill>
                          <a:schemeClr val="dk1"/>
                        </a:solidFill>
                        <a:effectLst/>
                        <a:latin typeface="+mn-lt"/>
                        <a:ea typeface="+mn-ea"/>
                        <a:cs typeface="+mn-cs"/>
                      </a:endParaRPr>
                    </a:p>
                    <a:p>
                      <a:r>
                        <a:rPr lang="ru-RU" sz="1200" b="1" i="1" kern="1200" dirty="0">
                          <a:solidFill>
                            <a:schemeClr val="dk1"/>
                          </a:solidFill>
                          <a:effectLst/>
                          <a:latin typeface="+mn-lt"/>
                          <a:ea typeface="+mn-ea"/>
                          <a:cs typeface="+mn-cs"/>
                        </a:rPr>
                        <a:t> </a:t>
                      </a:r>
                      <a:endParaRPr lang="en-GB" sz="1200" kern="1200" dirty="0">
                        <a:solidFill>
                          <a:schemeClr val="dk1"/>
                        </a:solidFill>
                        <a:effectLst/>
                        <a:latin typeface="+mn-lt"/>
                        <a:ea typeface="+mn-ea"/>
                        <a:cs typeface="+mn-cs"/>
                      </a:endParaRPr>
                    </a:p>
                    <a:p>
                      <a:r>
                        <a:rPr lang="ru-RU" sz="1200" b="1" i="1" kern="1200" dirty="0">
                          <a:solidFill>
                            <a:schemeClr val="dk1"/>
                          </a:solidFill>
                          <a:effectLst/>
                          <a:latin typeface="+mn-lt"/>
                          <a:ea typeface="+mn-ea"/>
                          <a:cs typeface="+mn-cs"/>
                        </a:rPr>
                        <a:t>Способ присуждения контракта - </a:t>
                      </a:r>
                      <a:r>
                        <a:rPr lang="ru-RU" sz="1200" kern="1200" dirty="0">
                          <a:solidFill>
                            <a:schemeClr val="dk1"/>
                          </a:solidFill>
                          <a:effectLst/>
                          <a:latin typeface="+mn-lt"/>
                          <a:ea typeface="+mn-ea"/>
                          <a:cs typeface="+mn-cs"/>
                        </a:rPr>
                        <a:t>конкурентный тендерный процесс исключительно среди Казахстанских поставщиков ТРУ.</a:t>
                      </a:r>
                      <a:endParaRPr lang="en-GB" sz="1200" kern="1200" dirty="0">
                        <a:solidFill>
                          <a:schemeClr val="dk1"/>
                        </a:solidFill>
                        <a:effectLst/>
                        <a:latin typeface="+mn-lt"/>
                        <a:ea typeface="+mn-ea"/>
                        <a:cs typeface="+mn-cs"/>
                      </a:endParaRPr>
                    </a:p>
                    <a:p>
                      <a:r>
                        <a:rPr lang="ru-RU" sz="1200" kern="1200" dirty="0">
                          <a:solidFill>
                            <a:schemeClr val="dk1"/>
                          </a:solidFill>
                          <a:effectLst/>
                          <a:latin typeface="+mn-lt"/>
                          <a:ea typeface="+mn-ea"/>
                          <a:cs typeface="+mn-cs"/>
                        </a:rPr>
                        <a:t> </a:t>
                      </a:r>
                      <a:endParaRPr lang="en-GB" sz="1200" kern="1200" dirty="0">
                        <a:solidFill>
                          <a:schemeClr val="dk1"/>
                        </a:solidFill>
                        <a:effectLst/>
                        <a:latin typeface="+mn-lt"/>
                        <a:ea typeface="+mn-ea"/>
                        <a:cs typeface="+mn-cs"/>
                      </a:endParaRPr>
                    </a:p>
                    <a:p>
                      <a:r>
                        <a:rPr lang="ru-RU" sz="1200" b="1" i="1" kern="1200" dirty="0">
                          <a:solidFill>
                            <a:schemeClr val="dk1"/>
                          </a:solidFill>
                          <a:effectLst/>
                          <a:latin typeface="+mn-lt"/>
                          <a:ea typeface="+mn-ea"/>
                          <a:cs typeface="+mn-cs"/>
                        </a:rPr>
                        <a:t>Цель -</a:t>
                      </a:r>
                      <a:r>
                        <a:rPr lang="ru-RU" sz="1200" kern="1200" dirty="0">
                          <a:solidFill>
                            <a:schemeClr val="dk1"/>
                          </a:solidFill>
                          <a:effectLst/>
                          <a:latin typeface="+mn-lt"/>
                          <a:ea typeface="+mn-ea"/>
                          <a:cs typeface="+mn-cs"/>
                        </a:rPr>
                        <a:t> присуждение контрактов казахстанским поставщикам ТРУ.</a:t>
                      </a:r>
                      <a:endParaRPr lang="en-GB" sz="1200" kern="1200" dirty="0">
                        <a:solidFill>
                          <a:schemeClr val="dk1"/>
                        </a:solidFill>
                        <a:effectLst/>
                        <a:latin typeface="+mn-lt"/>
                        <a:ea typeface="+mn-ea"/>
                        <a:cs typeface="+mn-cs"/>
                      </a:endParaRPr>
                    </a:p>
                    <a:p>
                      <a:r>
                        <a:rPr lang="ru-RU" sz="1200" b="1" i="1" kern="1200" dirty="0">
                          <a:solidFill>
                            <a:schemeClr val="dk1"/>
                          </a:solidFill>
                          <a:effectLst/>
                          <a:latin typeface="+mn-lt"/>
                          <a:ea typeface="+mn-ea"/>
                          <a:cs typeface="+mn-cs"/>
                        </a:rPr>
                        <a:t> </a:t>
                      </a:r>
                      <a:endParaRPr lang="en-GB" sz="1200" kern="1200" dirty="0">
                        <a:solidFill>
                          <a:schemeClr val="dk1"/>
                        </a:solidFill>
                        <a:effectLst/>
                        <a:latin typeface="+mn-lt"/>
                        <a:ea typeface="+mn-ea"/>
                        <a:cs typeface="+mn-cs"/>
                      </a:endParaRPr>
                    </a:p>
                    <a:p>
                      <a:r>
                        <a:rPr lang="ru-RU" sz="1200" b="1" i="1" kern="1200" dirty="0">
                          <a:solidFill>
                            <a:schemeClr val="dk1"/>
                          </a:solidFill>
                          <a:effectLst/>
                          <a:latin typeface="+mn-lt"/>
                          <a:ea typeface="+mn-ea"/>
                          <a:cs typeface="+mn-cs"/>
                        </a:rPr>
                        <a:t>Условия проведения тендера среди Казахстанских поставщиков</a:t>
                      </a:r>
                      <a:endParaRPr lang="en-GB" sz="1200" kern="1200" dirty="0">
                        <a:solidFill>
                          <a:schemeClr val="dk1"/>
                        </a:solidFill>
                        <a:effectLst/>
                        <a:latin typeface="+mn-lt"/>
                        <a:ea typeface="+mn-ea"/>
                        <a:cs typeface="+mn-cs"/>
                      </a:endParaRPr>
                    </a:p>
                    <a:p>
                      <a:r>
                        <a:rPr lang="ru-RU" sz="1200" b="1" i="1" kern="1200" dirty="0">
                          <a:solidFill>
                            <a:schemeClr val="dk1"/>
                          </a:solidFill>
                          <a:effectLst/>
                          <a:latin typeface="+mn-lt"/>
                          <a:ea typeface="+mn-ea"/>
                          <a:cs typeface="+mn-cs"/>
                        </a:rPr>
                        <a:t> </a:t>
                      </a:r>
                      <a:endParaRPr lang="en-GB" sz="1200" kern="1200" dirty="0">
                        <a:solidFill>
                          <a:schemeClr val="dk1"/>
                        </a:solidFill>
                        <a:effectLst/>
                        <a:latin typeface="+mn-lt"/>
                        <a:ea typeface="+mn-ea"/>
                        <a:cs typeface="+mn-cs"/>
                      </a:endParaRPr>
                    </a:p>
                    <a:p>
                      <a:r>
                        <a:rPr lang="ru-RU" sz="1200" kern="1200" dirty="0">
                          <a:solidFill>
                            <a:schemeClr val="dk1"/>
                          </a:solidFill>
                          <a:effectLst/>
                          <a:latin typeface="+mn-lt"/>
                          <a:ea typeface="+mn-ea"/>
                          <a:cs typeface="+mn-cs"/>
                        </a:rPr>
                        <a:t>При условии: </a:t>
                      </a:r>
                      <a:endParaRPr lang="en-GB" sz="1200" kern="1200" dirty="0">
                        <a:solidFill>
                          <a:schemeClr val="dk1"/>
                        </a:solidFill>
                        <a:effectLst/>
                        <a:latin typeface="+mn-lt"/>
                        <a:ea typeface="+mn-ea"/>
                        <a:cs typeface="+mn-cs"/>
                      </a:endParaRPr>
                    </a:p>
                    <a:p>
                      <a:r>
                        <a:rPr lang="ru-RU" sz="1200" b="1" i="1" kern="1200" dirty="0">
                          <a:solidFill>
                            <a:schemeClr val="dk1"/>
                          </a:solidFill>
                          <a:effectLst/>
                          <a:latin typeface="+mn-lt"/>
                          <a:ea typeface="+mn-ea"/>
                          <a:cs typeface="+mn-cs"/>
                        </a:rPr>
                        <a:t>Минимальное количество Казахстанских поставщиков</a:t>
                      </a:r>
                      <a:endParaRPr lang="en-GB" sz="1200" kern="1200" dirty="0">
                        <a:solidFill>
                          <a:schemeClr val="dk1"/>
                        </a:solidFill>
                        <a:effectLst/>
                        <a:latin typeface="+mn-lt"/>
                        <a:ea typeface="+mn-ea"/>
                        <a:cs typeface="+mn-cs"/>
                      </a:endParaRPr>
                    </a:p>
                    <a:p>
                      <a:pPr lvl="0"/>
                      <a:r>
                        <a:rPr lang="ru-RU" sz="1200" kern="1200" dirty="0">
                          <a:solidFill>
                            <a:schemeClr val="dk1"/>
                          </a:solidFill>
                          <a:effectLst/>
                          <a:latin typeface="+mn-lt"/>
                          <a:ea typeface="+mn-ea"/>
                          <a:cs typeface="+mn-cs"/>
                        </a:rPr>
                        <a:t>наличие не менее 5 прошедших предквалификационный отбор Казахстанских поставщиков, Подрядчик обязуется проводить тендер исключительно среди Казахстанских поставщиков.</a:t>
                      </a:r>
                      <a:endParaRPr lang="en-GB" sz="1200" kern="1200" dirty="0">
                        <a:solidFill>
                          <a:schemeClr val="dk1"/>
                        </a:solidFill>
                        <a:effectLst/>
                        <a:latin typeface="+mn-lt"/>
                        <a:ea typeface="+mn-ea"/>
                        <a:cs typeface="+mn-cs"/>
                      </a:endParaRPr>
                    </a:p>
                  </a:txBody>
                  <a:tcPr/>
                </a:tc>
                <a:extLst>
                  <a:ext uri="{0D108BD9-81ED-4DB2-BD59-A6C34878D82A}">
                    <a16:rowId xmlns:a16="http://schemas.microsoft.com/office/drawing/2014/main" val="2086759806"/>
                  </a:ext>
                </a:extLst>
              </a:tr>
            </a:tbl>
          </a:graphicData>
        </a:graphic>
      </p:graphicFrame>
      <p:sp>
        <p:nvSpPr>
          <p:cNvPr id="6" name="TextBox 5">
            <a:extLst>
              <a:ext uri="{FF2B5EF4-FFF2-40B4-BE49-F238E27FC236}">
                <a16:creationId xmlns:a16="http://schemas.microsoft.com/office/drawing/2014/main" id="{589D397C-5DC0-45AD-89FB-F371856E8540}"/>
              </a:ext>
            </a:extLst>
          </p:cNvPr>
          <p:cNvSpPr txBox="1"/>
          <p:nvPr/>
        </p:nvSpPr>
        <p:spPr>
          <a:xfrm>
            <a:off x="284611" y="91449"/>
            <a:ext cx="12192000" cy="966931"/>
          </a:xfrm>
          <a:prstGeom prst="rect">
            <a:avLst/>
          </a:prstGeom>
          <a:noFill/>
        </p:spPr>
        <p:txBody>
          <a:bodyPr wrap="square" rtlCol="0" anchor="ctr">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ru-RU" sz="2800" b="0" i="0" u="none" strike="noStrike" kern="1200" cap="none" spc="0" normalizeH="0" baseline="0" noProof="0" dirty="0">
                <a:ln w="0"/>
                <a:solidFill>
                  <a:srgbClr val="01B1C9"/>
                </a:solidFill>
                <a:effectLst/>
                <a:uLnTx/>
                <a:uFillTx/>
                <a:latin typeface="Calibri" panose="020F0502020204030204" pitchFamily="34" charset="0"/>
                <a:ea typeface="+mn-ea"/>
                <a:cs typeface="Calibri" panose="020F0502020204030204" pitchFamily="34" charset="0"/>
              </a:rPr>
              <a:t>МЕХАНИЗМЫ ДЛЯ ПОДДЕРЖКИ КАЗАХСТАНСКИХ </a:t>
            </a:r>
          </a:p>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ru-RU" sz="2800" b="0" i="0" u="none" strike="noStrike" kern="1200" cap="none" spc="0" normalizeH="0" baseline="0" noProof="0" dirty="0">
                <a:ln w="0"/>
                <a:solidFill>
                  <a:srgbClr val="01B1C9"/>
                </a:solidFill>
                <a:effectLst/>
                <a:uLnTx/>
                <a:uFillTx/>
                <a:latin typeface="Calibri" panose="020F0502020204030204" pitchFamily="34" charset="0"/>
                <a:ea typeface="+mn-ea"/>
                <a:cs typeface="Calibri" panose="020F0502020204030204" pitchFamily="34" charset="0"/>
              </a:rPr>
              <a:t>ПРОИЗВОДИЕТЕЛЕЙ И ЛОКАЛИЗАЦИИ ПРОИЗВОДСТВА</a:t>
            </a:r>
            <a:endParaRPr kumimoji="0" lang="ko-KR" altLang="en-US" sz="2800" b="0" i="0" u="none" strike="noStrike" kern="1200" cap="none" spc="0" normalizeH="0" baseline="0" noProof="0" dirty="0">
              <a:ln w="0"/>
              <a:solidFill>
                <a:srgbClr val="01B1C9"/>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3" name="Footer Placeholder 1">
            <a:extLst>
              <a:ext uri="{FF2B5EF4-FFF2-40B4-BE49-F238E27FC236}">
                <a16:creationId xmlns:a16="http://schemas.microsoft.com/office/drawing/2014/main" id="{34482B58-F871-A7E7-9F30-AC486F040573}"/>
              </a:ext>
            </a:extLst>
          </p:cNvPr>
          <p:cNvSpPr txBox="1">
            <a:spLocks/>
          </p:cNvSpPr>
          <p:nvPr/>
        </p:nvSpPr>
        <p:spPr>
          <a:xfrm>
            <a:off x="7210" y="6610027"/>
            <a:ext cx="12184790" cy="251670"/>
          </a:xfrm>
          <a:prstGeom prst="rect">
            <a:avLst/>
          </a:prstGeom>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ru-RU" sz="800">
                <a:solidFill>
                  <a:srgbClr val="FFFFFF">
                    <a:lumMod val="50000"/>
                  </a:srgbClr>
                </a:solidFill>
                <a:latin typeface="Calibri" panose="020F0502020204030204" pitchFamily="34" charset="0"/>
                <a:cs typeface="Calibri" panose="020F0502020204030204" pitchFamily="34" charset="0"/>
              </a:rPr>
              <a:t>24/06/2024                                                                                                                                                                                   	 	                                                                                                                         КАРАЧАГАНАК ПЕТРОЛИУМ ОПЕРЕЙТИНГ Б.В.</a:t>
            </a:r>
            <a:endParaRPr lang="en-GB" sz="800" dirty="0">
              <a:solidFill>
                <a:srgbClr val="FFFFFF">
                  <a:lumMod val="50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8307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4B7EF5-B0FD-440A-AB82-AE67F14C6846}"/>
              </a:ext>
            </a:extLst>
          </p:cNvPr>
          <p:cNvSpPr>
            <a:spLocks noGrp="1"/>
          </p:cNvSpPr>
          <p:nvPr>
            <p:ph type="sldNum" sz="quarter" idx="10"/>
          </p:nvPr>
        </p:nvSpPr>
        <p:spPr/>
        <p:txBody>
          <a:bodyPr/>
          <a:lstStyle/>
          <a:p>
            <a:pPr>
              <a:defRPr/>
            </a:pPr>
            <a:fld id="{62296AE5-B6D8-430E-ABF9-0697BCADBFBB}" type="slidenum">
              <a:rPr lang="en-GB" smtClean="0"/>
              <a:pPr>
                <a:defRPr/>
              </a:pPr>
              <a:t>38</a:t>
            </a:fld>
            <a:endParaRPr lang="en-GB" dirty="0"/>
          </a:p>
        </p:txBody>
      </p:sp>
    </p:spTree>
    <p:extLst>
      <p:ext uri="{BB962C8B-B14F-4D97-AF65-F5344CB8AC3E}">
        <p14:creationId xmlns:p14="http://schemas.microsoft.com/office/powerpoint/2010/main" val="4144507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EAB43A-3850-454F-8C99-BD1F3BD03D58}"/>
              </a:ext>
            </a:extLst>
          </p:cNvPr>
          <p:cNvSpPr txBox="1"/>
          <p:nvPr/>
        </p:nvSpPr>
        <p:spPr>
          <a:xfrm>
            <a:off x="0" y="341739"/>
            <a:ext cx="12192000" cy="584775"/>
          </a:xfrm>
          <a:prstGeom prst="rect">
            <a:avLst/>
          </a:prstGeom>
          <a:noFill/>
        </p:spPr>
        <p:txBody>
          <a:bodyPr wrap="square" rtlCol="0" anchor="ctr">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320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СОДЕРЖАНИЕ</a:t>
            </a:r>
          </a:p>
        </p:txBody>
      </p:sp>
      <p:sp>
        <p:nvSpPr>
          <p:cNvPr id="7" name="Slide Number Placeholder 2">
            <a:extLst>
              <a:ext uri="{FF2B5EF4-FFF2-40B4-BE49-F238E27FC236}">
                <a16:creationId xmlns:a16="http://schemas.microsoft.com/office/drawing/2014/main" id="{7E485183-6C71-425E-820F-E0AB02C2BF04}"/>
              </a:ext>
            </a:extLst>
          </p:cNvPr>
          <p:cNvSpPr txBox="1">
            <a:spLocks/>
          </p:cNvSpPr>
          <p:nvPr/>
        </p:nvSpPr>
        <p:spPr>
          <a:xfrm>
            <a:off x="104274" y="6525526"/>
            <a:ext cx="616226" cy="33247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3">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DC8EB68E-E012-4BA0-8FC2-4838E88C4766}" type="slidenum">
              <a:rPr kumimoji="0" lang="it-IT" sz="900" b="0" i="0" u="none" strike="noStrike" kern="1200" cap="none" spc="0" normalizeH="0" baseline="0" noProof="0" smtClean="0">
                <a:ln>
                  <a:noFill/>
                </a:ln>
                <a:solidFill>
                  <a:srgbClr val="000000">
                    <a:lumMod val="50000"/>
                    <a:lumOff val="50000"/>
                  </a:srgbClr>
                </a:solidFill>
                <a:effectLst/>
                <a:uLnTx/>
                <a:uFillTx/>
                <a:latin typeface="Calibri" panose="020F0502020204030204"/>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4</a:t>
            </a:fld>
            <a:endParaRPr kumimoji="0" lang="it-IT" sz="10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endParaRPr>
          </a:p>
        </p:txBody>
      </p:sp>
      <p:sp>
        <p:nvSpPr>
          <p:cNvPr id="6" name="Rectangle 11">
            <a:extLst>
              <a:ext uri="{FF2B5EF4-FFF2-40B4-BE49-F238E27FC236}">
                <a16:creationId xmlns:a16="http://schemas.microsoft.com/office/drawing/2014/main" id="{9F5CDCE6-DE2A-4A48-BECA-5C35202C7C03}"/>
              </a:ext>
            </a:extLst>
          </p:cNvPr>
          <p:cNvSpPr>
            <a:spLocks noChangeArrowheads="1"/>
          </p:cNvSpPr>
          <p:nvPr/>
        </p:nvSpPr>
        <p:spPr bwMode="auto">
          <a:xfrm>
            <a:off x="412387" y="1799045"/>
            <a:ext cx="9260367" cy="1456809"/>
          </a:xfrm>
          <a:prstGeom prst="rect">
            <a:avLst/>
          </a:prstGeom>
          <a:noFill/>
          <a:ln>
            <a:noFill/>
          </a:ln>
          <a:effectLst/>
        </p:spPr>
        <p:txBody>
          <a:bodyPr wrap="square">
            <a:spAutoFit/>
          </a:bodyPr>
          <a:lstStyle/>
          <a:p>
            <a:pPr marL="1028700" marR="0" lvl="1" indent="-571500" algn="just" defTabSz="914400" rtl="0" eaLnBrk="1" fontAlgn="auto" latinLnBrk="0" hangingPunct="1">
              <a:lnSpc>
                <a:spcPct val="100000"/>
              </a:lnSpc>
              <a:spcBef>
                <a:spcPts val="500"/>
              </a:spcBef>
              <a:spcAft>
                <a:spcPts val="500"/>
              </a:spcAft>
              <a:buClr>
                <a:srgbClr val="FFC000"/>
              </a:buClr>
              <a:buSzTx/>
              <a:buFont typeface="+mj-lt"/>
              <a:buAutoNum type="arabicPeriod"/>
              <a:tabLst/>
              <a:defRPr/>
            </a:pPr>
            <a:r>
              <a:rPr lang="ru-RU" sz="2400" dirty="0">
                <a:solidFill>
                  <a:srgbClr val="00ABC5"/>
                </a:solidFill>
                <a:latin typeface="Calibri" panose="020F0502020204030204" pitchFamily="34" charset="0"/>
                <a:cs typeface="Calibri" panose="020F0502020204030204" pitchFamily="34" charset="0"/>
              </a:rPr>
              <a:t>ОБЗОР ПРОЕКТА КАРАЧАГАНАК</a:t>
            </a:r>
            <a:endParaRPr kumimoji="0" lang="ru-RU" sz="24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endParaRPr>
          </a:p>
          <a:p>
            <a:pPr marL="1028700" marR="0" lvl="1" indent="-571500" algn="just" defTabSz="914400" rtl="0" eaLnBrk="1" fontAlgn="auto" latinLnBrk="0" hangingPunct="1">
              <a:lnSpc>
                <a:spcPct val="100000"/>
              </a:lnSpc>
              <a:spcBef>
                <a:spcPts val="500"/>
              </a:spcBef>
              <a:spcAft>
                <a:spcPts val="500"/>
              </a:spcAft>
              <a:buClr>
                <a:srgbClr val="FFC000"/>
              </a:buClr>
              <a:buSzTx/>
              <a:buFont typeface="+mj-lt"/>
              <a:buAutoNum type="arabicPeriod"/>
              <a:tabLst/>
              <a:defRPr/>
            </a:pPr>
            <a:r>
              <a:rPr kumimoji="0" lang="ru-RU" sz="24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ПРОИЗВОДСТВЕННАЯ ХИМИЯ </a:t>
            </a:r>
            <a:endParaRPr kumimoji="0" lang="en-US" sz="24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endParaRPr>
          </a:p>
          <a:p>
            <a:pPr marL="1028700" marR="0" lvl="1" indent="-571500" algn="just" defTabSz="914400" rtl="0" eaLnBrk="1" fontAlgn="auto" latinLnBrk="0" hangingPunct="1">
              <a:lnSpc>
                <a:spcPct val="100000"/>
              </a:lnSpc>
              <a:spcBef>
                <a:spcPts val="500"/>
              </a:spcBef>
              <a:spcAft>
                <a:spcPts val="500"/>
              </a:spcAft>
              <a:buClr>
                <a:srgbClr val="FFC000"/>
              </a:buClr>
              <a:buSzTx/>
              <a:buFont typeface="+mj-lt"/>
              <a:buAutoNum type="arabicPeriod"/>
              <a:tabLst/>
              <a:defRPr/>
            </a:pPr>
            <a:r>
              <a:rPr kumimoji="0" lang="ru-RU" sz="24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rPr>
              <a:t>ТРЕБОВАНИЯ РЕСПУБЛИКИ КАЗАХСТАН И КПО К ХИМИКАТАМ</a:t>
            </a:r>
            <a:endParaRPr kumimoji="0" lang="en-GB" sz="2400" b="0" i="0" u="none" strike="noStrike" kern="1200" cap="none" spc="0" normalizeH="0" baseline="0" noProof="0" dirty="0">
              <a:ln>
                <a:noFill/>
              </a:ln>
              <a:solidFill>
                <a:srgbClr val="00ABC5"/>
              </a:solidFill>
              <a:effectLst/>
              <a:uLnTx/>
              <a:uFillTx/>
              <a:latin typeface="Calibri" panose="020F050202020403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C873E197-ABBF-4F03-2791-566EB18AC9EA}"/>
              </a:ext>
            </a:extLst>
          </p:cNvPr>
          <p:cNvSpPr>
            <a:spLocks noGrp="1"/>
          </p:cNvSpPr>
          <p:nvPr>
            <p:ph type="ftr" sz="quarter" idx="3"/>
          </p:nvPr>
        </p:nvSpPr>
        <p:spPr>
          <a:xfrm>
            <a:off x="7210" y="6610027"/>
            <a:ext cx="12184790" cy="251670"/>
          </a:xfrm>
        </p:spPr>
        <p: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rPr>
              <a:t>24/06/2024                                                                                                                                                                                   	 	                                                                                                                         КАРАЧАГАНАК ПЕТРОЛИУМ ОПЕРЕЙТИНГ Б.В.</a:t>
            </a:r>
            <a:endParaRPr kumimoji="0" lang="en-GB"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1575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A3A09CE-6B57-4ABC-AB66-0F7A3467951D}"/>
              </a:ext>
            </a:extLst>
          </p:cNvPr>
          <p:cNvSpPr>
            <a:spLocks noGrp="1"/>
          </p:cNvSpPr>
          <p:nvPr>
            <p:ph type="sldNum" sz="quarter" idx="10"/>
          </p:nvPr>
        </p:nvSpPr>
        <p:spPr>
          <a:xfrm>
            <a:off x="-117014" y="6525526"/>
            <a:ext cx="616226" cy="332474"/>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8EB68E-E012-4BA0-8FC2-4838E88C4766}" type="slidenum">
              <a:rPr kumimoji="0" lang="it-IT" sz="800" b="0" i="0" u="none" strike="noStrike" kern="1200" cap="none" spc="0" normalizeH="0" baseline="0" noProof="0" smtClean="0">
                <a:ln>
                  <a:noFill/>
                </a:ln>
                <a:solidFill>
                  <a:srgbClr val="000000">
                    <a:lumMod val="50000"/>
                    <a:lumOff val="50000"/>
                  </a:srgbClr>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it-IT" sz="800" b="0" i="0" u="none" strike="noStrike" kern="1200" cap="none" spc="0" normalizeH="0" baseline="0" noProof="0">
              <a:ln>
                <a:noFill/>
              </a:ln>
              <a:solidFill>
                <a:srgbClr val="000000">
                  <a:lumMod val="50000"/>
                  <a:lumOff val="50000"/>
                </a:srgb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39FD0CE7-FCD8-49D6-90F0-65EECA2ADBD5}"/>
              </a:ext>
            </a:extLst>
          </p:cNvPr>
          <p:cNvSpPr>
            <a:spLocks noGrp="1"/>
          </p:cNvSpPr>
          <p:nvPr>
            <p:ph type="title"/>
          </p:nvPr>
        </p:nvSpPr>
        <p:spPr>
          <a:xfrm>
            <a:off x="392803" y="254437"/>
            <a:ext cx="12192000" cy="832023"/>
          </a:xfrm>
        </p:spPr>
        <p:txBody>
          <a:bodyPr anchor="ctr"/>
          <a:lstStyle/>
          <a:p>
            <a:pPr algn="ctr"/>
            <a:r>
              <a:rPr lang="ru-RU" cap="all" dirty="0">
                <a:solidFill>
                  <a:srgbClr val="01B1C9"/>
                </a:solidFill>
              </a:rPr>
              <a:t>     1. Общие сведения о месторождении Карачаганак</a:t>
            </a:r>
          </a:p>
        </p:txBody>
      </p:sp>
      <p:sp>
        <p:nvSpPr>
          <p:cNvPr id="50" name="Rectangle 30">
            <a:extLst>
              <a:ext uri="{FF2B5EF4-FFF2-40B4-BE49-F238E27FC236}">
                <a16:creationId xmlns:a16="http://schemas.microsoft.com/office/drawing/2014/main" id="{DB12E40F-8AAB-4189-9C28-7592EDBF87BA}"/>
              </a:ext>
            </a:extLst>
          </p:cNvPr>
          <p:cNvSpPr/>
          <p:nvPr/>
        </p:nvSpPr>
        <p:spPr>
          <a:xfrm>
            <a:off x="922113" y="5119641"/>
            <a:ext cx="272745" cy="271948"/>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FFFFFF"/>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89" name="Rounded Rectangle 5">
            <a:extLst>
              <a:ext uri="{FF2B5EF4-FFF2-40B4-BE49-F238E27FC236}">
                <a16:creationId xmlns:a16="http://schemas.microsoft.com/office/drawing/2014/main" id="{A0DE9027-D87A-439E-B674-8145440F52A3}"/>
              </a:ext>
            </a:extLst>
          </p:cNvPr>
          <p:cNvSpPr/>
          <p:nvPr/>
        </p:nvSpPr>
        <p:spPr>
          <a:xfrm flipH="1">
            <a:off x="6152024" y="3955202"/>
            <a:ext cx="336779" cy="27782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FFFFFF"/>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pic>
        <p:nvPicPr>
          <p:cNvPr id="25" name="Picture 12" descr="KAZ_MAP1">
            <a:extLst>
              <a:ext uri="{FF2B5EF4-FFF2-40B4-BE49-F238E27FC236}">
                <a16:creationId xmlns:a16="http://schemas.microsoft.com/office/drawing/2014/main" id="{90497E65-8125-4959-89D5-73CAF5C2CC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75" y="1074738"/>
            <a:ext cx="4097338" cy="3073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6" name="AutoShape 36">
            <a:extLst>
              <a:ext uri="{FF2B5EF4-FFF2-40B4-BE49-F238E27FC236}">
                <a16:creationId xmlns:a16="http://schemas.microsoft.com/office/drawing/2014/main" id="{17763459-4B18-4920-9AD4-BA2BA9C666E3}"/>
              </a:ext>
            </a:extLst>
          </p:cNvPr>
          <p:cNvSpPr>
            <a:spLocks noChangeArrowheads="1"/>
          </p:cNvSpPr>
          <p:nvPr/>
        </p:nvSpPr>
        <p:spPr bwMode="auto">
          <a:xfrm>
            <a:off x="6089652" y="4292600"/>
            <a:ext cx="4398962" cy="2091338"/>
          </a:xfrm>
          <a:prstGeom prst="roundRect">
            <a:avLst>
              <a:gd name="adj" fmla="val 16667"/>
            </a:avLst>
          </a:prstGeom>
          <a:gradFill rotWithShape="1">
            <a:gsLst>
              <a:gs pos="0">
                <a:sysClr val="window" lastClr="FFFFFF"/>
              </a:gs>
              <a:gs pos="100000">
                <a:srgbClr val="FFD72F"/>
              </a:gs>
            </a:gsLst>
            <a:lin ang="5400000" scaled="1"/>
          </a:gradFill>
          <a:ln w="9525">
            <a:solidFill>
              <a:sysClr val="windowText" lastClr="000000"/>
            </a:solidFill>
            <a:round/>
            <a:headEnd/>
            <a:tailEnd/>
          </a:ln>
          <a:effectLst>
            <a:outerShdw dist="107763" dir="2700000" algn="ctr" rotWithShape="0">
              <a:srgbClr val="EEECE1">
                <a:alpha val="50000"/>
              </a:srgbClr>
            </a:outerShdw>
          </a:effectLst>
        </p:spPr>
        <p:txBody>
          <a:bodyPr/>
          <a:lstStyle>
            <a:lvl1pPr marL="85725" indent="-85725">
              <a:spcBef>
                <a:spcPct val="20000"/>
              </a:spcBef>
              <a:buClr>
                <a:srgbClr val="004990"/>
              </a:buCl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499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9pPr>
          </a:lstStyle>
          <a:p>
            <a:pPr marL="1600200" marR="0" lvl="3" indent="-228600" algn="l" defTabSz="914400" rtl="0" eaLnBrk="1" fontAlgn="base" latinLnBrk="0" hangingPunct="1">
              <a:lnSpc>
                <a:spcPct val="80000"/>
              </a:lnSpc>
              <a:spcBef>
                <a:spcPct val="20000"/>
              </a:spcBef>
              <a:spcAft>
                <a:spcPct val="0"/>
              </a:spcAft>
              <a:buClrTx/>
              <a:buSzTx/>
              <a:buFont typeface="Wingdings" panose="05000000000000000000" pitchFamily="2" charset="2"/>
              <a:buNone/>
              <a:tabLst/>
              <a:defRPr/>
            </a:pPr>
            <a:endParaRPr kumimoji="0" lang="en-GB" altLang="en-US"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85725" marR="0" lvl="0" indent="-85725" algn="l" defTabSz="914400" rtl="0" eaLnBrk="1" fontAlgn="base" latinLnBrk="0" hangingPunct="1">
              <a:lnSpc>
                <a:spcPct val="100000"/>
              </a:lnSpc>
              <a:spcBef>
                <a:spcPct val="0"/>
              </a:spcBef>
              <a:spcAft>
                <a:spcPct val="0"/>
              </a:spcAft>
              <a:buClrTx/>
              <a:buSzPct val="70000"/>
              <a:buFont typeface="Wingdings" panose="05000000000000000000" pitchFamily="2" charset="2"/>
              <a:buChar char="q"/>
              <a:tabLst/>
              <a:defRPr/>
            </a:pPr>
            <a:r>
              <a:rPr kumimoji="0" lang="ru-RU"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Одно из крупнейших нефтегазоконденсатных месторождений в мире;</a:t>
            </a:r>
          </a:p>
          <a:p>
            <a:pPr marL="85725" marR="0" lvl="0" indent="-85725" algn="l" defTabSz="914400" rtl="0" eaLnBrk="1" fontAlgn="base" latinLnBrk="0" hangingPunct="1">
              <a:lnSpc>
                <a:spcPct val="100000"/>
              </a:lnSpc>
              <a:spcBef>
                <a:spcPct val="0"/>
              </a:spcBef>
              <a:spcAft>
                <a:spcPct val="0"/>
              </a:spcAft>
              <a:buClrTx/>
              <a:buSzPct val="70000"/>
              <a:buFont typeface="Wingdings" panose="05000000000000000000" pitchFamily="2" charset="2"/>
              <a:buChar char="q"/>
              <a:tabLst/>
              <a:defRPr/>
            </a:pPr>
            <a:r>
              <a:rPr kumimoji="0" lang="ru-RU"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Открыто в 1979 г.;</a:t>
            </a:r>
          </a:p>
          <a:p>
            <a:pPr marL="85725" marR="0" lvl="0" indent="-85725" algn="l" defTabSz="914400" rtl="0" eaLnBrk="1" fontAlgn="base" latinLnBrk="0" hangingPunct="1">
              <a:lnSpc>
                <a:spcPct val="100000"/>
              </a:lnSpc>
              <a:spcBef>
                <a:spcPct val="0"/>
              </a:spcBef>
              <a:spcAft>
                <a:spcPct val="0"/>
              </a:spcAft>
              <a:buClrTx/>
              <a:buSzPct val="70000"/>
              <a:buFont typeface="Wingdings" panose="05000000000000000000" pitchFamily="2" charset="2"/>
              <a:buChar char="q"/>
              <a:tabLst/>
              <a:defRPr/>
            </a:pPr>
            <a:r>
              <a:rPr kumimoji="0" lang="ru-RU"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Общие объемы запасов:</a:t>
            </a:r>
          </a:p>
          <a:p>
            <a:pPr marL="742950" marR="0" lvl="1" indent="-285750" algn="l" defTabSz="914400" rtl="0" eaLnBrk="1" fontAlgn="base" latinLnBrk="0" hangingPunct="1">
              <a:lnSpc>
                <a:spcPct val="100000"/>
              </a:lnSpc>
              <a:spcBef>
                <a:spcPct val="0"/>
              </a:spcBef>
              <a:spcAft>
                <a:spcPct val="0"/>
              </a:spcAft>
              <a:buClrTx/>
              <a:buSzPct val="70000"/>
              <a:buFont typeface="Wingdings" panose="05000000000000000000" pitchFamily="2" charset="2"/>
              <a:buChar char="Ø"/>
              <a:tabLst/>
              <a:defRPr/>
            </a:pPr>
            <a:r>
              <a:rPr kumimoji="0" lang="ru-RU"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свыше 1,2 млрд. тонн нефти и конденсата и 1,35 триллионов кубометров газа </a:t>
            </a:r>
          </a:p>
        </p:txBody>
      </p:sp>
      <p:pic>
        <p:nvPicPr>
          <p:cNvPr id="27" name="Picture 14" descr="_DSC0332">
            <a:extLst>
              <a:ext uri="{FF2B5EF4-FFF2-40B4-BE49-F238E27FC236}">
                <a16:creationId xmlns:a16="http://schemas.microsoft.com/office/drawing/2014/main" id="{286A7636-58A6-4435-90B2-C7C1514385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9651" y="1074739"/>
            <a:ext cx="4398963" cy="3074987"/>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20" descr="KPObv">
            <a:extLst>
              <a:ext uri="{FF2B5EF4-FFF2-40B4-BE49-F238E27FC236}">
                <a16:creationId xmlns:a16="http://schemas.microsoft.com/office/drawing/2014/main" id="{7A2B06C6-43BD-42C4-8492-EB0765BB53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3134" y="4324431"/>
            <a:ext cx="2119526" cy="172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2CEC5F34-4CFF-4142-B752-4165E25F6BCC}"/>
              </a:ext>
            </a:extLst>
          </p:cNvPr>
          <p:cNvSpPr>
            <a:spLocks noGrp="1"/>
          </p:cNvSpPr>
          <p:nvPr>
            <p:ph type="ftr" sz="quarter" idx="3"/>
          </p:nvPr>
        </p:nvSpPr>
        <p:spPr>
          <a:xfrm>
            <a:off x="7210" y="6610027"/>
            <a:ext cx="12184790" cy="251670"/>
          </a:xfrm>
        </p:spPr>
        <p: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rPr>
              <a:t>24/06/2024                                                                                                                                                                                   	 	                                                                                                                         КАРАЧАГАНАК ПЕТРОЛИУМ ОПЕРЕЙТИНГ Б.В.</a:t>
            </a:r>
            <a:endParaRPr kumimoji="0" lang="en-GB"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792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3463B6-4308-4F50-B2ED-F6A044682973}"/>
              </a:ext>
            </a:extLst>
          </p:cNvPr>
          <p:cNvSpPr>
            <a:spLocks noGrp="1"/>
          </p:cNvSpPr>
          <p:nvPr>
            <p:ph type="sldNum" sz="quarter" idx="10"/>
          </p:nvPr>
        </p:nvSpPr>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6</a:t>
            </a:fld>
            <a:endParaRPr lang="it-IT" dirty="0"/>
          </a:p>
        </p:txBody>
      </p:sp>
      <p:sp>
        <p:nvSpPr>
          <p:cNvPr id="3" name="Title 2">
            <a:extLst>
              <a:ext uri="{FF2B5EF4-FFF2-40B4-BE49-F238E27FC236}">
                <a16:creationId xmlns:a16="http://schemas.microsoft.com/office/drawing/2014/main" id="{4E40D74F-B2EE-4EFC-80EA-414FFFCC573E}"/>
              </a:ext>
            </a:extLst>
          </p:cNvPr>
          <p:cNvSpPr>
            <a:spLocks noGrp="1"/>
          </p:cNvSpPr>
          <p:nvPr>
            <p:ph type="title"/>
          </p:nvPr>
        </p:nvSpPr>
        <p:spPr/>
        <p:txBody>
          <a:bodyPr/>
          <a:lstStyle/>
          <a:p>
            <a:pPr algn="ctr"/>
            <a:r>
              <a:rPr kumimoji="0" lang="ru-RU" sz="2800" b="0" i="0" u="none" strike="noStrike" kern="1200" cap="all" spc="0" normalizeH="0" baseline="0" noProof="0" dirty="0">
                <a:ln w="0"/>
                <a:solidFill>
                  <a:srgbClr val="00ABC5"/>
                </a:solidFill>
                <a:effectLst/>
                <a:uLnTx/>
                <a:uFillTx/>
                <a:latin typeface="Calibri" panose="020F0502020204030204" pitchFamily="34" charset="0"/>
                <a:ea typeface="+mj-ea"/>
                <a:cs typeface="Calibri" panose="020F0502020204030204" pitchFamily="34" charset="0"/>
              </a:rPr>
              <a:t>1. Разработка Карачаганакского месторождения – </a:t>
            </a:r>
            <a:br>
              <a:rPr kumimoji="0" lang="ru-RU" sz="2800" b="0" i="0" u="none" strike="noStrike" kern="1200" cap="all" spc="0" normalizeH="0" baseline="0" noProof="0" dirty="0">
                <a:ln w="0"/>
                <a:solidFill>
                  <a:srgbClr val="00ABC5"/>
                </a:solidFill>
                <a:effectLst/>
                <a:uLnTx/>
                <a:uFillTx/>
                <a:latin typeface="Calibri" panose="020F0502020204030204" pitchFamily="34" charset="0"/>
                <a:ea typeface="+mj-ea"/>
                <a:cs typeface="Calibri" panose="020F0502020204030204" pitchFamily="34" charset="0"/>
              </a:rPr>
            </a:br>
            <a:r>
              <a:rPr kumimoji="0" lang="ru-RU" sz="2800" b="0" i="0" u="none" strike="noStrike" kern="1200" cap="all" spc="0" normalizeH="0" baseline="0" noProof="0" dirty="0">
                <a:ln w="0"/>
                <a:solidFill>
                  <a:srgbClr val="00ABC5"/>
                </a:solidFill>
                <a:effectLst/>
                <a:uLnTx/>
                <a:uFillTx/>
                <a:latin typeface="Calibri" panose="020F0502020204030204" pitchFamily="34" charset="0"/>
                <a:ea typeface="+mj-ea"/>
                <a:cs typeface="Calibri" panose="020F0502020204030204" pitchFamily="34" charset="0"/>
              </a:rPr>
              <a:t>основные этапы</a:t>
            </a:r>
            <a:endParaRPr lang="en-GB" sz="2800" dirty="0"/>
          </a:p>
        </p:txBody>
      </p:sp>
      <p:sp>
        <p:nvSpPr>
          <p:cNvPr id="4" name="Rectangle 3">
            <a:extLst>
              <a:ext uri="{FF2B5EF4-FFF2-40B4-BE49-F238E27FC236}">
                <a16:creationId xmlns:a16="http://schemas.microsoft.com/office/drawing/2014/main" id="{F981DDD3-E35A-4D1F-9BE8-F8B5B8F811A2}"/>
              </a:ext>
            </a:extLst>
          </p:cNvPr>
          <p:cNvSpPr>
            <a:spLocks/>
          </p:cNvSpPr>
          <p:nvPr/>
        </p:nvSpPr>
        <p:spPr bwMode="auto">
          <a:xfrm>
            <a:off x="439853" y="1086970"/>
            <a:ext cx="11402742" cy="5438556"/>
          </a:xfrm>
          <a:prstGeom prst="rect">
            <a:avLst/>
          </a:prstGeom>
          <a:noFill/>
          <a:ln>
            <a:noFill/>
          </a:ln>
        </p:spPr>
        <p:txBody>
          <a:bodyPr/>
          <a:lstStyle/>
          <a:p>
            <a:pPr marL="381000" indent="-381000" defTabSz="457200" eaLnBrk="0" fontAlgn="base" latinLnBrk="0" hangingPunct="0">
              <a:spcBef>
                <a:spcPts val="120"/>
              </a:spcBef>
              <a:spcAft>
                <a:spcPts val="600"/>
              </a:spcAft>
              <a:buClr>
                <a:srgbClr val="004990"/>
              </a:buClr>
              <a:defRPr/>
            </a:pPr>
            <a:r>
              <a:rPr lang="ru-RU" sz="1400" dirty="0">
                <a:cs typeface="Arial"/>
              </a:rPr>
              <a:t>1984 год - Начало добычи.</a:t>
            </a:r>
          </a:p>
          <a:p>
            <a:pPr marL="381000" indent="-381000" defTabSz="457200" eaLnBrk="0" fontAlgn="base" latinLnBrk="0" hangingPunct="0">
              <a:spcBef>
                <a:spcPts val="120"/>
              </a:spcBef>
              <a:spcAft>
                <a:spcPts val="600"/>
              </a:spcAft>
              <a:buClr>
                <a:srgbClr val="004990"/>
              </a:buClr>
              <a:defRPr/>
            </a:pPr>
            <a:r>
              <a:rPr lang="ru-RU" sz="1400" dirty="0">
                <a:cs typeface="Arial"/>
              </a:rPr>
              <a:t>1992 год - Начало переговоров по Соглашению о разделе продукции между компаниями «Би Джи </a:t>
            </a:r>
            <a:r>
              <a:rPr lang="ru-RU" sz="1400" dirty="0" err="1">
                <a:cs typeface="Arial"/>
              </a:rPr>
              <a:t>Груп</a:t>
            </a:r>
            <a:r>
              <a:rPr lang="ru-RU" sz="1400" dirty="0">
                <a:cs typeface="Arial"/>
              </a:rPr>
              <a:t>», «</a:t>
            </a:r>
            <a:r>
              <a:rPr lang="ru-RU" sz="1400" dirty="0" err="1">
                <a:cs typeface="Arial"/>
              </a:rPr>
              <a:t>Эни</a:t>
            </a:r>
            <a:r>
              <a:rPr lang="ru-RU" sz="1400" dirty="0">
                <a:cs typeface="Arial"/>
              </a:rPr>
              <a:t>» и Правительством Республики Казахстан.</a:t>
            </a:r>
          </a:p>
          <a:p>
            <a:pPr marL="381000" indent="-381000" defTabSz="457200" eaLnBrk="0" fontAlgn="base" latinLnBrk="0" hangingPunct="0">
              <a:spcBef>
                <a:spcPts val="120"/>
              </a:spcBef>
              <a:spcAft>
                <a:spcPts val="600"/>
              </a:spcAft>
              <a:buClr>
                <a:srgbClr val="004990"/>
              </a:buClr>
              <a:defRPr/>
            </a:pPr>
            <a:r>
              <a:rPr lang="ru-RU" sz="1400" dirty="0">
                <a:cs typeface="Arial"/>
              </a:rPr>
              <a:t>1995 год - Подписание Соглашения о принципах раздела продукции.</a:t>
            </a:r>
          </a:p>
          <a:p>
            <a:pPr marL="381000" indent="-381000" defTabSz="457200" eaLnBrk="0" fontAlgn="base" latinLnBrk="0" hangingPunct="0">
              <a:spcBef>
                <a:spcPts val="120"/>
              </a:spcBef>
              <a:spcAft>
                <a:spcPts val="600"/>
              </a:spcAft>
              <a:buClr>
                <a:srgbClr val="004990"/>
              </a:buClr>
              <a:defRPr/>
            </a:pPr>
            <a:r>
              <a:rPr lang="ru-RU" sz="1400" dirty="0">
                <a:cs typeface="Arial"/>
              </a:rPr>
              <a:t>1997 год - Присоединение компаний «Шеврон» и «ЛУКОЙЛ» к международному совместному предприятию; подписание в ноябре Окончательного соглашения о разделе продукции (ОСРП) сроком на 40 лет.        </a:t>
            </a:r>
          </a:p>
          <a:p>
            <a:pPr marL="381000" indent="-381000" defTabSz="457200" eaLnBrk="0" fontAlgn="base" latinLnBrk="0" hangingPunct="0">
              <a:spcBef>
                <a:spcPts val="120"/>
              </a:spcBef>
              <a:spcAft>
                <a:spcPts val="600"/>
              </a:spcAft>
              <a:buClr>
                <a:srgbClr val="004990"/>
              </a:buClr>
              <a:defRPr/>
            </a:pPr>
            <a:r>
              <a:rPr lang="ru-RU" sz="1400" dirty="0">
                <a:cs typeface="Arial"/>
              </a:rPr>
              <a:t>1998 год - Вступление ОСРП в силу.</a:t>
            </a:r>
          </a:p>
          <a:p>
            <a:pPr marL="381000" indent="-381000" defTabSz="457200" eaLnBrk="0" fontAlgn="base" latinLnBrk="0" hangingPunct="0">
              <a:spcBef>
                <a:spcPts val="120"/>
              </a:spcBef>
              <a:spcAft>
                <a:spcPts val="600"/>
              </a:spcAft>
              <a:buClr>
                <a:srgbClr val="004990"/>
              </a:buClr>
              <a:defRPr/>
            </a:pPr>
            <a:r>
              <a:rPr lang="ru-RU" sz="1400" dirty="0">
                <a:cs typeface="Arial"/>
              </a:rPr>
              <a:t>1999 год - Начало строительных работ.</a:t>
            </a:r>
          </a:p>
          <a:p>
            <a:pPr marL="381000" indent="-381000" defTabSz="457200" eaLnBrk="0" fontAlgn="base" latinLnBrk="0" hangingPunct="0">
              <a:spcBef>
                <a:spcPts val="120"/>
              </a:spcBef>
              <a:spcAft>
                <a:spcPts val="600"/>
              </a:spcAft>
              <a:buClr>
                <a:srgbClr val="004990"/>
              </a:buClr>
              <a:defRPr/>
            </a:pPr>
            <a:r>
              <a:rPr lang="ru-RU" sz="1400" dirty="0">
                <a:cs typeface="Arial"/>
              </a:rPr>
              <a:t>2003 год - Официальное открытие производственных объектов Второго этапа Президентом Республики Казахстан. </a:t>
            </a:r>
          </a:p>
          <a:p>
            <a:pPr marL="381000" indent="-381000" defTabSz="457200" eaLnBrk="0" fontAlgn="base" latinLnBrk="0" hangingPunct="0">
              <a:spcBef>
                <a:spcPts val="120"/>
              </a:spcBef>
              <a:spcAft>
                <a:spcPts val="600"/>
              </a:spcAft>
              <a:buClr>
                <a:srgbClr val="004990"/>
              </a:buClr>
              <a:defRPr/>
            </a:pPr>
            <a:r>
              <a:rPr lang="ru-RU" sz="1400" dirty="0">
                <a:cs typeface="Arial"/>
              </a:rPr>
              <a:t>2004 год - Отправка первой партии сырой нефти на Новороссийский нефтеналивной терминал по системе КТК.</a:t>
            </a:r>
          </a:p>
          <a:p>
            <a:pPr marL="381000" indent="-381000" defTabSz="457200" eaLnBrk="0" fontAlgn="base" latinLnBrk="0" hangingPunct="0">
              <a:spcBef>
                <a:spcPts val="120"/>
              </a:spcBef>
              <a:spcAft>
                <a:spcPts val="600"/>
              </a:spcAft>
              <a:buClr>
                <a:srgbClr val="004990"/>
              </a:buClr>
              <a:defRPr/>
            </a:pPr>
            <a:r>
              <a:rPr lang="ru-RU" sz="1400" dirty="0">
                <a:cs typeface="Arial"/>
              </a:rPr>
              <a:t>2007 год - Подписание Соглашения о продаже газа между КПО и «</a:t>
            </a:r>
            <a:r>
              <a:rPr lang="ru-RU" sz="1400" dirty="0" err="1">
                <a:cs typeface="Arial"/>
              </a:rPr>
              <a:t>КазРосГаз</a:t>
            </a:r>
            <a:r>
              <a:rPr lang="ru-RU" sz="1400" dirty="0">
                <a:cs typeface="Arial"/>
              </a:rPr>
              <a:t>» (Оренбургский газоперерабатывающий завод)</a:t>
            </a:r>
          </a:p>
          <a:p>
            <a:pPr marL="381000" indent="-381000" defTabSz="457200" eaLnBrk="0" fontAlgn="base" latinLnBrk="0" hangingPunct="0">
              <a:spcBef>
                <a:spcPts val="120"/>
              </a:spcBef>
              <a:spcAft>
                <a:spcPts val="600"/>
              </a:spcAft>
              <a:buClr>
                <a:srgbClr val="004990"/>
              </a:buClr>
              <a:defRPr/>
            </a:pPr>
            <a:r>
              <a:rPr lang="ru-RU" sz="1400" dirty="0">
                <a:cs typeface="Arial"/>
              </a:rPr>
              <a:t>2011 год - Запуск 4-й технологической линии стабилизации конденсата на КПК.</a:t>
            </a:r>
          </a:p>
          <a:p>
            <a:pPr defTabSz="457200" eaLnBrk="0" fontAlgn="base" latinLnBrk="0" hangingPunct="0">
              <a:spcBef>
                <a:spcPts val="120"/>
              </a:spcBef>
              <a:spcAft>
                <a:spcPts val="600"/>
              </a:spcAft>
              <a:buClr>
                <a:srgbClr val="004990"/>
              </a:buClr>
              <a:defRPr/>
            </a:pPr>
            <a:r>
              <a:rPr lang="en-US" sz="1400" dirty="0">
                <a:cs typeface="Arial"/>
              </a:rPr>
              <a:t>2012</a:t>
            </a:r>
            <a:r>
              <a:rPr lang="ru-RU" sz="1400" dirty="0">
                <a:cs typeface="Arial"/>
              </a:rPr>
              <a:t> год - НК «</a:t>
            </a:r>
            <a:r>
              <a:rPr lang="ru-RU" sz="1400" dirty="0" err="1">
                <a:cs typeface="Arial"/>
              </a:rPr>
              <a:t>КазМунайГаз</a:t>
            </a:r>
            <a:r>
              <a:rPr lang="ru-RU" sz="1400" dirty="0">
                <a:cs typeface="Arial"/>
              </a:rPr>
              <a:t>» официально входит в состав Карачаганакского совместного предприятия в качестве 5-го партнера.</a:t>
            </a:r>
          </a:p>
          <a:p>
            <a:pPr defTabSz="457200" eaLnBrk="0" fontAlgn="base" latinLnBrk="0" hangingPunct="0">
              <a:spcBef>
                <a:spcPts val="120"/>
              </a:spcBef>
              <a:spcAft>
                <a:spcPts val="600"/>
              </a:spcAft>
              <a:buClr>
                <a:srgbClr val="004990"/>
              </a:buClr>
              <a:defRPr/>
            </a:pPr>
            <a:r>
              <a:rPr lang="ru-RU" sz="1400" dirty="0">
                <a:cs typeface="Arial"/>
              </a:rPr>
              <a:t>2016 год - Достижение производственного рекорда в 139,67 млн </a:t>
            </a:r>
            <a:r>
              <a:rPr lang="ru-RU" sz="1400" dirty="0" err="1">
                <a:cs typeface="Arial"/>
              </a:rPr>
              <a:t>б.н.э</a:t>
            </a:r>
            <a:r>
              <a:rPr lang="ru-RU" sz="1400" dirty="0">
                <a:cs typeface="Arial"/>
              </a:rPr>
              <a:t>. в год проведения </a:t>
            </a:r>
            <a:r>
              <a:rPr lang="ru-RU" sz="1400" dirty="0" err="1">
                <a:cs typeface="Arial"/>
              </a:rPr>
              <a:t>общепромыслового</a:t>
            </a:r>
            <a:r>
              <a:rPr lang="ru-RU" sz="1400" dirty="0">
                <a:cs typeface="Arial"/>
              </a:rPr>
              <a:t> останова.</a:t>
            </a:r>
          </a:p>
          <a:p>
            <a:pPr defTabSz="457200" eaLnBrk="0" fontAlgn="base" latinLnBrk="0" hangingPunct="0">
              <a:spcBef>
                <a:spcPts val="120"/>
              </a:spcBef>
              <a:spcAft>
                <a:spcPts val="600"/>
              </a:spcAft>
              <a:buClr>
                <a:srgbClr val="004990"/>
              </a:buClr>
              <a:defRPr/>
            </a:pPr>
            <a:r>
              <a:rPr lang="ru-RU" sz="1400" dirty="0">
                <a:cs typeface="Arial"/>
              </a:rPr>
              <a:t>2018 год - Достижение производственного рекорда в 147,5 млн </a:t>
            </a:r>
            <a:r>
              <a:rPr lang="ru-RU" sz="1400" dirty="0" err="1">
                <a:cs typeface="Arial"/>
              </a:rPr>
              <a:t>б.н.э</a:t>
            </a:r>
            <a:r>
              <a:rPr lang="ru-RU" sz="1400" dirty="0">
                <a:cs typeface="Arial"/>
              </a:rPr>
              <a:t>.</a:t>
            </a:r>
          </a:p>
          <a:p>
            <a:pPr defTabSz="457200" eaLnBrk="0" fontAlgn="base" latinLnBrk="0" hangingPunct="0">
              <a:spcBef>
                <a:spcPts val="120"/>
              </a:spcBef>
              <a:spcAft>
                <a:spcPts val="600"/>
              </a:spcAft>
              <a:buClr>
                <a:srgbClr val="004990"/>
              </a:buClr>
              <a:defRPr/>
            </a:pPr>
            <a:r>
              <a:rPr lang="ru-RU" sz="1400" dirty="0">
                <a:cs typeface="Arial"/>
              </a:rPr>
              <a:t>2020 год - Достижение годового рекорда по подготовке сырой нефти на КПК в объеме 10 917,560 тыс. тонн.</a:t>
            </a:r>
          </a:p>
          <a:p>
            <a:pPr defTabSz="457200" eaLnBrk="0" fontAlgn="base" latinLnBrk="0" hangingPunct="0">
              <a:spcBef>
                <a:spcPts val="120"/>
              </a:spcBef>
              <a:spcAft>
                <a:spcPts val="600"/>
              </a:spcAft>
              <a:buClr>
                <a:srgbClr val="004990"/>
              </a:buClr>
              <a:defRPr/>
            </a:pPr>
            <a:r>
              <a:rPr lang="ru-RU" sz="1400" dirty="0">
                <a:cs typeface="Arial"/>
              </a:rPr>
              <a:t>2023 год  - Достижение рекордного в 2023 году объема обратной закачки газа в 12 650,071 млн </a:t>
            </a:r>
            <a:r>
              <a:rPr lang="ru-RU" sz="1400" dirty="0" err="1">
                <a:cs typeface="Arial"/>
              </a:rPr>
              <a:t>куб.м</a:t>
            </a:r>
            <a:r>
              <a:rPr lang="ru-RU" sz="1400" dirty="0">
                <a:cs typeface="Arial"/>
              </a:rPr>
              <a:t>.</a:t>
            </a:r>
          </a:p>
          <a:p>
            <a:pPr defTabSz="457200" eaLnBrk="0" fontAlgn="base" latinLnBrk="0" hangingPunct="0">
              <a:lnSpc>
                <a:spcPct val="150000"/>
              </a:lnSpc>
              <a:spcBef>
                <a:spcPts val="120"/>
              </a:spcBef>
              <a:spcAft>
                <a:spcPts val="600"/>
              </a:spcAft>
              <a:buClr>
                <a:srgbClr val="004990"/>
              </a:buClr>
              <a:defRPr/>
            </a:pPr>
            <a:r>
              <a:rPr lang="ru-RU" sz="1400" dirty="0">
                <a:cs typeface="Arial"/>
              </a:rPr>
              <a:t>           Достижение рекордного в 2023 году объема добычи сырого газа в 22 385,539 млн </a:t>
            </a:r>
            <a:r>
              <a:rPr lang="ru-RU" sz="1400" dirty="0" err="1">
                <a:cs typeface="Arial"/>
              </a:rPr>
              <a:t>куб.м</a:t>
            </a:r>
            <a:r>
              <a:rPr lang="ru-RU" sz="1400" dirty="0">
                <a:cs typeface="Arial"/>
              </a:rPr>
              <a:t>.</a:t>
            </a:r>
          </a:p>
          <a:p>
            <a:pPr defTabSz="457200" eaLnBrk="0" fontAlgn="base" latinLnBrk="0" hangingPunct="0">
              <a:lnSpc>
                <a:spcPct val="90000"/>
              </a:lnSpc>
              <a:spcBef>
                <a:spcPct val="20000"/>
              </a:spcBef>
              <a:spcAft>
                <a:spcPct val="0"/>
              </a:spcAft>
              <a:buClr>
                <a:srgbClr val="004990"/>
              </a:buClr>
              <a:defRPr/>
            </a:pPr>
            <a:endParaRPr lang="en-US" sz="1200" dirty="0">
              <a:solidFill>
                <a:srgbClr val="004990"/>
              </a:solidFill>
              <a:latin typeface="Arial" charset="0"/>
              <a:cs typeface="Arial"/>
            </a:endParaRPr>
          </a:p>
          <a:p>
            <a:pPr defTabSz="457200" eaLnBrk="0" fontAlgn="base" latinLnBrk="0" hangingPunct="0">
              <a:lnSpc>
                <a:spcPct val="90000"/>
              </a:lnSpc>
              <a:spcBef>
                <a:spcPct val="20000"/>
              </a:spcBef>
              <a:spcAft>
                <a:spcPct val="0"/>
              </a:spcAft>
              <a:buClr>
                <a:srgbClr val="004990"/>
              </a:buClr>
              <a:defRPr/>
            </a:pPr>
            <a:r>
              <a:rPr lang="ru-RU" sz="1200" dirty="0">
                <a:solidFill>
                  <a:srgbClr val="004990"/>
                </a:solidFill>
                <a:latin typeface="Arial" charset="0"/>
                <a:cs typeface="Arial"/>
              </a:rPr>
              <a:t> </a:t>
            </a:r>
          </a:p>
        </p:txBody>
      </p:sp>
      <p:sp>
        <p:nvSpPr>
          <p:cNvPr id="6" name="Footer Placeholder 1">
            <a:extLst>
              <a:ext uri="{FF2B5EF4-FFF2-40B4-BE49-F238E27FC236}">
                <a16:creationId xmlns:a16="http://schemas.microsoft.com/office/drawing/2014/main" id="{830E9D10-8914-867E-58CF-2A48E4B4BBFA}"/>
              </a:ext>
            </a:extLst>
          </p:cNvPr>
          <p:cNvSpPr>
            <a:spLocks noGrp="1"/>
          </p:cNvSpPr>
          <p:nvPr>
            <p:ph type="ftr" sz="quarter" idx="3"/>
          </p:nvPr>
        </p:nvSpPr>
        <p:spPr>
          <a:xfrm>
            <a:off x="7210" y="6610027"/>
            <a:ext cx="12184790" cy="251670"/>
          </a:xfrm>
        </p:spPr>
        <p: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rPr>
              <a:t>24/06/2024                                                                                                                                                                                   	 	                                                                                                                         КАРАЧАГАНАК ПЕТРОЛИУМ ОПЕРЕЙТИНГ Б.В.</a:t>
            </a:r>
            <a:endParaRPr kumimoji="0" lang="en-GB"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621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8A745-9A2E-440C-BF99-4E5A5CC7ADDA}"/>
              </a:ext>
            </a:extLst>
          </p:cNvPr>
          <p:cNvSpPr>
            <a:spLocks noGrp="1"/>
          </p:cNvSpPr>
          <p:nvPr>
            <p:ph type="title"/>
          </p:nvPr>
        </p:nvSpPr>
        <p:spPr/>
        <p:txBody>
          <a:bodyPr/>
          <a:lstStyle/>
          <a:p>
            <a:pPr marL="0" marR="0" lvl="0" indent="0" algn="ctr" defTabSz="685783" rtl="0" eaLnBrk="1" fontAlgn="base" latinLnBrk="0" hangingPunct="1">
              <a:lnSpc>
                <a:spcPct val="100000"/>
              </a:lnSpc>
              <a:spcBef>
                <a:spcPct val="0"/>
              </a:spcBef>
              <a:spcAft>
                <a:spcPct val="0"/>
              </a:spcAft>
              <a:tabLst/>
              <a:defRPr/>
            </a:pPr>
            <a:r>
              <a:rPr kumimoji="0" lang="ru-RU" altLang="en-US" sz="2800" b="0" i="0" u="none" strike="noStrike" kern="1200" cap="all" spc="0" normalizeH="0" baseline="0" noProof="0" dirty="0">
                <a:ln w="0"/>
                <a:solidFill>
                  <a:srgbClr val="00ABC5"/>
                </a:solidFill>
                <a:effectLst/>
                <a:uLnTx/>
                <a:uFillTx/>
                <a:latin typeface="Calibri" panose="020F0502020204030204" pitchFamily="34" charset="0"/>
                <a:ea typeface="+mn-ea"/>
                <a:cs typeface="Calibri" panose="020F0502020204030204" pitchFamily="34" charset="0"/>
              </a:rPr>
              <a:t>      1. Реализация жидких углеводородов и газа </a:t>
            </a:r>
            <a:br>
              <a:rPr kumimoji="0" lang="en-US" altLang="en-US" sz="2800" b="0" i="0" u="none" strike="noStrike" kern="1200" cap="all" spc="0" normalizeH="0" baseline="0" noProof="0" dirty="0">
                <a:ln w="0"/>
                <a:solidFill>
                  <a:srgbClr val="00ABC5"/>
                </a:solidFill>
                <a:effectLst/>
                <a:uLnTx/>
                <a:uFillTx/>
                <a:latin typeface="Calibri" panose="020F0502020204030204" pitchFamily="34" charset="0"/>
                <a:ea typeface="+mn-ea"/>
                <a:cs typeface="Calibri" panose="020F0502020204030204" pitchFamily="34" charset="0"/>
              </a:rPr>
            </a:br>
            <a:r>
              <a:rPr kumimoji="0" lang="ru-RU" altLang="en-US" sz="2800" b="0" i="0" u="none" strike="noStrike" kern="1200" cap="all" spc="0" normalizeH="0" baseline="0" noProof="0" dirty="0">
                <a:ln w="0"/>
                <a:solidFill>
                  <a:srgbClr val="00ABC5"/>
                </a:solidFill>
                <a:effectLst/>
                <a:uLnTx/>
                <a:uFillTx/>
                <a:latin typeface="Calibri" panose="020F0502020204030204" pitchFamily="34" charset="0"/>
                <a:ea typeface="+mn-ea"/>
                <a:cs typeface="Calibri" panose="020F0502020204030204" pitchFamily="34" charset="0"/>
              </a:rPr>
              <a:t>        на Карачаганакском месторождении</a:t>
            </a:r>
            <a:r>
              <a:rPr kumimoji="0" lang="en-US" altLang="en-US" sz="2800" b="0" i="0" u="none" strike="noStrike" kern="1200" cap="all" spc="0" normalizeH="0" baseline="0" noProof="0" dirty="0">
                <a:ln w="0"/>
                <a:solidFill>
                  <a:srgbClr val="00ABC5"/>
                </a:solidFill>
                <a:effectLst/>
                <a:uLnTx/>
                <a:uFillTx/>
                <a:latin typeface="Calibri" panose="020F0502020204030204" pitchFamily="34" charset="0"/>
                <a:ea typeface="+mn-ea"/>
                <a:cs typeface="Calibri" panose="020F0502020204030204" pitchFamily="34" charset="0"/>
              </a:rPr>
              <a:t> c </a:t>
            </a:r>
            <a:r>
              <a:rPr kumimoji="0" lang="ru-RU" altLang="en-US" sz="2800" b="0" i="0" u="none" strike="noStrike" kern="1200" cap="all" spc="0" normalizeH="0" baseline="0" noProof="0" dirty="0">
                <a:ln w="0"/>
                <a:solidFill>
                  <a:srgbClr val="00ABC5"/>
                </a:solidFill>
                <a:effectLst/>
                <a:uLnTx/>
                <a:uFillTx/>
                <a:latin typeface="Calibri" panose="020F0502020204030204" pitchFamily="34" charset="0"/>
                <a:ea typeface="+mn-ea"/>
                <a:cs typeface="Calibri" panose="020F0502020204030204" pitchFamily="34" charset="0"/>
              </a:rPr>
              <a:t>1984</a:t>
            </a:r>
            <a:r>
              <a:rPr kumimoji="0" lang="en-US" altLang="en-US" sz="2800" b="0" i="0" u="none" strike="noStrike" kern="1200" cap="all" spc="0" normalizeH="0" baseline="0" noProof="0" dirty="0">
                <a:ln w="0"/>
                <a:solidFill>
                  <a:srgbClr val="00ABC5"/>
                </a:solidFill>
                <a:effectLst/>
                <a:uLnTx/>
                <a:uFillTx/>
                <a:latin typeface="Calibri" panose="020F0502020204030204" pitchFamily="34" charset="0"/>
                <a:ea typeface="+mn-ea"/>
                <a:cs typeface="Calibri" panose="020F0502020204030204" pitchFamily="34" charset="0"/>
              </a:rPr>
              <a:t> </a:t>
            </a:r>
            <a:r>
              <a:rPr kumimoji="0" lang="ru-RU" altLang="en-US" sz="2800" b="0" i="0" u="none" strike="noStrike" kern="1200" cap="all" spc="0" normalizeH="0" baseline="0" noProof="0" dirty="0">
                <a:ln w="0"/>
                <a:solidFill>
                  <a:srgbClr val="00ABC5"/>
                </a:solidFill>
                <a:effectLst/>
                <a:uLnTx/>
                <a:uFillTx/>
                <a:latin typeface="Calibri" panose="020F0502020204030204" pitchFamily="34" charset="0"/>
                <a:ea typeface="+mn-ea"/>
                <a:cs typeface="Calibri" panose="020F0502020204030204" pitchFamily="34" charset="0"/>
              </a:rPr>
              <a:t>по 2023 гг.</a:t>
            </a:r>
            <a:br>
              <a:rPr kumimoji="0" lang="ru-RU" altLang="en-US" sz="2800" b="0" i="0" u="none" strike="noStrike" kern="1200" cap="all" spc="0" normalizeH="0" baseline="0" noProof="0" dirty="0">
                <a:ln w="0"/>
                <a:solidFill>
                  <a:srgbClr val="00ABC5"/>
                </a:solidFill>
                <a:effectLst/>
                <a:uLnTx/>
                <a:uFillTx/>
                <a:latin typeface="Calibri" panose="020F0502020204030204" pitchFamily="34" charset="0"/>
                <a:ea typeface="+mn-ea"/>
                <a:cs typeface="Calibri" panose="020F0502020204030204" pitchFamily="34" charset="0"/>
              </a:rPr>
            </a:br>
            <a:endParaRPr lang="en-GB" sz="2800" dirty="0"/>
          </a:p>
        </p:txBody>
      </p:sp>
      <p:graphicFrame>
        <p:nvGraphicFramePr>
          <p:cNvPr id="3" name="Chart 2">
            <a:extLst>
              <a:ext uri="{FF2B5EF4-FFF2-40B4-BE49-F238E27FC236}">
                <a16:creationId xmlns:a16="http://schemas.microsoft.com/office/drawing/2014/main" id="{5742EAFD-1F5D-4343-ADBA-6B6C8DB81B1F}"/>
              </a:ext>
            </a:extLst>
          </p:cNvPr>
          <p:cNvGraphicFramePr>
            <a:graphicFrameLocks/>
          </p:cNvGraphicFramePr>
          <p:nvPr>
            <p:extLst>
              <p:ext uri="{D42A27DB-BD31-4B8C-83A1-F6EECF244321}">
                <p14:modId xmlns:p14="http://schemas.microsoft.com/office/powerpoint/2010/main" val="581442482"/>
              </p:ext>
            </p:extLst>
          </p:nvPr>
        </p:nvGraphicFramePr>
        <p:xfrm>
          <a:off x="939569" y="1161408"/>
          <a:ext cx="10122440" cy="5362056"/>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1">
            <a:extLst>
              <a:ext uri="{FF2B5EF4-FFF2-40B4-BE49-F238E27FC236}">
                <a16:creationId xmlns:a16="http://schemas.microsoft.com/office/drawing/2014/main" id="{4C147203-CF10-82A3-7EF8-E49E8262EEB6}"/>
              </a:ext>
            </a:extLst>
          </p:cNvPr>
          <p:cNvSpPr>
            <a:spLocks noGrp="1"/>
          </p:cNvSpPr>
          <p:nvPr>
            <p:ph type="ftr" sz="quarter" idx="3"/>
          </p:nvPr>
        </p:nvSpPr>
        <p:spPr>
          <a:xfrm>
            <a:off x="7210" y="6610027"/>
            <a:ext cx="12184790" cy="251670"/>
          </a:xfrm>
        </p:spPr>
        <p: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rPr>
              <a:t>24/06/2024                                                                                                                                                                                   	 	                                                                                                                         КАРАЧАГАНАК ПЕТРОЛИУМ ОПЕРЕЙТИНГ Б.В.</a:t>
            </a:r>
            <a:endParaRPr kumimoji="0" lang="en-GB"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81364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A3A09CE-6B57-4ABC-AB66-0F7A3467951D}"/>
              </a:ext>
            </a:extLst>
          </p:cNvPr>
          <p:cNvSpPr>
            <a:spLocks noGrp="1"/>
          </p:cNvSpPr>
          <p:nvPr>
            <p:ph type="sldNum" sz="quarter" idx="10"/>
          </p:nvPr>
        </p:nvSpPr>
        <p:spPr>
          <a:xfrm>
            <a:off x="-217002" y="6525526"/>
            <a:ext cx="616226" cy="332474"/>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8EB68E-E012-4BA0-8FC2-4838E88C4766}" type="slidenum">
              <a:rPr kumimoji="0" lang="it-IT" sz="800" b="0" i="0" u="none" strike="noStrike" kern="1200" cap="none" spc="0" normalizeH="0" baseline="0" noProof="0" smtClean="0">
                <a:ln>
                  <a:noFill/>
                </a:ln>
                <a:solidFill>
                  <a:srgbClr val="000000">
                    <a:lumMod val="50000"/>
                    <a:lumOff val="50000"/>
                  </a:srgbClr>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it-IT" sz="800" b="0" i="0" u="none" strike="noStrike" kern="1200" cap="none" spc="0" normalizeH="0" baseline="0" noProof="0">
              <a:ln>
                <a:noFill/>
              </a:ln>
              <a:solidFill>
                <a:srgbClr val="000000">
                  <a:lumMod val="50000"/>
                  <a:lumOff val="50000"/>
                </a:srgb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39FD0CE7-FCD8-49D6-90F0-65EECA2ADBD5}"/>
              </a:ext>
            </a:extLst>
          </p:cNvPr>
          <p:cNvSpPr>
            <a:spLocks noGrp="1"/>
          </p:cNvSpPr>
          <p:nvPr>
            <p:ph type="title"/>
          </p:nvPr>
        </p:nvSpPr>
        <p:spPr>
          <a:xfrm>
            <a:off x="0" y="223907"/>
            <a:ext cx="12192000" cy="832023"/>
          </a:xfrm>
        </p:spPr>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ru-RU" altLang="en-US" sz="3600" b="0" i="0" u="none" strike="noStrike" kern="1200" cap="all" spc="0" normalizeH="0" baseline="0" noProof="0" dirty="0">
                <a:ln w="0"/>
                <a:solidFill>
                  <a:srgbClr val="00ABC5"/>
                </a:solidFill>
                <a:effectLst/>
                <a:uLnTx/>
                <a:uFillTx/>
                <a:latin typeface="Calibri" panose="020F0502020204030204" pitchFamily="34" charset="0"/>
                <a:ea typeface="+mn-ea"/>
                <a:cs typeface="Calibri" panose="020F0502020204030204" pitchFamily="34" charset="0"/>
              </a:rPr>
              <a:t>      1.Технологические объекты Карачаганака</a:t>
            </a:r>
          </a:p>
        </p:txBody>
      </p:sp>
      <p:sp>
        <p:nvSpPr>
          <p:cNvPr id="50" name="Rectangle 30">
            <a:extLst>
              <a:ext uri="{FF2B5EF4-FFF2-40B4-BE49-F238E27FC236}">
                <a16:creationId xmlns:a16="http://schemas.microsoft.com/office/drawing/2014/main" id="{DB12E40F-8AAB-4189-9C28-7592EDBF87BA}"/>
              </a:ext>
            </a:extLst>
          </p:cNvPr>
          <p:cNvSpPr/>
          <p:nvPr/>
        </p:nvSpPr>
        <p:spPr>
          <a:xfrm>
            <a:off x="922113" y="5119641"/>
            <a:ext cx="272745" cy="271948"/>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FFFFFF"/>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89" name="Rounded Rectangle 5">
            <a:extLst>
              <a:ext uri="{FF2B5EF4-FFF2-40B4-BE49-F238E27FC236}">
                <a16:creationId xmlns:a16="http://schemas.microsoft.com/office/drawing/2014/main" id="{A0DE9027-D87A-439E-B674-8145440F52A3}"/>
              </a:ext>
            </a:extLst>
          </p:cNvPr>
          <p:cNvSpPr/>
          <p:nvPr/>
        </p:nvSpPr>
        <p:spPr>
          <a:xfrm flipH="1">
            <a:off x="6152024" y="3955202"/>
            <a:ext cx="336779" cy="27782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FFFFFF"/>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10" name="Freccia a destra 72">
            <a:extLst>
              <a:ext uri="{FF2B5EF4-FFF2-40B4-BE49-F238E27FC236}">
                <a16:creationId xmlns:a16="http://schemas.microsoft.com/office/drawing/2014/main" id="{7BE68D74-281B-45D9-8A74-5D17DEA6AC6A}"/>
              </a:ext>
            </a:extLst>
          </p:cNvPr>
          <p:cNvSpPr>
            <a:spLocks noChangeArrowheads="1"/>
          </p:cNvSpPr>
          <p:nvPr/>
        </p:nvSpPr>
        <p:spPr bwMode="auto">
          <a:xfrm flipH="1">
            <a:off x="2427289" y="2536825"/>
            <a:ext cx="319087" cy="306388"/>
          </a:xfrm>
          <a:prstGeom prst="rightArrow">
            <a:avLst>
              <a:gd name="adj1" fmla="val 32648"/>
              <a:gd name="adj2" fmla="val 49744"/>
            </a:avLst>
          </a:prstGeom>
          <a:solidFill>
            <a:srgbClr val="03CD0D"/>
          </a:solidFill>
          <a:ln w="9525" algn="ctr">
            <a:solidFill>
              <a:srgbClr val="4A7EBB"/>
            </a:solidFill>
            <a:miter lim="800000"/>
            <a:headEnd/>
            <a:tailEnd/>
          </a:ln>
          <a:effectLst>
            <a:outerShdw dist="23000" dir="5400000" rotWithShape="0">
              <a:srgbClr val="000000">
                <a:alpha val="34998"/>
              </a:srgbClr>
            </a:outerShdw>
          </a:effectLst>
        </p:spPr>
        <p:txBody>
          <a:bodyPr anchor="ctr"/>
          <a:lstStyle>
            <a:lvl1pPr>
              <a:spcBef>
                <a:spcPct val="20000"/>
              </a:spcBef>
              <a:buClr>
                <a:srgbClr val="004990"/>
              </a:buCl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499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it-IT"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Freccia curva 71">
            <a:extLst>
              <a:ext uri="{FF2B5EF4-FFF2-40B4-BE49-F238E27FC236}">
                <a16:creationId xmlns:a16="http://schemas.microsoft.com/office/drawing/2014/main" id="{4DE24CC2-E01C-4FFD-87E7-D8226AFA6DD4}"/>
              </a:ext>
            </a:extLst>
          </p:cNvPr>
          <p:cNvSpPr/>
          <p:nvPr/>
        </p:nvSpPr>
        <p:spPr>
          <a:xfrm rot="5400000" flipH="1" flipV="1">
            <a:off x="5831682" y="3091657"/>
            <a:ext cx="1303337" cy="1289050"/>
          </a:xfrm>
          <a:prstGeom prst="bentArrow">
            <a:avLst>
              <a:gd name="adj1" fmla="val 5434"/>
              <a:gd name="adj2" fmla="val 8849"/>
              <a:gd name="adj3" fmla="val 11895"/>
              <a:gd name="adj4" fmla="val 20958"/>
            </a:avLst>
          </a:prstGeom>
          <a:solidFill>
            <a:srgbClr val="03CD0D"/>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Arial"/>
              <a:ea typeface="+mn-ea"/>
              <a:cs typeface="Arial"/>
            </a:endParaRPr>
          </a:p>
        </p:txBody>
      </p:sp>
      <p:sp>
        <p:nvSpPr>
          <p:cNvPr id="12" name="Freccia a destra 76">
            <a:extLst>
              <a:ext uri="{FF2B5EF4-FFF2-40B4-BE49-F238E27FC236}">
                <a16:creationId xmlns:a16="http://schemas.microsoft.com/office/drawing/2014/main" id="{22789716-468F-460E-A9FB-4A8D51182A0B}"/>
              </a:ext>
            </a:extLst>
          </p:cNvPr>
          <p:cNvSpPr/>
          <p:nvPr/>
        </p:nvSpPr>
        <p:spPr>
          <a:xfrm>
            <a:off x="5281613" y="2678114"/>
            <a:ext cx="1365250" cy="242887"/>
          </a:xfrm>
          <a:prstGeom prst="rightArrow">
            <a:avLst>
              <a:gd name="adj1" fmla="val 32139"/>
              <a:gd name="adj2" fmla="val 50000"/>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Arial"/>
              <a:ea typeface="+mn-ea"/>
              <a:cs typeface="Arial"/>
            </a:endParaRPr>
          </a:p>
        </p:txBody>
      </p:sp>
      <p:pic>
        <p:nvPicPr>
          <p:cNvPr id="13" name="Picture 6" descr="U2 compresors">
            <a:extLst>
              <a:ext uri="{FF2B5EF4-FFF2-40B4-BE49-F238E27FC236}">
                <a16:creationId xmlns:a16="http://schemas.microsoft.com/office/drawing/2014/main" id="{7BE19797-D9AC-4A8D-BEC9-49A13421F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075" y="4448175"/>
            <a:ext cx="1631950" cy="10429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4" name="Text Box 8">
            <a:extLst>
              <a:ext uri="{FF2B5EF4-FFF2-40B4-BE49-F238E27FC236}">
                <a16:creationId xmlns:a16="http://schemas.microsoft.com/office/drawing/2014/main" id="{BA4BAED2-CD15-424A-BA74-937DA6F1E170}"/>
              </a:ext>
            </a:extLst>
          </p:cNvPr>
          <p:cNvSpPr txBox="1">
            <a:spLocks noChangeArrowheads="1"/>
          </p:cNvSpPr>
          <p:nvPr/>
        </p:nvSpPr>
        <p:spPr bwMode="auto">
          <a:xfrm>
            <a:off x="3910013" y="1335089"/>
            <a:ext cx="7048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lvl1pPr>
              <a:spcBef>
                <a:spcPct val="20000"/>
              </a:spcBef>
              <a:buClr>
                <a:srgbClr val="004990"/>
              </a:buCl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499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ru-RU" sz="17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КПК</a:t>
            </a:r>
          </a:p>
        </p:txBody>
      </p:sp>
      <p:sp>
        <p:nvSpPr>
          <p:cNvPr id="15" name="Text Box 9">
            <a:extLst>
              <a:ext uri="{FF2B5EF4-FFF2-40B4-BE49-F238E27FC236}">
                <a16:creationId xmlns:a16="http://schemas.microsoft.com/office/drawing/2014/main" id="{40539BB6-0054-42F4-AAD2-4D4B7A567BDE}"/>
              </a:ext>
            </a:extLst>
          </p:cNvPr>
          <p:cNvSpPr txBox="1">
            <a:spLocks noChangeArrowheads="1"/>
          </p:cNvSpPr>
          <p:nvPr/>
        </p:nvSpPr>
        <p:spPr bwMode="auto">
          <a:xfrm>
            <a:off x="7653339" y="4054475"/>
            <a:ext cx="979486"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a:spcBef>
                <a:spcPct val="20000"/>
              </a:spcBef>
              <a:buClr>
                <a:srgbClr val="004990"/>
              </a:buCl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499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ru-RU" sz="17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УКПГ-2</a:t>
            </a:r>
          </a:p>
        </p:txBody>
      </p:sp>
      <p:sp>
        <p:nvSpPr>
          <p:cNvPr id="16" name="Rectangle 10">
            <a:extLst>
              <a:ext uri="{FF2B5EF4-FFF2-40B4-BE49-F238E27FC236}">
                <a16:creationId xmlns:a16="http://schemas.microsoft.com/office/drawing/2014/main" id="{E7AE5A0B-BB8C-47FC-A456-DDD940379D88}"/>
              </a:ext>
            </a:extLst>
          </p:cNvPr>
          <p:cNvSpPr>
            <a:spLocks noChangeArrowheads="1"/>
          </p:cNvSpPr>
          <p:nvPr/>
        </p:nvSpPr>
        <p:spPr bwMode="auto">
          <a:xfrm>
            <a:off x="6709116" y="1316038"/>
            <a:ext cx="1682750" cy="1590675"/>
          </a:xfrm>
          <a:prstGeom prst="rect">
            <a:avLst/>
          </a:prstGeom>
          <a:noFill/>
          <a:ln w="19050">
            <a:solidFill>
              <a:srgbClr val="004990"/>
            </a:solidFill>
            <a:miter lim="800000"/>
            <a:headEnd/>
            <a:tailEnd/>
          </a:ln>
          <a:effectLst>
            <a:prstShdw prst="shdw17" dist="17961" dir="2700000">
              <a:srgbClr val="002C56"/>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4990"/>
              </a:buCl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499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it-IT"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Text Box 11">
            <a:extLst>
              <a:ext uri="{FF2B5EF4-FFF2-40B4-BE49-F238E27FC236}">
                <a16:creationId xmlns:a16="http://schemas.microsoft.com/office/drawing/2014/main" id="{6012DDA5-C7EA-403D-80B3-272C8666B8A3}"/>
              </a:ext>
            </a:extLst>
          </p:cNvPr>
          <p:cNvSpPr txBox="1">
            <a:spLocks noChangeArrowheads="1"/>
          </p:cNvSpPr>
          <p:nvPr/>
        </p:nvSpPr>
        <p:spPr bwMode="auto">
          <a:xfrm>
            <a:off x="7127875" y="1347790"/>
            <a:ext cx="116899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a:spcBef>
                <a:spcPct val="20000"/>
              </a:spcBef>
              <a:buClr>
                <a:srgbClr val="004990"/>
              </a:buCl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499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ru-RU" sz="17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УКПГ-3</a:t>
            </a:r>
          </a:p>
        </p:txBody>
      </p:sp>
      <p:sp>
        <p:nvSpPr>
          <p:cNvPr id="18" name="Text Box 12">
            <a:extLst>
              <a:ext uri="{FF2B5EF4-FFF2-40B4-BE49-F238E27FC236}">
                <a16:creationId xmlns:a16="http://schemas.microsoft.com/office/drawing/2014/main" id="{409670D4-F451-487D-BD32-2AE35E5E3D90}"/>
              </a:ext>
            </a:extLst>
          </p:cNvPr>
          <p:cNvSpPr txBox="1">
            <a:spLocks noChangeArrowheads="1"/>
          </p:cNvSpPr>
          <p:nvPr/>
        </p:nvSpPr>
        <p:spPr bwMode="auto">
          <a:xfrm>
            <a:off x="5803816" y="3904352"/>
            <a:ext cx="1605005" cy="4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a:spcBef>
                <a:spcPct val="20000"/>
              </a:spcBef>
              <a:buClr>
                <a:srgbClr val="004990"/>
              </a:buCl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499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60000"/>
              </a:spcBef>
              <a:spcAft>
                <a:spcPct val="0"/>
              </a:spcAft>
              <a:buClrTx/>
              <a:buSzTx/>
              <a:buFontTx/>
              <a:buNone/>
              <a:tabLst/>
              <a:defRPr/>
            </a:pPr>
            <a:r>
              <a:rPr kumimoji="0" lang="ru-RU"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Нестабильный конденсат</a:t>
            </a:r>
          </a:p>
        </p:txBody>
      </p:sp>
      <p:sp>
        <p:nvSpPr>
          <p:cNvPr id="20" name="Text Box 16">
            <a:extLst>
              <a:ext uri="{FF2B5EF4-FFF2-40B4-BE49-F238E27FC236}">
                <a16:creationId xmlns:a16="http://schemas.microsoft.com/office/drawing/2014/main" id="{80FA5E62-4F91-4A58-ACA5-DB07C6A7E899}"/>
              </a:ext>
            </a:extLst>
          </p:cNvPr>
          <p:cNvSpPr txBox="1">
            <a:spLocks noChangeArrowheads="1"/>
          </p:cNvSpPr>
          <p:nvPr/>
        </p:nvSpPr>
        <p:spPr bwMode="auto">
          <a:xfrm>
            <a:off x="8319631" y="1616978"/>
            <a:ext cx="1168997" cy="46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a:spcBef>
                <a:spcPct val="20000"/>
              </a:spcBef>
              <a:buClr>
                <a:srgbClr val="004990"/>
              </a:buCl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499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70000"/>
              </a:spcBef>
              <a:spcAft>
                <a:spcPct val="0"/>
              </a:spcAft>
              <a:buClrTx/>
              <a:buSzTx/>
              <a:buFontTx/>
              <a:buNone/>
              <a:tabLst/>
              <a:defRPr/>
            </a:pPr>
            <a:r>
              <a:rPr kumimoji="0" lang="ru-RU"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Сернистый  газ</a:t>
            </a:r>
          </a:p>
        </p:txBody>
      </p:sp>
      <p:sp>
        <p:nvSpPr>
          <p:cNvPr id="21" name="Rectangle 17">
            <a:extLst>
              <a:ext uri="{FF2B5EF4-FFF2-40B4-BE49-F238E27FC236}">
                <a16:creationId xmlns:a16="http://schemas.microsoft.com/office/drawing/2014/main" id="{44B10D12-D5A7-450B-BE94-DDAFA0DFA458}"/>
              </a:ext>
            </a:extLst>
          </p:cNvPr>
          <p:cNvSpPr>
            <a:spLocks noChangeArrowheads="1"/>
          </p:cNvSpPr>
          <p:nvPr/>
        </p:nvSpPr>
        <p:spPr bwMode="auto">
          <a:xfrm>
            <a:off x="9422588" y="2016126"/>
            <a:ext cx="882686" cy="260683"/>
          </a:xfrm>
          <a:prstGeom prst="rect">
            <a:avLst/>
          </a:prstGeom>
          <a:solidFill>
            <a:srgbClr val="FFFFFF"/>
          </a:solidFill>
          <a:ln w="19050">
            <a:solidFill>
              <a:srgbClr val="00A2BA"/>
            </a:solidFill>
            <a:miter lim="800000"/>
            <a:headEnd/>
            <a:tailEnd/>
          </a:ln>
          <a:effectLst>
            <a:prstShdw prst="shdw17" dist="17961" dir="2700000">
              <a:srgbClr val="006170"/>
            </a:prstShdw>
          </a:effectLst>
        </p:spPr>
        <p:txBody>
          <a:bodyPr wrap="none" lIns="60043" tIns="30021" rIns="60043" bIns="30021">
            <a:spAutoFit/>
          </a:bodyPr>
          <a:lstStyle>
            <a:lvl1pPr defTabSz="601663">
              <a:spcBef>
                <a:spcPct val="20000"/>
              </a:spcBef>
              <a:buClr>
                <a:srgbClr val="004990"/>
              </a:buClr>
              <a:defRPr sz="2000">
                <a:solidFill>
                  <a:schemeClr val="tx1"/>
                </a:solidFill>
                <a:latin typeface="Arial" panose="020B0604020202020204" pitchFamily="34" charset="0"/>
                <a:cs typeface="Arial" panose="020B0604020202020204" pitchFamily="34" charset="0"/>
              </a:defRPr>
            </a:lvl1pPr>
            <a:lvl2pPr marL="742950" indent="-285750" defTabSz="601663">
              <a:spcBef>
                <a:spcPct val="20000"/>
              </a:spcBef>
              <a:buClr>
                <a:srgbClr val="00499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defTabSz="601663">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defTabSz="601663">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defTabSz="601663">
              <a:spcBef>
                <a:spcPct val="20000"/>
              </a:spcBef>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vl6pPr marL="2514600" indent="-228600" defTabSz="601663"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6pPr>
            <a:lvl7pPr marL="2971800" indent="-228600" defTabSz="601663"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7pPr>
            <a:lvl8pPr marL="3429000" indent="-228600" defTabSz="601663"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8pPr>
            <a:lvl9pPr marL="3886200" indent="-228600" defTabSz="601663"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9pPr>
          </a:lstStyle>
          <a:p>
            <a:pPr marL="0" marR="0" lvl="0" indent="0" algn="ctr" defTabSz="601663" rtl="0" eaLnBrk="1" fontAlgn="base" latinLnBrk="0" hangingPunct="1">
              <a:lnSpc>
                <a:spcPct val="100000"/>
              </a:lnSpc>
              <a:spcBef>
                <a:spcPct val="0"/>
              </a:spcBef>
              <a:spcAft>
                <a:spcPct val="0"/>
              </a:spcAft>
              <a:buClrTx/>
              <a:buSzTx/>
              <a:buFontTx/>
              <a:buNone/>
              <a:tabLst/>
              <a:defRPr/>
            </a:pPr>
            <a:r>
              <a:rPr kumimoji="0" lang="ru-RU" sz="13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Оренбург</a:t>
            </a:r>
          </a:p>
        </p:txBody>
      </p:sp>
      <p:sp>
        <p:nvSpPr>
          <p:cNvPr id="22" name="Text Box 22">
            <a:extLst>
              <a:ext uri="{FF2B5EF4-FFF2-40B4-BE49-F238E27FC236}">
                <a16:creationId xmlns:a16="http://schemas.microsoft.com/office/drawing/2014/main" id="{30227F54-9AD9-4EE9-88FA-B589822D38F3}"/>
              </a:ext>
            </a:extLst>
          </p:cNvPr>
          <p:cNvSpPr txBox="1">
            <a:spLocks noChangeArrowheads="1"/>
          </p:cNvSpPr>
          <p:nvPr/>
        </p:nvSpPr>
        <p:spPr bwMode="auto">
          <a:xfrm>
            <a:off x="1075282" y="1782381"/>
            <a:ext cx="1723484" cy="40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a:spcBef>
                <a:spcPct val="20000"/>
              </a:spcBef>
              <a:buClr>
                <a:srgbClr val="004990"/>
              </a:buCl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499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90000"/>
              </a:spcBef>
              <a:spcAft>
                <a:spcPct val="0"/>
              </a:spcAft>
              <a:buClrTx/>
              <a:buSzTx/>
              <a:buFontTx/>
              <a:buNone/>
              <a:tabLst/>
              <a:defRPr/>
            </a:pPr>
            <a:r>
              <a:rPr kumimoji="0" lang="ru-RU"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Стабилизированная нефть</a:t>
            </a:r>
          </a:p>
        </p:txBody>
      </p:sp>
      <p:sp>
        <p:nvSpPr>
          <p:cNvPr id="23" name="Text Box 23">
            <a:extLst>
              <a:ext uri="{FF2B5EF4-FFF2-40B4-BE49-F238E27FC236}">
                <a16:creationId xmlns:a16="http://schemas.microsoft.com/office/drawing/2014/main" id="{60ED9BD5-316A-44BC-8030-02E411FA7644}"/>
              </a:ext>
            </a:extLst>
          </p:cNvPr>
          <p:cNvSpPr txBox="1">
            <a:spLocks noChangeArrowheads="1"/>
          </p:cNvSpPr>
          <p:nvPr/>
        </p:nvSpPr>
        <p:spPr bwMode="auto">
          <a:xfrm>
            <a:off x="1862139" y="2138363"/>
            <a:ext cx="522287" cy="284162"/>
          </a:xfrm>
          <a:prstGeom prst="rect">
            <a:avLst/>
          </a:prstGeom>
          <a:solidFill>
            <a:srgbClr val="FFFFFF"/>
          </a:solidFill>
          <a:ln w="9525">
            <a:solidFill>
              <a:srgbClr val="00A2BA"/>
            </a:solidFill>
            <a:miter lim="800000"/>
            <a:headEnd/>
            <a:tailEnd/>
          </a:ln>
          <a:effectLst>
            <a:prstShdw prst="shdw17" dist="17961" dir="2700000">
              <a:srgbClr val="006170"/>
            </a:prstShdw>
          </a:effectLst>
        </p:spPr>
        <p:txBody>
          <a:bodyPr lIns="91428" tIns="45714" rIns="91428" bIns="45714">
            <a:spAutoFit/>
          </a:bodyPr>
          <a:lstStyle>
            <a:lvl1pPr>
              <a:spcBef>
                <a:spcPct val="20000"/>
              </a:spcBef>
              <a:buClr>
                <a:srgbClr val="004990"/>
              </a:buCl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499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60000"/>
              </a:spcBef>
              <a:spcAft>
                <a:spcPct val="0"/>
              </a:spcAft>
              <a:buClrTx/>
              <a:buSzTx/>
              <a:buFontTx/>
              <a:buNone/>
              <a:tabLst/>
              <a:defRPr/>
            </a:pPr>
            <a:r>
              <a:rPr kumimoji="0" lang="ru-RU"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КТК</a:t>
            </a:r>
          </a:p>
        </p:txBody>
      </p:sp>
      <p:sp>
        <p:nvSpPr>
          <p:cNvPr id="24" name="Rectangle 34">
            <a:extLst>
              <a:ext uri="{FF2B5EF4-FFF2-40B4-BE49-F238E27FC236}">
                <a16:creationId xmlns:a16="http://schemas.microsoft.com/office/drawing/2014/main" id="{EDD0B2C1-63EF-4DC0-B8DA-F67728A35059}"/>
              </a:ext>
            </a:extLst>
          </p:cNvPr>
          <p:cNvSpPr>
            <a:spLocks noChangeArrowheads="1"/>
          </p:cNvSpPr>
          <p:nvPr/>
        </p:nvSpPr>
        <p:spPr bwMode="auto">
          <a:xfrm>
            <a:off x="9401174" y="2489200"/>
            <a:ext cx="904099" cy="457200"/>
          </a:xfrm>
          <a:prstGeom prst="rect">
            <a:avLst/>
          </a:prstGeom>
          <a:solidFill>
            <a:srgbClr val="FFFFFF"/>
          </a:solidFill>
          <a:ln w="9525">
            <a:solidFill>
              <a:srgbClr val="FFFF00"/>
            </a:solidFill>
            <a:miter lim="800000"/>
            <a:headEnd/>
            <a:tailEnd/>
          </a:ln>
          <a:effectLst>
            <a:prstShdw prst="shdw17" dist="17961" dir="2700000">
              <a:srgbClr val="999900"/>
            </a:prstShdw>
          </a:effectLst>
        </p:spPr>
        <p:txBody>
          <a:bodyPr wrap="none" lIns="63862" tIns="31931" rIns="63862" bIns="31931" anchor="ctr"/>
          <a:lstStyle>
            <a:lvl1pPr defTabSz="638175">
              <a:spcBef>
                <a:spcPct val="20000"/>
              </a:spcBef>
              <a:buClr>
                <a:srgbClr val="004990"/>
              </a:buClr>
              <a:defRPr sz="2000">
                <a:solidFill>
                  <a:schemeClr val="tx1"/>
                </a:solidFill>
                <a:latin typeface="Arial" panose="020B0604020202020204" pitchFamily="34" charset="0"/>
                <a:cs typeface="Arial" panose="020B0604020202020204" pitchFamily="34" charset="0"/>
              </a:defRPr>
            </a:lvl1pPr>
            <a:lvl2pPr marL="742950" indent="-285750" defTabSz="638175">
              <a:spcBef>
                <a:spcPct val="20000"/>
              </a:spcBef>
              <a:buClr>
                <a:srgbClr val="00499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defTabSz="638175">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defTabSz="638175">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defTabSz="638175">
              <a:spcBef>
                <a:spcPct val="20000"/>
              </a:spcBef>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vl6pPr marL="2514600" indent="-228600" defTabSz="638175"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6pPr>
            <a:lvl7pPr marL="2971800" indent="-228600" defTabSz="638175"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7pPr>
            <a:lvl8pPr marL="3429000" indent="-228600" defTabSz="638175"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8pPr>
            <a:lvl9pPr marL="3886200" indent="-228600" defTabSz="638175"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9pPr>
          </a:lstStyle>
          <a:p>
            <a:pPr marL="0" marR="0" lvl="0" indent="0" algn="ctr" defTabSz="638175" rtl="0" eaLnBrk="1" fontAlgn="base" latinLnBrk="0" hangingPunct="1">
              <a:lnSpc>
                <a:spcPct val="100000"/>
              </a:lnSpc>
              <a:spcBef>
                <a:spcPct val="0"/>
              </a:spcBef>
              <a:spcAft>
                <a:spcPct val="0"/>
              </a:spcAft>
              <a:buClrTx/>
              <a:buSzTx/>
              <a:buFontTx/>
              <a:buNone/>
              <a:tabLst/>
              <a:defRPr/>
            </a:pPr>
            <a:r>
              <a:rPr kumimoji="0" lang="ru-RU"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НПЗ</a:t>
            </a:r>
          </a:p>
          <a:p>
            <a:pPr marL="0" marR="0" lvl="0" indent="0" algn="ctr" defTabSz="638175" rtl="0" eaLnBrk="1" fontAlgn="base" latinLnBrk="0" hangingPunct="1">
              <a:lnSpc>
                <a:spcPct val="100000"/>
              </a:lnSpc>
              <a:spcBef>
                <a:spcPct val="0"/>
              </a:spcBef>
              <a:spcAft>
                <a:spcPct val="0"/>
              </a:spcAft>
              <a:buClrTx/>
              <a:buSzTx/>
              <a:buFontTx/>
              <a:buNone/>
              <a:tabLst/>
              <a:defRPr/>
            </a:pPr>
            <a:r>
              <a:rPr kumimoji="0" lang="ru-RU"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Конденсат</a:t>
            </a:r>
          </a:p>
        </p:txBody>
      </p:sp>
      <p:sp>
        <p:nvSpPr>
          <p:cNvPr id="28" name="Rectangle 35">
            <a:extLst>
              <a:ext uri="{FF2B5EF4-FFF2-40B4-BE49-F238E27FC236}">
                <a16:creationId xmlns:a16="http://schemas.microsoft.com/office/drawing/2014/main" id="{7030BD8E-AFFD-49C2-BBD5-89711EB9A05F}"/>
              </a:ext>
            </a:extLst>
          </p:cNvPr>
          <p:cNvSpPr>
            <a:spLocks noChangeArrowheads="1"/>
          </p:cNvSpPr>
          <p:nvPr/>
        </p:nvSpPr>
        <p:spPr bwMode="auto">
          <a:xfrm>
            <a:off x="8317706" y="2288976"/>
            <a:ext cx="1100137" cy="36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043" tIns="30021" rIns="60043" bIns="30021">
            <a:spAutoFit/>
          </a:bodyPr>
          <a:lstStyle>
            <a:lvl1pPr defTabSz="601663">
              <a:spcBef>
                <a:spcPct val="20000"/>
              </a:spcBef>
              <a:buClr>
                <a:srgbClr val="004990"/>
              </a:buClr>
              <a:defRPr sz="2000">
                <a:solidFill>
                  <a:schemeClr val="tx1"/>
                </a:solidFill>
                <a:latin typeface="Arial" panose="020B0604020202020204" pitchFamily="34" charset="0"/>
                <a:cs typeface="Arial" panose="020B0604020202020204" pitchFamily="34" charset="0"/>
              </a:defRPr>
            </a:lvl1pPr>
            <a:lvl2pPr marL="742950" indent="-285750" defTabSz="601663">
              <a:spcBef>
                <a:spcPct val="20000"/>
              </a:spcBef>
              <a:buClr>
                <a:srgbClr val="00499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defTabSz="601663">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defTabSz="601663">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defTabSz="601663">
              <a:spcBef>
                <a:spcPct val="20000"/>
              </a:spcBef>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vl6pPr marL="2514600" indent="-228600" defTabSz="601663"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6pPr>
            <a:lvl7pPr marL="2971800" indent="-228600" defTabSz="601663"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7pPr>
            <a:lvl8pPr marL="3429000" indent="-228600" defTabSz="601663"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8pPr>
            <a:lvl9pPr marL="3886200" indent="-228600" defTabSz="601663"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9pPr>
          </a:lstStyle>
          <a:p>
            <a:pPr marL="0" marR="0" lvl="0" indent="0" algn="ctr" defTabSz="601663" rtl="0" eaLnBrk="1" fontAlgn="base" latinLnBrk="0" hangingPunct="1">
              <a:lnSpc>
                <a:spcPct val="100000"/>
              </a:lnSpc>
              <a:spcBef>
                <a:spcPct val="70000"/>
              </a:spcBef>
              <a:spcAft>
                <a:spcPct val="0"/>
              </a:spcAft>
              <a:buClrTx/>
              <a:buSzTx/>
              <a:buFontTx/>
              <a:buNone/>
              <a:tabLst/>
              <a:defRPr/>
            </a:pPr>
            <a:r>
              <a:rPr kumimoji="0" lang="ru-RU"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Нестабильный </a:t>
            </a:r>
            <a:r>
              <a:rPr lang="ru-RU" sz="1000" b="1" dirty="0">
                <a:solidFill>
                  <a:srgbClr val="000000"/>
                </a:solidFill>
              </a:rPr>
              <a:t>конденсат</a:t>
            </a:r>
            <a:r>
              <a:rPr kumimoji="0" lang="ru-RU"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29" name="Text Box 47">
            <a:extLst>
              <a:ext uri="{FF2B5EF4-FFF2-40B4-BE49-F238E27FC236}">
                <a16:creationId xmlns:a16="http://schemas.microsoft.com/office/drawing/2014/main" id="{7E12CEAF-3943-4633-BA82-DD3202498FCE}"/>
              </a:ext>
            </a:extLst>
          </p:cNvPr>
          <p:cNvSpPr txBox="1">
            <a:spLocks noChangeArrowheads="1"/>
          </p:cNvSpPr>
          <p:nvPr/>
        </p:nvSpPr>
        <p:spPr bwMode="auto">
          <a:xfrm>
            <a:off x="9474201" y="4154489"/>
            <a:ext cx="1631950" cy="439737"/>
          </a:xfrm>
          <a:prstGeom prst="rect">
            <a:avLst/>
          </a:prstGeom>
          <a:solidFill>
            <a:srgbClr val="FFFFFF"/>
          </a:solidFill>
          <a:ln w="6350">
            <a:solidFill>
              <a:schemeClr val="tx1"/>
            </a:solidFill>
            <a:miter lim="800000"/>
            <a:headEnd/>
            <a:tailEnd/>
          </a:ln>
          <a:effectLst>
            <a:prstShdw prst="shdw17" dist="17961" dir="2700000">
              <a:schemeClr val="tx1">
                <a:gamma/>
                <a:shade val="60000"/>
                <a:invGamma/>
              </a:schemeClr>
            </a:prstShdw>
          </a:effectLst>
        </p:spPr>
        <p:txBody>
          <a:bodyPr lIns="91428" tIns="45714" rIns="91428" bIns="45714"/>
          <a:lstStyle/>
          <a:p>
            <a:pPr marL="0" marR="0" lvl="0" indent="0" algn="ctr" defTabSz="457200" rtl="0" eaLnBrk="1" fontAlgn="base" latinLnBrk="0" hangingPunct="1">
              <a:lnSpc>
                <a:spcPct val="100000"/>
              </a:lnSpc>
              <a:spcBef>
                <a:spcPct val="80000"/>
              </a:spcBef>
              <a:spcAft>
                <a:spcPct val="0"/>
              </a:spcAft>
              <a:buClrTx/>
              <a:buSzTx/>
              <a:buFontTx/>
              <a:buNone/>
              <a:tabLst/>
              <a:defRPr/>
            </a:pPr>
            <a:r>
              <a:rPr kumimoji="0" lang="ru-RU" sz="1100" b="1" i="0" u="none" strike="noStrike" kern="1200" cap="none" spc="0" normalizeH="0" baseline="0" noProof="0" dirty="0">
                <a:ln>
                  <a:noFill/>
                </a:ln>
                <a:solidFill>
                  <a:prstClr val="black"/>
                </a:solidFill>
                <a:effectLst/>
                <a:uLnTx/>
                <a:uFillTx/>
                <a:latin typeface="Arial" charset="0"/>
                <a:ea typeface="+mn-ea"/>
                <a:cs typeface="Arial"/>
              </a:rPr>
              <a:t>Скважины обратной закачки</a:t>
            </a:r>
          </a:p>
        </p:txBody>
      </p:sp>
      <p:sp>
        <p:nvSpPr>
          <p:cNvPr id="30" name="Text Box 50">
            <a:extLst>
              <a:ext uri="{FF2B5EF4-FFF2-40B4-BE49-F238E27FC236}">
                <a16:creationId xmlns:a16="http://schemas.microsoft.com/office/drawing/2014/main" id="{C9E604D5-D6C4-4FC2-9A83-512F65E4DA54}"/>
              </a:ext>
            </a:extLst>
          </p:cNvPr>
          <p:cNvSpPr txBox="1">
            <a:spLocks noChangeArrowheads="1"/>
          </p:cNvSpPr>
          <p:nvPr/>
        </p:nvSpPr>
        <p:spPr bwMode="auto">
          <a:xfrm>
            <a:off x="7069139" y="3368676"/>
            <a:ext cx="1276349" cy="434975"/>
          </a:xfrm>
          <a:prstGeom prst="rect">
            <a:avLst/>
          </a:prstGeom>
          <a:solidFill>
            <a:srgbClr val="FFFFFF"/>
          </a:solidFill>
          <a:ln w="6350">
            <a:solidFill>
              <a:schemeClr val="tx1"/>
            </a:solidFill>
            <a:miter lim="800000"/>
            <a:headEnd/>
            <a:tailEnd/>
          </a:ln>
          <a:effectLst>
            <a:prstShdw prst="shdw17" dist="17961" dir="2700000">
              <a:schemeClr val="tx1">
                <a:gamma/>
                <a:shade val="60000"/>
                <a:invGamma/>
              </a:schemeClr>
            </a:prstShdw>
          </a:effectLst>
        </p:spPr>
        <p:txBody>
          <a:bodyPr wrap="square" lIns="91428" tIns="45714" rIns="91428" bIns="45714">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ctr" defTabSz="457200" rtl="0" eaLnBrk="1" fontAlgn="base" latinLnBrk="0" hangingPunct="1">
              <a:lnSpc>
                <a:spcPct val="100000"/>
              </a:lnSpc>
              <a:spcBef>
                <a:spcPct val="60000"/>
              </a:spcBef>
              <a:spcAft>
                <a:spcPct val="0"/>
              </a:spcAft>
              <a:buClrTx/>
              <a:buSzTx/>
              <a:buFontTx/>
              <a:buNone/>
              <a:tabLst/>
              <a:defRPr/>
            </a:pPr>
            <a:r>
              <a:rPr kumimoji="0" lang="ru-RU" sz="1100" b="1" i="0" u="none" strike="noStrike" kern="1200" cap="none" spc="0" normalizeH="0" baseline="0" noProof="0" dirty="0">
                <a:ln>
                  <a:noFill/>
                </a:ln>
                <a:solidFill>
                  <a:prstClr val="black"/>
                </a:solidFill>
                <a:effectLst/>
                <a:uLnTx/>
                <a:uFillTx/>
                <a:latin typeface="Arial" charset="0"/>
                <a:ea typeface="+mn-ea"/>
                <a:cs typeface="Arial"/>
              </a:rPr>
              <a:t>Добывающие скважины</a:t>
            </a:r>
          </a:p>
        </p:txBody>
      </p:sp>
      <p:sp>
        <p:nvSpPr>
          <p:cNvPr id="31" name="Rectangle 57">
            <a:extLst>
              <a:ext uri="{FF2B5EF4-FFF2-40B4-BE49-F238E27FC236}">
                <a16:creationId xmlns:a16="http://schemas.microsoft.com/office/drawing/2014/main" id="{5AE1F254-B6FC-4AB1-BDB2-29ECD2775F58}"/>
              </a:ext>
            </a:extLst>
          </p:cNvPr>
          <p:cNvSpPr>
            <a:spLocks noChangeArrowheads="1"/>
          </p:cNvSpPr>
          <p:nvPr/>
        </p:nvSpPr>
        <p:spPr bwMode="auto">
          <a:xfrm>
            <a:off x="7212313" y="4062413"/>
            <a:ext cx="1631950" cy="1454150"/>
          </a:xfrm>
          <a:prstGeom prst="rect">
            <a:avLst/>
          </a:prstGeom>
          <a:noFill/>
          <a:ln w="19050">
            <a:solidFill>
              <a:srgbClr val="004990"/>
            </a:solidFill>
            <a:miter lim="800000"/>
            <a:headEnd/>
            <a:tailEnd/>
          </a:ln>
          <a:effectLst>
            <a:prstShdw prst="shdw17" dist="17961" dir="2700000">
              <a:srgbClr val="002C56"/>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4990"/>
              </a:buCl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499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it-IT"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 name="Rectangle 58">
            <a:extLst>
              <a:ext uri="{FF2B5EF4-FFF2-40B4-BE49-F238E27FC236}">
                <a16:creationId xmlns:a16="http://schemas.microsoft.com/office/drawing/2014/main" id="{F4648D66-8777-4B8D-B784-E1BFA7C94E1D}"/>
              </a:ext>
            </a:extLst>
          </p:cNvPr>
          <p:cNvSpPr>
            <a:spLocks noChangeArrowheads="1"/>
          </p:cNvSpPr>
          <p:nvPr/>
        </p:nvSpPr>
        <p:spPr bwMode="auto">
          <a:xfrm>
            <a:off x="3111502" y="1325804"/>
            <a:ext cx="2135188" cy="1663700"/>
          </a:xfrm>
          <a:prstGeom prst="rect">
            <a:avLst/>
          </a:prstGeom>
          <a:noFill/>
          <a:ln w="19050">
            <a:solidFill>
              <a:srgbClr val="004990"/>
            </a:solidFill>
            <a:miter lim="800000"/>
            <a:headEnd/>
            <a:tailEnd/>
          </a:ln>
          <a:effectLst>
            <a:prstShdw prst="shdw17" dist="17961" dir="2700000">
              <a:srgbClr val="002C56"/>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4990"/>
              </a:buCl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499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it-IT"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3" name="Text Box 88">
            <a:extLst>
              <a:ext uri="{FF2B5EF4-FFF2-40B4-BE49-F238E27FC236}">
                <a16:creationId xmlns:a16="http://schemas.microsoft.com/office/drawing/2014/main" id="{D8F7304E-F3FE-4A5E-95D7-1C34D1657C61}"/>
              </a:ext>
            </a:extLst>
          </p:cNvPr>
          <p:cNvSpPr txBox="1">
            <a:spLocks noChangeArrowheads="1"/>
          </p:cNvSpPr>
          <p:nvPr/>
        </p:nvSpPr>
        <p:spPr bwMode="auto">
          <a:xfrm>
            <a:off x="5468939" y="2567764"/>
            <a:ext cx="1073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80975" indent="-180975">
              <a:spcBef>
                <a:spcPct val="20000"/>
              </a:spcBef>
              <a:buClr>
                <a:srgbClr val="004990"/>
              </a:buCl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499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9pPr>
          </a:lstStyle>
          <a:p>
            <a:pPr marL="180975" marR="0" lvl="0" indent="-180975" algn="ctr" defTabSz="457200" rtl="0" eaLnBrk="1" fontAlgn="base" latinLnBrk="0" hangingPunct="1">
              <a:lnSpc>
                <a:spcPct val="100000"/>
              </a:lnSpc>
              <a:spcBef>
                <a:spcPct val="0"/>
              </a:spcBef>
              <a:spcAft>
                <a:spcPct val="0"/>
              </a:spcAft>
              <a:buClrTx/>
              <a:buSzTx/>
              <a:buFontTx/>
              <a:buNone/>
              <a:tabLst/>
              <a:defRPr/>
            </a:pPr>
            <a:r>
              <a:rPr kumimoji="0" lang="ru-RU"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Сернистый газ</a:t>
            </a:r>
          </a:p>
        </p:txBody>
      </p:sp>
      <p:sp>
        <p:nvSpPr>
          <p:cNvPr id="34" name="Freccia curva 75">
            <a:extLst>
              <a:ext uri="{FF2B5EF4-FFF2-40B4-BE49-F238E27FC236}">
                <a16:creationId xmlns:a16="http://schemas.microsoft.com/office/drawing/2014/main" id="{2E3A2C89-557C-4D02-B4D8-E8C64742142C}"/>
              </a:ext>
            </a:extLst>
          </p:cNvPr>
          <p:cNvSpPr>
            <a:spLocks noChangeArrowheads="1"/>
          </p:cNvSpPr>
          <p:nvPr/>
        </p:nvSpPr>
        <p:spPr bwMode="auto">
          <a:xfrm flipV="1">
            <a:off x="4462463" y="3009901"/>
            <a:ext cx="2660650" cy="2481263"/>
          </a:xfrm>
          <a:custGeom>
            <a:avLst/>
            <a:gdLst>
              <a:gd name="T0" fmla="*/ 2147483646 w 2381250"/>
              <a:gd name="T1" fmla="*/ 0 h 1962150"/>
              <a:gd name="T2" fmla="*/ 2147483646 w 2381250"/>
              <a:gd name="T3" fmla="*/ 2147483646 h 1962150"/>
              <a:gd name="T4" fmla="*/ 1820111120 w 2381250"/>
              <a:gd name="T5" fmla="*/ 2147483646 h 1962150"/>
              <a:gd name="T6" fmla="*/ 2147483646 w 2381250"/>
              <a:gd name="T7" fmla="*/ 2147483646 h 1962150"/>
              <a:gd name="T8" fmla="*/ 17694720 60000 65536"/>
              <a:gd name="T9" fmla="*/ 5898240 60000 65536"/>
              <a:gd name="T10" fmla="*/ 5898240 60000 65536"/>
              <a:gd name="T11" fmla="*/ 0 60000 65536"/>
              <a:gd name="T12" fmla="*/ 0 w 2381250"/>
              <a:gd name="T13" fmla="*/ 0 h 1962150"/>
              <a:gd name="T14" fmla="*/ 2381250 w 2381250"/>
              <a:gd name="T15" fmla="*/ 1962150 h 1962150"/>
            </a:gdLst>
            <a:ahLst/>
            <a:cxnLst>
              <a:cxn ang="T8">
                <a:pos x="T0" y="T1"/>
              </a:cxn>
              <a:cxn ang="T9">
                <a:pos x="T2" y="T3"/>
              </a:cxn>
              <a:cxn ang="T10">
                <a:pos x="T4" y="T5"/>
              </a:cxn>
              <a:cxn ang="T11">
                <a:pos x="T6" y="T7"/>
              </a:cxn>
            </a:cxnLst>
            <a:rect l="T12" t="T13" r="T14" b="T15"/>
            <a:pathLst>
              <a:path w="2381250" h="1962150">
                <a:moveTo>
                  <a:pt x="0" y="1962150"/>
                </a:moveTo>
                <a:lnTo>
                  <a:pt x="0" y="494383"/>
                </a:lnTo>
                <a:cubicBezTo>
                  <a:pt x="0" y="267268"/>
                  <a:pt x="184112" y="83156"/>
                  <a:pt x="411227" y="83156"/>
                </a:cubicBezTo>
                <a:cubicBezTo>
                  <a:pt x="411227" y="83156"/>
                  <a:pt x="411227" y="83156"/>
                  <a:pt x="411227" y="83156"/>
                </a:cubicBezTo>
                <a:lnTo>
                  <a:pt x="2147852" y="83156"/>
                </a:lnTo>
                <a:lnTo>
                  <a:pt x="2147852" y="0"/>
                </a:lnTo>
                <a:lnTo>
                  <a:pt x="2381250" y="121594"/>
                </a:lnTo>
                <a:lnTo>
                  <a:pt x="2147852" y="243189"/>
                </a:lnTo>
                <a:lnTo>
                  <a:pt x="2147852" y="160033"/>
                </a:lnTo>
                <a:lnTo>
                  <a:pt x="411227" y="160033"/>
                </a:lnTo>
                <a:lnTo>
                  <a:pt x="411226" y="160033"/>
                </a:lnTo>
                <a:cubicBezTo>
                  <a:pt x="226570" y="160033"/>
                  <a:pt x="76877" y="309726"/>
                  <a:pt x="76877" y="494382"/>
                </a:cubicBezTo>
                <a:lnTo>
                  <a:pt x="76877" y="1962150"/>
                </a:lnTo>
                <a:lnTo>
                  <a:pt x="0" y="1962150"/>
                </a:lnTo>
                <a:close/>
              </a:path>
            </a:pathLst>
          </a:custGeom>
          <a:solidFill>
            <a:srgbClr val="FF0000"/>
          </a:solidFill>
          <a:ln w="9525">
            <a:solidFill>
              <a:schemeClr val="tx1"/>
            </a:solidFill>
            <a:miter lim="800000"/>
            <a:headEnd/>
            <a:tailEnd/>
          </a:ln>
        </p:spPr>
        <p:txBody>
          <a:bodyPr rot="10800000" wrap="none"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a:endParaRPr>
          </a:p>
        </p:txBody>
      </p:sp>
      <p:sp>
        <p:nvSpPr>
          <p:cNvPr id="36" name="Freccia a destra 77">
            <a:extLst>
              <a:ext uri="{FF2B5EF4-FFF2-40B4-BE49-F238E27FC236}">
                <a16:creationId xmlns:a16="http://schemas.microsoft.com/office/drawing/2014/main" id="{97F8F7BE-87FC-4032-AE31-B7AA77692646}"/>
              </a:ext>
            </a:extLst>
          </p:cNvPr>
          <p:cNvSpPr/>
          <p:nvPr/>
        </p:nvSpPr>
        <p:spPr>
          <a:xfrm>
            <a:off x="8382000" y="2001839"/>
            <a:ext cx="971550" cy="306387"/>
          </a:xfrm>
          <a:prstGeom prst="rightArrow">
            <a:avLst>
              <a:gd name="adj1" fmla="val 32139"/>
              <a:gd name="adj2" fmla="val 50000"/>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it-IT" sz="1800" b="1" i="0" u="none" strike="noStrike" kern="1200" cap="none" spc="0" normalizeH="0" baseline="0" noProof="0">
              <a:ln>
                <a:noFill/>
              </a:ln>
              <a:solidFill>
                <a:srgbClr val="FFFFFF"/>
              </a:solidFill>
              <a:effectLst/>
              <a:uLnTx/>
              <a:uFillTx/>
              <a:latin typeface="Arial"/>
              <a:ea typeface="+mn-ea"/>
              <a:cs typeface="Arial"/>
            </a:endParaRPr>
          </a:p>
        </p:txBody>
      </p:sp>
      <p:sp>
        <p:nvSpPr>
          <p:cNvPr id="37" name="Freccia a destra 78">
            <a:extLst>
              <a:ext uri="{FF2B5EF4-FFF2-40B4-BE49-F238E27FC236}">
                <a16:creationId xmlns:a16="http://schemas.microsoft.com/office/drawing/2014/main" id="{AE5FA6D4-10AA-4D59-9A20-7AA55C5C9298}"/>
              </a:ext>
            </a:extLst>
          </p:cNvPr>
          <p:cNvSpPr/>
          <p:nvPr/>
        </p:nvSpPr>
        <p:spPr>
          <a:xfrm rot="16200000">
            <a:off x="7298532" y="2967832"/>
            <a:ext cx="473075" cy="306388"/>
          </a:xfrm>
          <a:prstGeom prst="rightArrow">
            <a:avLst>
              <a:gd name="adj1" fmla="val 32139"/>
              <a:gd name="adj2" fmla="val 50000"/>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Arial"/>
              <a:ea typeface="+mn-ea"/>
              <a:cs typeface="Arial"/>
            </a:endParaRPr>
          </a:p>
        </p:txBody>
      </p:sp>
      <p:pic>
        <p:nvPicPr>
          <p:cNvPr id="38" name="Picture 7" descr="U3 - Infield and Rig backgrd 2">
            <a:extLst>
              <a:ext uri="{FF2B5EF4-FFF2-40B4-BE49-F238E27FC236}">
                <a16:creationId xmlns:a16="http://schemas.microsoft.com/office/drawing/2014/main" id="{9AD2D009-65A1-4C7F-A5EA-27E4D5EDA2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0838" y="1730376"/>
            <a:ext cx="1644650" cy="11588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9" name="Freccia a destra 67">
            <a:extLst>
              <a:ext uri="{FF2B5EF4-FFF2-40B4-BE49-F238E27FC236}">
                <a16:creationId xmlns:a16="http://schemas.microsoft.com/office/drawing/2014/main" id="{6A4F71B4-C40D-44F6-80C4-7BDE304FE2AA}"/>
              </a:ext>
            </a:extLst>
          </p:cNvPr>
          <p:cNvSpPr/>
          <p:nvPr/>
        </p:nvSpPr>
        <p:spPr>
          <a:xfrm>
            <a:off x="8394700" y="2571751"/>
            <a:ext cx="971550" cy="307975"/>
          </a:xfrm>
          <a:prstGeom prst="rightArrow">
            <a:avLst>
              <a:gd name="adj1" fmla="val 32139"/>
              <a:gd name="adj2" fmla="val 50000"/>
            </a:avLst>
          </a:prstGeom>
          <a:solidFill>
            <a:srgbClr val="03CD0D"/>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Arial"/>
              <a:ea typeface="+mn-ea"/>
              <a:cs typeface="Arial"/>
            </a:endParaRPr>
          </a:p>
        </p:txBody>
      </p:sp>
      <p:sp>
        <p:nvSpPr>
          <p:cNvPr id="40" name="Freccia bidirezionale orizzontale 70">
            <a:extLst>
              <a:ext uri="{FF2B5EF4-FFF2-40B4-BE49-F238E27FC236}">
                <a16:creationId xmlns:a16="http://schemas.microsoft.com/office/drawing/2014/main" id="{82337571-4703-4626-81DF-1F366E7A8A2C}"/>
              </a:ext>
            </a:extLst>
          </p:cNvPr>
          <p:cNvSpPr/>
          <p:nvPr/>
        </p:nvSpPr>
        <p:spPr>
          <a:xfrm>
            <a:off x="5375276" y="2938464"/>
            <a:ext cx="1209675" cy="166687"/>
          </a:xfrm>
          <a:prstGeom prst="leftRightArrow">
            <a:avLst/>
          </a:prstGeom>
          <a:solidFill>
            <a:srgbClr val="03CD0D"/>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Arial"/>
              <a:ea typeface="+mn-ea"/>
              <a:cs typeface="Arial"/>
            </a:endParaRPr>
          </a:p>
        </p:txBody>
      </p:sp>
      <p:sp>
        <p:nvSpPr>
          <p:cNvPr id="41" name="Freccia a destra 73">
            <a:extLst>
              <a:ext uri="{FF2B5EF4-FFF2-40B4-BE49-F238E27FC236}">
                <a16:creationId xmlns:a16="http://schemas.microsoft.com/office/drawing/2014/main" id="{44974725-E5B1-4361-8295-059F7FD883F5}"/>
              </a:ext>
            </a:extLst>
          </p:cNvPr>
          <p:cNvSpPr/>
          <p:nvPr/>
        </p:nvSpPr>
        <p:spPr>
          <a:xfrm>
            <a:off x="8872538" y="4221163"/>
            <a:ext cx="590550" cy="304800"/>
          </a:xfrm>
          <a:prstGeom prst="rightArrow">
            <a:avLst>
              <a:gd name="adj1" fmla="val 32139"/>
              <a:gd name="adj2" fmla="val 50000"/>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Arial"/>
              <a:ea typeface="+mn-ea"/>
              <a:cs typeface="Arial"/>
            </a:endParaRPr>
          </a:p>
        </p:txBody>
      </p:sp>
      <p:sp>
        <p:nvSpPr>
          <p:cNvPr id="42" name="Freccia a destra 79">
            <a:extLst>
              <a:ext uri="{FF2B5EF4-FFF2-40B4-BE49-F238E27FC236}">
                <a16:creationId xmlns:a16="http://schemas.microsoft.com/office/drawing/2014/main" id="{08DB0BD4-2D59-4C33-8210-CEA6B04D7FCB}"/>
              </a:ext>
            </a:extLst>
          </p:cNvPr>
          <p:cNvSpPr>
            <a:spLocks noChangeArrowheads="1"/>
          </p:cNvSpPr>
          <p:nvPr/>
        </p:nvSpPr>
        <p:spPr bwMode="auto">
          <a:xfrm rot="10800000">
            <a:off x="5272774" y="2193925"/>
            <a:ext cx="323850" cy="274638"/>
          </a:xfrm>
          <a:prstGeom prst="rightArrow">
            <a:avLst>
              <a:gd name="adj1" fmla="val 32139"/>
              <a:gd name="adj2" fmla="val 50006"/>
            </a:avLst>
          </a:prstGeom>
          <a:solidFill>
            <a:schemeClr val="accent5">
              <a:lumMod val="50000"/>
            </a:schemeClr>
          </a:solidFill>
          <a:ln w="9525" algn="ctr">
            <a:solidFill>
              <a:srgbClr val="4A7EBB"/>
            </a:solidFill>
            <a:miter lim="800000"/>
            <a:headEnd/>
            <a:tailEnd/>
          </a:ln>
          <a:effectLst>
            <a:outerShdw dist="23000" dir="5400000" rotWithShape="0">
              <a:srgbClr val="000000">
                <a:alpha val="34998"/>
              </a:srgbClr>
            </a:outerShdw>
          </a:effectLst>
        </p:spPr>
        <p:txBody>
          <a:bodyPr rot="10800000" anchor="ctr"/>
          <a:lstStyle>
            <a:lvl1pPr>
              <a:spcBef>
                <a:spcPct val="20000"/>
              </a:spcBef>
              <a:buClr>
                <a:srgbClr val="004990"/>
              </a:buCl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499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it-IT"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 name="Text Box 44">
            <a:extLst>
              <a:ext uri="{FF2B5EF4-FFF2-40B4-BE49-F238E27FC236}">
                <a16:creationId xmlns:a16="http://schemas.microsoft.com/office/drawing/2014/main" id="{50C25F04-084D-428B-9101-AEFE28F4DBC9}"/>
              </a:ext>
            </a:extLst>
          </p:cNvPr>
          <p:cNvSpPr txBox="1">
            <a:spLocks noChangeArrowheads="1"/>
          </p:cNvSpPr>
          <p:nvPr/>
        </p:nvSpPr>
        <p:spPr bwMode="auto">
          <a:xfrm>
            <a:off x="9474201" y="4803776"/>
            <a:ext cx="1383269" cy="434975"/>
          </a:xfrm>
          <a:prstGeom prst="rect">
            <a:avLst/>
          </a:prstGeom>
          <a:solidFill>
            <a:srgbClr val="FFFFFF"/>
          </a:solidFill>
          <a:ln w="6350">
            <a:solidFill>
              <a:schemeClr val="tx1"/>
            </a:solidFill>
            <a:miter lim="800000"/>
            <a:headEnd/>
            <a:tailEnd/>
          </a:ln>
          <a:effectLst>
            <a:prstShdw prst="shdw17" dist="17961" dir="2700000">
              <a:schemeClr val="tx1">
                <a:gamma/>
                <a:shade val="60000"/>
                <a:invGamma/>
              </a:schemeClr>
            </a:prstShdw>
          </a:effectLst>
        </p:spPr>
        <p:txBody>
          <a:bodyPr wrap="square" lIns="91428" tIns="45714" rIns="91428" bIns="45714">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ctr" defTabSz="457200" rtl="0" eaLnBrk="1" fontAlgn="base" latinLnBrk="0" hangingPunct="1">
              <a:lnSpc>
                <a:spcPct val="100000"/>
              </a:lnSpc>
              <a:spcBef>
                <a:spcPct val="60000"/>
              </a:spcBef>
              <a:spcAft>
                <a:spcPct val="0"/>
              </a:spcAft>
              <a:buClrTx/>
              <a:buSzTx/>
              <a:buFontTx/>
              <a:buNone/>
              <a:tabLst/>
              <a:defRPr/>
            </a:pPr>
            <a:r>
              <a:rPr kumimoji="0" lang="ru-RU" sz="1100" b="1" i="0" u="none" strike="noStrike" kern="1200" cap="none" spc="0" normalizeH="0" baseline="0" noProof="0">
                <a:ln>
                  <a:noFill/>
                </a:ln>
                <a:solidFill>
                  <a:prstClr val="black"/>
                </a:solidFill>
                <a:effectLst/>
                <a:uLnTx/>
                <a:uFillTx/>
                <a:latin typeface="Arial" charset="0"/>
                <a:ea typeface="+mn-ea"/>
                <a:cs typeface="Arial"/>
              </a:rPr>
              <a:t>Добывающие скважины</a:t>
            </a:r>
          </a:p>
        </p:txBody>
      </p:sp>
      <p:sp>
        <p:nvSpPr>
          <p:cNvPr id="45" name="Freccia a destra 80">
            <a:extLst>
              <a:ext uri="{FF2B5EF4-FFF2-40B4-BE49-F238E27FC236}">
                <a16:creationId xmlns:a16="http://schemas.microsoft.com/office/drawing/2014/main" id="{75E866BE-3C21-4EBC-A3D6-E796B4810BE2}"/>
              </a:ext>
            </a:extLst>
          </p:cNvPr>
          <p:cNvSpPr>
            <a:spLocks noChangeArrowheads="1"/>
          </p:cNvSpPr>
          <p:nvPr/>
        </p:nvSpPr>
        <p:spPr bwMode="auto">
          <a:xfrm>
            <a:off x="5292726" y="1697038"/>
            <a:ext cx="1362075" cy="290512"/>
          </a:xfrm>
          <a:prstGeom prst="rightArrow">
            <a:avLst>
              <a:gd name="adj1" fmla="val 26037"/>
              <a:gd name="adj2" fmla="val 75950"/>
            </a:avLst>
          </a:prstGeom>
          <a:solidFill>
            <a:srgbClr val="00B5C9"/>
          </a:solidFill>
          <a:ln w="9525" algn="ctr">
            <a:solidFill>
              <a:srgbClr val="4A7EBB"/>
            </a:solidFill>
            <a:miter lim="800000"/>
            <a:headEnd/>
            <a:tailEnd/>
          </a:ln>
          <a:effectLst>
            <a:outerShdw dist="23000" dir="5400000" rotWithShape="0">
              <a:srgbClr val="000000">
                <a:alpha val="34998"/>
              </a:srgbClr>
            </a:outerShdw>
          </a:effectLst>
        </p:spPr>
        <p:txBody>
          <a:bodyPr anchor="ctr"/>
          <a:lstStyle>
            <a:lvl1pPr>
              <a:spcBef>
                <a:spcPct val="20000"/>
              </a:spcBef>
              <a:buClr>
                <a:srgbClr val="004990"/>
              </a:buCl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499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it-IT"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6" name="Freccia a destra 72">
            <a:extLst>
              <a:ext uri="{FF2B5EF4-FFF2-40B4-BE49-F238E27FC236}">
                <a16:creationId xmlns:a16="http://schemas.microsoft.com/office/drawing/2014/main" id="{144A0545-2781-41B4-A3DD-3B84BED1918D}"/>
              </a:ext>
            </a:extLst>
          </p:cNvPr>
          <p:cNvSpPr>
            <a:spLocks noChangeArrowheads="1"/>
          </p:cNvSpPr>
          <p:nvPr/>
        </p:nvSpPr>
        <p:spPr bwMode="auto">
          <a:xfrm flipH="1">
            <a:off x="2436814" y="1408114"/>
            <a:ext cx="274637" cy="306387"/>
          </a:xfrm>
          <a:prstGeom prst="rightArrow">
            <a:avLst>
              <a:gd name="adj1" fmla="val 32648"/>
              <a:gd name="adj2" fmla="val 47764"/>
            </a:avLst>
          </a:prstGeom>
          <a:solidFill>
            <a:srgbClr val="03CD0D"/>
          </a:solidFill>
          <a:ln w="9525" algn="ctr">
            <a:solidFill>
              <a:srgbClr val="4A7EBB"/>
            </a:solidFill>
            <a:miter lim="800000"/>
            <a:headEnd/>
            <a:tailEnd/>
          </a:ln>
          <a:effectLst>
            <a:outerShdw dist="23000" dir="5400000" rotWithShape="0">
              <a:srgbClr val="000000">
                <a:alpha val="34998"/>
              </a:srgbClr>
            </a:outerShdw>
          </a:effectLst>
        </p:spPr>
        <p:txBody>
          <a:bodyPr anchor="ctr"/>
          <a:lstStyle>
            <a:lvl1pPr>
              <a:spcBef>
                <a:spcPct val="20000"/>
              </a:spcBef>
              <a:buClr>
                <a:srgbClr val="004990"/>
              </a:buCl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499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it-IT"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7" name="Freccia a destra 72">
            <a:extLst>
              <a:ext uri="{FF2B5EF4-FFF2-40B4-BE49-F238E27FC236}">
                <a16:creationId xmlns:a16="http://schemas.microsoft.com/office/drawing/2014/main" id="{3B35A285-B543-4C71-8C0F-0C2875FD08AF}"/>
              </a:ext>
            </a:extLst>
          </p:cNvPr>
          <p:cNvSpPr>
            <a:spLocks noChangeArrowheads="1"/>
          </p:cNvSpPr>
          <p:nvPr/>
        </p:nvSpPr>
        <p:spPr bwMode="auto">
          <a:xfrm flipH="1">
            <a:off x="2436814" y="2127250"/>
            <a:ext cx="319087" cy="306388"/>
          </a:xfrm>
          <a:prstGeom prst="rightArrow">
            <a:avLst>
              <a:gd name="adj1" fmla="val 32648"/>
              <a:gd name="adj2" fmla="val 49744"/>
            </a:avLst>
          </a:prstGeom>
          <a:solidFill>
            <a:srgbClr val="03CD0D"/>
          </a:solidFill>
          <a:ln w="9525" algn="ctr">
            <a:solidFill>
              <a:srgbClr val="4A7EBB"/>
            </a:solidFill>
            <a:miter lim="800000"/>
            <a:headEnd/>
            <a:tailEnd/>
          </a:ln>
          <a:effectLst>
            <a:outerShdw dist="23000" dir="5400000" rotWithShape="0">
              <a:srgbClr val="000000">
                <a:alpha val="34998"/>
              </a:srgbClr>
            </a:outerShdw>
          </a:effectLst>
        </p:spPr>
        <p:txBody>
          <a:bodyPr anchor="ctr"/>
          <a:lstStyle>
            <a:lvl1pPr>
              <a:spcBef>
                <a:spcPct val="20000"/>
              </a:spcBef>
              <a:buClr>
                <a:srgbClr val="004990"/>
              </a:buCl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499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it-IT"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8" name="Line 46">
            <a:extLst>
              <a:ext uri="{FF2B5EF4-FFF2-40B4-BE49-F238E27FC236}">
                <a16:creationId xmlns:a16="http://schemas.microsoft.com/office/drawing/2014/main" id="{2BF4F6E2-350E-4060-8918-D714B4F767E2}"/>
              </a:ext>
            </a:extLst>
          </p:cNvPr>
          <p:cNvSpPr>
            <a:spLocks noChangeShapeType="1"/>
          </p:cNvSpPr>
          <p:nvPr/>
        </p:nvSpPr>
        <p:spPr bwMode="auto">
          <a:xfrm flipH="1">
            <a:off x="2725739" y="1504950"/>
            <a:ext cx="1587" cy="1258888"/>
          </a:xfrm>
          <a:prstGeom prst="line">
            <a:avLst/>
          </a:prstGeom>
          <a:noFill/>
          <a:ln w="762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a:endParaRPr>
          </a:p>
        </p:txBody>
      </p:sp>
      <p:sp>
        <p:nvSpPr>
          <p:cNvPr id="49" name="Freccia a destra 67">
            <a:extLst>
              <a:ext uri="{FF2B5EF4-FFF2-40B4-BE49-F238E27FC236}">
                <a16:creationId xmlns:a16="http://schemas.microsoft.com/office/drawing/2014/main" id="{1EE2EF30-FE66-431A-82D3-3C3B7EFA4B90}"/>
              </a:ext>
            </a:extLst>
          </p:cNvPr>
          <p:cNvSpPr>
            <a:spLocks noChangeArrowheads="1"/>
          </p:cNvSpPr>
          <p:nvPr/>
        </p:nvSpPr>
        <p:spPr bwMode="auto">
          <a:xfrm rot="10800000">
            <a:off x="2755900" y="1768476"/>
            <a:ext cx="387350" cy="307975"/>
          </a:xfrm>
          <a:prstGeom prst="rightArrow">
            <a:avLst>
              <a:gd name="adj1" fmla="val 31963"/>
              <a:gd name="adj2" fmla="val 52085"/>
            </a:avLst>
          </a:prstGeom>
          <a:solidFill>
            <a:srgbClr val="03CD0D"/>
          </a:solidFill>
          <a:ln w="9525" algn="ctr">
            <a:solidFill>
              <a:srgbClr val="4A7EBB"/>
            </a:solidFill>
            <a:miter lim="800000"/>
            <a:headEnd/>
            <a:tailEnd/>
          </a:ln>
          <a:effectLst>
            <a:outerShdw dist="23000" dir="5400000" rotWithShape="0">
              <a:srgbClr val="000000">
                <a:alpha val="34998"/>
              </a:srgbClr>
            </a:outerShdw>
          </a:effectLst>
        </p:spPr>
        <p:txBody>
          <a:bodyPr rot="10800000" anchor="ctr"/>
          <a:lstStyle>
            <a:lvl1pPr>
              <a:spcBef>
                <a:spcPct val="20000"/>
              </a:spcBef>
              <a:buClr>
                <a:srgbClr val="004990"/>
              </a:buCl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499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it-IT"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1" name="Text Box 23">
            <a:extLst>
              <a:ext uri="{FF2B5EF4-FFF2-40B4-BE49-F238E27FC236}">
                <a16:creationId xmlns:a16="http://schemas.microsoft.com/office/drawing/2014/main" id="{4558CA6F-423A-4128-8C6C-449CF814DBC6}"/>
              </a:ext>
            </a:extLst>
          </p:cNvPr>
          <p:cNvSpPr txBox="1">
            <a:spLocks noChangeArrowheads="1"/>
          </p:cNvSpPr>
          <p:nvPr/>
        </p:nvSpPr>
        <p:spPr bwMode="auto">
          <a:xfrm>
            <a:off x="1511926" y="1332670"/>
            <a:ext cx="893762" cy="461653"/>
          </a:xfrm>
          <a:prstGeom prst="rect">
            <a:avLst/>
          </a:prstGeom>
          <a:solidFill>
            <a:srgbClr val="FFFFFF"/>
          </a:solidFill>
          <a:ln w="9525">
            <a:solidFill>
              <a:srgbClr val="00A2BA"/>
            </a:solidFill>
            <a:miter lim="800000"/>
            <a:headEnd/>
            <a:tailEnd/>
          </a:ln>
          <a:effectLst>
            <a:prstShdw prst="shdw17" dist="17961" dir="2700000">
              <a:srgbClr val="006170"/>
            </a:prstShdw>
          </a:effectLst>
        </p:spPr>
        <p:txBody>
          <a:bodyPr wrap="square" lIns="91428" tIns="45714" rIns="91428" bIns="45714">
            <a:spAutoFit/>
          </a:bodyPr>
          <a:lstStyle>
            <a:lvl1pPr>
              <a:spcBef>
                <a:spcPct val="20000"/>
              </a:spcBef>
              <a:buClr>
                <a:srgbClr val="004990"/>
              </a:buCl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499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60000"/>
              </a:spcBef>
              <a:spcAft>
                <a:spcPct val="0"/>
              </a:spcAft>
              <a:buClrTx/>
              <a:buSzTx/>
              <a:buFontTx/>
              <a:buNone/>
              <a:tabLst/>
              <a:defRPr/>
            </a:pPr>
            <a:r>
              <a:rPr kumimoji="0" lang="ru-RU"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КТО Самара</a:t>
            </a:r>
          </a:p>
        </p:txBody>
      </p:sp>
      <p:sp>
        <p:nvSpPr>
          <p:cNvPr id="52" name="Freccia curva 71">
            <a:extLst>
              <a:ext uri="{FF2B5EF4-FFF2-40B4-BE49-F238E27FC236}">
                <a16:creationId xmlns:a16="http://schemas.microsoft.com/office/drawing/2014/main" id="{D3AACA72-F8AB-44DD-9876-F7B7383654EB}"/>
              </a:ext>
            </a:extLst>
          </p:cNvPr>
          <p:cNvSpPr>
            <a:spLocks noChangeArrowheads="1"/>
          </p:cNvSpPr>
          <p:nvPr/>
        </p:nvSpPr>
        <p:spPr bwMode="auto">
          <a:xfrm flipH="1" flipV="1">
            <a:off x="2727326" y="1985963"/>
            <a:ext cx="1622425" cy="1649412"/>
          </a:xfrm>
          <a:custGeom>
            <a:avLst/>
            <a:gdLst>
              <a:gd name="T0" fmla="*/ 12231 w 1746250"/>
              <a:gd name="T1" fmla="*/ 0 h 1490663"/>
              <a:gd name="T2" fmla="*/ 12231 w 1746250"/>
              <a:gd name="T3" fmla="*/ 78916 h 1490663"/>
              <a:gd name="T4" fmla="*/ 316 w 1746250"/>
              <a:gd name="T5" fmla="*/ 445908 h 1490663"/>
              <a:gd name="T6" fmla="*/ 13614 w 1746250"/>
              <a:gd name="T7" fmla="*/ 39457 h 1490663"/>
              <a:gd name="T8" fmla="*/ 17694720 60000 65536"/>
              <a:gd name="T9" fmla="*/ 5898240 60000 65536"/>
              <a:gd name="T10" fmla="*/ 5898240 60000 65536"/>
              <a:gd name="T11" fmla="*/ 0 60000 65536"/>
              <a:gd name="T12" fmla="*/ 0 w 1746250"/>
              <a:gd name="T13" fmla="*/ 0 h 1490663"/>
              <a:gd name="T14" fmla="*/ 1746250 w 1746250"/>
              <a:gd name="T15" fmla="*/ 1490663 h 1490663"/>
            </a:gdLst>
            <a:ahLst/>
            <a:cxnLst>
              <a:cxn ang="T8">
                <a:pos x="T0" y="T1"/>
              </a:cxn>
              <a:cxn ang="T9">
                <a:pos x="T2" y="T3"/>
              </a:cxn>
              <a:cxn ang="T10">
                <a:pos x="T4" y="T5"/>
              </a:cxn>
              <a:cxn ang="T11">
                <a:pos x="T6" y="T7"/>
              </a:cxn>
            </a:cxnLst>
            <a:rect l="T12" t="T13" r="T14" b="T15"/>
            <a:pathLst>
              <a:path w="1746250" h="1490663">
                <a:moveTo>
                  <a:pt x="0" y="1490663"/>
                </a:moveTo>
                <a:lnTo>
                  <a:pt x="0" y="403821"/>
                </a:lnTo>
                <a:cubicBezTo>
                  <a:pt x="0" y="231280"/>
                  <a:pt x="139872" y="91408"/>
                  <a:pt x="312413" y="91408"/>
                </a:cubicBezTo>
                <a:cubicBezTo>
                  <a:pt x="312413" y="91408"/>
                  <a:pt x="312413" y="91408"/>
                  <a:pt x="312413" y="91408"/>
                </a:cubicBezTo>
                <a:lnTo>
                  <a:pt x="1568936" y="91407"/>
                </a:lnTo>
                <a:lnTo>
                  <a:pt x="1568936" y="0"/>
                </a:lnTo>
                <a:lnTo>
                  <a:pt x="1746250" y="131909"/>
                </a:lnTo>
                <a:lnTo>
                  <a:pt x="1568936" y="263818"/>
                </a:lnTo>
                <a:lnTo>
                  <a:pt x="1568936" y="172410"/>
                </a:lnTo>
                <a:lnTo>
                  <a:pt x="312413" y="172410"/>
                </a:lnTo>
                <a:lnTo>
                  <a:pt x="312412" y="172410"/>
                </a:lnTo>
                <a:cubicBezTo>
                  <a:pt x="184608" y="172410"/>
                  <a:pt x="81002" y="276016"/>
                  <a:pt x="81002" y="403820"/>
                </a:cubicBezTo>
                <a:lnTo>
                  <a:pt x="81003" y="1490663"/>
                </a:lnTo>
                <a:lnTo>
                  <a:pt x="0" y="1490663"/>
                </a:lnTo>
                <a:close/>
              </a:path>
            </a:pathLst>
          </a:custGeom>
          <a:solidFill>
            <a:srgbClr val="00B5C9"/>
          </a:solidFill>
          <a:ln w="9525" algn="ctr">
            <a:solidFill>
              <a:srgbClr val="4A7EBB"/>
            </a:solidFill>
            <a:miter lim="800000"/>
            <a:headEnd/>
            <a:tailEnd/>
          </a:ln>
          <a:effectLst>
            <a:outerShdw dist="23000" dir="5400000" rotWithShape="0">
              <a:srgbClr val="000000">
                <a:alpha val="34998"/>
              </a:srgbClr>
            </a:outerShdw>
          </a:effectLst>
        </p:spPr>
        <p:txBody>
          <a:bodyPr rot="10800000"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a:endParaRPr>
          </a:p>
        </p:txBody>
      </p:sp>
      <p:pic>
        <p:nvPicPr>
          <p:cNvPr id="53" name="Picture 74" descr="KPC at Night 004">
            <a:extLst>
              <a:ext uri="{FF2B5EF4-FFF2-40B4-BE49-F238E27FC236}">
                <a16:creationId xmlns:a16="http://schemas.microsoft.com/office/drawing/2014/main" id="{924AA0DF-7557-4D7E-AB6A-5C98E464F2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2776" y="1687514"/>
            <a:ext cx="2111375" cy="1285875"/>
          </a:xfrm>
          <a:prstGeom prst="rect">
            <a:avLst/>
          </a:prstGeom>
          <a:noFill/>
          <a:ln w="9525">
            <a:solidFill>
              <a:schemeClr val="tx1"/>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54" name="Text Box 51">
            <a:extLst>
              <a:ext uri="{FF2B5EF4-FFF2-40B4-BE49-F238E27FC236}">
                <a16:creationId xmlns:a16="http://schemas.microsoft.com/office/drawing/2014/main" id="{002AF2D2-D3B1-4746-BAD2-6AB1FAD87A9B}"/>
              </a:ext>
            </a:extLst>
          </p:cNvPr>
          <p:cNvSpPr txBox="1">
            <a:spLocks noChangeArrowheads="1"/>
          </p:cNvSpPr>
          <p:nvPr/>
        </p:nvSpPr>
        <p:spPr bwMode="auto">
          <a:xfrm>
            <a:off x="1509714" y="3365501"/>
            <a:ext cx="1173161" cy="553986"/>
          </a:xfrm>
          <a:prstGeom prst="rect">
            <a:avLst/>
          </a:prstGeom>
          <a:solidFill>
            <a:srgbClr val="FFFFFF"/>
          </a:solidFill>
          <a:ln w="6350">
            <a:solidFill>
              <a:schemeClr val="tx1"/>
            </a:solidFill>
            <a:miter lim="800000"/>
            <a:headEnd/>
            <a:tailEnd/>
          </a:ln>
          <a:effectLst>
            <a:prstShdw prst="shdw17" dist="17961" dir="2700000">
              <a:schemeClr val="tx1">
                <a:gamma/>
                <a:shade val="60000"/>
                <a:invGamma/>
              </a:schemeClr>
            </a:prstShdw>
          </a:effectLst>
        </p:spPr>
        <p:txBody>
          <a:bodyPr wrap="square" lIns="91428" tIns="45714" rIns="91428" bIns="45714">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ctr" defTabSz="457200" rtl="0" eaLnBrk="1" fontAlgn="base" latinLnBrk="0" hangingPunct="1">
              <a:lnSpc>
                <a:spcPct val="100000"/>
              </a:lnSpc>
              <a:spcBef>
                <a:spcPct val="60000"/>
              </a:spcBef>
              <a:spcAft>
                <a:spcPct val="0"/>
              </a:spcAft>
              <a:buClrTx/>
              <a:buSzTx/>
              <a:buFontTx/>
              <a:buNone/>
              <a:tabLst/>
              <a:defRPr/>
            </a:pPr>
            <a:r>
              <a:rPr lang="ru-RU" sz="1000" b="1" dirty="0">
                <a:solidFill>
                  <a:prstClr val="black"/>
                </a:solidFill>
                <a:cs typeface="Arial"/>
              </a:rPr>
              <a:t>Для собственных нужд КПО</a:t>
            </a:r>
            <a:endParaRPr kumimoji="0" lang="ru-RU" sz="1000" b="1" i="0" u="none" strike="noStrike" kern="1200" cap="none" spc="0" normalizeH="0" baseline="0" noProof="0" dirty="0">
              <a:ln>
                <a:noFill/>
              </a:ln>
              <a:solidFill>
                <a:prstClr val="black"/>
              </a:solidFill>
              <a:effectLst/>
              <a:uLnTx/>
              <a:uFillTx/>
              <a:latin typeface="Arial" charset="0"/>
              <a:ea typeface="+mn-ea"/>
              <a:cs typeface="Arial"/>
            </a:endParaRPr>
          </a:p>
        </p:txBody>
      </p:sp>
      <p:sp>
        <p:nvSpPr>
          <p:cNvPr id="55" name="Freccia curva 75">
            <a:extLst>
              <a:ext uri="{FF2B5EF4-FFF2-40B4-BE49-F238E27FC236}">
                <a16:creationId xmlns:a16="http://schemas.microsoft.com/office/drawing/2014/main" id="{7F0024E2-A614-4028-B0EF-C6B59C9E116E}"/>
              </a:ext>
            </a:extLst>
          </p:cNvPr>
          <p:cNvSpPr>
            <a:spLocks noChangeArrowheads="1"/>
          </p:cNvSpPr>
          <p:nvPr/>
        </p:nvSpPr>
        <p:spPr bwMode="auto">
          <a:xfrm flipV="1">
            <a:off x="4629151" y="2989264"/>
            <a:ext cx="2498725" cy="2160587"/>
          </a:xfrm>
          <a:custGeom>
            <a:avLst/>
            <a:gdLst>
              <a:gd name="T0" fmla="*/ 591966 w 2381250"/>
              <a:gd name="T1" fmla="*/ 0 h 1962150"/>
              <a:gd name="T2" fmla="*/ 591966 w 2381250"/>
              <a:gd name="T3" fmla="*/ 521785013 h 1962150"/>
              <a:gd name="T4" fmla="*/ 10609 w 2381250"/>
              <a:gd name="T5" fmla="*/ 2147483646 h 1962150"/>
              <a:gd name="T6" fmla="*/ 656337 w 2381250"/>
              <a:gd name="T7" fmla="*/ 260893346 h 1962150"/>
              <a:gd name="T8" fmla="*/ 17694720 60000 65536"/>
              <a:gd name="T9" fmla="*/ 5898240 60000 65536"/>
              <a:gd name="T10" fmla="*/ 5898240 60000 65536"/>
              <a:gd name="T11" fmla="*/ 0 60000 65536"/>
              <a:gd name="T12" fmla="*/ 0 w 2381250"/>
              <a:gd name="T13" fmla="*/ 0 h 1962150"/>
              <a:gd name="T14" fmla="*/ 2381250 w 2381250"/>
              <a:gd name="T15" fmla="*/ 1962150 h 1962150"/>
            </a:gdLst>
            <a:ahLst/>
            <a:cxnLst>
              <a:cxn ang="T8">
                <a:pos x="T0" y="T1"/>
              </a:cxn>
              <a:cxn ang="T9">
                <a:pos x="T2" y="T3"/>
              </a:cxn>
              <a:cxn ang="T10">
                <a:pos x="T4" y="T5"/>
              </a:cxn>
              <a:cxn ang="T11">
                <a:pos x="T6" y="T7"/>
              </a:cxn>
            </a:cxnLst>
            <a:rect l="T12" t="T13" r="T14" b="T15"/>
            <a:pathLst>
              <a:path w="2381250" h="1962150">
                <a:moveTo>
                  <a:pt x="0" y="1962150"/>
                </a:moveTo>
                <a:lnTo>
                  <a:pt x="0" y="494383"/>
                </a:lnTo>
                <a:cubicBezTo>
                  <a:pt x="0" y="267268"/>
                  <a:pt x="184112" y="83156"/>
                  <a:pt x="411227" y="83156"/>
                </a:cubicBezTo>
                <a:cubicBezTo>
                  <a:pt x="411227" y="83156"/>
                  <a:pt x="411227" y="83156"/>
                  <a:pt x="411227" y="83156"/>
                </a:cubicBezTo>
                <a:lnTo>
                  <a:pt x="2147852" y="83156"/>
                </a:lnTo>
                <a:lnTo>
                  <a:pt x="2147852" y="0"/>
                </a:lnTo>
                <a:lnTo>
                  <a:pt x="2381250" y="121594"/>
                </a:lnTo>
                <a:lnTo>
                  <a:pt x="2147852" y="243189"/>
                </a:lnTo>
                <a:lnTo>
                  <a:pt x="2147852" y="160033"/>
                </a:lnTo>
                <a:lnTo>
                  <a:pt x="411227" y="160033"/>
                </a:lnTo>
                <a:lnTo>
                  <a:pt x="411226" y="160033"/>
                </a:lnTo>
                <a:cubicBezTo>
                  <a:pt x="226570" y="160033"/>
                  <a:pt x="76877" y="309726"/>
                  <a:pt x="76877" y="494382"/>
                </a:cubicBezTo>
                <a:lnTo>
                  <a:pt x="76877" y="1962150"/>
                </a:lnTo>
                <a:lnTo>
                  <a:pt x="0" y="1962150"/>
                </a:lnTo>
                <a:close/>
              </a:path>
            </a:pathLst>
          </a:custGeom>
          <a:solidFill>
            <a:srgbClr val="00B5C9"/>
          </a:solidFill>
          <a:ln w="9525">
            <a:solidFill>
              <a:schemeClr val="tx1"/>
            </a:solidFill>
            <a:miter lim="800000"/>
            <a:headEnd/>
            <a:tailEnd/>
          </a:ln>
        </p:spPr>
        <p:txBody>
          <a:bodyPr rot="10800000" wrap="none"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a:endParaRPr>
          </a:p>
        </p:txBody>
      </p:sp>
      <p:sp>
        <p:nvSpPr>
          <p:cNvPr id="56" name="Text Box 53">
            <a:extLst>
              <a:ext uri="{FF2B5EF4-FFF2-40B4-BE49-F238E27FC236}">
                <a16:creationId xmlns:a16="http://schemas.microsoft.com/office/drawing/2014/main" id="{15766569-33E5-413C-8E62-DBB7FF81EE3D}"/>
              </a:ext>
            </a:extLst>
          </p:cNvPr>
          <p:cNvSpPr txBox="1">
            <a:spLocks noChangeArrowheads="1"/>
          </p:cNvSpPr>
          <p:nvPr/>
        </p:nvSpPr>
        <p:spPr bwMode="auto">
          <a:xfrm>
            <a:off x="3140076" y="3521075"/>
            <a:ext cx="828675" cy="274638"/>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80975" indent="-180975">
              <a:spcBef>
                <a:spcPct val="20000"/>
              </a:spcBef>
              <a:buClr>
                <a:srgbClr val="004990"/>
              </a:buCl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499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9pPr>
          </a:lstStyle>
          <a:p>
            <a:pPr marL="180975" marR="0" lvl="0" indent="-180975" algn="ctr" defTabSz="457200" rtl="0" eaLnBrk="1" fontAlgn="base" latinLnBrk="0" hangingPunct="1">
              <a:lnSpc>
                <a:spcPct val="100000"/>
              </a:lnSpc>
              <a:spcBef>
                <a:spcPct val="0"/>
              </a:spcBef>
              <a:spcAft>
                <a:spcPct val="0"/>
              </a:spcAft>
              <a:buClrTx/>
              <a:buSzTx/>
              <a:buFontTx/>
              <a:buNone/>
              <a:tabLst/>
              <a:defRPr/>
            </a:pPr>
            <a:r>
              <a:rPr kumimoji="0" lang="ru-RU"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Топливный газ</a:t>
            </a:r>
          </a:p>
        </p:txBody>
      </p:sp>
      <p:sp>
        <p:nvSpPr>
          <p:cNvPr id="57" name="Text Box 57">
            <a:extLst>
              <a:ext uri="{FF2B5EF4-FFF2-40B4-BE49-F238E27FC236}">
                <a16:creationId xmlns:a16="http://schemas.microsoft.com/office/drawing/2014/main" id="{7FE9396A-7080-4831-9C2C-9ECF95BE1889}"/>
              </a:ext>
            </a:extLst>
          </p:cNvPr>
          <p:cNvSpPr txBox="1">
            <a:spLocks noChangeArrowheads="1"/>
          </p:cNvSpPr>
          <p:nvPr/>
        </p:nvSpPr>
        <p:spPr bwMode="auto">
          <a:xfrm>
            <a:off x="5488675" y="1504950"/>
            <a:ext cx="828675" cy="274638"/>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80975" indent="-180975">
              <a:spcBef>
                <a:spcPct val="20000"/>
              </a:spcBef>
              <a:buClr>
                <a:srgbClr val="004990"/>
              </a:buCl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499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9pPr>
          </a:lstStyle>
          <a:p>
            <a:pPr marL="180975" marR="0" lvl="0" indent="-180975" algn="ctr" defTabSz="457200" rtl="0" eaLnBrk="1" fontAlgn="base" latinLnBrk="0" hangingPunct="1">
              <a:lnSpc>
                <a:spcPct val="100000"/>
              </a:lnSpc>
              <a:spcBef>
                <a:spcPct val="0"/>
              </a:spcBef>
              <a:spcAft>
                <a:spcPct val="0"/>
              </a:spcAft>
              <a:buClrTx/>
              <a:buSzTx/>
              <a:buFontTx/>
              <a:buNone/>
              <a:tabLst/>
              <a:defRPr/>
            </a:pPr>
            <a:r>
              <a:rPr kumimoji="0" lang="ru-RU"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Топливный газ</a:t>
            </a:r>
          </a:p>
        </p:txBody>
      </p:sp>
      <p:sp>
        <p:nvSpPr>
          <p:cNvPr id="58" name="Text Box 58">
            <a:extLst>
              <a:ext uri="{FF2B5EF4-FFF2-40B4-BE49-F238E27FC236}">
                <a16:creationId xmlns:a16="http://schemas.microsoft.com/office/drawing/2014/main" id="{6B8D5D8F-126A-4F7B-B717-02580441109A}"/>
              </a:ext>
            </a:extLst>
          </p:cNvPr>
          <p:cNvSpPr txBox="1">
            <a:spLocks noChangeArrowheads="1"/>
          </p:cNvSpPr>
          <p:nvPr/>
        </p:nvSpPr>
        <p:spPr bwMode="auto">
          <a:xfrm>
            <a:off x="5584596" y="4695826"/>
            <a:ext cx="835485" cy="276999"/>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80975" indent="-180975">
              <a:spcBef>
                <a:spcPct val="20000"/>
              </a:spcBef>
              <a:buClr>
                <a:srgbClr val="004990"/>
              </a:buCl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499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9pPr>
          </a:lstStyle>
          <a:p>
            <a:pPr marL="180975" marR="0" lvl="0" indent="-180975" algn="ctr" defTabSz="457200" rtl="0" eaLnBrk="1" fontAlgn="base" latinLnBrk="0" hangingPunct="1">
              <a:lnSpc>
                <a:spcPct val="100000"/>
              </a:lnSpc>
              <a:spcBef>
                <a:spcPct val="0"/>
              </a:spcBef>
              <a:spcAft>
                <a:spcPct val="0"/>
              </a:spcAft>
              <a:buClrTx/>
              <a:buSzTx/>
              <a:buFontTx/>
              <a:buNone/>
              <a:tabLst/>
              <a:defRPr/>
            </a:pPr>
            <a:r>
              <a:rPr kumimoji="0" lang="ru-RU"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Топливный газ</a:t>
            </a:r>
          </a:p>
        </p:txBody>
      </p:sp>
      <p:sp>
        <p:nvSpPr>
          <p:cNvPr id="59" name="Text Box 50">
            <a:extLst>
              <a:ext uri="{FF2B5EF4-FFF2-40B4-BE49-F238E27FC236}">
                <a16:creationId xmlns:a16="http://schemas.microsoft.com/office/drawing/2014/main" id="{C06A3098-EA1E-41A3-B57B-37A36FC8EADD}"/>
              </a:ext>
            </a:extLst>
          </p:cNvPr>
          <p:cNvSpPr txBox="1">
            <a:spLocks noChangeArrowheads="1"/>
          </p:cNvSpPr>
          <p:nvPr/>
        </p:nvSpPr>
        <p:spPr bwMode="auto">
          <a:xfrm>
            <a:off x="5584596" y="2079626"/>
            <a:ext cx="1070203" cy="400097"/>
          </a:xfrm>
          <a:prstGeom prst="rect">
            <a:avLst/>
          </a:prstGeom>
          <a:solidFill>
            <a:srgbClr val="FFFFFF"/>
          </a:solidFill>
          <a:ln w="6350">
            <a:solidFill>
              <a:schemeClr val="tx1"/>
            </a:solidFill>
            <a:miter lim="800000"/>
            <a:headEnd/>
            <a:tailEnd/>
          </a:ln>
          <a:effectLst>
            <a:prstShdw prst="shdw17" dist="17961" dir="2700000">
              <a:schemeClr val="tx1">
                <a:gamma/>
                <a:shade val="60000"/>
                <a:invGamma/>
              </a:schemeClr>
            </a:prstShdw>
          </a:effectLst>
        </p:spPr>
        <p:txBody>
          <a:bodyPr wrap="square" lIns="91428" tIns="45714" rIns="91428" bIns="45714">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ctr" defTabSz="457200" rtl="0" eaLnBrk="1" fontAlgn="base" latinLnBrk="0" hangingPunct="1">
              <a:lnSpc>
                <a:spcPct val="100000"/>
              </a:lnSpc>
              <a:spcBef>
                <a:spcPct val="60000"/>
              </a:spcBef>
              <a:spcAft>
                <a:spcPct val="0"/>
              </a:spcAft>
              <a:buClrTx/>
              <a:buSzTx/>
              <a:buFontTx/>
              <a:buNone/>
              <a:tabLst/>
              <a:defRPr/>
            </a:pPr>
            <a:r>
              <a:rPr kumimoji="0" lang="ru-RU" sz="1000" b="1" i="0" u="none" strike="noStrike" kern="1200" cap="none" spc="0" normalizeH="0" baseline="0" noProof="0" dirty="0">
                <a:ln>
                  <a:noFill/>
                </a:ln>
                <a:solidFill>
                  <a:prstClr val="black"/>
                </a:solidFill>
                <a:effectLst/>
                <a:uLnTx/>
                <a:uFillTx/>
                <a:latin typeface="Arial" charset="0"/>
                <a:ea typeface="+mn-ea"/>
                <a:cs typeface="Arial"/>
              </a:rPr>
              <a:t>Добывающие скважины</a:t>
            </a:r>
          </a:p>
        </p:txBody>
      </p:sp>
      <p:sp>
        <p:nvSpPr>
          <p:cNvPr id="62" name="Freccia a destra 79">
            <a:extLst>
              <a:ext uri="{FF2B5EF4-FFF2-40B4-BE49-F238E27FC236}">
                <a16:creationId xmlns:a16="http://schemas.microsoft.com/office/drawing/2014/main" id="{6C5C5143-FE99-4D16-93B0-7B9C2DBFAF1F}"/>
              </a:ext>
            </a:extLst>
          </p:cNvPr>
          <p:cNvSpPr>
            <a:spLocks noChangeArrowheads="1"/>
          </p:cNvSpPr>
          <p:nvPr/>
        </p:nvSpPr>
        <p:spPr bwMode="auto">
          <a:xfrm rot="10800000">
            <a:off x="8821738" y="4868864"/>
            <a:ext cx="652462" cy="280987"/>
          </a:xfrm>
          <a:prstGeom prst="rightArrow">
            <a:avLst>
              <a:gd name="adj1" fmla="val 32139"/>
              <a:gd name="adj2" fmla="val 67103"/>
            </a:avLst>
          </a:prstGeom>
          <a:solidFill>
            <a:schemeClr val="accent5">
              <a:lumMod val="50000"/>
            </a:schemeClr>
          </a:solidFill>
          <a:ln w="9525" algn="ctr">
            <a:solidFill>
              <a:srgbClr val="4A7EBB"/>
            </a:solidFill>
            <a:miter lim="800000"/>
            <a:headEnd/>
            <a:tailEnd/>
          </a:ln>
          <a:effectLst>
            <a:outerShdw dist="23000" dir="5400000" rotWithShape="0">
              <a:srgbClr val="000000">
                <a:alpha val="34998"/>
              </a:srgbClr>
            </a:outerShdw>
          </a:effectLst>
        </p:spPr>
        <p:txBody>
          <a:bodyPr rot="10800000" anchor="ctr"/>
          <a:lstStyle>
            <a:lvl1pPr>
              <a:spcBef>
                <a:spcPct val="20000"/>
              </a:spcBef>
              <a:buClr>
                <a:srgbClr val="004990"/>
              </a:buCl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499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it-IT"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7" name="Text Box 23">
            <a:extLst>
              <a:ext uri="{FF2B5EF4-FFF2-40B4-BE49-F238E27FC236}">
                <a16:creationId xmlns:a16="http://schemas.microsoft.com/office/drawing/2014/main" id="{F11C598F-49C3-4052-B18E-2F89C416BA4F}"/>
              </a:ext>
            </a:extLst>
          </p:cNvPr>
          <p:cNvSpPr txBox="1">
            <a:spLocks noChangeArrowheads="1"/>
          </p:cNvSpPr>
          <p:nvPr/>
        </p:nvSpPr>
        <p:spPr bwMode="auto">
          <a:xfrm>
            <a:off x="1252538" y="2497137"/>
            <a:ext cx="1137895" cy="461653"/>
          </a:xfrm>
          <a:prstGeom prst="rect">
            <a:avLst/>
          </a:prstGeom>
          <a:solidFill>
            <a:srgbClr val="FFFFFF"/>
          </a:solidFill>
          <a:ln w="9525">
            <a:solidFill>
              <a:srgbClr val="00A2BA"/>
            </a:solidFill>
            <a:miter lim="800000"/>
            <a:headEnd/>
            <a:tailEnd/>
          </a:ln>
          <a:effectLst>
            <a:prstShdw prst="shdw17" dist="17961" dir="2700000">
              <a:srgbClr val="006170"/>
            </a:prstShdw>
          </a:effectLst>
        </p:spPr>
        <p:txBody>
          <a:bodyPr wrap="square" lIns="91428" tIns="45714" rIns="91428" bIns="45714">
            <a:spAutoFit/>
          </a:bodyPr>
          <a:lstStyle>
            <a:lvl1pPr>
              <a:spcBef>
                <a:spcPct val="20000"/>
              </a:spcBef>
              <a:buClr>
                <a:srgbClr val="004990"/>
              </a:buCl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499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60000"/>
              </a:spcBef>
              <a:spcAft>
                <a:spcPct val="0"/>
              </a:spcAft>
              <a:buClrTx/>
              <a:buSzTx/>
              <a:buFontTx/>
              <a:buNone/>
              <a:tabLst/>
              <a:defRPr/>
            </a:pPr>
            <a:r>
              <a:rPr kumimoji="0" lang="ru-RU"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КТО Кассымова</a:t>
            </a:r>
          </a:p>
        </p:txBody>
      </p:sp>
      <p:sp>
        <p:nvSpPr>
          <p:cNvPr id="76" name="Text Box 13">
            <a:extLst>
              <a:ext uri="{FF2B5EF4-FFF2-40B4-BE49-F238E27FC236}">
                <a16:creationId xmlns:a16="http://schemas.microsoft.com/office/drawing/2014/main" id="{93AB1F2A-E3E2-47AA-B2E2-CA9D3730A69A}"/>
              </a:ext>
            </a:extLst>
          </p:cNvPr>
          <p:cNvSpPr txBox="1">
            <a:spLocks noChangeArrowheads="1"/>
          </p:cNvSpPr>
          <p:nvPr/>
        </p:nvSpPr>
        <p:spPr bwMode="auto">
          <a:xfrm>
            <a:off x="4910931" y="5354973"/>
            <a:ext cx="1935163" cy="64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lvl1pPr>
              <a:spcBef>
                <a:spcPct val="20000"/>
              </a:spcBef>
              <a:buClr>
                <a:srgbClr val="004990"/>
              </a:buCl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499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base" latinLnBrk="0" hangingPunct="1">
              <a:lnSpc>
                <a:spcPct val="100000"/>
              </a:lnSpc>
              <a:spcBef>
                <a:spcPct val="60000"/>
              </a:spcBef>
              <a:spcAft>
                <a:spcPct val="0"/>
              </a:spcAft>
              <a:buClrTx/>
              <a:buSzTx/>
              <a:buFontTx/>
              <a:buNone/>
              <a:tabLst/>
              <a:defRPr/>
            </a:pPr>
            <a:r>
              <a:rPr kumimoji="0" lang="ru-RU" altLang="en-US"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Сернистый газ на обратную закачку в пласт</a:t>
            </a:r>
          </a:p>
        </p:txBody>
      </p:sp>
      <p:sp>
        <p:nvSpPr>
          <p:cNvPr id="2" name="Footer Placeholder 1">
            <a:extLst>
              <a:ext uri="{FF2B5EF4-FFF2-40B4-BE49-F238E27FC236}">
                <a16:creationId xmlns:a16="http://schemas.microsoft.com/office/drawing/2014/main" id="{97F7907D-7237-3F24-1829-4900B088797E}"/>
              </a:ext>
            </a:extLst>
          </p:cNvPr>
          <p:cNvSpPr>
            <a:spLocks noGrp="1"/>
          </p:cNvSpPr>
          <p:nvPr>
            <p:ph type="ftr" sz="quarter" idx="3"/>
          </p:nvPr>
        </p:nvSpPr>
        <p:spPr>
          <a:xfrm>
            <a:off x="7210" y="6610027"/>
            <a:ext cx="12184790" cy="251670"/>
          </a:xfrm>
        </p:spPr>
        <p: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rPr>
              <a:t>24/06/2024                                                                                                                                                                                   	 	                                                                                                                         КАРАЧАГАНАК ПЕТРОЛИУМ ОПЕРЕЙТИНГ Б.В.</a:t>
            </a:r>
            <a:endParaRPr kumimoji="0" lang="en-GB"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47119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9F724E-7B14-4456-9E95-EC8C4A0A6B58}"/>
              </a:ext>
            </a:extLst>
          </p:cNvPr>
          <p:cNvSpPr txBox="1">
            <a:spLocks/>
          </p:cNvSpPr>
          <p:nvPr/>
        </p:nvSpPr>
        <p:spPr bwMode="auto">
          <a:xfrm>
            <a:off x="0" y="171007"/>
            <a:ext cx="12192000" cy="777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720" rIns="90000" bIns="45720" numCol="1" rtlCol="0" anchor="ctr" anchorCtr="0" compatLnSpc="1">
            <a:prstTxWarp prst="textNoShape">
              <a:avLst/>
            </a:prstTxWarp>
            <a:normAutofit fontScale="25000" lnSpcReduction="20000"/>
          </a:bodyPr>
          <a:lstStyle>
            <a:lvl1pPr algn="ctr" defTabSz="685783" rtl="0" eaLnBrk="1" latinLnBrk="0" hangingPunct="1">
              <a:lnSpc>
                <a:spcPts val="1800"/>
              </a:lnSpc>
              <a:spcBef>
                <a:spcPct val="0"/>
              </a:spcBef>
              <a:buNone/>
              <a:defRPr sz="2400" b="1" i="0" kern="1200">
                <a:solidFill>
                  <a:srgbClr val="004990"/>
                </a:solidFill>
                <a:latin typeface="+mj-lt"/>
                <a:ea typeface="+mj-ea"/>
                <a:cs typeface="+mj-cs"/>
              </a:defRPr>
            </a:lvl1pPr>
          </a:lstStyle>
          <a:p>
            <a:pPr defTabSz="1219170" latinLnBrk="1">
              <a:lnSpc>
                <a:spcPct val="100000"/>
              </a:lnSpc>
              <a:defRPr/>
            </a:pPr>
            <a:r>
              <a:rPr lang="ru-RU" altLang="en-US" sz="3200" b="0" dirty="0">
                <a:solidFill>
                  <a:srgbClr val="00ABC5"/>
                </a:solidFill>
                <a:latin typeface="Calibri" panose="020F0502020204030204" pitchFamily="34" charset="0"/>
                <a:cs typeface="Calibri" panose="020F0502020204030204" pitchFamily="34" charset="0"/>
              </a:rPr>
              <a:t>           </a:t>
            </a:r>
            <a:r>
              <a:rPr kumimoji="0" lang="ru-RU" sz="12800" b="0" i="0" u="none" strike="noStrike" kern="1200" cap="all" spc="0" normalizeH="0" baseline="0" noProof="0" dirty="0">
                <a:ln w="0"/>
                <a:solidFill>
                  <a:srgbClr val="01B1C9"/>
                </a:solidFill>
                <a:effectLst/>
                <a:uLnTx/>
                <a:uFillTx/>
                <a:latin typeface="Calibri" panose="020F0502020204030204" pitchFamily="34" charset="0"/>
                <a:ea typeface="+mj-ea"/>
                <a:cs typeface="Calibri" panose="020F0502020204030204" pitchFamily="34" charset="0"/>
              </a:rPr>
              <a:t>Структура поставок химреагентов и </a:t>
            </a:r>
          </a:p>
          <a:p>
            <a:pPr defTabSz="1219170" latinLnBrk="1">
              <a:lnSpc>
                <a:spcPct val="100000"/>
              </a:lnSpc>
              <a:defRPr/>
            </a:pPr>
            <a:r>
              <a:rPr kumimoji="0" lang="ru-RU" sz="12800" b="0" i="0" u="none" strike="noStrike" kern="1200" cap="all" spc="0" normalizeH="0" baseline="0" noProof="0" dirty="0">
                <a:ln w="0"/>
                <a:solidFill>
                  <a:srgbClr val="01B1C9"/>
                </a:solidFill>
                <a:effectLst/>
                <a:uLnTx/>
                <a:uFillTx/>
                <a:latin typeface="Calibri" panose="020F0502020204030204" pitchFamily="34" charset="0"/>
                <a:ea typeface="+mj-ea"/>
                <a:cs typeface="Calibri" panose="020F0502020204030204" pitchFamily="34" charset="0"/>
              </a:rPr>
              <a:t>реактивов в настоящее время</a:t>
            </a:r>
            <a:endParaRPr lang="ru-RU" altLang="en-US" sz="12800" b="0" dirty="0">
              <a:solidFill>
                <a:srgbClr val="00ABC5"/>
              </a:solidFill>
              <a:latin typeface="Calibri" panose="020F0502020204030204" pitchFamily="34" charset="0"/>
              <a:cs typeface="Calibri" panose="020F0502020204030204" pitchFamily="34" charset="0"/>
            </a:endParaRPr>
          </a:p>
        </p:txBody>
      </p:sp>
      <p:sp>
        <p:nvSpPr>
          <p:cNvPr id="4" name="Rounded Rectangle 17">
            <a:extLst>
              <a:ext uri="{FF2B5EF4-FFF2-40B4-BE49-F238E27FC236}">
                <a16:creationId xmlns:a16="http://schemas.microsoft.com/office/drawing/2014/main" id="{8AE986FF-1D43-4C8F-AABE-7D32410673DC}"/>
              </a:ext>
            </a:extLst>
          </p:cNvPr>
          <p:cNvSpPr/>
          <p:nvPr/>
        </p:nvSpPr>
        <p:spPr>
          <a:xfrm>
            <a:off x="665357" y="1400603"/>
            <a:ext cx="11054575" cy="1922460"/>
          </a:xfrm>
          <a:prstGeom prst="roundRect">
            <a:avLst/>
          </a:prstGeom>
          <a:solidFill>
            <a:srgbClr val="FBD741"/>
          </a:solidFill>
          <a:ln w="12700" cap="flat" cmpd="sng" algn="ctr">
            <a:noFill/>
            <a:prstDash val="solid"/>
            <a:miter lim="800000"/>
          </a:ln>
          <a:effectLst/>
        </p:spPr>
        <p:txBody>
          <a:bodyPr rtlCol="0" anchor="ctr"/>
          <a:lstStyle/>
          <a:p>
            <a:pPr algn="ctr" defTabSz="457200" latinLnBrk="0">
              <a:defRPr/>
            </a:pPr>
            <a:r>
              <a:rPr lang="en-US" sz="1400" kern="0" dirty="0">
                <a:solidFill>
                  <a:srgbClr val="000000"/>
                </a:solidFill>
                <a:latin typeface="Calibri" panose="020F0502020204030204"/>
              </a:rPr>
              <a:t>	</a:t>
            </a:r>
            <a:r>
              <a:rPr lang="ru-RU" kern="0" dirty="0">
                <a:solidFill>
                  <a:srgbClr val="000000"/>
                </a:solidFill>
                <a:latin typeface="Calibri" panose="020F0502020204030204"/>
              </a:rPr>
              <a:t>Применение химических реагентов является неотъемлемой частью процессов обеспечения среды для гидродинамики и целостности оборудования. Они применяются на всех производственных объектах на  месторождении, начиная от скважин и заканчивая экспортными трубопроводами. В настоящее время, применяются на всех критически важных системах, включая технологические процессы стабилизации конденсата, производства топливного газа, осушки газа, обессоливания нефти, подготовки технологической воды, а также широко применяются в котловом хозяйстве и вспомогательных системах.</a:t>
            </a:r>
          </a:p>
        </p:txBody>
      </p:sp>
      <p:sp>
        <p:nvSpPr>
          <p:cNvPr id="5" name="Rounded Rectangle 9">
            <a:extLst>
              <a:ext uri="{FF2B5EF4-FFF2-40B4-BE49-F238E27FC236}">
                <a16:creationId xmlns:a16="http://schemas.microsoft.com/office/drawing/2014/main" id="{0AF6F2BF-53F3-4433-BE3B-8E36F6CB5B4C}"/>
              </a:ext>
            </a:extLst>
          </p:cNvPr>
          <p:cNvSpPr/>
          <p:nvPr/>
        </p:nvSpPr>
        <p:spPr>
          <a:xfrm>
            <a:off x="776868" y="3775059"/>
            <a:ext cx="10943064" cy="2101634"/>
          </a:xfrm>
          <a:prstGeom prst="roundRect">
            <a:avLst/>
          </a:prstGeom>
          <a:solidFill>
            <a:srgbClr val="00ABC5"/>
          </a:solidFill>
          <a:ln w="12700" cap="flat" cmpd="sng" algn="ctr">
            <a:noFill/>
            <a:prstDash val="solid"/>
            <a:miter lim="800000"/>
          </a:ln>
          <a:effectLst/>
        </p:spPr>
        <p:txBody>
          <a:bodyPr rtlCol="0" anchor="ctr"/>
          <a:lstStyle/>
          <a:p>
            <a:pPr algn="ctr" defTabSz="457200" latinLnBrk="0">
              <a:defRPr/>
            </a:pPr>
            <a:r>
              <a:rPr lang="ru-RU" kern="0" dirty="0">
                <a:solidFill>
                  <a:srgbClr val="FFFFFF"/>
                </a:solidFill>
                <a:latin typeface="Calibri" panose="020F0502020204030204"/>
              </a:rPr>
              <a:t>Начиная с 2008 года, поставки всех химреагентов, специализированных и общего назначения, осуществлялись одним поставщиком.  Позднее, в целях развития региона и повышения доли казахстанского содержания, осуществление поставок химреагентов общего назначения было передано местным компаниям:</a:t>
            </a:r>
          </a:p>
          <a:p>
            <a:pPr marL="285750" indent="-285750" algn="ctr" defTabSz="457200" latinLnBrk="0">
              <a:buClr>
                <a:srgbClr val="FFC000"/>
              </a:buClr>
              <a:buFont typeface="Wingdings" panose="05000000000000000000" pitchFamily="2" charset="2"/>
              <a:buChar char="§"/>
              <a:defRPr/>
            </a:pPr>
            <a:r>
              <a:rPr lang="ru-RU" kern="0" dirty="0">
                <a:solidFill>
                  <a:srgbClr val="FFFFFF"/>
                </a:solidFill>
                <a:latin typeface="Calibri" panose="020F0502020204030204"/>
              </a:rPr>
              <a:t>Поставка химикатов специального назначения осуществляется компанией ТОО «</a:t>
            </a:r>
            <a:r>
              <a:rPr lang="ru-RU" kern="0" dirty="0" err="1">
                <a:solidFill>
                  <a:srgbClr val="FFFFFF"/>
                </a:solidFill>
                <a:latin typeface="Calibri" panose="020F0502020204030204"/>
              </a:rPr>
              <a:t>РауанНТех</a:t>
            </a:r>
            <a:r>
              <a:rPr lang="ru-RU" kern="0" dirty="0">
                <a:solidFill>
                  <a:srgbClr val="FFFFFF"/>
                </a:solidFill>
                <a:latin typeface="Calibri" panose="020F0502020204030204"/>
              </a:rPr>
              <a:t>»</a:t>
            </a:r>
          </a:p>
          <a:p>
            <a:pPr marL="285750" indent="-285750" algn="ctr" defTabSz="457200" latinLnBrk="0">
              <a:buClr>
                <a:srgbClr val="FFC000"/>
              </a:buClr>
              <a:buFont typeface="Wingdings" panose="05000000000000000000" pitchFamily="2" charset="2"/>
              <a:buChar char="§"/>
              <a:defRPr/>
            </a:pPr>
            <a:r>
              <a:rPr lang="ru-RU" kern="0" dirty="0">
                <a:solidFill>
                  <a:srgbClr val="FFFFFF"/>
                </a:solidFill>
                <a:latin typeface="Calibri" panose="020F0502020204030204"/>
              </a:rPr>
              <a:t>Химикаты общего назначения поставляются компаниями ТОО «</a:t>
            </a:r>
            <a:r>
              <a:rPr lang="ru-RU" kern="0" dirty="0" err="1">
                <a:solidFill>
                  <a:srgbClr val="FFFFFF"/>
                </a:solidFill>
                <a:latin typeface="Calibri" panose="020F0502020204030204"/>
              </a:rPr>
              <a:t>Хим</a:t>
            </a:r>
            <a:r>
              <a:rPr lang="ru-RU" kern="0" dirty="0">
                <a:solidFill>
                  <a:srgbClr val="FFFFFF"/>
                </a:solidFill>
                <a:latin typeface="Calibri" panose="020F0502020204030204"/>
              </a:rPr>
              <a:t>-Инвест» и ТОО «Петро-Юнит»</a:t>
            </a:r>
          </a:p>
        </p:txBody>
      </p:sp>
      <p:sp>
        <p:nvSpPr>
          <p:cNvPr id="2" name="Footer Placeholder 1">
            <a:extLst>
              <a:ext uri="{FF2B5EF4-FFF2-40B4-BE49-F238E27FC236}">
                <a16:creationId xmlns:a16="http://schemas.microsoft.com/office/drawing/2014/main" id="{D762CD66-83EE-62E0-E2E9-AC1B6C9D7C02}"/>
              </a:ext>
            </a:extLst>
          </p:cNvPr>
          <p:cNvSpPr>
            <a:spLocks noGrp="1"/>
          </p:cNvSpPr>
          <p:nvPr>
            <p:ph type="ftr" sz="quarter" idx="3"/>
          </p:nvPr>
        </p:nvSpPr>
        <p:spPr>
          <a:xfrm>
            <a:off x="7210" y="6610027"/>
            <a:ext cx="12184790" cy="251670"/>
          </a:xfrm>
        </p:spPr>
        <p: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rPr>
              <a:t>24/06/2024                                                                                                                                                                                   	 	                                                                                                                         КАРАЧАГАНАК ПЕТРОЛИУМ ОПЕРЕЙТИНГ Б.В.</a:t>
            </a:r>
            <a:endParaRPr kumimoji="0" lang="en-GB"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0495235"/>
      </p:ext>
    </p:extLst>
  </p:cSld>
  <p:clrMapOvr>
    <a:masterClrMapping/>
  </p:clrMapOvr>
</p:sld>
</file>

<file path=ppt/theme/theme1.xml><?xml version="1.0" encoding="utf-8"?>
<a:theme xmlns:a="http://schemas.openxmlformats.org/drawingml/2006/main" name="Contents Slide Master">
  <a:themeElements>
    <a:clrScheme name="Custom 9">
      <a:dk1>
        <a:srgbClr val="000000"/>
      </a:dk1>
      <a:lt1>
        <a:srgbClr val="FFFFFF"/>
      </a:lt1>
      <a:dk2>
        <a:srgbClr val="00ABC5"/>
      </a:dk2>
      <a:lt2>
        <a:srgbClr val="FFFFFF"/>
      </a:lt2>
      <a:accent1>
        <a:srgbClr val="00ABC5"/>
      </a:accent1>
      <a:accent2>
        <a:srgbClr val="FBD741"/>
      </a:accent2>
      <a:accent3>
        <a:srgbClr val="000000"/>
      </a:accent3>
      <a:accent4>
        <a:srgbClr val="FBD741"/>
      </a:accent4>
      <a:accent5>
        <a:srgbClr val="00ABC5"/>
      </a:accent5>
      <a:accent6>
        <a:srgbClr val="FBD741"/>
      </a:accent6>
      <a:hlink>
        <a:srgbClr val="00ABC5"/>
      </a:hlink>
      <a:folHlink>
        <a:srgbClr val="FBD741"/>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AEB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ustom Design">
  <a:themeElements>
    <a:clrScheme name="Custom 10">
      <a:dk1>
        <a:srgbClr val="000000"/>
      </a:dk1>
      <a:lt1>
        <a:srgbClr val="FFFFFF"/>
      </a:lt1>
      <a:dk2>
        <a:srgbClr val="FFFFFF"/>
      </a:dk2>
      <a:lt2>
        <a:srgbClr val="FFFFFF"/>
      </a:lt2>
      <a:accent1>
        <a:srgbClr val="00ABC5"/>
      </a:accent1>
      <a:accent2>
        <a:srgbClr val="FBD741"/>
      </a:accent2>
      <a:accent3>
        <a:srgbClr val="000000"/>
      </a:accent3>
      <a:accent4>
        <a:srgbClr val="FBD741"/>
      </a:accent4>
      <a:accent5>
        <a:srgbClr val="00ABC5"/>
      </a:accent5>
      <a:accent6>
        <a:srgbClr val="FBD741"/>
      </a:accent6>
      <a:hlink>
        <a:srgbClr val="00ABC5"/>
      </a:hlink>
      <a:folHlink>
        <a:srgbClr val="FBD7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a:solidFill>
              <a:schemeClr val="accent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Custom 10">
      <a:dk1>
        <a:srgbClr val="000000"/>
      </a:dk1>
      <a:lt1>
        <a:srgbClr val="FFFFFF"/>
      </a:lt1>
      <a:dk2>
        <a:srgbClr val="FFFFFF"/>
      </a:dk2>
      <a:lt2>
        <a:srgbClr val="FFFFFF"/>
      </a:lt2>
      <a:accent1>
        <a:srgbClr val="00ABC5"/>
      </a:accent1>
      <a:accent2>
        <a:srgbClr val="FBD741"/>
      </a:accent2>
      <a:accent3>
        <a:srgbClr val="000000"/>
      </a:accent3>
      <a:accent4>
        <a:srgbClr val="FBD741"/>
      </a:accent4>
      <a:accent5>
        <a:srgbClr val="00ABC5"/>
      </a:accent5>
      <a:accent6>
        <a:srgbClr val="FBD741"/>
      </a:accent6>
      <a:hlink>
        <a:srgbClr val="00ABC5"/>
      </a:hlink>
      <a:folHlink>
        <a:srgbClr val="FBD7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a:solidFill>
              <a:schemeClr val="accent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ntents Slide Master">
  <a:themeElements>
    <a:clrScheme name="Custom 9">
      <a:dk1>
        <a:srgbClr val="000000"/>
      </a:dk1>
      <a:lt1>
        <a:srgbClr val="FFFFFF"/>
      </a:lt1>
      <a:dk2>
        <a:srgbClr val="00ABC5"/>
      </a:dk2>
      <a:lt2>
        <a:srgbClr val="FFFFFF"/>
      </a:lt2>
      <a:accent1>
        <a:srgbClr val="00ABC5"/>
      </a:accent1>
      <a:accent2>
        <a:srgbClr val="FBD741"/>
      </a:accent2>
      <a:accent3>
        <a:srgbClr val="000000"/>
      </a:accent3>
      <a:accent4>
        <a:srgbClr val="FBD741"/>
      </a:accent4>
      <a:accent5>
        <a:srgbClr val="00ABC5"/>
      </a:accent5>
      <a:accent6>
        <a:srgbClr val="FBD741"/>
      </a:accent6>
      <a:hlink>
        <a:srgbClr val="00ABC5"/>
      </a:hlink>
      <a:folHlink>
        <a:srgbClr val="FBD741"/>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AEB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1_Custom Design">
  <a:themeElements>
    <a:clrScheme name="Custom 10">
      <a:dk1>
        <a:srgbClr val="000000"/>
      </a:dk1>
      <a:lt1>
        <a:srgbClr val="FFFFFF"/>
      </a:lt1>
      <a:dk2>
        <a:srgbClr val="FFFFFF"/>
      </a:dk2>
      <a:lt2>
        <a:srgbClr val="FFFFFF"/>
      </a:lt2>
      <a:accent1>
        <a:srgbClr val="00ABC5"/>
      </a:accent1>
      <a:accent2>
        <a:srgbClr val="FBD741"/>
      </a:accent2>
      <a:accent3>
        <a:srgbClr val="000000"/>
      </a:accent3>
      <a:accent4>
        <a:srgbClr val="FBD741"/>
      </a:accent4>
      <a:accent5>
        <a:srgbClr val="00ABC5"/>
      </a:accent5>
      <a:accent6>
        <a:srgbClr val="FBD741"/>
      </a:accent6>
      <a:hlink>
        <a:srgbClr val="00ABC5"/>
      </a:hlink>
      <a:folHlink>
        <a:srgbClr val="FBD7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a:solidFill>
              <a:schemeClr val="accent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Custom Design">
  <a:themeElements>
    <a:clrScheme name="Custom 10">
      <a:dk1>
        <a:srgbClr val="000000"/>
      </a:dk1>
      <a:lt1>
        <a:srgbClr val="FFFFFF"/>
      </a:lt1>
      <a:dk2>
        <a:srgbClr val="FFFFFF"/>
      </a:dk2>
      <a:lt2>
        <a:srgbClr val="FFFFFF"/>
      </a:lt2>
      <a:accent1>
        <a:srgbClr val="00ABC5"/>
      </a:accent1>
      <a:accent2>
        <a:srgbClr val="FBD741"/>
      </a:accent2>
      <a:accent3>
        <a:srgbClr val="000000"/>
      </a:accent3>
      <a:accent4>
        <a:srgbClr val="FBD741"/>
      </a:accent4>
      <a:accent5>
        <a:srgbClr val="00ABC5"/>
      </a:accent5>
      <a:accent6>
        <a:srgbClr val="FBD741"/>
      </a:accent6>
      <a:hlink>
        <a:srgbClr val="00ABC5"/>
      </a:hlink>
      <a:folHlink>
        <a:srgbClr val="FBD7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a:solidFill>
              <a:schemeClr val="accent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ni">
    <a:dk1>
      <a:sysClr val="windowText" lastClr="000000"/>
    </a:dk1>
    <a:lt1>
      <a:sysClr val="window" lastClr="FFFFFF"/>
    </a:lt1>
    <a:dk2>
      <a:srgbClr val="1F497D"/>
    </a:dk2>
    <a:lt2>
      <a:srgbClr val="EEECE1"/>
    </a:lt2>
    <a:accent1>
      <a:srgbClr val="FFD500"/>
    </a:accent1>
    <a:accent2>
      <a:srgbClr val="CA0538"/>
    </a:accent2>
    <a:accent3>
      <a:srgbClr val="C6C6C6"/>
    </a:accent3>
    <a:accent4>
      <a:srgbClr val="E3E3E3"/>
    </a:accent4>
    <a:accent5>
      <a:srgbClr val="FF9900"/>
    </a:accent5>
    <a:accent6>
      <a:srgbClr val="000000"/>
    </a:accent6>
    <a:hlink>
      <a:srgbClr val="CA0538"/>
    </a:hlink>
    <a:folHlink>
      <a:srgbClr val="A75B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5353564955DA7141B776AD1F929AEB1F" ma:contentTypeVersion="0" ma:contentTypeDescription="Creare un nuovo documento." ma:contentTypeScope="" ma:versionID="d1176bb09228c0aad39db66ef1412c39">
  <xsd:schema xmlns:xsd="http://www.w3.org/2001/XMLSchema" xmlns:xs="http://www.w3.org/2001/XMLSchema" xmlns:p="http://schemas.microsoft.com/office/2006/metadata/properties" targetNamespace="http://schemas.microsoft.com/office/2006/metadata/properties" ma:root="true" ma:fieldsID="a3eec16d3e841ebf650196acacb84cc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993740-B45D-4CE5-9F0A-72A83EF4AC13}">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30601A6-853A-416A-B553-0421C4B61B37}">
  <ds:schemaRefs>
    <ds:schemaRef ds:uri="http://schemas.microsoft.com/sharepoint/v3/contenttype/forms"/>
  </ds:schemaRefs>
</ds:datastoreItem>
</file>

<file path=customXml/itemProps3.xml><?xml version="1.0" encoding="utf-8"?>
<ds:datastoreItem xmlns:ds="http://schemas.openxmlformats.org/officeDocument/2006/customXml" ds:itemID="{218BE7AE-9DED-470F-A9A6-8856509692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toolkit</Template>
  <TotalTime>3497</TotalTime>
  <Words>4678</Words>
  <Application>Microsoft Office PowerPoint</Application>
  <PresentationFormat>Widescreen</PresentationFormat>
  <Paragraphs>573</Paragraphs>
  <Slides>38</Slides>
  <Notes>4</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38</vt:i4>
      </vt:variant>
    </vt:vector>
  </HeadingPairs>
  <TitlesOfParts>
    <vt:vector size="49" baseType="lpstr">
      <vt:lpstr>Arial</vt:lpstr>
      <vt:lpstr>Bahnschrift Light</vt:lpstr>
      <vt:lpstr>Calibri</vt:lpstr>
      <vt:lpstr>Times New Roman</vt:lpstr>
      <vt:lpstr>Wingdings</vt:lpstr>
      <vt:lpstr>Contents Slide Master</vt:lpstr>
      <vt:lpstr>Custom Design</vt:lpstr>
      <vt:lpstr>3_Custom Design</vt:lpstr>
      <vt:lpstr>1_Contents Slide Master</vt:lpstr>
      <vt:lpstr>1_Custom Design</vt:lpstr>
      <vt:lpstr>2_Custom Design</vt:lpstr>
      <vt:lpstr>PowerPoint Presentation</vt:lpstr>
      <vt:lpstr>PowerPoint Presentation</vt:lpstr>
      <vt:lpstr>PowerPoint Presentation</vt:lpstr>
      <vt:lpstr>PowerPoint Presentation</vt:lpstr>
      <vt:lpstr>     1. Общие сведения о месторождении Карачаганак</vt:lpstr>
      <vt:lpstr>1. Разработка Карачаганакского месторождения –  основные этапы</vt:lpstr>
      <vt:lpstr>      1. Реализация жидких углеводородов и газа          на Карачаганакском месторождении c 1984 по 2023 гг. </vt:lpstr>
      <vt:lpstr>      1.Технологические объекты Карачаганака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Karachaganak Petroleum Operating B.V.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KPO PRESENTATION TEMPLATE</dc:title>
  <dc:creator>Sultanova, Gulyaim</dc:creator>
  <cp:lastModifiedBy>Kazhushev, Damir</cp:lastModifiedBy>
  <cp:revision>384</cp:revision>
  <cp:lastPrinted>2024-02-26T11:43:12Z</cp:lastPrinted>
  <dcterms:created xsi:type="dcterms:W3CDTF">2020-12-25T04:13:32Z</dcterms:created>
  <dcterms:modified xsi:type="dcterms:W3CDTF">2025-04-24T13:45:57Z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0x0101005353564955DA7141B776AD1F929AEB1F</vt:lpwstr>
  </property>
</Properties>
</file>